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2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57" autoAdjust="0"/>
  </p:normalViewPr>
  <p:slideViewPr>
    <p:cSldViewPr>
      <p:cViewPr>
        <p:scale>
          <a:sx n="100" d="100"/>
          <a:sy n="100" d="100"/>
        </p:scale>
        <p:origin x="-194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F011C-8BED-4565-9A7D-5273D0734689}" type="datetimeFigureOut">
              <a:rPr lang="tr-TR" smtClean="0"/>
              <a:t>03.10.2014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10E24-E3D2-45A7-B77F-D563FC8CE1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85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0E24-E3D2-45A7-B77F-D563FC8CE135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42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03.10.2014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1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4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microsoft.com/office/2007/relationships/hdphoto" Target="../media/hdphoto21.wdp"/><Relationship Id="rId4" Type="http://schemas.openxmlformats.org/officeDocument/2006/relationships/image" Target="../media/image62.pn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21.png"/><Relationship Id="rId25" Type="http://schemas.microsoft.com/office/2007/relationships/hdphoto" Target="../media/hdphoto11.wdp"/><Relationship Id="rId2" Type="http://schemas.openxmlformats.org/officeDocument/2006/relationships/image" Target="../media/image13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openxmlformats.org/officeDocument/2006/relationships/image" Target="../media/image24.jpe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7.jpeg"/><Relationship Id="rId5" Type="http://schemas.openxmlformats.org/officeDocument/2006/relationships/image" Target="../media/image34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Naz Maral\Desktop\LOGO_EN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2" y="1844824"/>
            <a:ext cx="7559617" cy="25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1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411760" y="5905"/>
            <a:ext cx="4286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мы это делаем?</a:t>
            </a:r>
            <a:endParaRPr lang="tr-T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19336" y="692696"/>
            <a:ext cx="3893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Температурный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endParaRPr lang="tr-TR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Naz Maral\Desktop\FUAR\PTA-2014\Prezentasyon\Sunum icin Fotolari\Genel\İsi Kontrol\20130521_1934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r="13867"/>
          <a:stretch/>
        </p:blipFill>
        <p:spPr bwMode="auto">
          <a:xfrm>
            <a:off x="378668" y="1317146"/>
            <a:ext cx="441231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az Maral\Desktop\FUAR\PTA-2014\Prezentasyon\Sunum icin Fotolari\Genel\İsi Kontrol\SAM_2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b="1379"/>
          <a:stretch/>
        </p:blipFill>
        <p:spPr bwMode="auto">
          <a:xfrm>
            <a:off x="4818686" y="1296120"/>
            <a:ext cx="3739120" cy="36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alka 7"/>
          <p:cNvSpPr/>
          <p:nvPr/>
        </p:nvSpPr>
        <p:spPr>
          <a:xfrm>
            <a:off x="4761240" y="1916832"/>
            <a:ext cx="1872208" cy="1728192"/>
          </a:xfrm>
          <a:prstGeom prst="donut">
            <a:avLst>
              <a:gd name="adj" fmla="val 32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2054" name="Picture 6" descr="C:\Users\Naz Maral\Desktop\FUAR\PTA-2014\Prezentasyon\Sunum icin Fotolari\Genel\karisik\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10" l="0" r="99501">
                        <a14:foregroundMark x1="21131" y1="7586" x2="20300" y2="7586"/>
                        <a14:foregroundMark x1="20965" y1="9655" x2="21131" y2="18621"/>
                        <a14:foregroundMark x1="19800" y1="28966" x2="19800" y2="28966"/>
                        <a14:foregroundMark x1="20965" y1="26207" x2="20965" y2="26207"/>
                        <a14:foregroundMark x1="23627" y1="27586" x2="23627" y2="27586"/>
                        <a14:foregroundMark x1="23794" y1="30345" x2="23794" y2="30345"/>
                        <a14:foregroundMark x1="24293" y1="30345" x2="24293" y2="30345"/>
                        <a14:foregroundMark x1="24792" y1="33103" x2="24792" y2="33103"/>
                        <a14:foregroundMark x1="24792" y1="33103" x2="24792" y2="33103"/>
                        <a14:foregroundMark x1="25291" y1="34483" x2="24293" y2="44828"/>
                        <a14:foregroundMark x1="14809" y1="46207" x2="14809" y2="46207"/>
                        <a14:foregroundMark x1="16140" y1="39310" x2="16140" y2="39310"/>
                        <a14:foregroundMark x1="14309" y1="44138" x2="13810" y2="46897"/>
                        <a14:foregroundMark x1="13810" y1="46897" x2="13810" y2="46897"/>
                        <a14:foregroundMark x1="13145" y1="49655" x2="1664" y2="92414"/>
                        <a14:foregroundMark x1="8985" y1="34483" x2="8985" y2="34483"/>
                        <a14:foregroundMark x1="8652" y1="37931" x2="9484" y2="46207"/>
                        <a14:foregroundMark x1="7155" y1="39310" x2="7155" y2="39310"/>
                        <a14:foregroundMark x1="7654" y1="37931" x2="7654" y2="37931"/>
                        <a14:foregroundMark x1="8153" y1="35172" x2="8153" y2="35172"/>
                        <a14:foregroundMark x1="8153" y1="37241" x2="8153" y2="40000"/>
                        <a14:foregroundMark x1="8153" y1="40000" x2="8153" y2="40000"/>
                        <a14:foregroundMark x1="7820" y1="41379" x2="7820" y2="41379"/>
                        <a14:foregroundMark x1="7654" y1="42759" x2="7654" y2="42759"/>
                        <a14:foregroundMark x1="7321" y1="42069" x2="7321" y2="42069"/>
                        <a14:foregroundMark x1="7321" y1="42069" x2="7321" y2="42069"/>
                        <a14:foregroundMark x1="7321" y1="42069" x2="7321" y2="42069"/>
                        <a14:foregroundMark x1="18303" y1="39310" x2="18303" y2="39310"/>
                        <a14:foregroundMark x1="18802" y1="27586" x2="18802" y2="27586"/>
                        <a14:foregroundMark x1="19135" y1="23448" x2="19135" y2="23448"/>
                        <a14:foregroundMark x1="19135" y1="19310" x2="19135" y2="19310"/>
                        <a14:foregroundMark x1="16972" y1="22069" x2="16972" y2="22069"/>
                        <a14:foregroundMark x1="13977" y1="35172" x2="13977" y2="35172"/>
                        <a14:foregroundMark x1="12812" y1="40000" x2="12812" y2="40000"/>
                        <a14:foregroundMark x1="12646" y1="41379" x2="12646" y2="41379"/>
                        <a14:foregroundMark x1="13145" y1="46897" x2="13145" y2="46897"/>
                        <a14:foregroundMark x1="13145" y1="46897" x2="13810" y2="48276"/>
                        <a14:foregroundMark x1="14975" y1="48276" x2="14975" y2="48276"/>
                        <a14:foregroundMark x1="16140" y1="46897" x2="17138" y2="44828"/>
                        <a14:foregroundMark x1="18136" y1="44138" x2="18136" y2="44138"/>
                        <a14:foregroundMark x1="19135" y1="39310" x2="19135" y2="39310"/>
                        <a14:foregroundMark x1="20300" y1="34483" x2="20300" y2="34483"/>
                        <a14:foregroundMark x1="21963" y1="31034" x2="21963" y2="31034"/>
                        <a14:foregroundMark x1="22795" y1="31034" x2="23627" y2="32414"/>
                        <a14:foregroundMark x1="23794" y1="35172" x2="23794" y2="35172"/>
                        <a14:foregroundMark x1="24293" y1="37241" x2="24293" y2="37241"/>
                        <a14:foregroundMark x1="23295" y1="37241" x2="23295" y2="37241"/>
                        <a14:foregroundMark x1="22463" y1="40000" x2="22463" y2="40000"/>
                        <a14:foregroundMark x1="22795" y1="42069" x2="22795" y2="42069"/>
                        <a14:foregroundMark x1="22795" y1="44138" x2="22795" y2="44138"/>
                        <a14:foregroundMark x1="23794" y1="44828" x2="23794" y2="44828"/>
                        <a14:foregroundMark x1="24626" y1="44828" x2="24626" y2="44828"/>
                        <a14:foregroundMark x1="29784" y1="44828" x2="29784" y2="44828"/>
                        <a14:foregroundMark x1="30782" y1="46897" x2="38103" y2="49655"/>
                        <a14:foregroundMark x1="31780" y1="46207" x2="40100" y2="44828"/>
                        <a14:foregroundMark x1="30782" y1="44138" x2="40266" y2="44138"/>
                        <a14:foregroundMark x1="42596" y1="44828" x2="42596" y2="44828"/>
                        <a14:foregroundMark x1="40266" y1="44828" x2="40266" y2="44828"/>
                        <a14:foregroundMark x1="40266" y1="44828" x2="40266" y2="44828"/>
                        <a14:foregroundMark x1="40100" y1="44138" x2="40100" y2="44138"/>
                        <a14:foregroundMark x1="39767" y1="42759" x2="39767" y2="42759"/>
                        <a14:foregroundMark x1="39601" y1="42069" x2="39601" y2="42069"/>
                        <a14:foregroundMark x1="38769" y1="44138" x2="38769" y2="44138"/>
                        <a14:foregroundMark x1="38602" y1="44828" x2="37937" y2="44828"/>
                        <a14:foregroundMark x1="35940" y1="44828" x2="35108" y2="44828"/>
                        <a14:foregroundMark x1="32113" y1="44828" x2="32113" y2="44828"/>
                        <a14:foregroundMark x1="31448" y1="44828" x2="31448" y2="44828"/>
                        <a14:foregroundMark x1="53577" y1="26207" x2="53577" y2="26207"/>
                        <a14:foregroundMark x1="50250" y1="17241" x2="49085" y2="17241"/>
                        <a14:foregroundMark x1="50582" y1="16552" x2="48419" y2="46897"/>
                        <a14:foregroundMark x1="50250" y1="19310" x2="55075" y2="42069"/>
                        <a14:foregroundMark x1="51414" y1="16552" x2="58236" y2="42759"/>
                        <a14:foregroundMark x1="50582" y1="19310" x2="55075" y2="40000"/>
                        <a14:foregroundMark x1="53910" y1="55172" x2="52745" y2="57931"/>
                        <a14:foregroundMark x1="50582" y1="53793" x2="50582" y2="53793"/>
                        <a14:foregroundMark x1="62396" y1="20000" x2="73211" y2="21379"/>
                        <a14:foregroundMark x1="63228" y1="20000" x2="74376" y2="20000"/>
                        <a14:foregroundMark x1="73211" y1="16552" x2="73211" y2="16552"/>
                        <a14:foregroundMark x1="72879" y1="14483" x2="74210" y2="18621"/>
                        <a14:foregroundMark x1="74376" y1="19310" x2="74376" y2="19310"/>
                        <a14:foregroundMark x1="74376" y1="19310" x2="73378" y2="21379"/>
                        <a14:foregroundMark x1="72546" y1="21379" x2="72546" y2="21379"/>
                        <a14:foregroundMark x1="67055" y1="18621" x2="66223" y2="18621"/>
                        <a14:foregroundMark x1="63727" y1="18621" x2="63727" y2="18621"/>
                        <a14:foregroundMark x1="63394" y1="18621" x2="63394" y2="18621"/>
                        <a14:foregroundMark x1="67720" y1="34483" x2="67720" y2="34483"/>
                        <a14:foregroundMark x1="67887" y1="34483" x2="67887" y2="34483"/>
                        <a14:foregroundMark x1="67221" y1="37241" x2="66057" y2="37241"/>
                        <a14:foregroundMark x1="66057" y1="37241" x2="65391" y2="37931"/>
                        <a14:foregroundMark x1="64060" y1="35862" x2="64060" y2="35862"/>
                        <a14:foregroundMark x1="62729" y1="35862" x2="62230" y2="40000"/>
                        <a14:foregroundMark x1="67887" y1="37931" x2="67887" y2="37931"/>
                        <a14:foregroundMark x1="68220" y1="31034" x2="69384" y2="31034"/>
                        <a14:foregroundMark x1="69884" y1="31034" x2="71048" y2="32414"/>
                        <a14:foregroundMark x1="72047" y1="33103" x2="72047" y2="33103"/>
                        <a14:foregroundMark x1="72546" y1="34483" x2="72546" y2="34483"/>
                        <a14:foregroundMark x1="73211" y1="37931" x2="73211" y2="37931"/>
                        <a14:foregroundMark x1="73877" y1="42759" x2="73877" y2="42759"/>
                        <a14:foregroundMark x1="74210" y1="46207" x2="74210" y2="46207"/>
                        <a14:foregroundMark x1="72047" y1="46207" x2="71215" y2="46207"/>
                        <a14:foregroundMark x1="67388" y1="46207" x2="66722" y2="46207"/>
                        <a14:foregroundMark x1="65724" y1="46207" x2="65058" y2="46207"/>
                        <a14:foregroundMark x1="64559" y1="46207" x2="64559" y2="46207"/>
                        <a14:foregroundMark x1="63727" y1="46207" x2="63727" y2="46207"/>
                        <a14:foregroundMark x1="62396" y1="48966" x2="62396" y2="48966"/>
                        <a14:foregroundMark x1="62396" y1="48966" x2="66223" y2="49655"/>
                        <a14:foregroundMark x1="67720" y1="48966" x2="68386" y2="48966"/>
                        <a14:foregroundMark x1="71048" y1="48966" x2="71048" y2="48966"/>
                        <a14:foregroundMark x1="72712" y1="48966" x2="72712" y2="48966"/>
                        <a14:foregroundMark x1="72879" y1="48966" x2="72879" y2="48966"/>
                        <a14:foregroundMark x1="73378" y1="48966" x2="73378" y2="48966"/>
                        <a14:foregroundMark x1="72712" y1="51724" x2="72712" y2="51724"/>
                        <a14:foregroundMark x1="72047" y1="53793" x2="72047" y2="53793"/>
                        <a14:foregroundMark x1="74875" y1="53793" x2="74875" y2="53793"/>
                        <a14:foregroundMark x1="79867" y1="49655" x2="80865" y2="48966"/>
                        <a14:foregroundMark x1="83361" y1="48966" x2="83361" y2="48966"/>
                        <a14:foregroundMark x1="86023" y1="51034" x2="86023" y2="51034"/>
                        <a14:foregroundMark x1="87188" y1="51034" x2="88686" y2="51724"/>
                        <a14:foregroundMark x1="90349" y1="51724" x2="91514" y2="51724"/>
                        <a14:foregroundMark x1="93844" y1="51724" x2="95175" y2="51724"/>
                        <a14:foregroundMark x1="96007" y1="51724" x2="97504" y2="51724"/>
                        <a14:foregroundMark x1="97671" y1="46207" x2="97671" y2="46207"/>
                        <a14:foregroundMark x1="98170" y1="46207" x2="98170" y2="46207"/>
                        <a14:foregroundMark x1="95674" y1="46207" x2="93511" y2="46207"/>
                        <a14:foregroundMark x1="92679" y1="46207" x2="91847" y2="46207"/>
                        <a14:foregroundMark x1="90849" y1="46207" x2="89684" y2="46207"/>
                        <a14:foregroundMark x1="87687" y1="46207" x2="84692" y2="46207"/>
                        <a14:foregroundMark x1="83195" y1="46207" x2="83195" y2="46207"/>
                        <a14:foregroundMark x1="81364" y1="46207" x2="81364" y2="46207"/>
                        <a14:foregroundMark x1="80532" y1="46207" x2="80532" y2="46207"/>
                        <a14:foregroundMark x1="85358" y1="48276" x2="86356" y2="48276"/>
                        <a14:foregroundMark x1="87188" y1="48276" x2="87188" y2="48276"/>
                        <a14:foregroundMark x1="84859" y1="60690" x2="84859" y2="60690"/>
                        <a14:foregroundMark x1="84359" y1="62069" x2="84359" y2="62069"/>
                        <a14:foregroundMark x1="86023" y1="62069" x2="87188" y2="62069"/>
                        <a14:foregroundMark x1="87188" y1="62069" x2="87188" y2="62069"/>
                        <a14:foregroundMark x1="88519" y1="62069" x2="88519" y2="62069"/>
                        <a14:foregroundMark x1="88852" y1="60690" x2="88852" y2="60690"/>
                        <a14:foregroundMark x1="89351" y1="60690" x2="90183" y2="60690"/>
                        <a14:foregroundMark x1="90849" y1="60000" x2="90849" y2="60000"/>
                        <a14:foregroundMark x1="91514" y1="60000" x2="92679" y2="60000"/>
                        <a14:foregroundMark x1="93012" y1="60000" x2="93012" y2="60000"/>
                        <a14:foregroundMark x1="93511" y1="60690" x2="93511" y2="60690"/>
                        <a14:foregroundMark x1="93178" y1="62759" x2="93178" y2="62759"/>
                        <a14:foregroundMark x1="71547" y1="33103" x2="71547" y2="3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0" b="33421"/>
          <a:stretch/>
        </p:blipFill>
        <p:spPr bwMode="auto">
          <a:xfrm>
            <a:off x="6372200" y="5228800"/>
            <a:ext cx="1506742" cy="108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Naz Maral\Desktop\FUAR\PTA-2014\Prezentasyon\Sunum icin Fotolari\Genel\Sensorler\termokupl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200">
            <a:off x="860921" y="4882440"/>
            <a:ext cx="1124926" cy="21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ağ Ok 8"/>
          <p:cNvSpPr/>
          <p:nvPr/>
        </p:nvSpPr>
        <p:spPr>
          <a:xfrm>
            <a:off x="2015716" y="5589601"/>
            <a:ext cx="792088" cy="242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6" name="Picture 8" descr="C:\Users\Naz Maral\Desktop\FUAR\PTA-2014\Prezentasyon\Sunum icin Fotolari\Genel\Sensorler\akım role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6" l="74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6" y="5103063"/>
            <a:ext cx="19240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ağ Ok 19"/>
          <p:cNvSpPr/>
          <p:nvPr/>
        </p:nvSpPr>
        <p:spPr>
          <a:xfrm>
            <a:off x="5335312" y="5310074"/>
            <a:ext cx="792088" cy="242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Sağ Ok 20"/>
          <p:cNvSpPr/>
          <p:nvPr/>
        </p:nvSpPr>
        <p:spPr>
          <a:xfrm>
            <a:off x="5335312" y="6017098"/>
            <a:ext cx="792088" cy="242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Picture 6" descr="C:\Users\Naz Maral\Desktop\FUAR\PTA-2014\Prezentasyon\Sunum icin Fotolari\Genel\karisik\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10" l="0" r="99501">
                        <a14:foregroundMark x1="21131" y1="7586" x2="20300" y2="7586"/>
                        <a14:foregroundMark x1="20965" y1="9655" x2="21131" y2="18621"/>
                        <a14:foregroundMark x1="19800" y1="28966" x2="19800" y2="28966"/>
                        <a14:foregroundMark x1="20965" y1="26207" x2="20965" y2="26207"/>
                        <a14:foregroundMark x1="23627" y1="27586" x2="23627" y2="27586"/>
                        <a14:foregroundMark x1="23794" y1="30345" x2="23794" y2="30345"/>
                        <a14:foregroundMark x1="24293" y1="30345" x2="24293" y2="30345"/>
                        <a14:foregroundMark x1="24792" y1="33103" x2="24792" y2="33103"/>
                        <a14:foregroundMark x1="24792" y1="33103" x2="24792" y2="33103"/>
                        <a14:foregroundMark x1="25291" y1="34483" x2="24293" y2="44828"/>
                        <a14:foregroundMark x1="14809" y1="46207" x2="14809" y2="46207"/>
                        <a14:foregroundMark x1="16140" y1="39310" x2="16140" y2="39310"/>
                        <a14:foregroundMark x1="14309" y1="44138" x2="13810" y2="46897"/>
                        <a14:foregroundMark x1="13810" y1="46897" x2="13810" y2="46897"/>
                        <a14:foregroundMark x1="13145" y1="49655" x2="1664" y2="92414"/>
                        <a14:foregroundMark x1="8985" y1="34483" x2="8985" y2="34483"/>
                        <a14:foregroundMark x1="8652" y1="37931" x2="9484" y2="46207"/>
                        <a14:foregroundMark x1="7155" y1="39310" x2="7155" y2="39310"/>
                        <a14:foregroundMark x1="7654" y1="37931" x2="7654" y2="37931"/>
                        <a14:foregroundMark x1="8153" y1="35172" x2="8153" y2="35172"/>
                        <a14:foregroundMark x1="8153" y1="37241" x2="8153" y2="40000"/>
                        <a14:foregroundMark x1="8153" y1="40000" x2="8153" y2="40000"/>
                        <a14:foregroundMark x1="7820" y1="41379" x2="7820" y2="41379"/>
                        <a14:foregroundMark x1="7654" y1="42759" x2="7654" y2="42759"/>
                        <a14:foregroundMark x1="7321" y1="42069" x2="7321" y2="42069"/>
                        <a14:foregroundMark x1="7321" y1="42069" x2="7321" y2="42069"/>
                        <a14:foregroundMark x1="7321" y1="42069" x2="7321" y2="42069"/>
                        <a14:foregroundMark x1="18303" y1="39310" x2="18303" y2="39310"/>
                        <a14:foregroundMark x1="18802" y1="27586" x2="18802" y2="27586"/>
                        <a14:foregroundMark x1="19135" y1="23448" x2="19135" y2="23448"/>
                        <a14:foregroundMark x1="19135" y1="19310" x2="19135" y2="19310"/>
                        <a14:foregroundMark x1="16972" y1="22069" x2="16972" y2="22069"/>
                        <a14:foregroundMark x1="13977" y1="35172" x2="13977" y2="35172"/>
                        <a14:foregroundMark x1="12812" y1="40000" x2="12812" y2="40000"/>
                        <a14:foregroundMark x1="12646" y1="41379" x2="12646" y2="41379"/>
                        <a14:foregroundMark x1="13145" y1="46897" x2="13145" y2="46897"/>
                        <a14:foregroundMark x1="13145" y1="46897" x2="13810" y2="48276"/>
                        <a14:foregroundMark x1="14975" y1="48276" x2="14975" y2="48276"/>
                        <a14:foregroundMark x1="16140" y1="46897" x2="17138" y2="44828"/>
                        <a14:foregroundMark x1="18136" y1="44138" x2="18136" y2="44138"/>
                        <a14:foregroundMark x1="19135" y1="39310" x2="19135" y2="39310"/>
                        <a14:foregroundMark x1="20300" y1="34483" x2="20300" y2="34483"/>
                        <a14:foregroundMark x1="21963" y1="31034" x2="21963" y2="31034"/>
                        <a14:foregroundMark x1="22795" y1="31034" x2="23627" y2="32414"/>
                        <a14:foregroundMark x1="23794" y1="35172" x2="23794" y2="35172"/>
                        <a14:foregroundMark x1="24293" y1="37241" x2="24293" y2="37241"/>
                        <a14:foregroundMark x1="23295" y1="37241" x2="23295" y2="37241"/>
                        <a14:foregroundMark x1="22463" y1="40000" x2="22463" y2="40000"/>
                        <a14:foregroundMark x1="22795" y1="42069" x2="22795" y2="42069"/>
                        <a14:foregroundMark x1="22795" y1="44138" x2="22795" y2="44138"/>
                        <a14:foregroundMark x1="23794" y1="44828" x2="23794" y2="44828"/>
                        <a14:foregroundMark x1="24626" y1="44828" x2="24626" y2="44828"/>
                        <a14:foregroundMark x1="29784" y1="44828" x2="29784" y2="44828"/>
                        <a14:foregroundMark x1="30782" y1="46897" x2="38103" y2="49655"/>
                        <a14:foregroundMark x1="31780" y1="46207" x2="40100" y2="44828"/>
                        <a14:foregroundMark x1="30782" y1="44138" x2="40266" y2="44138"/>
                        <a14:foregroundMark x1="42596" y1="44828" x2="42596" y2="44828"/>
                        <a14:foregroundMark x1="40266" y1="44828" x2="40266" y2="44828"/>
                        <a14:foregroundMark x1="40266" y1="44828" x2="40266" y2="44828"/>
                        <a14:foregroundMark x1="40100" y1="44138" x2="40100" y2="44138"/>
                        <a14:foregroundMark x1="39767" y1="42759" x2="39767" y2="42759"/>
                        <a14:foregroundMark x1="39601" y1="42069" x2="39601" y2="42069"/>
                        <a14:foregroundMark x1="38769" y1="44138" x2="38769" y2="44138"/>
                        <a14:foregroundMark x1="38602" y1="44828" x2="37937" y2="44828"/>
                        <a14:foregroundMark x1="35940" y1="44828" x2="35108" y2="44828"/>
                        <a14:foregroundMark x1="32113" y1="44828" x2="32113" y2="44828"/>
                        <a14:foregroundMark x1="31448" y1="44828" x2="31448" y2="44828"/>
                        <a14:foregroundMark x1="53577" y1="26207" x2="53577" y2="26207"/>
                        <a14:foregroundMark x1="50250" y1="17241" x2="49085" y2="17241"/>
                        <a14:foregroundMark x1="50582" y1="16552" x2="48419" y2="46897"/>
                        <a14:foregroundMark x1="50250" y1="19310" x2="55075" y2="42069"/>
                        <a14:foregroundMark x1="51414" y1="16552" x2="58236" y2="42759"/>
                        <a14:foregroundMark x1="50582" y1="19310" x2="55075" y2="40000"/>
                        <a14:foregroundMark x1="53910" y1="55172" x2="52745" y2="57931"/>
                        <a14:foregroundMark x1="50582" y1="53793" x2="50582" y2="53793"/>
                        <a14:foregroundMark x1="62396" y1="20000" x2="73211" y2="21379"/>
                        <a14:foregroundMark x1="63228" y1="20000" x2="74376" y2="20000"/>
                        <a14:foregroundMark x1="73211" y1="16552" x2="73211" y2="16552"/>
                        <a14:foregroundMark x1="72879" y1="14483" x2="74210" y2="18621"/>
                        <a14:foregroundMark x1="74376" y1="19310" x2="74376" y2="19310"/>
                        <a14:foregroundMark x1="74376" y1="19310" x2="73378" y2="21379"/>
                        <a14:foregroundMark x1="72546" y1="21379" x2="72546" y2="21379"/>
                        <a14:foregroundMark x1="67055" y1="18621" x2="66223" y2="18621"/>
                        <a14:foregroundMark x1="63727" y1="18621" x2="63727" y2="18621"/>
                        <a14:foregroundMark x1="63394" y1="18621" x2="63394" y2="18621"/>
                        <a14:foregroundMark x1="67720" y1="34483" x2="67720" y2="34483"/>
                        <a14:foregroundMark x1="67887" y1="34483" x2="67887" y2="34483"/>
                        <a14:foregroundMark x1="67221" y1="37241" x2="66057" y2="37241"/>
                        <a14:foregroundMark x1="66057" y1="37241" x2="65391" y2="37931"/>
                        <a14:foregroundMark x1="64060" y1="35862" x2="64060" y2="35862"/>
                        <a14:foregroundMark x1="62729" y1="35862" x2="62230" y2="40000"/>
                        <a14:foregroundMark x1="67887" y1="37931" x2="67887" y2="37931"/>
                        <a14:foregroundMark x1="68220" y1="31034" x2="69384" y2="31034"/>
                        <a14:foregroundMark x1="69884" y1="31034" x2="71048" y2="32414"/>
                        <a14:foregroundMark x1="72047" y1="33103" x2="72047" y2="33103"/>
                        <a14:foregroundMark x1="72546" y1="34483" x2="72546" y2="34483"/>
                        <a14:foregroundMark x1="73211" y1="37931" x2="73211" y2="37931"/>
                        <a14:foregroundMark x1="73877" y1="42759" x2="73877" y2="42759"/>
                        <a14:foregroundMark x1="74210" y1="46207" x2="74210" y2="46207"/>
                        <a14:foregroundMark x1="72047" y1="46207" x2="71215" y2="46207"/>
                        <a14:foregroundMark x1="67388" y1="46207" x2="66722" y2="46207"/>
                        <a14:foregroundMark x1="65724" y1="46207" x2="65058" y2="46207"/>
                        <a14:foregroundMark x1="64559" y1="46207" x2="64559" y2="46207"/>
                        <a14:foregroundMark x1="63727" y1="46207" x2="63727" y2="46207"/>
                        <a14:foregroundMark x1="62396" y1="48966" x2="62396" y2="48966"/>
                        <a14:foregroundMark x1="62396" y1="48966" x2="66223" y2="49655"/>
                        <a14:foregroundMark x1="67720" y1="48966" x2="68386" y2="48966"/>
                        <a14:foregroundMark x1="71048" y1="48966" x2="71048" y2="48966"/>
                        <a14:foregroundMark x1="72712" y1="48966" x2="72712" y2="48966"/>
                        <a14:foregroundMark x1="72879" y1="48966" x2="72879" y2="48966"/>
                        <a14:foregroundMark x1="73378" y1="48966" x2="73378" y2="48966"/>
                        <a14:foregroundMark x1="72712" y1="51724" x2="72712" y2="51724"/>
                        <a14:foregroundMark x1="72047" y1="53793" x2="72047" y2="53793"/>
                        <a14:foregroundMark x1="74875" y1="53793" x2="74875" y2="53793"/>
                        <a14:foregroundMark x1="79867" y1="49655" x2="80865" y2="48966"/>
                        <a14:foregroundMark x1="83361" y1="48966" x2="83361" y2="48966"/>
                        <a14:foregroundMark x1="86023" y1="51034" x2="86023" y2="51034"/>
                        <a14:foregroundMark x1="87188" y1="51034" x2="88686" y2="51724"/>
                        <a14:foregroundMark x1="90349" y1="51724" x2="91514" y2="51724"/>
                        <a14:foregroundMark x1="93844" y1="51724" x2="95175" y2="51724"/>
                        <a14:foregroundMark x1="96007" y1="51724" x2="97504" y2="51724"/>
                        <a14:foregroundMark x1="97671" y1="46207" x2="97671" y2="46207"/>
                        <a14:foregroundMark x1="98170" y1="46207" x2="98170" y2="46207"/>
                        <a14:foregroundMark x1="95674" y1="46207" x2="93511" y2="46207"/>
                        <a14:foregroundMark x1="92679" y1="46207" x2="91847" y2="46207"/>
                        <a14:foregroundMark x1="90849" y1="46207" x2="89684" y2="46207"/>
                        <a14:foregroundMark x1="87687" y1="46207" x2="84692" y2="46207"/>
                        <a14:foregroundMark x1="83195" y1="46207" x2="83195" y2="46207"/>
                        <a14:foregroundMark x1="81364" y1="46207" x2="81364" y2="46207"/>
                        <a14:foregroundMark x1="80532" y1="46207" x2="80532" y2="46207"/>
                        <a14:foregroundMark x1="85358" y1="48276" x2="86356" y2="48276"/>
                        <a14:foregroundMark x1="87188" y1="48276" x2="87188" y2="48276"/>
                        <a14:foregroundMark x1="84859" y1="60690" x2="84859" y2="60690"/>
                        <a14:foregroundMark x1="84359" y1="62069" x2="84359" y2="62069"/>
                        <a14:foregroundMark x1="86023" y1="62069" x2="87188" y2="62069"/>
                        <a14:foregroundMark x1="87188" y1="62069" x2="87188" y2="62069"/>
                        <a14:foregroundMark x1="88519" y1="62069" x2="88519" y2="62069"/>
                        <a14:foregroundMark x1="88852" y1="60690" x2="88852" y2="60690"/>
                        <a14:foregroundMark x1="89351" y1="60690" x2="90183" y2="60690"/>
                        <a14:foregroundMark x1="90849" y1="60000" x2="90849" y2="60000"/>
                        <a14:foregroundMark x1="91514" y1="60000" x2="92679" y2="60000"/>
                        <a14:foregroundMark x1="93012" y1="60000" x2="93012" y2="60000"/>
                        <a14:foregroundMark x1="93511" y1="60690" x2="93511" y2="60690"/>
                        <a14:foregroundMark x1="93178" y1="62759" x2="93178" y2="62759"/>
                        <a14:foregroundMark x1="71547" y1="33103" x2="71547" y2="3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7" t="27771" r="30373" b="54445"/>
          <a:stretch/>
        </p:blipFill>
        <p:spPr bwMode="auto">
          <a:xfrm>
            <a:off x="5491343" y="5589601"/>
            <a:ext cx="393841" cy="36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z Maral\Desktop\FUAR\PTA-2014\Prezentasyon\Sunum icin Fotolari\Genel\İsi Kontrol\SAM_1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84" y="4727185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z Maral\Desktop\FUAR\PTA-2014\Prezentasyon\Sunum icin Fotolari\Genel\Proses Otomasyonu\PO_6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3" y="1324133"/>
            <a:ext cx="5899576" cy="331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z Maral\Desktop\FUAR\PTA-2014\Prezentasyon\Sunum icin Fotolari\Genel\karisik\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27187"/>
            <a:ext cx="1047750" cy="74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3972" y="19791"/>
            <a:ext cx="90364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Зависимо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введенных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параметров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подач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и 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сырья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я 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температуры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давления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настроенны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х 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высоком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автоматически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х </a:t>
            </a:r>
            <a:r>
              <a:rPr lang="tr-TR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параметр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ов,осуществляется управление технологическим процессом.</a:t>
            </a:r>
            <a:endParaRPr lang="tr-T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C:\Users\Naz Maral\Desktop\FUAR\PTA-2014\Prezentasyon\Genel\Ayri\scada\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55222"/>
            <a:ext cx="2520280" cy="331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Naz Maral\Desktop\FUAR\PTA-2014\Prezentasyon\Genel\Ayri\kucuk detaylar\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99" y="1800073"/>
            <a:ext cx="1174269" cy="1146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az Maral\Desktop\FUAR\PTA-2014\Prezentasyon\Sunum icin Fotolari\Genel\Hakkimizda\SAM_19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3" y="4860131"/>
            <a:ext cx="2376945" cy="1697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L:\Disk E\EPROMAK FOTOGRAFLAR\ESKİ GENEL FOTO\2700yeni_resimler_saha\DSCF055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8"/>
          <a:stretch/>
        </p:blipFill>
        <p:spPr bwMode="auto">
          <a:xfrm>
            <a:off x="2648147" y="4477980"/>
            <a:ext cx="3436021" cy="2271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z Maral\Desktop\FUAR\PTA-2014\Prezentasyon\Sunum icin Fotolari\Genel\Otomasyon\Ot_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9" y="3861048"/>
            <a:ext cx="473684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Naz Maral\Desktop\FUAR\PTA-2014\Prezentasyon\Sunum icin Fotolari\Genel\Proses Otomasyonu\AF600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17" y="375854"/>
            <a:ext cx="1789710" cy="155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z Maral\Desktop\FUAR\PTA-2014\Prezentasyon\Sunum icin Fotolari\Genel\Otomasyon\CİFT SOGUTUCU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9"/>
          <a:stretch/>
        </p:blipFill>
        <p:spPr bwMode="auto">
          <a:xfrm>
            <a:off x="233669" y="616893"/>
            <a:ext cx="4073787" cy="304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Naz Maral\Desktop\FUAR\PTA-2014\Prezentasyon\Sunum icin Fotolari\Genel\Otomasyon\Ot_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74" y="3580798"/>
            <a:ext cx="3851099" cy="30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Naz Maral\Desktop\FUAR\PTA-2014\Prezentasyon\Sunum icin Fotolari\Genel\Otomasyon\Ot_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20" y="375855"/>
            <a:ext cx="2763036" cy="155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Naz Maral\Desktop\FUAR\PTA-2014\Prezentasyon\Sunum icin Fotolari\Genel\Sensorler\pid_controller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13140"/>
          <a:stretch/>
        </p:blipFill>
        <p:spPr bwMode="auto">
          <a:xfrm>
            <a:off x="4469941" y="1979955"/>
            <a:ext cx="4494932" cy="152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547664" y="13112"/>
            <a:ext cx="61366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 обеспечиваем температурным контролем:</a:t>
            </a:r>
            <a:endParaRPr lang="tr-TR" sz="20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вращающиеся печи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перлитовые печи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вертикальные печи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печи сушильные для гипсокартона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обжиговые печи сырья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автоклавные печи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 descr="C:\Users\Naz Maral\Desktop\FUAR\PTA-2014\Prezentasyon\Genel\Ayri\saha\a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7" y="1988840"/>
            <a:ext cx="2874974" cy="2156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L:\Disk E\EPROMAK FOTOGRAFLAR\İHSAN BEY FOTO_2013\AD0201_SG_Cezayir\SAM_7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06980"/>
            <a:ext cx="3125887" cy="234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:\Disk E\EPROMAK FOTOGRAFLAR\İHSAN BEY FOTO_2013\AD3301-Kumertau-Sandin Gps\SAM_2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347" y1="28148" x2="45347" y2="28148"/>
                        <a14:foregroundMark x1="45718" y1="29136" x2="99097" y2="26173"/>
                        <a14:foregroundMark x1="46829" y1="25185" x2="64259" y2="9846"/>
                        <a14:foregroundMark x1="64630" y1="10864" x2="81667" y2="463"/>
                        <a14:foregroundMark x1="80926" y1="2932" x2="99838" y2="1451"/>
                        <a14:foregroundMark x1="60532" y1="87994" x2="64630" y2="79568"/>
                        <a14:foregroundMark x1="65370" y1="81049" x2="70556" y2="79074"/>
                        <a14:foregroundMark x1="72037" y1="80556" x2="77222" y2="79074"/>
                        <a14:foregroundMark x1="77222" y1="80556" x2="82037" y2="83519"/>
                        <a14:foregroundMark x1="69815" y1="84012" x2="64630" y2="84506"/>
                        <a14:foregroundMark x1="65370" y1="85000" x2="61273" y2="98364"/>
                        <a14:foregroundMark x1="73519" y1="96389" x2="76852" y2="93426"/>
                        <a14:foregroundMark x1="75370" y1="94414" x2="90949" y2="96883"/>
                        <a14:foregroundMark x1="89468" y1="96883" x2="89468" y2="96883"/>
                        <a14:foregroundMark x1="75000" y1="97870" x2="85023" y2="99846"/>
                        <a14:foregroundMark x1="83912" y1="97870" x2="86505" y2="99846"/>
                        <a14:foregroundMark x1="33472" y1="58796" x2="34213" y2="67222"/>
                        <a14:foregroundMark x1="33843" y1="67716" x2="38657" y2="67716"/>
                        <a14:foregroundMark x1="34583" y1="57809" x2="40139" y2="66235"/>
                        <a14:foregroundMark x1="60162" y1="14321" x2="65370" y2="26667"/>
                        <a14:foregroundMark x1="66111" y1="26667" x2="97245" y2="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3990408"/>
            <a:ext cx="3518292" cy="263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:\Disk E\EPROMAK FOTOGRAFLAR\İHSAN BEY FOTO_2013\AD5401 Proje\Tayland_saha\SAM_2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58" y="2276872"/>
            <a:ext cx="2274672" cy="303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L:\Disk E\EPROMAK FOTOGRAFLAR\İHSAN BEY FOTO_2013\AD5507-5501 Proje\5507_Voskresensk_2012_12_1\DSC04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04" y="5217088"/>
            <a:ext cx="1046468" cy="1395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L:\Disk E\EPROMAK FOTOGRAFLAR\YENİ FOTOGRAFLARİ_2014\AH4001 Proje\Saha_Hasan Berk\P1190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3036"/>
            <a:ext cx="1584176" cy="2816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z Maral\Desktop\FUAR\PTA-2014\Prezentasyon\Sunum icin Fotolari\Genel\Otomasyon\3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8" t="11896" r="39263" b="9448"/>
          <a:stretch/>
        </p:blipFill>
        <p:spPr bwMode="auto">
          <a:xfrm>
            <a:off x="2168458" y="1988840"/>
            <a:ext cx="1821422" cy="243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2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19336" y="320556"/>
            <a:ext cx="6120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Вакуумный Контроль и Контроль Давления</a:t>
            </a:r>
            <a:endParaRPr lang="tr-TR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 descr="C:\Users\Naz Maral\Desktop\FUAR\PTA-2014\Prezentasyon\Sunum icin Fotolari\Genel\Vakuum ve Basinc Kontrol\SAM_1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7" y="980728"/>
            <a:ext cx="4321497" cy="324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az Maral\Desktop\FUAR\PTA-2014\Prezentasyon\Sunum icin Fotolari\Genel\Vakuum ve Basinc Kontrol\SAM_2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75" y="2719560"/>
            <a:ext cx="2984075" cy="3978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L:\Disk E\EPROMAK FOTOGRAFLAR\İHSAN BEY FOTO_2013\AD5401 Proje\Tayland_saha\SAM_22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/>
          <a:stretch/>
        </p:blipFill>
        <p:spPr bwMode="auto">
          <a:xfrm>
            <a:off x="3059832" y="4293096"/>
            <a:ext cx="2460680" cy="2394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Belirtme Çizgisi 3"/>
          <p:cNvSpPr/>
          <p:nvPr/>
        </p:nvSpPr>
        <p:spPr>
          <a:xfrm>
            <a:off x="6840993" y="527908"/>
            <a:ext cx="1512167" cy="2084441"/>
          </a:xfrm>
          <a:prstGeom prst="wedgeRectCallout">
            <a:avLst>
              <a:gd name="adj1" fmla="val -321722"/>
              <a:gd name="adj2" fmla="val 38466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13" name="Picture 4" descr="C:\Users\Naz Maral\Desktop\FUAR\PTA-2014\Prezentasyon\Sunum icin Fotolari\Genel\Vakuum ve Basinc Kontrol\SAM_16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10646" r="38289"/>
          <a:stretch/>
        </p:blipFill>
        <p:spPr bwMode="auto">
          <a:xfrm>
            <a:off x="6922054" y="611063"/>
            <a:ext cx="1350044" cy="19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Naz Maral\Desktop\FUAR\PTA-2014\Prezentasyon\Sunum icin Fotolari\Genel\İsi Kontrol\DSC069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4" r="11923" b="7358"/>
          <a:stretch/>
        </p:blipFill>
        <p:spPr bwMode="auto">
          <a:xfrm rot="16200000">
            <a:off x="616737" y="4344933"/>
            <a:ext cx="2188384" cy="2342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8770" y="188640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Осуществляя управление заданными параметрами операторм через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PID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контроль, считывая с разных точек значения вакуума и давления, наша система обеспечивает вакуумный контроль и контроль даления всей установки.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Naz Maral\Desktop\FUAR\PTA-2014\Prezentasyon\Sunum icin Fotolari\Genel\Proses Otomasyonu\PO_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1630865"/>
            <a:ext cx="302433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z Maral\Desktop\FUAR\PTA-2014\Prezentasyon\Sunum icin Fotolari\Genel\karisik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9661" y="4827052"/>
            <a:ext cx="642540" cy="231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Naz Maral\Desktop\FUAR\PTA-2014\Prezentasyon\Sunum icin Fotolari\Genel\Proses Otomasyonu\PO_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51" y="1630865"/>
            <a:ext cx="357360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Naz Maral\Desktop\FUAR\PTA-2014\Prezentasyon\Sunum icin Fotolari\Genel\Taahhut\a3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/>
          <a:stretch/>
        </p:blipFill>
        <p:spPr bwMode="auto">
          <a:xfrm>
            <a:off x="3125909" y="2422190"/>
            <a:ext cx="2316166" cy="324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19336" y="320556"/>
            <a:ext cx="291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Весовой Контроль</a:t>
            </a:r>
            <a:endParaRPr lang="tr-TR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83890" y="836712"/>
            <a:ext cx="8539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Помимо температурного и вакуумного контроля наша компания обеспечивает производство системой автоматизации на основе рецептуры дозировок твердого сырья смесительных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установок.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C:\Users\Naz Maral\Desktop\FUAR\PTA-2014\Prezentasyon\Sunum icin Fotolari\Genel\Proses Otomasyonu\PO_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36" y="1883018"/>
            <a:ext cx="2664296" cy="473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z Maral\Desktop\FUAR\PTA-2014\Prezentasyon\Sunum icin Fotolari\Genel\Taahhut\a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92837"/>
            <a:ext cx="4186067" cy="308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z Maral\Desktop\FUAR\PTA-2014\Prezentasyon\Sunum icin Fotolari\Genel\Taahhut\a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2"/>
          <a:stretch/>
        </p:blipFill>
        <p:spPr bwMode="auto">
          <a:xfrm>
            <a:off x="1259632" y="4658219"/>
            <a:ext cx="2276465" cy="196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z Maral\Desktop\FUAR\PTA-2014\Prezentasyon\Sunum icin Fotolari\Genel\Proses Otomasyonu\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433" y="2204865"/>
            <a:ext cx="170080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z Maral\Desktop\FUAR\PTA-2014\Prezentasyon\Sunum icin Fotolari\Genel\Proses Otomasyonu\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41" y="3717032"/>
            <a:ext cx="2719661" cy="2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Naz Maral\Desktop\FUAR\PTA-2014\Prezentasyon\Sunum icin Fotolari\Genel\Taahhut\a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16" y="4051480"/>
            <a:ext cx="2016224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az Maral\Desktop\FUAR\PTA-2014\Prezentasyon\Sunum icin Fotolari\Genel\Taahhut\SAM_75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8"/>
          <a:stretch/>
        </p:blipFill>
        <p:spPr bwMode="auto">
          <a:xfrm>
            <a:off x="5042107" y="1412776"/>
            <a:ext cx="3130343" cy="250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0067" y="116632"/>
            <a:ext cx="9113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точного процесса взвешивания и контроля мы применяем электронные весовые модули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SIWAREX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тензодатчики класса С3, рецептурную структуру меню системы на основе графического интерфейса, база данных которой распределяет по типу производственного процесса на группы.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C:\Users\Naz Maral\Desktop\FUAR\PTA-2014\Prezentasyon\Sunum icin Fotolari\Genel\Proses Otomasyonu\rece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2" y="1412776"/>
            <a:ext cx="4487277" cy="264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Naz Maral\Desktop\FUAR\PTA-2014\Prezentasyon\Sunum icin Fotolari\Genel\Proses Otomasyonu\recete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0" y="4170350"/>
            <a:ext cx="3456384" cy="255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z Maral\Desktop\FUAR\PTA-2014\Prezentasyon\Sunum icin Fotolari\Genel\Taahhut\SAM_90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587" y="4170350"/>
            <a:ext cx="2755950" cy="206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az Maral\Desktop\FUAR\PTA-2014\Prezentasyon\Sunum icin Fotolari\Genel\Taahhut\a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2" y="1628800"/>
            <a:ext cx="3360008" cy="462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51520" y="24198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калибровки-программирования при помощи операторской панели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SIEMENS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Обеспечение каждой установки отдельными шкафами управления двигателя и клапаном, а также отдельными щитками с операторской панелью для наблюдения за количеством наполнения.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C:\Users\Naz Maral\Desktop\FUAR\PTA-2014\Prezentasyon\Sunum icin Fotolari\Genel\Agirlik Kontrol\kalibrasy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18" y="2132856"/>
            <a:ext cx="2492241" cy="195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Naz Maral\Desktop\FUAR\PTA-2014\Prezentasyon\Sunum icin Fotolari\Genel\Proses Otomasyonu\PO_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18" y="4083087"/>
            <a:ext cx="2398842" cy="24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Naz Maral\Desktop\FUAR\PTA-2014\Prezentasyon\Sunum icin Fotolari\Genel\Proje ve Dizayn\bant kantar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91818"/>
            <a:ext cx="3240360" cy="201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z Maral\Desktop\FUAR\PTA-2014\Prezentasyon\Sunum icin Fotolari\Genel\Otomasyon\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22" y="1694794"/>
            <a:ext cx="3568396" cy="200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7504" y="153600"/>
            <a:ext cx="8802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Наша компания обеспечивает безопасную работу технологического оборудования, применяя в своей практике датчики скорости, запуская двигатели реверсивным методом (вперед-назад), при помощи управления скорости частотного преобразователя, при помощи устройств плавного пуска, а также традиционным методом-переключением звезды на треугольник. </a:t>
            </a:r>
            <a:endParaRPr lang="tr-TR" dirty="0"/>
          </a:p>
        </p:txBody>
      </p:sp>
      <p:pic>
        <p:nvPicPr>
          <p:cNvPr id="13315" name="Picture 3" descr="C:\Users\Naz Maral\Desktop\FUAR\PTA-2014\Prezentasyon\Sunum icin Fotolari\Genel\Proje ve Dizayn\fc yol ver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79452"/>
            <a:ext cx="4649889" cy="31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Naz Maral\Desktop\FUAR\PTA-2014\Prezentasyon\Sunum icin Fotolari\Genel\Proje ve Dizayn\ss ile yol ver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65" y="4149080"/>
            <a:ext cx="3560185" cy="23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Naz Maral\Desktop\FUAR\PTA-2014\Prezentasyon\Sunum icin Fotolari\Genel\Pano Imalat\SAM_1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8896"/>
            <a:ext cx="2966749" cy="2225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z Maral\Desktop\FUAR\PTA-2014\Prezentasyon\Sunum icin Fotolari\Genel\Proje ve Dizayn\YOL VERM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18674"/>
            <a:ext cx="3714756" cy="24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9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611560" y="122553"/>
            <a:ext cx="8208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«В настоящие дни в условиях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жесткой конкуретной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среды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компания </a:t>
            </a:r>
            <a:r>
              <a:rPr lang="tr-TR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EPROMAK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протягивает руку сотрудничества производителю и задает его производству темп, гарантирующий качественную работу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надолго»</a:t>
            </a:r>
            <a:endParaRPr lang="tr-T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L:\Disk E\EPROMAK FOTOGRAFLAR\İHSAN BEY FOTO_2013\CAA0-0002 Proje\Marmorit_Saha\SAM_0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280587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Naz Maral\Desktop\FUAR\PTA-2014\Prezentasyon\Genel\Proses Otomasyonu\PO_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52" y="3933056"/>
            <a:ext cx="4494469" cy="252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7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az Maral\Desktop\FUAR\PTA-2014\Prezentasyon\Sunum icin Fotolari\Genel\Pano Imalat\İm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06" y="188640"/>
            <a:ext cx="2888529" cy="21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az Maral\Desktop\FUAR\PTA-2014\Prezentasyon\Sunum icin Fotolari\Genel\Pano Imalat\SAM_1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65" y="404663"/>
            <a:ext cx="2697140" cy="35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Naz Maral\Desktop\FUAR\PTA-2014\Prezentasyon\Sunum icin Fotolari\Genel\Pano Imalat\İm_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7791"/>
          <a:stretch/>
        </p:blipFill>
        <p:spPr bwMode="auto">
          <a:xfrm>
            <a:off x="3412805" y="2336498"/>
            <a:ext cx="2888529" cy="21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Naz Maral\Desktop\FUAR\PTA-2014\Prezentasyon\Sunum icin Fotolari\Genel\Pano Imalat\İm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6" y="983210"/>
            <a:ext cx="3221413" cy="48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Naz Maral\Desktop\FUAR\PTA-2014\Prezentasyon\Sunum icin Fotolari\Genel\Pano Imalat\İm_4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65" y="3997003"/>
            <a:ext cx="2697140" cy="20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WEB SİTE\WEB SİTEMİZ\web\WEB İCİN FOTO\Otomasyon\SAM_0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9754" y="4498040"/>
            <a:ext cx="2891580" cy="216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3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z Maral\Desktop\WEB SİTE\WEB SİTEMİZ\web\WEB İCİN FOTO\SAM_2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14785"/>
            <a:ext cx="1728192" cy="3409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az Maral\Desktop\FUAR\PTA-2014\Prezentasyon\Sunum icin Fotolari\Genel\Pano Imalat\İm_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256543" cy="31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Naz Maral\Desktop\FUAR\PTA-2014\Prezentasyon\Sunum icin Fotolari\Genel\Pano Imalat\İm_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14784"/>
            <a:ext cx="2520280" cy="336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Naz Maral\Desktop\FUAR\PTA-2014\Prezentasyon\Sunum icin Fotolari\Genel\Pano Imalat\İm_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5054"/>
            <a:ext cx="2512578" cy="335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Naz Maral\Desktop\FUAR\PTA-2014\Prezentasyon\Sunum icin Fotolari\Genel\Pano Imalat\İm_2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4"/>
          <a:stretch/>
        </p:blipFill>
        <p:spPr bwMode="auto">
          <a:xfrm>
            <a:off x="7004298" y="3325054"/>
            <a:ext cx="1896253" cy="338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Naz Maral\Desktop\FUAR\PTA-2014\Prezentasyon\Sunum icin Fotolari\Genel\Pano Imalat\DSC064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79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43608" y="118373"/>
            <a:ext cx="732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Важным этапом в запуске системы также является монтаж, выполнение подрядных электромонтажных работ. 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C:\Users\Naz Maral\Desktop\FUAR\PTA-2014\Prezentasyon\Sunum icin Fotolari\Genel\Taahhut\a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468036" cy="250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az Maral\Desktop\FUAR\PTA-2014\Prezentasyon\Sunum icin Fotolari\Genel\Taahhut\a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12" y="908720"/>
            <a:ext cx="2510389" cy="36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Naz Maral\Desktop\FUAR\PTA-2014\Prezentasyon\Sunum icin Fotolari\Genel\Taahhut\DSC04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2382"/>
            <a:ext cx="3440949" cy="258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Naz Maral\Desktop\FUAR\PTA-2014\Prezentasyon\Sunum icin Fotolari\Genel\Taahhut\DSCF0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65" y="4560675"/>
            <a:ext cx="2523548" cy="1892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Naz Maral\Desktop\FUAR\PTA-2014\Prezentasyon\Sunum icin Fotolari\Genel\Taahhut\DSCF04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01" y="2829947"/>
            <a:ext cx="2596092" cy="346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Naz Maral\Desktop\FUAR\PTA-2014\Prezentasyon\Sunum icin Fotolari\Genel\Taahhut\DSCF06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13" y="890612"/>
            <a:ext cx="2585780" cy="193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95536" y="33265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Прокладка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кабелей, кабельных лотков, кабельных каналов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Прокладка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сигнальных и силовых кабелей (применяя технику прокладки в 2 яруса, чтобы не столкнуться в дальнейшем с потерей сигналов)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Соединительные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C:\Users\Naz Maral\Desktop\FUAR\PTA-2014\Prezentasyon\Sunum icin Fotolari\Genel\Taahhut\a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9" y="1772816"/>
            <a:ext cx="3170816" cy="42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Naz Maral\Desktop\FUAR\PTA-2014\Prezentasyon\Sunum icin Fotolari\Genel\Taahhut\a2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65" y="1772816"/>
            <a:ext cx="3014078" cy="22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Naz Maral\Desktop\FUAR\PTA-2014\Prezentasyon\Sunum icin Fotolari\Genel\Taahhut\a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72" y="3998019"/>
            <a:ext cx="4664736" cy="20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Naz Maral\Desktop\FUAR\PTA-2014\Prezentasyon\Sunum icin Fotolari\Genel\Taahhut\DSC00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27" y="1754818"/>
            <a:ext cx="1682681" cy="22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84373" y="54868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После сдачи объекта нами производитель получает всю документацию относительно выполненой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работы.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4" name="Picture 6" descr="C:\Users\Naz Maral\Desktop\FUAR\PTA-2014\Prezentasyon\Sunum icin Fotolari\Genel\Proje ve Dizayn\kilavuz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" y="1988840"/>
            <a:ext cx="2681692" cy="38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Naz Maral\Desktop\FUAR\PTA-2014\Prezentasyon\Sunum icin Fotolari\Genel\Proje ve Dizayn\kilavuz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78" y="2010544"/>
            <a:ext cx="2821871" cy="38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Naz Maral\Desktop\FUAR\PTA-2014\Prezentasyon\Sunum icin Fotolari\Genel\Proje ve Dizayn\kapak say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06" y="3523965"/>
            <a:ext cx="3294971" cy="234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Naz Maral\Desktop\doung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331188" cy="747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az Maral\Desktop\FUAR\PTA-2014\Prezentasyon\Sunum icin Fotolari\Genel\doungle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8" t="9535" r="38729" b="8950"/>
          <a:stretch/>
        </p:blipFill>
        <p:spPr bwMode="auto">
          <a:xfrm rot="5400000">
            <a:off x="4307891" y="1715870"/>
            <a:ext cx="796168" cy="257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Naz Maral\Desktop\FUAR\PTA-2014\Prezentasyon\Sunum icin Fotolari\Genel\Hakkimizda\Hak_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26434"/>
            <a:ext cx="1896293" cy="252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Naz Maral\Desktop\FUAR\PTA-2014\Prezentasyon\Sunum icin Fotolari\Genel\Hakkimizda\Hak_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68" y="1035959"/>
            <a:ext cx="2022494" cy="252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167368" y="17108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Кроме этого, нашими специалистами проводится наглядное и практическое обучение системы автоматизации, которая запущена на конкретном производстве.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C:\Users\Naz Maral\Desktop\WEB\WEB SİTEMİZ\İSO ve CE\CE BELGEMİ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89" y="3514849"/>
            <a:ext cx="2199163" cy="313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data:image/jpeg;base64,/9j/4AAQSkZJRgABAQAAAQABAAD/2wCEAAkGBxQSEBUUEBIUDxQQEA8UFA8QFBUUDw8PFBQXFhUUFBUYHCggGBolHBQUITEhJSkrLi4uFx8zODMsNygtLisBCgoKDg0OGxAQGiwkHiAsLCwsLCwsLCwsLCwsLCwsLCwtLCwsLCwsLCwsLywsLCwsLCwsLCwsLCwsLCwsLCwsLP/AABEIAH8BjAMBIgACEQEDEQH/xAAcAAAABwEBAAAAAAAAAAAAAAAAAQIDBAUGBwj/xABOEAABAwIDAwYHDAUKBwAAAAABAAIDBBEFEiExQVEGBxNhcZEUIjJSgaHBFSNCU1RykpOx0dLwQ0RigsI0Y4OissPT4eLxFyQzVZSjs//EABkBAAMBAQEAAAAAAAAAAAAAAAABAgMEBf/EAC4RAAICAQIFAQcEAwAAAAAAAAABAhEDEjEEEyFBUbEFIjJCUmFxkcHR8BQVgf/aAAwDAQACEQMRAD8A7igggkAEEEEwAggggAIIIIACCCCAAuY88mPVFOaZlLO+nLxO9xjy3cGZAASQd7l05cV58Zr1sDPMpHu+nLb+7UyGjIjlliX/AHCf/wBf4EDy1xMfr83dFb+wqKQpslHQVmiZy+xMH+XSH5zIj/AnDzj4mP1xx/oofwrLlNkoGa0c5mKD9c74IT/CjHOfivytp7YIfwrH3SC5CEbZvOnivymI9tPH7E63naxQfpID1mD7nrB5kC5AzfN54MTG+mPbC72SJY548S4Un1Mn+KueZkA5Ajov/GXEvNo/qZf8VOxc9FePKhpX9jZG/wAZXNSUm6BnVGc91XvpKc9kkg9idHPfUb6KD66T8C5NmQLkAddj58JvhUMf7s7vaxSGc+XnUJ/dmHtauNXRZkgs7UOfNm+gk9EzPuTjOfOH4VDOOySI/cuI5kM6YHdWc+FJvpKodnQn+8CdHPdRfJqz6EH+MuC5kWdAHoOHnnw8+Uyqj+dCD/YeVKbzvYYf0kw7aeX2Becuk6/sQ6XrToVnpWDnVwx36yW9b4pWj1tUpvORhZ/XoR2kj2LzB0o4o+mHFKhnqVvLvDSL+H02v862/cp8PKWjf5FZTOvstPGT3Zl5MFQOKAkbvAPaAUCs9jNcCLggg7CNQQlLjfM1yq94dSuN+jN4zfyYz8H0arpIf1nvKjUVRdoKpbIeJ7ynRM7zimpBRZIKAJTxKUJ3cfUnqFRNQUQTn8hKE56k7CiSgm45bpxMQEEEEwCUeZ8l/Ea0ji5xB7gCpCNRuMhdJP8AFx/Td+FJ6ao+Kj+td+BT0EaX5C/sQDNUfFR/Wn8CSZ6n4mP60/gViqrlFygp6GLpap/RszBos1z3Fx2ANaCSk0/PoO/sLNRU/ER/XH8CLwqp+Ts+u/0LLf8AF3C/jpP/AB5/wLS8m+UdPXxGSleXsa4tJcx7DmG3RwB3pU/PoO149RfhlT8mZ9d/pSTW1PyVp/px+FWyCeiX1en8BqXj1/kpjiFV8kb9eNf6q4nzpV0kuIEzRiB7KeKPow/pAG5pHh2aw25tnUvQq89c602bFp9nisp2bPNZf+JKmmrdhaeyMY5ybzJchTN07JoBKSSicUkpoQdk29KKSiygnIXQsjARZIlBLy6Xvv2f5pvLrqbKgBdFmRvaAdvpTEjxsGqAHDIPSkGRE2InqUuiDGuu9uft3ehKTpCk6VkeEPebMaXfNF1PhwSd20BnznC/cFpaaVpYMpAFtg0+xLLlwz4uV0keTk9oZLqKoo2cnfOlP7o+9SGYDENpe7tdb7FZ3RFywfEZH3OWXF5pfMQ2YTCP0YPziT7UoYbF8TH9HVSUkXS5k33I5uR/M/1GPAIviY/oD7kfgEXxTPoN+5PIJa5eRcyfljPudF8VH9BqHubD8VH9AJ4uRByFOXkeufljXubF8VGOxv3IhhkPxTe4/epGZHdVzJ+R83J5ZL5KRNpq2ORnitecjhfSzl29h0XAah5yXBsW2cD1g3C7TyexETU0T73zRtv221XRim2up7Ps/LKeNqXYumpwKEyZPtmWyZ3EkJV1HEicjKpMQ81LCS1KViFAqSx1woYKfhcmmDH0EEFZIlKTTTqnVKGwIIIKhAXI+f8Ad7zTgHbI643HT7V1xcp56sJqp3QeDU8tSwNkzCJubI/S1xt1F9epZzW35KicZw3DjK/KSGcXOvb1BegeaHDhBQloe15MjiS3Zc2WD5HjEaf3t0GJQMvf3mKARjtEkTnetdk5PiToQZTKXE39/wCjElusRtAHcp1NyRVJR6FmsziVfW+HRsgiBpgPfZcgcc3mgl4t9ErTJgUwz5wSL7QLWPaqmpOqITQ8vNXL2fPilWdoFS5oPzGMbb0EFell5b5SyZqyqcLa1tX/APZ49ib3QdiseBxTDktwSHW4WQKxpyS4JTgg9A7G7oI025yADEhGxKL0zdBpTAPNwROfZAlMgXPUhAGGl3Z61dYZyYqpReGlmkHnhhDfQ51gfQrXk1hsccLquoF2RkdHH8ZJsF+9R63GK2ueRGZ3geTBT5w1rR1M9q53mlKTUNlu358F6aXUh4lyfqoBeamljHnll2+lzbhVQWlw/wB0qcnL4TFlaXGOYuLXsG0ZX3B03DVToKKLEml0Ufg9Q3yg1h8HlPaNGlKWfRblVeV2/I1DVtuZKnqnM8kq0psZHwx6dyRyowU0kjWm9nMB4jN8IBUqpLHmipLZnLm4WE+kl1NbHWNcNCD1b0sSLIBxGzTsTjKp42OKyfCeGcMvZ30s1mdDNwWaZijxwKebjTuHcsnw0zB8DkRf5kkuVOzGRvB7063F2HbopeCa7Gb4XKuxZhAOVcMTZxSxXs84JcqS7C5E1uieHI1CbWN84JxlW3iEtEiHjkuxJcbg9YK3vNlWZqTIf0T3t9G5c8bODvWh5uq4slkYNheD7FpjTVo9D2e3GTR1Nr9U/G5VzpjmUiGout4nqlg1yWJbbEw1yUxvjK7GWEMpO1PXTEI4pbdFYhaW0ptG0qhE1huEpMwHRO3Vokaj2p5MQbU+lEbAgggqEBBBBAAQQQQAEEEEAE42F+C8o1XjSPdfy5JHE77ue4r1NiMmWGR3mxyHuaSvKjXEtBttaCeN1nLcfYZlam3NtvTjyeoJrIgQ2dqQ8pb03dMYTz2HsTT0twTZQAV0d0RQTAJzkcQ0RFKjOnpSA3OJ0+aiooWadM/XtsT7FUY5ijoyaameYoo9H9GS10sg0Je4alaDDKgPo6WQ/q1QGnsdcAnvWMxaPLUyh2lpn3HUTf2rz+GVzcX2v9bN5qki35NcoK1gMdO11U2/jROY+UXP7Q1b3pmrlqaeYzRQT0WuZzcrzEDv1tbL1FdSwB7ZqINoJBEQwC4aH9G79pl9fSs9iTcapw53SRVUYvfKwZw3rZZpHoJXSoQtul13+5FtdzL47yjbW0zRKAyeE3BH/TeDttwPUsqr+iwdkzXTVNZBRh0jrseHOmz7XZWDdqp9RyJvTmelqW1LADtjdGXAbSCSfsVY8cMS0x2FJuXUycUTnGzGueTsaxpc4+gJdRSSRm0kb4ydQJGOYSOoOAXVeQ2HQx0Rlila9z2kmZrdYzbVpB4LOVWDT1gM1TWM8GiJyVDo/LYdpaxtrDdqTsWiku4mjDI2sJ2C/YtHJyWa9jn0VUyqDL5mOY+KQDqvt9SgYINXfkjqSc6Vm3DYObkUH3KpwsgxpOwEq7qoWSEtFg4b0jC6ctccw3aHcp5vSzr/ANa+aoX7r7lO4W2+tFdWNRROfI62g3nqTIo7+Q4EjcRYqtaOafB5E+i/H3Il0YcrGjoAQS7aN3BRKiJrfJcHdiakm6ROThJ44Kcq6iA48T3rW83k9pyOIB9ayAK0vIV1qn90/aEsnws54pWdvOqVDtTLXaDsCXE/Vc8WaNFmwqRCdVDjKkQu1WiAtIylFMwOO9POK0JCRhIujaUwJEB1UhRITqpV00JjdMn1HpNikJx2E9wIIIKhAVPW8qaKF5jmraaF7LZo5J42vaSL6tLrjaFbSHQ9hXkrlLUk1c5JuTNJmcTq4g2uevYp1e9Q66WemY+WmHuIDa+kJNgAJ49Sf3leg32a33ryjgFE+R7LPtd7NOPjBeqqZtmNHBrfsT62HSug6gkTSBrS47GgnuWe5IcpJKzpOkg8HDHWZ47nF7eJuxtvRdJzSdAk31LHlPLkoqhx+DTzn+oV5dcdAODQO3TavSnOFJlwqsOz/lJx6S0j2rzW9wUv4hrYYeUgusje5IeUxCC7qSHFKKbKAAU2U4kkJgNIiluCQUAAoNdqiuiKANfyJrWkvp5TZlQLAnY2T4J77I+WWGOuJ7G4yxzgDY9os1/Y4W16lkWSlpBBII1FtxXQcC5QtqmCOQtZOG5R0msNUzzJBu7VwZ4SxZObDbudEGpR0vcjUmC4bIGvhxE0MoaLmR1iHW1sXFpt2OWvw3lDTUVOWzYm3EHbRlLXvtbyWhpJ9LnLE4pycpw+z5Thj3H/AKFWxz6e/wDN1DPFI7dUqkwzD6Uh9RWQVx+DTU7HSNc7cHW2367LV5ouNq3+F/UTo60XWE43hp6aUGOkqJHvLZKmLpcgIsC0ag7LkCysKXlVSupnxVGICeRweOndA6EEHZkjAsQFC5O4DHIZKmqpYoY3t97p3RtDY2D4RbuceKwGLFklU4U8YawvsyNlgCOrhdTizxyzcFfTfx+AnBwVs2fJ7GqSmoZYfCWvN35CWOjdKC2w8Q3y8NqTyb5XRijFPJOaOSJgayoa0OGmzcR3pilgisGMhZE+wD2VFM5+Y7x0o0b23VXPgrCXySFsTQ/L0cL2MZ2h8xAHYV01EguJ8YI1kx0SN8yClBld1bNPWsjQ1TWveXONnEkOdtdrtNt6sIsAje8Bkt2kFxF43SRgcSwlp9CQ7B6cxOkjmlcGOsc7WtzEbco9t0NJqjTFklimpx3RT1U3vhc07TtVjSYqCAH6Eb+KuJsKpwI4y2QOeb52hhcBt8cnd1BM1uFxOzue8xshsLRMaPUNp9Klxi1TNsXF5cU3OL33RXNxFuYi+h39ajme1/ftDuAVi7k6x+QxyOtJc+O0Ahtr3tdR6jCIcp6OYh7dMr5IHZz+y2N2Zp6iLoUI9hz47JL4v+bkajrAC4OJ8b4SizxtBuHZr8ArLF6FrGxsYAHluZxJsSbbFUTQub5QsqUVdoxnxDnDRJbbMs5uj6EZcoPG7S+/Ai+YenRTeRR/5gdntCzq1PIGlL6gkbGjXvCJKoswW52XMNOwI43aqM9uvoTsTDdYJdTRltHsT8J1CjQu01T0O0KqEWzXJy6jRuTjnK7ELBQadUgFKaVSAfiOqk3UOI6qUFSJDpPJTyjU0rctswvwvqn844hJNUDXUUjSQ5KuqTRIxW36N9tuR9u2xsvKEtL09S8NeHOkld4rSC8ku3C+pXrZVz8BpSbmmgJJuSYmXJ47FLi7tMpNVTOTcmOQeQxueatpDmnI6kaG3+cHnvXaWjQdiYgoY2eRGxlvNaBZSEQg11YSaew1UxZ2ObszNIvwuE1h0L2MDZHB5aLAi+oG833qUgqcVdivpRkOdqXLg1UeLIm/TlY32rznJvXoTnleRg8wAJD5KVpI+COnYb94HevPbxqpe4+wy4cE2dE45qRsvf0JiEgE+hJI60o62JF+CTlt+d6AElEQgQgUwEIEIXRIAJzQkZU5mSUAIRXS7IigDQ4Ty3q4GCMuZURDToqhucW4X2/ariDnFYzVuG07Hecwhpv2iO/rWFRWWEuGxS3j+xfMku5oMd5YVNWMr3CNnxUN2tPziSS5UTT38U3ZDXitIYoY1pgqQnJy3LIY3UZMnTyZfNze3b60mjxeeK5iley+2xBv2gqvuU6xzd4PoIVMhyJT8WnJcTM8l9w4uNy4HdrsHYmvDZMmTOcl75Ba2bilski3gp1ssP8AuCoc/sZPM18rA3GqjS0z9NmzTvCZkrZnNyuc5wJuQbWJO/YpQnj3OA6rJyOZnnBTzH4M3xEvpInhc5LTnfdnkEaFnZZSJ8RqpAA+V7gB5NwB6bDX0p4vbvISmvbxb3hTzX4M3xUvBAnM0jszyXu08Y2v6kl1PI7yje3E7FaWbxCUHDq9SnnPwT/lT8FT4A7q71tua6LxpT1tCoZXANJ0Wv5s4rQudby3E69Vk1kcl1OnhMssjbZtSTmKkxBRY3XJ6ypsSDtJUafYbJmIqQFSET4TcJy6g08lipYKKFQu6UCmrpQKtCJMW1SAVGiUgKhHM+U+F1PTufHUSRxuAs1pdlad+wqj8Cq9nhkg1vfM8/xLqL2326g7lVVGCMcbglvUNiwcWdUcrqjBmmqztq5NAR5cmt93lI2CrZsr5Rf+ck/FotNiGEho0cT3LPVlKRvKnqaW2MOkqr/y6QX2gPl/ElMq6ofr7x155fxKvnY4cVDkc8cU02NJsvm4lV76+Q/vSfiSxitX8vf6TL7HrLmd/wDsmzUv4FFSE4s2Zxus+XW2aAP+3PdFJjtburr9WV325linVsnmpDsQkHwFXvEuP9osuWuM1T4msnqXSsLr5ASGkixFxfxrHisaJVIxyve4NzNIAuqrwziO5bRTo5cvxEpxukHYo/hf7PrQ8L08m6qjMf1STffqmhXW+CPSkurL7kUA9dNuKbNR1JJnRQDl0LJkynggZTwQA6AiTXSngh0nUmA4iTefqRZiigHESRc8EWvBAC0EjVDVAC7oXSNULFAC7orpNihYpgKuhdJylHlKQCroJOQoZCnQCro8yTkKAaihUOMNyOsrs/JWHo6drf2be1co5P0JknYDqAbrsNFowA6FY5N6NcaosobKdEVWwPbexP8Amp8WVRRoTI3KTG9RIrKQwjegkkNKcY5NMIT7ArELa5PRlNgJ2MIEyREE+E1GnFRJWkJDgnSEghZmhArIbhUNXRdS1EjVCmhup7lxlRlZKHqUZ+HDgtRJTBR3UwSNE0Zs4aOARe5zfNC0RpUnwUIuh6jP+5jeASm4a3zR3K+FKEBTKroV9zLYryejmjLSADrlIGw7ly+tozFI6N4AcwkH713xtKomI8maece+xNc62klvfG9jlUZ0Zzjq6nCBGOpAxhdAx/kN0XjQvJHB1rrLvwV/H7FepMz5UuxSFoRWVz7hv/NkBgb/AMkKrQlikU2VFlV0cDf+bIe4j/yQlqQcqRS5UWVXZwJ/V3hEMEd+SjUh8qRSZULK5dgzvyURwc/kpakHJkU9kSuTgx/JSThP5unqQcmRT2Qsrj3K/N0XuV1etO0PlSRUWRK5GGjhb0pQwwJakCxSKRBXgwwcAl+5o4BGpByZFCgr/wBzRwCUMNHAJ6kHIkZ2yMNWjGHhONw8dSnWh8iRmMvUlZDwPctR7n9icbQdiesXJZmIIdfGB9KmeD5h4jST2LRRYaDuCsKXDrbNFLmhrDRWcncPMdnPGvALZ0Ut/K4+pRYKRTYoNVO5ajSJhmG0bU7HVHgm4oFKZToVDSJNJVaap99buAumY6dS4qcIE0hEVRLuDfT/ALqzpnOt43qCRDBZS42oohsdjT8abYE80KiGPNTiaanEyT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8" descr="data:image/jpeg;base64,/9j/4AAQSkZJRgABAQAAAQABAAD/2wCEAAkGBxQSEBUUEBIUDxQQEA8UFA8QFBUUDw8PFBQXFhUUFBUYHCggGBolHBQUITEhJSkrLi4uFx8zODMsNygtLisBCgoKDg0OGxAQGiwkHiAsLCwsLCwsLCwsLCwsLCwsLCwtLCwsLCwsLCwsLywsLCwsLCwsLCwsLCwsLCwsLCwsLP/AABEIAH8BjAMBIgACEQEDEQH/xAAcAAAABwEBAAAAAAAAAAAAAAAAAQIDBAUGBwj/xABOEAABAwIDAwYHDAUKBwAAAAABAAIDBBEFEiExQVEGBxNhcZEUIjJSgaHBFSNCU1RykpOx0dLwQ0RigsI0Y4OissPT4eLxFyQzVZSjs//EABkBAAMBAQEAAAAAAAAAAAAAAAABAgMEBf/EAC4RAAICAQIFAQcEAwAAAAAAAAABAhEDEjEEEyFBUbEFIjJCUmFxkcHR8BQVgf/aAAwDAQACEQMRAD8A7igggkAEEEEwAggggAIIIIACCCCAAuY88mPVFOaZlLO+nLxO9xjy3cGZAASQd7l05cV58Zr1sDPMpHu+nLb+7UyGjIjlliX/AHCf/wBf4EDy1xMfr83dFb+wqKQpslHQVmiZy+xMH+XSH5zIj/AnDzj4mP1xx/oofwrLlNkoGa0c5mKD9c74IT/CjHOfivytp7YIfwrH3SC5CEbZvOnivymI9tPH7E63naxQfpID1mD7nrB5kC5AzfN54MTG+mPbC72SJY548S4Un1Mn+KueZkA5Ajov/GXEvNo/qZf8VOxc9FePKhpX9jZG/wAZXNSUm6BnVGc91XvpKc9kkg9idHPfUb6KD66T8C5NmQLkAddj58JvhUMf7s7vaxSGc+XnUJ/dmHtauNXRZkgs7UOfNm+gk9EzPuTjOfOH4VDOOySI/cuI5kM6YHdWc+FJvpKodnQn+8CdHPdRfJqz6EH+MuC5kWdAHoOHnnw8+Uyqj+dCD/YeVKbzvYYf0kw7aeX2Becuk6/sQ6XrToVnpWDnVwx36yW9b4pWj1tUpvORhZ/XoR2kj2LzB0o4o+mHFKhnqVvLvDSL+H02v862/cp8PKWjf5FZTOvstPGT3Zl5MFQOKAkbvAPaAUCs9jNcCLggg7CNQQlLjfM1yq94dSuN+jN4zfyYz8H0arpIf1nvKjUVRdoKpbIeJ7ynRM7zimpBRZIKAJTxKUJ3cfUnqFRNQUQTn8hKE56k7CiSgm45bpxMQEEEEwCUeZ8l/Ea0ji5xB7gCpCNRuMhdJP8AFx/Td+FJ6ao+Kj+td+BT0EaX5C/sQDNUfFR/Wn8CSZ6n4mP60/gViqrlFygp6GLpap/RszBos1z3Fx2ANaCSk0/PoO/sLNRU/ER/XH8CLwqp+Ts+u/0LLf8AF3C/jpP/AB5/wLS8m+UdPXxGSleXsa4tJcx7DmG3RwB3pU/PoO149RfhlT8mZ9d/pSTW1PyVp/px+FWyCeiX1en8BqXj1/kpjiFV8kb9eNf6q4nzpV0kuIEzRiB7KeKPow/pAG5pHh2aw25tnUvQq89c602bFp9nisp2bPNZf+JKmmrdhaeyMY5ybzJchTN07JoBKSSicUkpoQdk29KKSiygnIXQsjARZIlBLy6Xvv2f5pvLrqbKgBdFmRvaAdvpTEjxsGqAHDIPSkGRE2InqUuiDGuu9uft3ehKTpCk6VkeEPebMaXfNF1PhwSd20BnznC/cFpaaVpYMpAFtg0+xLLlwz4uV0keTk9oZLqKoo2cnfOlP7o+9SGYDENpe7tdb7FZ3RFywfEZH3OWXF5pfMQ2YTCP0YPziT7UoYbF8TH9HVSUkXS5k33I5uR/M/1GPAIviY/oD7kfgEXxTPoN+5PIJa5eRcyfljPudF8VH9BqHubD8VH9AJ4uRByFOXkeufljXubF8VGOxv3IhhkPxTe4/epGZHdVzJ+R83J5ZL5KRNpq2ORnitecjhfSzl29h0XAah5yXBsW2cD1g3C7TyexETU0T73zRtv221XRim2up7Ps/LKeNqXYumpwKEyZPtmWyZ3EkJV1HEicjKpMQ81LCS1KViFAqSx1woYKfhcmmDH0EEFZIlKTTTqnVKGwIIIKhAXI+f8Ad7zTgHbI643HT7V1xcp56sJqp3QeDU8tSwNkzCJubI/S1xt1F9epZzW35KicZw3DjK/KSGcXOvb1BegeaHDhBQloe15MjiS3Zc2WD5HjEaf3t0GJQMvf3mKARjtEkTnetdk5PiToQZTKXE39/wCjElusRtAHcp1NyRVJR6FmsziVfW+HRsgiBpgPfZcgcc3mgl4t9ErTJgUwz5wSL7QLWPaqmpOqITQ8vNXL2fPilWdoFS5oPzGMbb0EFell5b5SyZqyqcLa1tX/APZ49ib3QdiseBxTDktwSHW4WQKxpyS4JTgg9A7G7oI025yADEhGxKL0zdBpTAPNwROfZAlMgXPUhAGGl3Z61dYZyYqpReGlmkHnhhDfQ51gfQrXk1hsccLquoF2RkdHH8ZJsF+9R63GK2ueRGZ3geTBT5w1rR1M9q53mlKTUNlu358F6aXUh4lyfqoBeamljHnll2+lzbhVQWlw/wB0qcnL4TFlaXGOYuLXsG0ZX3B03DVToKKLEml0Ufg9Q3yg1h8HlPaNGlKWfRblVeV2/I1DVtuZKnqnM8kq0psZHwx6dyRyowU0kjWm9nMB4jN8IBUqpLHmipLZnLm4WE+kl1NbHWNcNCD1b0sSLIBxGzTsTjKp42OKyfCeGcMvZ30s1mdDNwWaZijxwKebjTuHcsnw0zB8DkRf5kkuVOzGRvB7063F2HbopeCa7Gb4XKuxZhAOVcMTZxSxXs84JcqS7C5E1uieHI1CbWN84JxlW3iEtEiHjkuxJcbg9YK3vNlWZqTIf0T3t9G5c8bODvWh5uq4slkYNheD7FpjTVo9D2e3GTR1Nr9U/G5VzpjmUiGout4nqlg1yWJbbEw1yUxvjK7GWEMpO1PXTEI4pbdFYhaW0ptG0qhE1huEpMwHRO3Vokaj2p5MQbU+lEbAgggqEBBBBAAQQQQAEEEEAE42F+C8o1XjSPdfy5JHE77ue4r1NiMmWGR3mxyHuaSvKjXEtBttaCeN1nLcfYZlam3NtvTjyeoJrIgQ2dqQ8pb03dMYTz2HsTT0twTZQAV0d0RQTAJzkcQ0RFKjOnpSA3OJ0+aiooWadM/XtsT7FUY5ijoyaameYoo9H9GS10sg0Je4alaDDKgPo6WQ/q1QGnsdcAnvWMxaPLUyh2lpn3HUTf2rz+GVzcX2v9bN5qki35NcoK1gMdO11U2/jROY+UXP7Q1b3pmrlqaeYzRQT0WuZzcrzEDv1tbL1FdSwB7ZqINoJBEQwC4aH9G79pl9fSs9iTcapw53SRVUYvfKwZw3rZZpHoJXSoQtul13+5FtdzL47yjbW0zRKAyeE3BH/TeDttwPUsqr+iwdkzXTVNZBRh0jrseHOmz7XZWDdqp9RyJvTmelqW1LADtjdGXAbSCSfsVY8cMS0x2FJuXUycUTnGzGueTsaxpc4+gJdRSSRm0kb4ydQJGOYSOoOAXVeQ2HQx0Rlila9z2kmZrdYzbVpB4LOVWDT1gM1TWM8GiJyVDo/LYdpaxtrDdqTsWiku4mjDI2sJ2C/YtHJyWa9jn0VUyqDL5mOY+KQDqvt9SgYINXfkjqSc6Vm3DYObkUH3KpwsgxpOwEq7qoWSEtFg4b0jC6ctccw3aHcp5vSzr/ANa+aoX7r7lO4W2+tFdWNRROfI62g3nqTIo7+Q4EjcRYqtaOafB5E+i/H3Il0YcrGjoAQS7aN3BRKiJrfJcHdiakm6ROThJ44Kcq6iA48T3rW83k9pyOIB9ayAK0vIV1qn90/aEsnws54pWdvOqVDtTLXaDsCXE/Vc8WaNFmwqRCdVDjKkQu1WiAtIylFMwOO9POK0JCRhIujaUwJEB1UhRITqpV00JjdMn1HpNikJx2E9wIIIKhAVPW8qaKF5jmraaF7LZo5J42vaSL6tLrjaFbSHQ9hXkrlLUk1c5JuTNJmcTq4g2uevYp1e9Q66WemY+WmHuIDa+kJNgAJ49Sf3leg32a33ryjgFE+R7LPtd7NOPjBeqqZtmNHBrfsT62HSug6gkTSBrS47GgnuWe5IcpJKzpOkg8HDHWZ47nF7eJuxtvRdJzSdAk31LHlPLkoqhx+DTzn+oV5dcdAODQO3TavSnOFJlwqsOz/lJx6S0j2rzW9wUv4hrYYeUgusje5IeUxCC7qSHFKKbKAAU2U4kkJgNIiluCQUAAoNdqiuiKANfyJrWkvp5TZlQLAnY2T4J77I+WWGOuJ7G4yxzgDY9os1/Y4W16lkWSlpBBII1FtxXQcC5QtqmCOQtZOG5R0msNUzzJBu7VwZ4SxZObDbudEGpR0vcjUmC4bIGvhxE0MoaLmR1iHW1sXFpt2OWvw3lDTUVOWzYm3EHbRlLXvtbyWhpJ9LnLE4pycpw+z5Thj3H/AKFWxz6e/wDN1DPFI7dUqkwzD6Uh9RWQVx+DTU7HSNc7cHW2367LV5ouNq3+F/UTo60XWE43hp6aUGOkqJHvLZKmLpcgIsC0ag7LkCysKXlVSupnxVGICeRweOndA6EEHZkjAsQFC5O4DHIZKmqpYoY3t97p3RtDY2D4RbuceKwGLFklU4U8YawvsyNlgCOrhdTizxyzcFfTfx+AnBwVs2fJ7GqSmoZYfCWvN35CWOjdKC2w8Q3y8NqTyb5XRijFPJOaOSJgayoa0OGmzcR3pilgisGMhZE+wD2VFM5+Y7x0o0b23VXPgrCXySFsTQ/L0cL2MZ2h8xAHYV01EguJ8YI1kx0SN8yClBld1bNPWsjQ1TWveXONnEkOdtdrtNt6sIsAje8Bkt2kFxF43SRgcSwlp9CQ7B6cxOkjmlcGOsc7WtzEbco9t0NJqjTFklimpx3RT1U3vhc07TtVjSYqCAH6Eb+KuJsKpwI4y2QOeb52hhcBt8cnd1BM1uFxOzue8xshsLRMaPUNp9Klxi1TNsXF5cU3OL33RXNxFuYi+h39ajme1/ftDuAVi7k6x+QxyOtJc+O0Ahtr3tdR6jCIcp6OYh7dMr5IHZz+y2N2Zp6iLoUI9hz47JL4v+bkajrAC4OJ8b4SizxtBuHZr8ArLF6FrGxsYAHluZxJsSbbFUTQub5QsqUVdoxnxDnDRJbbMs5uj6EZcoPG7S+/Ai+YenRTeRR/5gdntCzq1PIGlL6gkbGjXvCJKoswW52XMNOwI43aqM9uvoTsTDdYJdTRltHsT8J1CjQu01T0O0KqEWzXJy6jRuTjnK7ELBQadUgFKaVSAfiOqk3UOI6qUFSJDpPJTyjU0rctswvwvqn844hJNUDXUUjSQ5KuqTRIxW36N9tuR9u2xsvKEtL09S8NeHOkld4rSC8ku3C+pXrZVz8BpSbmmgJJuSYmXJ47FLi7tMpNVTOTcmOQeQxueatpDmnI6kaG3+cHnvXaWjQdiYgoY2eRGxlvNaBZSEQg11YSaew1UxZ2ObszNIvwuE1h0L2MDZHB5aLAi+oG833qUgqcVdivpRkOdqXLg1UeLIm/TlY32rznJvXoTnleRg8wAJD5KVpI+COnYb94HevPbxqpe4+wy4cE2dE45qRsvf0JiEgE+hJI60o62JF+CTlt+d6AElEQgQgUwEIEIXRIAJzQkZU5mSUAIRXS7IigDQ4Ty3q4GCMuZURDToqhucW4X2/ariDnFYzVuG07Hecwhpv2iO/rWFRWWEuGxS3j+xfMku5oMd5YVNWMr3CNnxUN2tPziSS5UTT38U3ZDXitIYoY1pgqQnJy3LIY3UZMnTyZfNze3b60mjxeeK5iley+2xBv2gqvuU6xzd4PoIVMhyJT8WnJcTM8l9w4uNy4HdrsHYmvDZMmTOcl75Ba2bilski3gp1ssP8AuCoc/sZPM18rA3GqjS0z9NmzTvCZkrZnNyuc5wJuQbWJO/YpQnj3OA6rJyOZnnBTzH4M3xEvpInhc5LTnfdnkEaFnZZSJ8RqpAA+V7gB5NwB6bDX0p4vbvISmvbxb3hTzX4M3xUvBAnM0jszyXu08Y2v6kl1PI7yje3E7FaWbxCUHDq9SnnPwT/lT8FT4A7q71tua6LxpT1tCoZXANJ0Wv5s4rQudby3E69Vk1kcl1OnhMssjbZtSTmKkxBRY3XJ6ypsSDtJUafYbJmIqQFSET4TcJy6g08lipYKKFQu6UCmrpQKtCJMW1SAVGiUgKhHM+U+F1PTufHUSRxuAs1pdlad+wqj8Cq9nhkg1vfM8/xLqL2326g7lVVGCMcbglvUNiwcWdUcrqjBmmqztq5NAR5cmt93lI2CrZsr5Rf+ck/FotNiGEho0cT3LPVlKRvKnqaW2MOkqr/y6QX2gPl/ElMq6ofr7x155fxKvnY4cVDkc8cU02NJsvm4lV76+Q/vSfiSxitX8vf6TL7HrLmd/wDsmzUv4FFSE4s2Zxus+XW2aAP+3PdFJjtburr9WV325linVsnmpDsQkHwFXvEuP9osuWuM1T4msnqXSsLr5ASGkixFxfxrHisaJVIxyve4NzNIAuqrwziO5bRTo5cvxEpxukHYo/hf7PrQ8L08m6qjMf1STffqmhXW+CPSkurL7kUA9dNuKbNR1JJnRQDl0LJkynggZTwQA6AiTXSngh0nUmA4iTefqRZiigHESRc8EWvBAC0EjVDVAC7oXSNULFAC7orpNihYpgKuhdJylHlKQCroJOQoZCnQCro8yTkKAaihUOMNyOsrs/JWHo6drf2be1co5P0JknYDqAbrsNFowA6FY5N6NcaosobKdEVWwPbexP8Amp8WVRRoTI3KTG9RIrKQwjegkkNKcY5NMIT7ArELa5PRlNgJ2MIEyREE+E1GnFRJWkJDgnSEghZmhArIbhUNXRdS1EjVCmhup7lxlRlZKHqUZ+HDgtRJTBR3UwSNE0Zs4aOARe5zfNC0RpUnwUIuh6jP+5jeASm4a3zR3K+FKEBTKroV9zLYryejmjLSADrlIGw7ly+tozFI6N4AcwkH713xtKomI8maece+xNc62klvfG9jlUZ0Zzjq6nCBGOpAxhdAx/kN0XjQvJHB1rrLvwV/H7FepMz5UuxSFoRWVz7hv/NkBgb/AMkKrQlikU2VFlV0cDf+bIe4j/yQlqQcqRS5UWVXZwJ/V3hEMEd+SjUh8qRSZULK5dgzvyURwc/kpakHJkU9kSuTgx/JSThP5unqQcmRT2Qsrj3K/N0XuV1etO0PlSRUWRK5GGjhb0pQwwJakCxSKRBXgwwcAl+5o4BGpByZFCgr/wBzRwCUMNHAJ6kHIkZ2yMNWjGHhONw8dSnWh8iRmMvUlZDwPctR7n9icbQdiesXJZmIIdfGB9KmeD5h4jST2LRRYaDuCsKXDrbNFLmhrDRWcncPMdnPGvALZ0Ut/K4+pRYKRTYoNVO5ajSJhmG0bU7HVHgm4oFKZToVDSJNJVaap99buAumY6dS4qcIE0hEVRLuDfT/ALqzpnOt43qCRDBZS42oohsdjT8abYE80KiGPNTiaanEyT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10" descr="data:image/jpeg;base64,/9j/4AAQSkZJRgABAQAAAQABAAD/2wCEAAkGBxQSEBUUEBIUDxQQEA8UFA8QFBUUDw8PFBQXFhUUFBUYHCggGBolHBQUITEhJSkrLi4uFx8zODMsNygtLisBCgoKDg0OGxAQGiwkHiAsLCwsLCwsLCwsLCwsLCwsLCwtLCwsLCwsLCwsLywsLCwsLCwsLCwsLCwsLCwsLCwsLP/AABEIAH8BjAMBIgACEQEDEQH/xAAcAAAABwEBAAAAAAAAAAAAAAAAAQIDBAUGBwj/xABOEAABAwIDAwYHDAUKBwAAAAABAAIDBBEFEiExQVEGBxNhcZEUIjJSgaHBFSNCU1RykpOx0dLwQ0RigsI0Y4OissPT4eLxFyQzVZSjs//EABkBAAMBAQEAAAAAAAAAAAAAAAABAgMEBf/EAC4RAAICAQIFAQcEAwAAAAAAAAABAhEDEjEEEyFBUbEFIjJCUmFxkcHR8BQVgf/aAAwDAQACEQMRAD8A7igggkAEEEEwAggggAIIIIACCCCAAuY88mPVFOaZlLO+nLxO9xjy3cGZAASQd7l05cV58Zr1sDPMpHu+nLb+7UyGjIjlliX/AHCf/wBf4EDy1xMfr83dFb+wqKQpslHQVmiZy+xMH+XSH5zIj/AnDzj4mP1xx/oofwrLlNkoGa0c5mKD9c74IT/CjHOfivytp7YIfwrH3SC5CEbZvOnivymI9tPH7E63naxQfpID1mD7nrB5kC5AzfN54MTG+mPbC72SJY548S4Un1Mn+KueZkA5Ajov/GXEvNo/qZf8VOxc9FePKhpX9jZG/wAZXNSUm6BnVGc91XvpKc9kkg9idHPfUb6KD66T8C5NmQLkAddj58JvhUMf7s7vaxSGc+XnUJ/dmHtauNXRZkgs7UOfNm+gk9EzPuTjOfOH4VDOOySI/cuI5kM6YHdWc+FJvpKodnQn+8CdHPdRfJqz6EH+MuC5kWdAHoOHnnw8+Uyqj+dCD/YeVKbzvYYf0kw7aeX2Becuk6/sQ6XrToVnpWDnVwx36yW9b4pWj1tUpvORhZ/XoR2kj2LzB0o4o+mHFKhnqVvLvDSL+H02v862/cp8PKWjf5FZTOvstPGT3Zl5MFQOKAkbvAPaAUCs9jNcCLggg7CNQQlLjfM1yq94dSuN+jN4zfyYz8H0arpIf1nvKjUVRdoKpbIeJ7ynRM7zimpBRZIKAJTxKUJ3cfUnqFRNQUQTn8hKE56k7CiSgm45bpxMQEEEEwCUeZ8l/Ea0ji5xB7gCpCNRuMhdJP8AFx/Td+FJ6ao+Kj+td+BT0EaX5C/sQDNUfFR/Wn8CSZ6n4mP60/gViqrlFygp6GLpap/RszBos1z3Fx2ANaCSk0/PoO/sLNRU/ER/XH8CLwqp+Ts+u/0LLf8AF3C/jpP/AB5/wLS8m+UdPXxGSleXsa4tJcx7DmG3RwB3pU/PoO149RfhlT8mZ9d/pSTW1PyVp/px+FWyCeiX1en8BqXj1/kpjiFV8kb9eNf6q4nzpV0kuIEzRiB7KeKPow/pAG5pHh2aw25tnUvQq89c602bFp9nisp2bPNZf+JKmmrdhaeyMY5ybzJchTN07JoBKSSicUkpoQdk29KKSiygnIXQsjARZIlBLy6Xvv2f5pvLrqbKgBdFmRvaAdvpTEjxsGqAHDIPSkGRE2InqUuiDGuu9uft3ehKTpCk6VkeEPebMaXfNF1PhwSd20BnznC/cFpaaVpYMpAFtg0+xLLlwz4uV0keTk9oZLqKoo2cnfOlP7o+9SGYDENpe7tdb7FZ3RFywfEZH3OWXF5pfMQ2YTCP0YPziT7UoYbF8TH9HVSUkXS5k33I5uR/M/1GPAIviY/oD7kfgEXxTPoN+5PIJa5eRcyfljPudF8VH9BqHubD8VH9AJ4uRByFOXkeufljXubF8VGOxv3IhhkPxTe4/epGZHdVzJ+R83J5ZL5KRNpq2ORnitecjhfSzl29h0XAah5yXBsW2cD1g3C7TyexETU0T73zRtv221XRim2up7Ps/LKeNqXYumpwKEyZPtmWyZ3EkJV1HEicjKpMQ81LCS1KViFAqSx1woYKfhcmmDH0EEFZIlKTTTqnVKGwIIIKhAXI+f8Ad7zTgHbI643HT7V1xcp56sJqp3QeDU8tSwNkzCJubI/S1xt1F9epZzW35KicZw3DjK/KSGcXOvb1BegeaHDhBQloe15MjiS3Zc2WD5HjEaf3t0GJQMvf3mKARjtEkTnetdk5PiToQZTKXE39/wCjElusRtAHcp1NyRVJR6FmsziVfW+HRsgiBpgPfZcgcc3mgl4t9ErTJgUwz5wSL7QLWPaqmpOqITQ8vNXL2fPilWdoFS5oPzGMbb0EFell5b5SyZqyqcLa1tX/APZ49ib3QdiseBxTDktwSHW4WQKxpyS4JTgg9A7G7oI025yADEhGxKL0zdBpTAPNwROfZAlMgXPUhAGGl3Z61dYZyYqpReGlmkHnhhDfQ51gfQrXk1hsccLquoF2RkdHH8ZJsF+9R63GK2ueRGZ3geTBT5w1rR1M9q53mlKTUNlu358F6aXUh4lyfqoBeamljHnll2+lzbhVQWlw/wB0qcnL4TFlaXGOYuLXsG0ZX3B03DVToKKLEml0Ufg9Q3yg1h8HlPaNGlKWfRblVeV2/I1DVtuZKnqnM8kq0psZHwx6dyRyowU0kjWm9nMB4jN8IBUqpLHmipLZnLm4WE+kl1NbHWNcNCD1b0sSLIBxGzTsTjKp42OKyfCeGcMvZ30s1mdDNwWaZijxwKebjTuHcsnw0zB8DkRf5kkuVOzGRvB7063F2HbopeCa7Gb4XKuxZhAOVcMTZxSxXs84JcqS7C5E1uieHI1CbWN84JxlW3iEtEiHjkuxJcbg9YK3vNlWZqTIf0T3t9G5c8bODvWh5uq4slkYNheD7FpjTVo9D2e3GTR1Nr9U/G5VzpjmUiGout4nqlg1yWJbbEw1yUxvjK7GWEMpO1PXTEI4pbdFYhaW0ptG0qhE1huEpMwHRO3Vokaj2p5MQbU+lEbAgggqEBBBBAAQQQQAEEEEAE42F+C8o1XjSPdfy5JHE77ue4r1NiMmWGR3mxyHuaSvKjXEtBttaCeN1nLcfYZlam3NtvTjyeoJrIgQ2dqQ8pb03dMYTz2HsTT0twTZQAV0d0RQTAJzkcQ0RFKjOnpSA3OJ0+aiooWadM/XtsT7FUY5ijoyaameYoo9H9GS10sg0Je4alaDDKgPo6WQ/q1QGnsdcAnvWMxaPLUyh2lpn3HUTf2rz+GVzcX2v9bN5qki35NcoK1gMdO11U2/jROY+UXP7Q1b3pmrlqaeYzRQT0WuZzcrzEDv1tbL1FdSwB7ZqINoJBEQwC4aH9G79pl9fSs9iTcapw53SRVUYvfKwZw3rZZpHoJXSoQtul13+5FtdzL47yjbW0zRKAyeE3BH/TeDttwPUsqr+iwdkzXTVNZBRh0jrseHOmz7XZWDdqp9RyJvTmelqW1LADtjdGXAbSCSfsVY8cMS0x2FJuXUycUTnGzGueTsaxpc4+gJdRSSRm0kb4ydQJGOYSOoOAXVeQ2HQx0Rlila9z2kmZrdYzbVpB4LOVWDT1gM1TWM8GiJyVDo/LYdpaxtrDdqTsWiku4mjDI2sJ2C/YtHJyWa9jn0VUyqDL5mOY+KQDqvt9SgYINXfkjqSc6Vm3DYObkUH3KpwsgxpOwEq7qoWSEtFg4b0jC6ctccw3aHcp5vSzr/ANa+aoX7r7lO4W2+tFdWNRROfI62g3nqTIo7+Q4EjcRYqtaOafB5E+i/H3Il0YcrGjoAQS7aN3BRKiJrfJcHdiakm6ROThJ44Kcq6iA48T3rW83k9pyOIB9ayAK0vIV1qn90/aEsnws54pWdvOqVDtTLXaDsCXE/Vc8WaNFmwqRCdVDjKkQu1WiAtIylFMwOO9POK0JCRhIujaUwJEB1UhRITqpV00JjdMn1HpNikJx2E9wIIIKhAVPW8qaKF5jmraaF7LZo5J42vaSL6tLrjaFbSHQ9hXkrlLUk1c5JuTNJmcTq4g2uevYp1e9Q66WemY+WmHuIDa+kJNgAJ49Sf3leg32a33ryjgFE+R7LPtd7NOPjBeqqZtmNHBrfsT62HSug6gkTSBrS47GgnuWe5IcpJKzpOkg8HDHWZ47nF7eJuxtvRdJzSdAk31LHlPLkoqhx+DTzn+oV5dcdAODQO3TavSnOFJlwqsOz/lJx6S0j2rzW9wUv4hrYYeUgusje5IeUxCC7qSHFKKbKAAU2U4kkJgNIiluCQUAAoNdqiuiKANfyJrWkvp5TZlQLAnY2T4J77I+WWGOuJ7G4yxzgDY9os1/Y4W16lkWSlpBBII1FtxXQcC5QtqmCOQtZOG5R0msNUzzJBu7VwZ4SxZObDbudEGpR0vcjUmC4bIGvhxE0MoaLmR1iHW1sXFpt2OWvw3lDTUVOWzYm3EHbRlLXvtbyWhpJ9LnLE4pycpw+z5Thj3H/AKFWxz6e/wDN1DPFI7dUqkwzD6Uh9RWQVx+DTU7HSNc7cHW2367LV5ouNq3+F/UTo60XWE43hp6aUGOkqJHvLZKmLpcgIsC0ag7LkCysKXlVSupnxVGICeRweOndA6EEHZkjAsQFC5O4DHIZKmqpYoY3t97p3RtDY2D4RbuceKwGLFklU4U8YawvsyNlgCOrhdTizxyzcFfTfx+AnBwVs2fJ7GqSmoZYfCWvN35CWOjdKC2w8Q3y8NqTyb5XRijFPJOaOSJgayoa0OGmzcR3pilgisGMhZE+wD2VFM5+Y7x0o0b23VXPgrCXySFsTQ/L0cL2MZ2h8xAHYV01EguJ8YI1kx0SN8yClBld1bNPWsjQ1TWveXONnEkOdtdrtNt6sIsAje8Bkt2kFxF43SRgcSwlp9CQ7B6cxOkjmlcGOsc7WtzEbco9t0NJqjTFklimpx3RT1U3vhc07TtVjSYqCAH6Eb+KuJsKpwI4y2QOeb52hhcBt8cnd1BM1uFxOzue8xshsLRMaPUNp9Klxi1TNsXF5cU3OL33RXNxFuYi+h39ajme1/ftDuAVi7k6x+QxyOtJc+O0Ahtr3tdR6jCIcp6OYh7dMr5IHZz+y2N2Zp6iLoUI9hz47JL4v+bkajrAC4OJ8b4SizxtBuHZr8ArLF6FrGxsYAHluZxJsSbbFUTQub5QsqUVdoxnxDnDRJbbMs5uj6EZcoPG7S+/Ai+YenRTeRR/5gdntCzq1PIGlL6gkbGjXvCJKoswW52XMNOwI43aqM9uvoTsTDdYJdTRltHsT8J1CjQu01T0O0KqEWzXJy6jRuTjnK7ELBQadUgFKaVSAfiOqk3UOI6qUFSJDpPJTyjU0rctswvwvqn844hJNUDXUUjSQ5KuqTRIxW36N9tuR9u2xsvKEtL09S8NeHOkld4rSC8ku3C+pXrZVz8BpSbmmgJJuSYmXJ47FLi7tMpNVTOTcmOQeQxueatpDmnI6kaG3+cHnvXaWjQdiYgoY2eRGxlvNaBZSEQg11YSaew1UxZ2ObszNIvwuE1h0L2MDZHB5aLAi+oG833qUgqcVdivpRkOdqXLg1UeLIm/TlY32rznJvXoTnleRg8wAJD5KVpI+COnYb94HevPbxqpe4+wy4cE2dE45qRsvf0JiEgE+hJI60o62JF+CTlt+d6AElEQgQgUwEIEIXRIAJzQkZU5mSUAIRXS7IigDQ4Ty3q4GCMuZURDToqhucW4X2/ariDnFYzVuG07Hecwhpv2iO/rWFRWWEuGxS3j+xfMku5oMd5YVNWMr3CNnxUN2tPziSS5UTT38U3ZDXitIYoY1pgqQnJy3LIY3UZMnTyZfNze3b60mjxeeK5iley+2xBv2gqvuU6xzd4PoIVMhyJT8WnJcTM8l9w4uNy4HdrsHYmvDZMmTOcl75Ba2bilski3gp1ssP8AuCoc/sZPM18rA3GqjS0z9NmzTvCZkrZnNyuc5wJuQbWJO/YpQnj3OA6rJyOZnnBTzH4M3xEvpInhc5LTnfdnkEaFnZZSJ8RqpAA+V7gB5NwB6bDX0p4vbvISmvbxb3hTzX4M3xUvBAnM0jszyXu08Y2v6kl1PI7yje3E7FaWbxCUHDq9SnnPwT/lT8FT4A7q71tua6LxpT1tCoZXANJ0Wv5s4rQudby3E69Vk1kcl1OnhMssjbZtSTmKkxBRY3XJ6ypsSDtJUafYbJmIqQFSET4TcJy6g08lipYKKFQu6UCmrpQKtCJMW1SAVGiUgKhHM+U+F1PTufHUSRxuAs1pdlad+wqj8Cq9nhkg1vfM8/xLqL2326g7lVVGCMcbglvUNiwcWdUcrqjBmmqztq5NAR5cmt93lI2CrZsr5Rf+ck/FotNiGEho0cT3LPVlKRvKnqaW2MOkqr/y6QX2gPl/ElMq6ofr7x155fxKvnY4cVDkc8cU02NJsvm4lV76+Q/vSfiSxitX8vf6TL7HrLmd/wDsmzUv4FFSE4s2Zxus+XW2aAP+3PdFJjtburr9WV325linVsnmpDsQkHwFXvEuP9osuWuM1T4msnqXSsLr5ASGkixFxfxrHisaJVIxyve4NzNIAuqrwziO5bRTo5cvxEpxukHYo/hf7PrQ8L08m6qjMf1STffqmhXW+CPSkurL7kUA9dNuKbNR1JJnRQDl0LJkynggZTwQA6AiTXSngh0nUmA4iTefqRZiigHESRc8EWvBAC0EjVDVAC7oXSNULFAC7orpNihYpgKuhdJylHlKQCroJOQoZCnQCro8yTkKAaihUOMNyOsrs/JWHo6drf2be1co5P0JknYDqAbrsNFowA6FY5N6NcaosobKdEVWwPbexP8Amp8WVRRoTI3KTG9RIrKQwjegkkNKcY5NMIT7ArELa5PRlNgJ2MIEyREE+E1GnFRJWkJDgnSEghZmhArIbhUNXRdS1EjVCmhup7lxlRlZKHqUZ+HDgtRJTBR3UwSNE0Zs4aOARe5zfNC0RpUnwUIuh6jP+5jeASm4a3zR3K+FKEBTKroV9zLYryejmjLSADrlIGw7ly+tozFI6N4AcwkH713xtKomI8maece+xNc62klvfG9jlUZ0Zzjq6nCBGOpAxhdAx/kN0XjQvJHB1rrLvwV/H7FepMz5UuxSFoRWVz7hv/NkBgb/AMkKrQlikU2VFlV0cDf+bIe4j/yQlqQcqRS5UWVXZwJ/V3hEMEd+SjUh8qRSZULK5dgzvyURwc/kpakHJkU9kSuTgx/JSThP5unqQcmRT2Qsrj3K/N0XuV1etO0PlSRUWRK5GGjhb0pQwwJakCxSKRBXgwwcAl+5o4BGpByZFCgr/wBzRwCUMNHAJ6kHIkZ2yMNWjGHhONw8dSnWh8iRmMvUlZDwPctR7n9icbQdiesXJZmIIdfGB9KmeD5h4jST2LRRYaDuCsKXDrbNFLmhrDRWcncPMdnPGvALZ0Ut/K4+pRYKRTYoNVO5ajSJhmG0bU7HVHgm4oFKZToVDSJNJVaap99buAumY6dS4qcIE0hEVRLuDfT/ALqzpnOt43qCRDBZS42oohsdjT8abYE80KiGPNTiaanEyT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74" name="Picture 2" descr="C:\Users\Naz Maral\Desktop\FUAR\PTA-2014\Prezentasyon\Sunum icin Fotolari\Genel\Hakkimizda\SAM_4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9" y="3645024"/>
            <a:ext cx="6125050" cy="300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z Maral\Desktop\FUAR\PTA-2014\Prezentasyon\Sunum icin Fotolari\Genel\Hakkimizda\Hak_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66" y="1655437"/>
            <a:ext cx="2522364" cy="189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z Maral\Desktop\WEB\WEB SİTEMİZ\İSO ve CE\iso9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23" y="2376927"/>
            <a:ext cx="1756293" cy="1154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4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611560" y="188640"/>
            <a:ext cx="7992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компания Epromak достигла многолетнего опыта и высокого уровня профессионализма благодоря сотрудничеству с большими клиентами, такие как 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tr-TR" dirty="0" err="1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Gobain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Knauf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Волма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C.E.S.-</a:t>
            </a:r>
            <a:r>
              <a:rPr lang="ru-RU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оборонная промышленность, Фоника, </a:t>
            </a:r>
            <a:r>
              <a:rPr lang="tr-TR" dirty="0" err="1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Qatar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Gypsum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Gips</a:t>
            </a:r>
            <a:r>
              <a:rPr lang="tr-TR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другие. Мы благодарны за полученное доверие и правильный выбор.</a:t>
            </a:r>
            <a:endParaRPr lang="tr-TR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  <p:pic>
        <p:nvPicPr>
          <p:cNvPr id="19458" name="Picture 2" descr="C:\Users\Naz Maral\Desktop\FUAR\PTA-2014\Prezentasyon\Sunum icin Fotolari\Genel\dünya harita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4" y="1772816"/>
            <a:ext cx="7524798" cy="4707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43608" y="694830"/>
            <a:ext cx="720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«Выбирая наши системы автоматизации, мы становимся на шаг лучше, опытнее, а Вы контролируете не только собственное производство, но и целый рынок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tr-T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tr-T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tr-TR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БЛАГОДОРИМ ЗА ВНИМАНИЕ!</a:t>
            </a:r>
            <a:endParaRPr lang="tr-T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0" y="4684390"/>
            <a:ext cx="2520280" cy="70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839813" y="5373216"/>
            <a:ext cx="227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www.epromak.com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vetsintech.co/wp-content/uploads/2012/06/facebook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26" y="5065531"/>
            <a:ext cx="2074295" cy="7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11"/>
          <p:cNvSpPr txBox="1"/>
          <p:nvPr/>
        </p:nvSpPr>
        <p:spPr>
          <a:xfrm>
            <a:off x="3119027" y="587727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epromak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58" y="4684390"/>
            <a:ext cx="2851458" cy="52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etin kutusu 11"/>
          <p:cNvSpPr txBox="1"/>
          <p:nvPr/>
        </p:nvSpPr>
        <p:spPr>
          <a:xfrm>
            <a:off x="5913667" y="5253542"/>
            <a:ext cx="24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.com/</a:t>
            </a:r>
            <a:r>
              <a:rPr lang="tr-T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epromak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849464" y="177315"/>
            <a:ext cx="570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труктура </a:t>
            </a:r>
            <a:r>
              <a:rPr lang="ru-RU" sz="20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 Автоматизации </a:t>
            </a:r>
            <a:r>
              <a:rPr lang="tr-TR" sz="2000" b="1" dirty="0" err="1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Epromak</a:t>
            </a:r>
            <a:endParaRPr lang="tr-TR" sz="20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95536" y="680584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Мы предлагаем решения на базе проектирования, которые отвечают потребностям производственного процесса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Высокий приоритет безопасности человека и оборудования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Устойчивая инфраструктура и возможность дополнения в процессе проектирования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Выбор высококачественных комплектующих брендов мирового масштаба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Процесс изготовления систем электрощитового оборудования на высшем уровне, с нулевой погрешностью, а также тестирование в реальных условиях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Naz Maral\Desktop\FUAR\PTA-2014\Prezentasyon\Genel\auto mimari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3042966"/>
            <a:ext cx="4647694" cy="311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az Maral\Desktop\FUAR\PTA-2014\Prezentasyon\Genel\Ayri\kucuk detaylar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53026"/>
            <a:ext cx="3558269" cy="2892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z Maral\Desktop\FUAR\PTA-2014\Prezentasyon\Genel\olcum ale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45224"/>
            <a:ext cx="230425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2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51520" y="178208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Проектируя Автоматизированные Системы Управления, мы даем производителю готовую инфраструктуру, тоесть готовое решение. Наша компания строго соответствует требованиям стандартизации (нормы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и использует высококачественное современное оборудование производителей, проверенных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временем.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Naz Maral\Desktop\FUAR\PTA-2014\Prezentasyon\Genel\projelendirm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7176"/>
            <a:ext cx="6361660" cy="42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z Maral\Desktop\FUAR\PTA-2014\Prezentasyon\Genel\plc proj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18006"/>
            <a:ext cx="1402482" cy="50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z Maral\Desktop\FUAR\PTA-2014\Prezentasyon\Genel\projelendirme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0457" cy="280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z Maral\Desktop\FUAR\PTA-2014\Prezentasyon\Genel\projelendirme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63" y="3789040"/>
            <a:ext cx="405749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z Maral\Desktop\FUAR\PTA-2014\Prezentasyon\Genel\projelendirme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63198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az Maral\Desktop\FUAR\PTA-2014\Prezentasyon\Genel\projelendirme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77" y="476672"/>
            <a:ext cx="451228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Naz Maral\Desktop\FUAR\PTA-2014\Prezentasyon\Genel\sensor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5536" l="4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351">
            <a:off x="3087927" y="5413749"/>
            <a:ext cx="1327283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C:\Users\Naz Maral\Desktop\FUAR\PTA-2014\Prezentasyon\Genel\sensor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11" l="20000" r="7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66" r="20666"/>
          <a:stretch/>
        </p:blipFill>
        <p:spPr bwMode="auto">
          <a:xfrm>
            <a:off x="2262045" y="4052329"/>
            <a:ext cx="915649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Naz Maral\Desktop\FUAR\PTA-2014\Prezentasyon\Genel\Ayri\kucuk detaylar\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0" b="94483" l="1165" r="25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1" r="72629" b="16777"/>
          <a:stretch/>
        </p:blipFill>
        <p:spPr bwMode="auto">
          <a:xfrm rot="313531">
            <a:off x="3679837" y="2116640"/>
            <a:ext cx="1748129" cy="151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Naz Maral\Desktop\FUAR\PTA-2014\Prezentasyon\Genel\Ayri\kucuk detaylar\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45" b="66897" l="46922" r="57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1" t="9311" r="42347" b="33661"/>
          <a:stretch/>
        </p:blipFill>
        <p:spPr bwMode="auto">
          <a:xfrm>
            <a:off x="2648687" y="2496962"/>
            <a:ext cx="933514" cy="116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C:\Users\Naz Maral\Desktop\FUAR\PTA-2014\Prezentasyon\Genel\sensor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640041"/>
            <a:ext cx="778314" cy="115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Naz Maral\Desktop\FUAR\PTA-2014\Prezentasyon\Genel\sensor_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58" l="9208" r="98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7"/>
          <a:stretch/>
        </p:blipFill>
        <p:spPr bwMode="auto">
          <a:xfrm>
            <a:off x="755575" y="2283863"/>
            <a:ext cx="1997781" cy="243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173815" y="209517"/>
            <a:ext cx="8760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Производя системы электрощитового оборудования, которые являются частью системы автоматизации и частью нашей деятельности, при дизайне, монтаже мы берем за основу, в первую очередь, безопасность: тоесть применяя в шкафах изолированные трансформаторы, применяя цветную маркировку проводов в шкафах взависимости от несущего напряжения (</a:t>
            </a:r>
            <a:r>
              <a:rPr lang="tr-TR" sz="1600" dirty="0"/>
              <a:t>AC/DC</a:t>
            </a:r>
            <a:r>
              <a:rPr lang="ru-RU" sz="1600" dirty="0"/>
              <a:t>), класс защиты шкафов </a:t>
            </a:r>
            <a:r>
              <a:rPr lang="tr-TR" sz="1600" dirty="0"/>
              <a:t>IP54, IP55, IP67</a:t>
            </a:r>
            <a:r>
              <a:rPr lang="ru-RU" sz="1600" dirty="0"/>
              <a:t>, применяя кондиционеры и системы вентиляции для электрощитового оборудования взависимости от условий окружающей </a:t>
            </a:r>
            <a:r>
              <a:rPr lang="ru-RU" sz="1600" dirty="0" smtClean="0"/>
              <a:t>среды </a:t>
            </a:r>
            <a:endParaRPr lang="tr-TR" sz="1600" dirty="0"/>
          </a:p>
        </p:txBody>
      </p:sp>
      <p:pic>
        <p:nvPicPr>
          <p:cNvPr id="6146" name="Picture 2" descr="C:\Users\Naz Maral\Desktop\FUAR\PTA-2014\Prezentasyon\Genel\klima_rittal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56" b="99322" l="10476" r="75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5" t="13768" r="23809" b="7639"/>
          <a:stretch/>
        </p:blipFill>
        <p:spPr bwMode="auto">
          <a:xfrm>
            <a:off x="6516216" y="4715515"/>
            <a:ext cx="1196029" cy="174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az Maral\Desktop\FUAR\PTA-2014\Prezentasyon\Genel\plc modul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972" b="70278" l="15610" r="8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9" t="31111" r="15559" b="29722"/>
          <a:stretch/>
        </p:blipFill>
        <p:spPr bwMode="auto">
          <a:xfrm>
            <a:off x="5547764" y="2264211"/>
            <a:ext cx="2439317" cy="121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Naz Maral\Desktop\FUAR\PTA-2014\Prezentasyon\Genel\plc modul 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4" b="94597" l="1471" r="97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63" y="3429000"/>
            <a:ext cx="2953571" cy="146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Naz Maral\Desktop\FUAR\PTA-2014\Prezentasyon\Genel\klima2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69" b="89071" l="364" r="4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7" t="37432" r="54237" b="16962"/>
          <a:stretch/>
        </p:blipFill>
        <p:spPr bwMode="auto">
          <a:xfrm>
            <a:off x="4978674" y="5747644"/>
            <a:ext cx="1188557" cy="89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Naz Maral\Desktop\FUAR\PTA-2014\Prezentasyon\Genel\cevirici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1197" y="4707115"/>
            <a:ext cx="719870" cy="130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Naz Maral\Desktop\FUAR\PTA-2014\Prezentasyon\Genel\danfoss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02" y="3825470"/>
            <a:ext cx="955583" cy="158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Naz Maral\Desktop\FUAR\PTA-2014\Prezentasyon\Genel\sensor_1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26" b="87597" l="12746" r="87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15496" r="12032" b="12418"/>
          <a:stretch/>
        </p:blipFill>
        <p:spPr bwMode="auto">
          <a:xfrm>
            <a:off x="1358289" y="5361542"/>
            <a:ext cx="1361581" cy="11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5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259632" y="166321"/>
            <a:ext cx="685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В структуру Систем Автоматизации </a:t>
            </a:r>
            <a:r>
              <a:rPr lang="tr-TR" b="1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Epromak</a:t>
            </a:r>
            <a:r>
              <a:rPr lang="ru-RU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также входит</a:t>
            </a:r>
            <a:r>
              <a:rPr lang="ru-RU" b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tr-TR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Naz Maral\Desktop\FUAR\PTA-2014\Prezentasyon\Genel\auto mimar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/>
          <a:stretch/>
        </p:blipFill>
        <p:spPr bwMode="auto">
          <a:xfrm>
            <a:off x="125027" y="979806"/>
            <a:ext cx="3605581" cy="218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z Maral\Desktop\FUAR\PTA-2014\Prezentasyon\Genel\PROFIBU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9"/>
          <a:stretch/>
        </p:blipFill>
        <p:spPr bwMode="auto">
          <a:xfrm>
            <a:off x="-108520" y="3294654"/>
            <a:ext cx="4320480" cy="20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az Maral\Desktop\FUAR\PTA-2014\Prezentasyon\Sunum icin Fotolari\Genel\Otomasyon\Ot_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124" y1="24786" x2="8124" y2="24786"/>
                        <a14:foregroundMark x1="7736" y1="24786" x2="7736" y2="24786"/>
                        <a14:foregroundMark x1="7347" y1="26068" x2="106" y2="58120"/>
                        <a14:foregroundMark x1="883" y1="54487" x2="495" y2="93590"/>
                        <a14:foregroundMark x1="64182" y1="71154" x2="99859" y2="67521"/>
                        <a14:foregroundMark x1="66337" y1="4701" x2="99859" y2="1068"/>
                        <a14:foregroundMark x1="83010" y1="9402" x2="82621" y2="69872"/>
                        <a14:foregroundMark x1="65560" y1="9402" x2="82833" y2="63889"/>
                        <a14:foregroundMark x1="7559" y1="28419" x2="9714" y2="97222"/>
                        <a14:foregroundMark x1="99294" y1="7051" x2="99294" y2="66453"/>
                        <a14:foregroundMark x1="83398" y1="68803" x2="98905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" r="12067"/>
          <a:stretch/>
        </p:blipFill>
        <p:spPr bwMode="auto">
          <a:xfrm>
            <a:off x="251520" y="5351188"/>
            <a:ext cx="4608511" cy="95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z Maral\Desktop\FUAR\PTA-2014\Prezentasyon\Genel\Otomasyon\Ot_17 - Kopy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2759"/>
          <a:stretch/>
        </p:blipFill>
        <p:spPr bwMode="auto">
          <a:xfrm>
            <a:off x="4860031" y="3645024"/>
            <a:ext cx="412693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Naz Maral\Desktop\FUAR\PTA-2014\Prezentasyon\Sunum icin Fotolari\Genel\Taahhut\SAM_72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08" y="2307403"/>
            <a:ext cx="1917617" cy="143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Naz Maral\Desktop\FUAR\PTA-2014\Prezentasyon\Sunum icin Fotolari\Genel\Otomasyon\Ot_18 - Kopy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002874"/>
            <a:ext cx="3669249" cy="229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692080" y="260648"/>
            <a:ext cx="549541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Компания </a:t>
            </a:r>
            <a:r>
              <a:rPr lang="tr-TR" b="1" dirty="0" err="1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Epromak</a:t>
            </a:r>
            <a:r>
              <a:rPr lang="ru-RU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Предоставляет </a:t>
            </a:r>
            <a:r>
              <a:rPr lang="ru-RU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слуги </a:t>
            </a:r>
            <a:r>
              <a:rPr lang="ru-RU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r>
              <a:rPr lang="ru-RU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ля:</a:t>
            </a:r>
          </a:p>
          <a:p>
            <a:pPr algn="ctr"/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 smtClean="0"/>
              <a:t>Гипсовых </a:t>
            </a:r>
            <a:r>
              <a:rPr lang="ru-RU" dirty="0"/>
              <a:t>фабрик</a:t>
            </a:r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/>
              <a:t>Цементных фабрик</a:t>
            </a:r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/>
              <a:t>Фабрик по производству извести</a:t>
            </a:r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/>
              <a:t>Химических заводов</a:t>
            </a:r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/>
              <a:t>Отчистных сооружений</a:t>
            </a:r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/>
              <a:t>Комбикормовых заводов</a:t>
            </a:r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/>
              <a:t>Упаковочных фабрик</a:t>
            </a:r>
            <a:endParaRPr lang="tr-TR" dirty="0"/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dirty="0"/>
              <a:t>Заводов кондиционирования воздуха</a:t>
            </a:r>
            <a:endParaRPr lang="tr-TR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/>
              <a:t>Заводов по производству керамики</a:t>
            </a:r>
            <a:endParaRPr lang="tr-TR" dirty="0"/>
          </a:p>
        </p:txBody>
      </p:sp>
      <p:pic>
        <p:nvPicPr>
          <p:cNvPr id="8194" name="Picture 2" descr="C:\Users\Naz Maral\Desktop\FUAR\PTA-2014\Prezentasyon\Genel\Ayri\saha\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340976"/>
            <a:ext cx="2397071" cy="1797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az Maral\Desktop\kire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6" y="5138779"/>
            <a:ext cx="2198564" cy="16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az Maral\Desktop\wilmington_nc_pla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12" y="4105483"/>
            <a:ext cx="33337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z Maral\Desktop\cimen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78169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z Maral\Desktop\FUAR\PTA-2014\Prezentasyon\Sunum icin Fotolari\Genel\Taahhut\kovali dolum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86" y="1736005"/>
            <a:ext cx="2249946" cy="311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Naz Maral\Desktop\FUAR\PTA-2014\Prezentasyon\Sunum icin Fotolari\Genel\Taahhut\Resim 5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6" y="1159099"/>
            <a:ext cx="1662174" cy="2216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z Maral\Desktop\FUAR\PTA-2014\Prezentasyon\Sunum icin Fotolari\Genel\referanslar_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1196752"/>
            <a:ext cx="9130870" cy="55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z Maral\Desktop\15 yil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122019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82" y="-3072"/>
            <a:ext cx="4600875" cy="117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Naz Maral\Desktop\15 yil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3913" l="792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44" b="26296"/>
          <a:stretch/>
        </p:blipFill>
        <p:spPr bwMode="auto">
          <a:xfrm>
            <a:off x="7812360" y="71885"/>
            <a:ext cx="921723" cy="9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va Akımı">
  <a:themeElements>
    <a:clrScheme name="Hava Akımı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ava Akımı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ava Akımı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836</TotalTime>
  <Words>594</Words>
  <Application>Microsoft Office PowerPoint</Application>
  <PresentationFormat>Ekran Gösterisi (4:3)</PresentationFormat>
  <Paragraphs>53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Hava Akımı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Naz Maral</dc:creator>
  <cp:lastModifiedBy>Naz Maral</cp:lastModifiedBy>
  <cp:revision>134</cp:revision>
  <dcterms:created xsi:type="dcterms:W3CDTF">2014-10-01T12:25:55Z</dcterms:created>
  <dcterms:modified xsi:type="dcterms:W3CDTF">2014-10-03T07:54:25Z</dcterms:modified>
</cp:coreProperties>
</file>