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31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2" autoAdjust="0"/>
  </p:normalViewPr>
  <p:slideViewPr>
    <p:cSldViewPr snapToGrid="0" snapToObjects="1" showGuides="1">
      <p:cViewPr>
        <p:scale>
          <a:sx n="130" d="100"/>
          <a:sy n="130" d="100"/>
        </p:scale>
        <p:origin x="-978" y="504"/>
      </p:cViewPr>
      <p:guideLst>
        <p:guide orient="horz" pos="821"/>
        <p:guide pos="2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A052F-1439-413C-9736-CC9790C6D035}" type="doc">
      <dgm:prSet loTypeId="urn:microsoft.com/office/officeart/2005/8/layout/chevron1" loCatId="process" qsTypeId="urn:microsoft.com/office/officeart/2005/8/quickstyle/simple2" qsCatId="simple" csTypeId="urn:microsoft.com/office/officeart/2005/8/colors/colorful1" csCatId="colorful" phldr="1"/>
      <dgm:spPr/>
    </dgm:pt>
    <dgm:pt modelId="{55DE34E5-4C9C-4C74-B7AC-AFEBAF40357F}">
      <dgm:prSet phldrT="[Текст]" custT="1"/>
      <dgm:spPr>
        <a:solidFill>
          <a:schemeClr val="bg1">
            <a:lumMod val="75000"/>
          </a:schemeClr>
        </a:solidFill>
        <a:effectLst/>
      </dgm:spPr>
      <dgm:t>
        <a:bodyPr/>
        <a:lstStyle/>
        <a:p>
          <a:r>
            <a:rPr lang="ru-RU" sz="1300" b="1" dirty="0" smtClean="0">
              <a:solidFill>
                <a:srgbClr val="CA1314"/>
              </a:solidFill>
            </a:rPr>
            <a:t>Предотвращение</a:t>
          </a:r>
          <a:endParaRPr lang="ru-RU" sz="1300" b="1" dirty="0">
            <a:solidFill>
              <a:srgbClr val="CA1314"/>
            </a:solidFill>
          </a:endParaRPr>
        </a:p>
      </dgm:t>
    </dgm:pt>
    <dgm:pt modelId="{550668F9-5527-4E46-82B9-43EC2D4437E7}" type="parTrans" cxnId="{B72CF600-AD78-4207-A38E-7ED92FF5DFE7}">
      <dgm:prSet/>
      <dgm:spPr/>
      <dgm:t>
        <a:bodyPr/>
        <a:lstStyle/>
        <a:p>
          <a:endParaRPr lang="ru-RU"/>
        </a:p>
      </dgm:t>
    </dgm:pt>
    <dgm:pt modelId="{E37FA9E3-2B9F-46CA-AEBB-A79F0F0A739A}" type="sibTrans" cxnId="{B72CF600-AD78-4207-A38E-7ED92FF5DFE7}">
      <dgm:prSet/>
      <dgm:spPr/>
      <dgm:t>
        <a:bodyPr/>
        <a:lstStyle/>
        <a:p>
          <a:endParaRPr lang="ru-RU"/>
        </a:p>
      </dgm:t>
    </dgm:pt>
    <dgm:pt modelId="{1CFE4841-7B9D-4B57-AD46-01A9DEAD6297}">
      <dgm:prSet phldrT="[Текст]" custT="1"/>
      <dgm:spPr>
        <a:solidFill>
          <a:schemeClr val="bg1">
            <a:lumMod val="75000"/>
          </a:schemeClr>
        </a:solidFill>
        <a:effectLst/>
      </dgm:spPr>
      <dgm:t>
        <a:bodyPr/>
        <a:lstStyle/>
        <a:p>
          <a:r>
            <a:rPr lang="ru-RU" sz="1300" b="1" dirty="0" smtClean="0">
              <a:solidFill>
                <a:srgbClr val="CA1314"/>
              </a:solidFill>
            </a:rPr>
            <a:t>Детектирование</a:t>
          </a:r>
          <a:endParaRPr lang="ru-RU" sz="1300" b="1" dirty="0">
            <a:solidFill>
              <a:srgbClr val="CA1314"/>
            </a:solidFill>
          </a:endParaRPr>
        </a:p>
      </dgm:t>
    </dgm:pt>
    <dgm:pt modelId="{C9F4E2A1-1F76-40FA-9F9F-6FDB50DAB39B}" type="parTrans" cxnId="{62ACBC98-8877-434D-BF05-C5D053929E28}">
      <dgm:prSet/>
      <dgm:spPr/>
      <dgm:t>
        <a:bodyPr/>
        <a:lstStyle/>
        <a:p>
          <a:endParaRPr lang="ru-RU"/>
        </a:p>
      </dgm:t>
    </dgm:pt>
    <dgm:pt modelId="{14BCDC2C-AE89-43C6-9AE3-7633B685F219}" type="sibTrans" cxnId="{62ACBC98-8877-434D-BF05-C5D053929E28}">
      <dgm:prSet/>
      <dgm:spPr/>
      <dgm:t>
        <a:bodyPr/>
        <a:lstStyle/>
        <a:p>
          <a:endParaRPr lang="ru-RU"/>
        </a:p>
      </dgm:t>
    </dgm:pt>
    <dgm:pt modelId="{31B692F3-E62A-4E3B-A33E-B56AEDD12F2F}">
      <dgm:prSet phldrT="[Текст]" custT="1"/>
      <dgm:spPr>
        <a:solidFill>
          <a:schemeClr val="bg1">
            <a:lumMod val="75000"/>
          </a:schemeClr>
        </a:solidFill>
        <a:effectLst/>
      </dgm:spPr>
      <dgm:t>
        <a:bodyPr/>
        <a:lstStyle/>
        <a:p>
          <a:r>
            <a:rPr lang="ru-RU" sz="1300" b="1" dirty="0" smtClean="0">
              <a:solidFill>
                <a:srgbClr val="CA1314"/>
              </a:solidFill>
            </a:rPr>
            <a:t>Расследование</a:t>
          </a:r>
          <a:endParaRPr lang="ru-RU" sz="1300" b="1" dirty="0">
            <a:solidFill>
              <a:srgbClr val="CA1314"/>
            </a:solidFill>
          </a:endParaRPr>
        </a:p>
      </dgm:t>
    </dgm:pt>
    <dgm:pt modelId="{0F1578DF-15E1-4BAD-96ED-57E4708E9B98}" type="parTrans" cxnId="{B30DD2D6-8167-42F2-9DEF-3E45A048C6DF}">
      <dgm:prSet/>
      <dgm:spPr/>
      <dgm:t>
        <a:bodyPr/>
        <a:lstStyle/>
        <a:p>
          <a:endParaRPr lang="ru-RU"/>
        </a:p>
      </dgm:t>
    </dgm:pt>
    <dgm:pt modelId="{DB69C27D-1B52-46B3-A93D-11E7ACA7A6E1}" type="sibTrans" cxnId="{B30DD2D6-8167-42F2-9DEF-3E45A048C6DF}">
      <dgm:prSet/>
      <dgm:spPr/>
      <dgm:t>
        <a:bodyPr/>
        <a:lstStyle/>
        <a:p>
          <a:endParaRPr lang="ru-RU"/>
        </a:p>
      </dgm:t>
    </dgm:pt>
    <dgm:pt modelId="{041AF5B3-CCEF-432D-85FF-2BB8AA720270}" type="pres">
      <dgm:prSet presAssocID="{106A052F-1439-413C-9736-CC9790C6D035}" presName="Name0" presStyleCnt="0">
        <dgm:presLayoutVars>
          <dgm:dir/>
          <dgm:animLvl val="lvl"/>
          <dgm:resizeHandles val="exact"/>
        </dgm:presLayoutVars>
      </dgm:prSet>
      <dgm:spPr/>
    </dgm:pt>
    <dgm:pt modelId="{C0EA790D-0B9B-4EDE-9263-D392C19FB3F5}" type="pres">
      <dgm:prSet presAssocID="{55DE34E5-4C9C-4C74-B7AC-AFEBAF40357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44203-98CB-44FE-BE03-2D1F8020B623}" type="pres">
      <dgm:prSet presAssocID="{E37FA9E3-2B9F-46CA-AEBB-A79F0F0A739A}" presName="parTxOnlySpace" presStyleCnt="0"/>
      <dgm:spPr/>
    </dgm:pt>
    <dgm:pt modelId="{B42AE6A9-CD55-4468-8498-B61B5E0EC410}" type="pres">
      <dgm:prSet presAssocID="{1CFE4841-7B9D-4B57-AD46-01A9DEAD629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DDB99-3024-4901-AAEC-E704089D114C}" type="pres">
      <dgm:prSet presAssocID="{14BCDC2C-AE89-43C6-9AE3-7633B685F219}" presName="parTxOnlySpace" presStyleCnt="0"/>
      <dgm:spPr/>
    </dgm:pt>
    <dgm:pt modelId="{B87F9AC3-9EAD-4254-8746-43EB9071B8D1}" type="pres">
      <dgm:prSet presAssocID="{31B692F3-E62A-4E3B-A33E-B56AEDD12F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2AA93-EE57-7747-B3BD-798869E1204B}" type="presOf" srcId="{55DE34E5-4C9C-4C74-B7AC-AFEBAF40357F}" destId="{C0EA790D-0B9B-4EDE-9263-D392C19FB3F5}" srcOrd="0" destOrd="0" presId="urn:microsoft.com/office/officeart/2005/8/layout/chevron1"/>
    <dgm:cxn modelId="{477FB574-070E-1F4F-9963-43031416F178}" type="presOf" srcId="{106A052F-1439-413C-9736-CC9790C6D035}" destId="{041AF5B3-CCEF-432D-85FF-2BB8AA720270}" srcOrd="0" destOrd="0" presId="urn:microsoft.com/office/officeart/2005/8/layout/chevron1"/>
    <dgm:cxn modelId="{0CE3BD39-4DDF-D049-85E3-FD1D3BAC7EB1}" type="presOf" srcId="{31B692F3-E62A-4E3B-A33E-B56AEDD12F2F}" destId="{B87F9AC3-9EAD-4254-8746-43EB9071B8D1}" srcOrd="0" destOrd="0" presId="urn:microsoft.com/office/officeart/2005/8/layout/chevron1"/>
    <dgm:cxn modelId="{62ACBC98-8877-434D-BF05-C5D053929E28}" srcId="{106A052F-1439-413C-9736-CC9790C6D035}" destId="{1CFE4841-7B9D-4B57-AD46-01A9DEAD6297}" srcOrd="1" destOrd="0" parTransId="{C9F4E2A1-1F76-40FA-9F9F-6FDB50DAB39B}" sibTransId="{14BCDC2C-AE89-43C6-9AE3-7633B685F219}"/>
    <dgm:cxn modelId="{B72CF600-AD78-4207-A38E-7ED92FF5DFE7}" srcId="{106A052F-1439-413C-9736-CC9790C6D035}" destId="{55DE34E5-4C9C-4C74-B7AC-AFEBAF40357F}" srcOrd="0" destOrd="0" parTransId="{550668F9-5527-4E46-82B9-43EC2D4437E7}" sibTransId="{E37FA9E3-2B9F-46CA-AEBB-A79F0F0A739A}"/>
    <dgm:cxn modelId="{B30DD2D6-8167-42F2-9DEF-3E45A048C6DF}" srcId="{106A052F-1439-413C-9736-CC9790C6D035}" destId="{31B692F3-E62A-4E3B-A33E-B56AEDD12F2F}" srcOrd="2" destOrd="0" parTransId="{0F1578DF-15E1-4BAD-96ED-57E4708E9B98}" sibTransId="{DB69C27D-1B52-46B3-A93D-11E7ACA7A6E1}"/>
    <dgm:cxn modelId="{98F1C354-9351-B741-A25D-D989A7FFACEA}" type="presOf" srcId="{1CFE4841-7B9D-4B57-AD46-01A9DEAD6297}" destId="{B42AE6A9-CD55-4468-8498-B61B5E0EC410}" srcOrd="0" destOrd="0" presId="urn:microsoft.com/office/officeart/2005/8/layout/chevron1"/>
    <dgm:cxn modelId="{72DA36CC-7F62-3A4D-815C-A9E9E8744409}" type="presParOf" srcId="{041AF5B3-CCEF-432D-85FF-2BB8AA720270}" destId="{C0EA790D-0B9B-4EDE-9263-D392C19FB3F5}" srcOrd="0" destOrd="0" presId="urn:microsoft.com/office/officeart/2005/8/layout/chevron1"/>
    <dgm:cxn modelId="{529587D8-CD69-B541-9BDF-3B3022392DC8}" type="presParOf" srcId="{041AF5B3-CCEF-432D-85FF-2BB8AA720270}" destId="{EF344203-98CB-44FE-BE03-2D1F8020B623}" srcOrd="1" destOrd="0" presId="urn:microsoft.com/office/officeart/2005/8/layout/chevron1"/>
    <dgm:cxn modelId="{8E8A9313-9A32-5641-A696-168AAAFF35DF}" type="presParOf" srcId="{041AF5B3-CCEF-432D-85FF-2BB8AA720270}" destId="{B42AE6A9-CD55-4468-8498-B61B5E0EC410}" srcOrd="2" destOrd="0" presId="urn:microsoft.com/office/officeart/2005/8/layout/chevron1"/>
    <dgm:cxn modelId="{0EA49CAA-6075-0B4D-BB6B-CC26784CC1C5}" type="presParOf" srcId="{041AF5B3-CCEF-432D-85FF-2BB8AA720270}" destId="{9A7DDB99-3024-4901-AAEC-E704089D114C}" srcOrd="3" destOrd="0" presId="urn:microsoft.com/office/officeart/2005/8/layout/chevron1"/>
    <dgm:cxn modelId="{C6E49022-243A-DB45-9FBB-1FCE2334B050}" type="presParOf" srcId="{041AF5B3-CCEF-432D-85FF-2BB8AA720270}" destId="{B87F9AC3-9EAD-4254-8746-43EB9071B8D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A790D-0B9B-4EDE-9263-D392C19FB3F5}">
      <dsp:nvSpPr>
        <dsp:cNvPr id="0" name=""/>
        <dsp:cNvSpPr/>
      </dsp:nvSpPr>
      <dsp:spPr>
        <a:xfrm>
          <a:off x="1912" y="314631"/>
          <a:ext cx="2329770" cy="931908"/>
        </a:xfrm>
        <a:prstGeom prst="chevron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A1314"/>
              </a:solidFill>
            </a:rPr>
            <a:t>Предотвращение</a:t>
          </a:r>
          <a:endParaRPr lang="ru-RU" sz="1300" b="1" kern="1200" dirty="0">
            <a:solidFill>
              <a:srgbClr val="CA1314"/>
            </a:solidFill>
          </a:endParaRPr>
        </a:p>
      </dsp:txBody>
      <dsp:txXfrm>
        <a:off x="467866" y="314631"/>
        <a:ext cx="1397862" cy="931908"/>
      </dsp:txXfrm>
    </dsp:sp>
    <dsp:sp modelId="{B42AE6A9-CD55-4468-8498-B61B5E0EC410}">
      <dsp:nvSpPr>
        <dsp:cNvPr id="0" name=""/>
        <dsp:cNvSpPr/>
      </dsp:nvSpPr>
      <dsp:spPr>
        <a:xfrm>
          <a:off x="2098705" y="314631"/>
          <a:ext cx="2329770" cy="931908"/>
        </a:xfrm>
        <a:prstGeom prst="chevron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A1314"/>
              </a:solidFill>
            </a:rPr>
            <a:t>Детектирование</a:t>
          </a:r>
          <a:endParaRPr lang="ru-RU" sz="1300" b="1" kern="1200" dirty="0">
            <a:solidFill>
              <a:srgbClr val="CA1314"/>
            </a:solidFill>
          </a:endParaRPr>
        </a:p>
      </dsp:txBody>
      <dsp:txXfrm>
        <a:off x="2564659" y="314631"/>
        <a:ext cx="1397862" cy="931908"/>
      </dsp:txXfrm>
    </dsp:sp>
    <dsp:sp modelId="{B87F9AC3-9EAD-4254-8746-43EB9071B8D1}">
      <dsp:nvSpPr>
        <dsp:cNvPr id="0" name=""/>
        <dsp:cNvSpPr/>
      </dsp:nvSpPr>
      <dsp:spPr>
        <a:xfrm>
          <a:off x="4195498" y="314631"/>
          <a:ext cx="2329770" cy="931908"/>
        </a:xfrm>
        <a:prstGeom prst="chevron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A1314"/>
              </a:solidFill>
            </a:rPr>
            <a:t>Расследование</a:t>
          </a:r>
          <a:endParaRPr lang="ru-RU" sz="1300" b="1" kern="1200" dirty="0">
            <a:solidFill>
              <a:srgbClr val="CA1314"/>
            </a:solidFill>
          </a:endParaRPr>
        </a:p>
      </dsp:txBody>
      <dsp:txXfrm>
        <a:off x="4661452" y="314631"/>
        <a:ext cx="1397862" cy="93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E892D-84AA-4641-8FD0-26A454A4F2D2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02BA8-A632-4341-93DD-54B563637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3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02BA8-A632-4341-93DD-54B563637A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3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2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2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Как я могу обеспечить полный контроль</a:t>
            </a:r>
            <a:r>
              <a:rPr lang="fr-FR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? </a:t>
            </a:r>
          </a:p>
          <a:p>
            <a:pPr eaLnBrk="1" hangingPunct="1"/>
            <a:r>
              <a:rPr lang="ru-RU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Как найти причину сбоя</a:t>
            </a:r>
            <a:r>
              <a:rPr lang="fr-FR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?  </a:t>
            </a:r>
          </a:p>
          <a:p>
            <a:pPr eaLnBrk="1" hangingPunct="1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В чьей это зоне ответственности </a:t>
            </a: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2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</a:t>
            </a:r>
            <a:r>
              <a:rPr lang="ru-RU" baseline="0" dirty="0" smtClean="0"/>
              <a:t> ли отследить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2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Лидеры уже купили но рынок в</a:t>
            </a:r>
            <a:r>
              <a:rPr lang="ru-RU" baseline="0" dirty="0" smtClean="0"/>
              <a:t> целом еще свободен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BA5E-E0DD-6B41-A55F-5D1975C9BF7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94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407D9-0919-4305-B922-B617D02D02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884" y="262679"/>
            <a:ext cx="8953500" cy="4699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863" y="1122948"/>
            <a:ext cx="8483971" cy="4953588"/>
          </a:xfrm>
        </p:spPr>
        <p:txBody>
          <a:bodyPr>
            <a:normAutofit/>
          </a:bodyPr>
          <a:lstStyle>
            <a:lvl1pPr marL="0" indent="0">
              <a:buClr>
                <a:srgbClr val="800000"/>
              </a:buClr>
              <a:buSzPct val="120000"/>
              <a:buFont typeface="Arial" pitchFamily="34" charset="0"/>
              <a:buNone/>
              <a:defRPr sz="1900" b="0" i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простого текста. </a:t>
            </a:r>
            <a:r>
              <a:rPr lang="en-US" dirty="0" smtClean="0"/>
              <a:t>Calibri 19 </a:t>
            </a:r>
            <a:r>
              <a:rPr lang="ru-RU" dirty="0" err="1" smtClean="0"/>
              <a:t>пт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0179" y="6356350"/>
            <a:ext cx="2133600" cy="365125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Изображение 12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" y="6177396"/>
            <a:ext cx="985283" cy="511232"/>
          </a:xfrm>
          <a:prstGeom prst="rect">
            <a:avLst/>
          </a:prstGeom>
        </p:spPr>
      </p:pic>
      <p:sp>
        <p:nvSpPr>
          <p:cNvPr id="1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229920"/>
            <a:ext cx="7200957" cy="525539"/>
          </a:xfrm>
        </p:spPr>
        <p:txBody>
          <a:bodyPr>
            <a:normAutofit/>
          </a:bodyPr>
          <a:lstStyle>
            <a:lvl1pPr algn="l">
              <a:defRPr sz="2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слайда.</a:t>
            </a:r>
            <a:r>
              <a:rPr lang="en-US" dirty="0" smtClean="0"/>
              <a:t> Calibri 21 </a:t>
            </a:r>
            <a:r>
              <a:rPr lang="ru-RU" dirty="0" err="1" smtClean="0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1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9" y="763834"/>
            <a:ext cx="1759163" cy="91277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719952" y="3241817"/>
            <a:ext cx="8229600" cy="1871232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/>
              <a:t>Образец заголовка </a:t>
            </a:r>
            <a:r>
              <a:rPr lang="en-US" dirty="0" smtClean="0"/>
              <a:t>Calibri 32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19952" y="5573127"/>
            <a:ext cx="6373333" cy="3722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ru-RU" dirty="0" smtClean="0"/>
              <a:t>ФИО </a:t>
            </a:r>
            <a:r>
              <a:rPr lang="en-US" dirty="0" smtClean="0"/>
              <a:t>Calibri 18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9952" y="5956300"/>
            <a:ext cx="7939616" cy="393953"/>
          </a:xfr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ru-RU" dirty="0" smtClean="0"/>
              <a:t>Должность </a:t>
            </a:r>
            <a:r>
              <a:rPr lang="en-US" dirty="0" smtClean="0"/>
              <a:t>Calibri 16 </a:t>
            </a:r>
            <a:r>
              <a:rPr lang="ru-RU" dirty="0" err="1" smtClean="0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884" y="262679"/>
            <a:ext cx="8953500" cy="4699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229920"/>
            <a:ext cx="7200957" cy="525539"/>
          </a:xfrm>
        </p:spPr>
        <p:txBody>
          <a:bodyPr>
            <a:normAutofit/>
          </a:bodyPr>
          <a:lstStyle>
            <a:lvl1pPr algn="l">
              <a:defRPr sz="2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слайда.</a:t>
            </a:r>
            <a:r>
              <a:rPr lang="en-US" dirty="0" smtClean="0"/>
              <a:t> Calibri 21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863" y="1122947"/>
            <a:ext cx="8483971" cy="4964537"/>
          </a:xfrm>
        </p:spPr>
        <p:txBody>
          <a:bodyPr>
            <a:normAutofit/>
          </a:bodyPr>
          <a:lstStyle>
            <a:lvl1pPr marL="0" indent="0">
              <a:buClr>
                <a:srgbClr val="800000"/>
              </a:buClr>
              <a:buSzPct val="120000"/>
              <a:buFont typeface="Arial" pitchFamily="34" charset="0"/>
              <a:buNone/>
              <a:defRPr sz="1900" b="0" i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простого текста. </a:t>
            </a:r>
            <a:r>
              <a:rPr lang="en-US" dirty="0" smtClean="0"/>
              <a:t>Calibri 19 </a:t>
            </a:r>
            <a:r>
              <a:rPr lang="ru-RU" dirty="0" err="1" smtClean="0"/>
              <a:t>пт</a:t>
            </a:r>
            <a:endParaRPr lang="en-US" dirty="0" smtClean="0"/>
          </a:p>
        </p:txBody>
      </p:sp>
      <p:pic>
        <p:nvPicPr>
          <p:cNvPr id="12" name="Изображение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" y="6177396"/>
            <a:ext cx="985283" cy="511232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0179" y="6356350"/>
            <a:ext cx="2133600" cy="365125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884" y="262679"/>
            <a:ext cx="8953500" cy="4699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4772" y="229920"/>
            <a:ext cx="7200957" cy="525539"/>
          </a:xfrm>
        </p:spPr>
        <p:txBody>
          <a:bodyPr>
            <a:normAutofit/>
          </a:bodyPr>
          <a:lstStyle>
            <a:lvl1pPr algn="l">
              <a:defRPr sz="2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28863" y="1122947"/>
            <a:ext cx="8483971" cy="4964537"/>
          </a:xfrm>
        </p:spPr>
        <p:txBody>
          <a:bodyPr>
            <a:normAutofit/>
          </a:bodyPr>
          <a:lstStyle>
            <a:lvl1pPr marL="0" indent="0" eaLnBrk="1" hangingPunct="1">
              <a:buClr>
                <a:srgbClr val="800000"/>
              </a:buClr>
              <a:buSzPct val="120000"/>
              <a:buFont typeface="Arial" pitchFamily="34" charset="0"/>
              <a:buNone/>
              <a:defRPr lang="ru-RU" sz="1800">
                <a:ea typeface="MS PGothic" pitchFamily="34" charset="-128"/>
                <a:cs typeface="Arial" charset="0"/>
              </a:defRPr>
            </a:lvl1pPr>
          </a:lstStyle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endParaRPr lang="ru-RU" sz="1800" dirty="0" smtClean="0">
              <a:latin typeface="+mn-lt"/>
              <a:ea typeface="MS PGothic" pitchFamily="34" charset="-128"/>
              <a:cs typeface="Arial" charset="0"/>
            </a:endParaRPr>
          </a:p>
          <a:p>
            <a:pPr marL="0" indent="0">
              <a:defRPr/>
            </a:pPr>
            <a:r>
              <a:rPr lang="en-US" sz="1800" dirty="0" smtClean="0">
                <a:latin typeface="+mn-lt"/>
                <a:ea typeface="MS PGothic" pitchFamily="34" charset="-128"/>
                <a:cs typeface="Arial" charset="0"/>
              </a:rPr>
              <a:t>12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3022,</a:t>
            </a:r>
            <a:r>
              <a:rPr lang="en-US" sz="1800" dirty="0" smtClean="0"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г. Москва,</a:t>
            </a:r>
            <a:r>
              <a:rPr lang="en-US" sz="1800" dirty="0" smtClean="0"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ул. </a:t>
            </a:r>
            <a:r>
              <a:rPr lang="ru-RU" sz="1800" dirty="0" err="1" smtClean="0">
                <a:latin typeface="+mn-lt"/>
                <a:ea typeface="MS PGothic" pitchFamily="34" charset="-128"/>
                <a:cs typeface="Arial" charset="0"/>
              </a:rPr>
              <a:t>Рочдельская</a:t>
            </a:r>
            <a:r>
              <a:rPr lang="ru-RU" sz="1800" dirty="0" smtClean="0">
                <a:latin typeface="+mn-lt"/>
                <a:ea typeface="MS PGothic" pitchFamily="34" charset="-128"/>
                <a:cs typeface="Arial" charset="0"/>
              </a:rPr>
              <a:t>, д. 15, к. 16а</a:t>
            </a:r>
          </a:p>
          <a:p>
            <a:pPr marL="0" indent="0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Т.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+7 (495) 640-6010</a:t>
            </a:r>
          </a:p>
          <a:p>
            <a:pPr marL="0" indent="0" eaLnBrk="1" hangingPunct="1"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charset="0"/>
              </a:rPr>
              <a:t>www.r-style.com</a:t>
            </a:r>
            <a:endParaRPr lang="ru-RU" sz="1800" dirty="0">
              <a:solidFill>
                <a:srgbClr val="000000"/>
              </a:solidFill>
              <a:latin typeface="+mn-lt"/>
              <a:ea typeface="MS PGothic" pitchFamily="34" charset="-128"/>
              <a:cs typeface="Arial" charset="0"/>
            </a:endParaRPr>
          </a:p>
        </p:txBody>
      </p:sp>
      <p:pic>
        <p:nvPicPr>
          <p:cNvPr id="12" name="Изображение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" y="6177396"/>
            <a:ext cx="985283" cy="511232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0179" y="6356350"/>
            <a:ext cx="2133600" cy="365125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AC61F1-968F-C74D-83AA-C4656A4363D7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6654DC3-442E-3A4B-BDB5-90C6476B7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8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1" r:id="rId3"/>
    <p:sldLayoutId id="214748365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200"/>
        </a:spcAft>
        <a:buClr>
          <a:srgbClr val="AC0000"/>
        </a:buClr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84000" indent="-342000" algn="l" defTabSz="457200" rtl="0" eaLnBrk="1" latinLnBrk="0" hangingPunct="1">
        <a:spcBef>
          <a:spcPts val="0"/>
        </a:spcBef>
        <a:spcAft>
          <a:spcPts val="100"/>
        </a:spcAft>
        <a:buClr>
          <a:schemeClr val="tx1"/>
        </a:buClr>
        <a:buSzPct val="80000"/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026000" indent="-342000" algn="l" defTabSz="457200" rtl="0" eaLnBrk="1" latinLnBrk="0" hangingPunct="1">
        <a:spcBef>
          <a:spcPts val="0"/>
        </a:spcBef>
        <a:spcAft>
          <a:spcPts val="100"/>
        </a:spcAft>
        <a:buSzPct val="80000"/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368000" indent="-342000" algn="l" defTabSz="457200" rtl="0" eaLnBrk="1" latinLnBrk="0" hangingPunct="1">
        <a:spcBef>
          <a:spcPts val="0"/>
        </a:spcBef>
        <a:spcAft>
          <a:spcPts val="100"/>
        </a:spcAft>
        <a:buSzPct val="80000"/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emf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703772" y="3766729"/>
            <a:ext cx="8116255" cy="1974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ru-RU" sz="3200" dirty="0">
                <a:cs typeface="Arial" charset="0"/>
              </a:rPr>
              <a:t>Управление привилегированным доступом </a:t>
            </a:r>
            <a:r>
              <a:rPr lang="en-US" sz="3200" dirty="0" smtClean="0">
                <a:cs typeface="Arial" charset="0"/>
              </a:rPr>
              <a:t/>
            </a:r>
            <a:br>
              <a:rPr lang="en-US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>в </a:t>
            </a:r>
            <a:r>
              <a:rPr lang="ru-RU" sz="3200" dirty="0">
                <a:cs typeface="Arial" charset="0"/>
              </a:rPr>
              <a:t>АСУ ТП</a:t>
            </a:r>
            <a:endParaRPr lang="en-US" sz="3200" dirty="0">
              <a:cs typeface="Arial" charset="0"/>
            </a:endParaRPr>
          </a:p>
          <a:p>
            <a:pPr algn="l"/>
            <a:endParaRPr lang="ru-RU" sz="3200" dirty="0"/>
          </a:p>
          <a:p>
            <a:pPr algn="l"/>
            <a:endParaRPr lang="ru-RU" sz="3200" dirty="0">
              <a:latin typeface="Calibri"/>
              <a:cs typeface="Calibri"/>
            </a:endParaRPr>
          </a:p>
          <a:p>
            <a:pPr algn="l">
              <a:lnSpc>
                <a:spcPct val="80000"/>
              </a:lnSpc>
            </a:pPr>
            <a:endParaRPr lang="en-US" sz="3600" dirty="0"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4720" y="5575704"/>
            <a:ext cx="7488499" cy="102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Центр информационной безопасности</a:t>
            </a:r>
            <a:endParaRPr lang="ru-RU" sz="1400" dirty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600" dirty="0" smtClean="0"/>
              <a:t>Бодрик Александр</a:t>
            </a:r>
            <a:endParaRPr lang="ru-RU" sz="1600" dirty="0" smtClean="0"/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1600" b="0" dirty="0">
              <a:latin typeface="Calibri"/>
              <a:cs typeface="Calibri"/>
            </a:endParaRPr>
          </a:p>
          <a:p>
            <a:pPr algn="l"/>
            <a:endParaRPr lang="ru-RU" sz="1600" b="0" dirty="0">
              <a:latin typeface="Calibri"/>
              <a:cs typeface="Calibri"/>
            </a:endParaRPr>
          </a:p>
          <a:p>
            <a:pPr algn="l">
              <a:lnSpc>
                <a:spcPct val="80000"/>
              </a:lnSpc>
            </a:pPr>
            <a:endParaRPr lang="en-US" sz="1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Отчетность и оповещения</a:t>
            </a:r>
            <a:endParaRPr lang="ru-RU" dirty="0"/>
          </a:p>
        </p:txBody>
      </p:sp>
      <p:sp>
        <p:nvSpPr>
          <p:cNvPr id="5" name="Espace réservé du contenu 1"/>
          <p:cNvSpPr>
            <a:spLocks noGrp="1"/>
          </p:cNvSpPr>
          <p:nvPr>
            <p:ph idx="4294967295"/>
          </p:nvPr>
        </p:nvSpPr>
        <p:spPr bwMode="auto">
          <a:xfrm>
            <a:off x="4024086" y="1178320"/>
            <a:ext cx="4902324" cy="38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r>
              <a:rPr lang="ru-RU" sz="1900" b="1" dirty="0" smtClean="0">
                <a:latin typeface="Calibri"/>
                <a:ea typeface="ＭＳ Ｐゴシック" charset="0"/>
                <a:cs typeface="Calibri"/>
              </a:rPr>
              <a:t>Экспорт данных в </a:t>
            </a:r>
            <a:r>
              <a:rPr lang="fr-FR" sz="1900" b="1" dirty="0" smtClean="0">
                <a:latin typeface="Calibri"/>
                <a:ea typeface="ＭＳ Ｐゴシック" charset="0"/>
                <a:cs typeface="Calibri"/>
              </a:rPr>
              <a:t>csv </a:t>
            </a:r>
            <a:r>
              <a:rPr lang="ru-RU" sz="1900" b="1" dirty="0" smtClean="0">
                <a:latin typeface="Calibri"/>
                <a:ea typeface="ＭＳ Ｐゴシック" charset="0"/>
                <a:cs typeface="Calibri"/>
              </a:rPr>
              <a:t>формат </a:t>
            </a:r>
            <a:r>
              <a:rPr lang="en-US" sz="1900" b="1" dirty="0" smtClean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sz="1900" b="1" dirty="0" smtClean="0">
                <a:latin typeface="Calibri"/>
                <a:ea typeface="ＭＳ Ｐゴシック" charset="0"/>
                <a:cs typeface="Calibri"/>
              </a:rPr>
            </a:br>
            <a:r>
              <a:rPr lang="ru-RU" sz="1900" b="1" dirty="0" smtClean="0">
                <a:latin typeface="Calibri"/>
                <a:ea typeface="ＭＳ Ｐゴシック" charset="0"/>
                <a:cs typeface="Calibri"/>
              </a:rPr>
              <a:t>для последующего использования</a:t>
            </a:r>
            <a:endParaRPr lang="fr-FR" sz="19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endParaRPr lang="fr-FR" sz="19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r>
              <a:rPr lang="fr-FR" sz="1900" b="1" dirty="0" smtClean="0">
                <a:latin typeface="Calibri"/>
                <a:ea typeface="ＭＳ Ｐゴシック" charset="0"/>
                <a:cs typeface="Calibri"/>
              </a:rPr>
              <a:t>Real-time </a:t>
            </a:r>
            <a:r>
              <a:rPr lang="ru-RU" sz="1900" b="1" dirty="0" smtClean="0">
                <a:latin typeface="Calibri"/>
                <a:ea typeface="ＭＳ Ｐゴシック" charset="0"/>
                <a:cs typeface="Calibri"/>
              </a:rPr>
              <a:t>оповещения </a:t>
            </a:r>
            <a:r>
              <a:rPr lang="fr-FR" sz="1900" dirty="0" smtClean="0">
                <a:latin typeface="Calibri"/>
                <a:ea typeface="ＭＳ Ｐゴシック" charset="0"/>
                <a:cs typeface="Calibri"/>
              </a:rPr>
              <a:t>(mail </a:t>
            </a:r>
            <a:r>
              <a:rPr lang="fr-FR" sz="1900" dirty="0">
                <a:latin typeface="Calibri"/>
                <a:ea typeface="ＭＳ Ｐゴシック" charset="0"/>
                <a:cs typeface="Calibri"/>
              </a:rPr>
              <a:t>&amp; logs) </a:t>
            </a:r>
            <a:r>
              <a:rPr lang="fr-FR" sz="1900" dirty="0" smtClean="0">
                <a:latin typeface="Calibri"/>
                <a:ea typeface="ＭＳ Ｐゴシック" charset="0"/>
                <a:cs typeface="Calibri"/>
              </a:rPr>
              <a:t>:</a:t>
            </a: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endParaRPr lang="fr-FR" sz="1900" dirty="0" smtClean="0">
              <a:latin typeface="Calibri"/>
              <a:ea typeface="ＭＳ Ｐゴシック" charset="0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libri"/>
                <a:ea typeface="ＭＳ Ｐゴシック" charset="0"/>
                <a:cs typeface="Calibri"/>
              </a:rPr>
              <a:t>Запрещенная строка символов </a:t>
            </a:r>
            <a:r>
              <a:rPr lang="en-GB" sz="1900" dirty="0" smtClean="0">
                <a:latin typeface="Calibri"/>
                <a:ea typeface="ＭＳ Ｐゴシック" charset="0"/>
                <a:cs typeface="Calibri"/>
              </a:rPr>
              <a:t>(SSH</a:t>
            </a:r>
            <a:r>
              <a:rPr lang="en-GB" sz="1900" dirty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libri"/>
                <a:ea typeface="ＭＳ Ｐゴシック" charset="0"/>
                <a:cs typeface="Calibri"/>
              </a:rPr>
              <a:t>Ошибка аутентификации</a:t>
            </a:r>
            <a:endParaRPr lang="en-GB" sz="1900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900" dirty="0" smtClean="0">
                <a:latin typeface="Calibri"/>
                <a:ea typeface="ＭＳ Ｐゴシック" charset="0"/>
                <a:cs typeface="Calibri"/>
              </a:rPr>
              <a:t>Ошибка соединения с целевым устройством</a:t>
            </a:r>
            <a:r>
              <a:rPr lang="en-GB" sz="1900" dirty="0" smtClean="0">
                <a:latin typeface="Calibri"/>
                <a:ea typeface="ＭＳ Ｐゴシック" charset="0"/>
                <a:cs typeface="Calibri"/>
              </a:rPr>
              <a:t>…</a:t>
            </a:r>
            <a:endParaRPr lang="en-GB" sz="1900" dirty="0">
              <a:latin typeface="Calibri"/>
              <a:ea typeface="ＭＳ Ｐゴシック" charset="0"/>
              <a:cs typeface="Calibri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800000"/>
              </a:buClr>
              <a:buSzPct val="100000"/>
            </a:pPr>
            <a:endParaRPr lang="fr-FR" sz="19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r>
              <a:rPr lang="ru-RU" sz="1900" b="1" dirty="0" smtClean="0">
                <a:latin typeface="Calibri"/>
                <a:ea typeface="ＭＳ Ｐゴシック" charset="0"/>
                <a:cs typeface="Calibri"/>
              </a:rPr>
              <a:t>Регулярный отчет по </a:t>
            </a:r>
            <a:r>
              <a:rPr lang="fr-FR" sz="1900" b="1" dirty="0" smtClean="0">
                <a:latin typeface="Calibri"/>
                <a:ea typeface="ＭＳ Ｐゴシック" charset="0"/>
                <a:cs typeface="Calibri"/>
              </a:rPr>
              <a:t>email </a:t>
            </a:r>
            <a:r>
              <a:rPr lang="ru-RU" altLang="ja-JP" sz="1900" dirty="0" smtClean="0">
                <a:latin typeface="Calibri"/>
                <a:ea typeface="ＭＳ Ｐゴシック" charset="0"/>
                <a:cs typeface="Calibri"/>
              </a:rPr>
              <a:t>об ежедневных соединениях</a:t>
            </a: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endParaRPr lang="ru-RU" altLang="ja-JP" sz="19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  <a:buClr>
                <a:srgbClr val="800000"/>
              </a:buClr>
              <a:buSzPct val="100000"/>
            </a:pPr>
            <a:r>
              <a:rPr lang="ru-RU" altLang="ja-JP" sz="1900" dirty="0" smtClean="0">
                <a:latin typeface="Calibri"/>
                <a:ea typeface="ＭＳ Ｐゴシック" charset="0"/>
                <a:cs typeface="Calibri"/>
              </a:rPr>
              <a:t>Интеграция с </a:t>
            </a:r>
            <a:r>
              <a:rPr lang="en-US" altLang="ja-JP" sz="1900" dirty="0" smtClean="0">
                <a:latin typeface="Calibri"/>
                <a:ea typeface="ＭＳ Ｐゴシック" charset="0"/>
                <a:cs typeface="Calibri"/>
              </a:rPr>
              <a:t>SIEM</a:t>
            </a:r>
            <a:endParaRPr lang="fr-FR" altLang="ja-JP" sz="19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lang="fr-FR" sz="1900" dirty="0">
              <a:solidFill>
                <a:srgbClr val="59595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Clr>
                <a:srgbClr val="376092"/>
              </a:buClr>
              <a:buFont typeface="Courier New" charset="0"/>
              <a:buChar char="o"/>
            </a:pPr>
            <a:endParaRPr lang="fr-FR" sz="19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Clr>
                <a:srgbClr val="376092"/>
              </a:buClr>
              <a:buFont typeface="Courier New" charset="0"/>
              <a:buNone/>
            </a:pPr>
            <a:endParaRPr lang="fr-FR" sz="1900" dirty="0">
              <a:latin typeface="Calibri" charset="0"/>
              <a:ea typeface="ＭＳ Ｐゴシック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89" y="1421019"/>
            <a:ext cx="3417909" cy="2763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300" y="2400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61770" y="290219"/>
            <a:ext cx="7200957" cy="703052"/>
          </a:xfrm>
        </p:spPr>
        <p:txBody>
          <a:bodyPr>
            <a:noAutofit/>
          </a:bodyPr>
          <a:lstStyle/>
          <a:p>
            <a:r>
              <a:rPr lang="ru-RU" dirty="0" smtClean="0">
                <a:ea typeface="ＭＳ Ｐゴシック" charset="-128"/>
                <a:cs typeface="Arial"/>
              </a:rPr>
              <a:t>Уже внедрено</a:t>
            </a:r>
            <a:r>
              <a:rPr lang="en-US" dirty="0" smtClean="0">
                <a:ea typeface="ＭＳ Ｐゴシック" charset="-128"/>
                <a:cs typeface="Arial"/>
              </a:rPr>
              <a:t>: </a:t>
            </a:r>
            <a:r>
              <a:rPr lang="ru-RU" dirty="0" smtClean="0">
                <a:ea typeface="ＭＳ Ｐゴシック" charset="-128"/>
                <a:cs typeface="Arial"/>
              </a:rPr>
              <a:t>ведущие компании в мире и России</a:t>
            </a:r>
            <a:r>
              <a:rPr lang="fr-FR" dirty="0" smtClean="0">
                <a:ea typeface="ＭＳ Ｐゴシック" charset="-128"/>
                <a:cs typeface="Arial"/>
              </a:rPr>
              <a:t/>
            </a:r>
            <a:br>
              <a:rPr lang="fr-FR" dirty="0" smtClean="0">
                <a:ea typeface="ＭＳ Ｐゴシック" charset="-128"/>
                <a:cs typeface="Arial"/>
              </a:rPr>
            </a:br>
            <a:endParaRPr lang="ru-RU" dirty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0" y="2139899"/>
            <a:ext cx="1902319" cy="359495"/>
          </a:xfrm>
          <a:prstGeom prst="rect">
            <a:avLst/>
          </a:prstGeom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581" y="3322375"/>
            <a:ext cx="870595" cy="393592"/>
          </a:xfrm>
          <a:prstGeom prst="rect">
            <a:avLst/>
          </a:prstGeom>
        </p:spPr>
      </p:pic>
      <p:pic>
        <p:nvPicPr>
          <p:cNvPr id="9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35" y="2777333"/>
            <a:ext cx="1777579" cy="1090083"/>
          </a:xfrm>
          <a:prstGeom prst="rect">
            <a:avLst/>
          </a:prstGeom>
        </p:spPr>
      </p:pic>
      <p:pic>
        <p:nvPicPr>
          <p:cNvPr id="20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219" y="1975016"/>
            <a:ext cx="928709" cy="1080517"/>
          </a:xfrm>
          <a:prstGeom prst="rect">
            <a:avLst/>
          </a:prstGeom>
        </p:spPr>
      </p:pic>
      <p:pic>
        <p:nvPicPr>
          <p:cNvPr id="25" name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149" y="2036180"/>
            <a:ext cx="993325" cy="590534"/>
          </a:xfrm>
          <a:prstGeom prst="rect">
            <a:avLst/>
          </a:prstGeom>
        </p:spPr>
      </p:pic>
      <p:sp>
        <p:nvSpPr>
          <p:cNvPr id="26" name="Rectangle à coins arrondis 33"/>
          <p:cNvSpPr/>
          <p:nvPr/>
        </p:nvSpPr>
        <p:spPr>
          <a:xfrm>
            <a:off x="333699" y="1032347"/>
            <a:ext cx="1696292" cy="482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Производство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34"/>
          <p:cNvSpPr/>
          <p:nvPr/>
        </p:nvSpPr>
        <p:spPr>
          <a:xfrm>
            <a:off x="2101794" y="1032347"/>
            <a:ext cx="1564301" cy="482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Телеком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ru-RU" dirty="0" smtClean="0">
                <a:solidFill>
                  <a:schemeClr val="tx1"/>
                </a:solidFill>
              </a:rPr>
              <a:t>ИТ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35"/>
          <p:cNvSpPr/>
          <p:nvPr/>
        </p:nvSpPr>
        <p:spPr>
          <a:xfrm>
            <a:off x="3746581" y="1044440"/>
            <a:ext cx="1564301" cy="482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Банки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36"/>
          <p:cNvSpPr/>
          <p:nvPr/>
        </p:nvSpPr>
        <p:spPr>
          <a:xfrm>
            <a:off x="7143733" y="1044439"/>
            <a:ext cx="1564301" cy="46615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ТЭК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37"/>
          <p:cNvSpPr/>
          <p:nvPr/>
        </p:nvSpPr>
        <p:spPr>
          <a:xfrm>
            <a:off x="5413652" y="1044440"/>
            <a:ext cx="1564301" cy="482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Госсектор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3" name="Picture 8" descr="http://novostienergetiki.ru/wp-content/uploads/2011/06/%D0%A4%D0%B5%D0%B4%D0%B5%D1%80%D0%B0%D0%BB%D1%8C%D0%BD%D0%B0%D1%8F-%D1%81%D0%BB%D1%83%D0%B6%D0%B1%D0%B0-%D0%BF%D0%BE-%D1%82%D0%B0%D1%80%D0%B8%D1%84%D0%B0%D0%BC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84" y="1636009"/>
            <a:ext cx="2129636" cy="15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://icdn.lenta.ru/images/0000/0158/000001582654/pic_135865795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77" y="3847735"/>
            <a:ext cx="1921868" cy="14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globalmsk.ru/usr/news/bignewsi-133310169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81" y="5128230"/>
            <a:ext cx="1087388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://job-interview.ru/vacancy/company/logo/5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91" y="2999522"/>
            <a:ext cx="1821591" cy="4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MHBhMRDxAUEg8RFBQWFxAUGBQPEBYSFhgXFhcSFhQZHCgsGiYlGxkUITMiJSk3LjouGCIzODMsNy0tLisBCgoKDg0OGxAQGzQkHyQvLCwsLCwsLCwsLDQsLCwsLC0tNC0sLDQsLCwsLCwsLCwsNCwsLCwsLCwsLCwsLCwsLP/AABEIAMIBAwMBEQACEQEDEQH/xAAcAAEAAwADAQEAAAAAAAAAAAAABQYHAgMECAH/xABIEAACAQMBBAQICQkHBQAAAAAAAQIDBBEFBhIhMQdBUWETFyIycYGR0kJTVHOSk6GxshQWIyQzNsPR0zVScoKjwcI0Q2KUov/EABsBAQACAwEBAAAAAAAAAAAAAAADBQECBAYH/8QANREBAAIBAgMEBwcEAwAAAAAAAAECAwQREiExBUFRYRQycYGhsdETFSJSkeHwIzNCwQaS8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SUVlvCXW+CDMRvyhBXW2Vla1d2Vwm1z3VOovbFMkjFae534+ytXkrxVpy85iPnMJ6Mt6OVyZGr5jZBXu2NlYajKhWuFCrBpSTjPdTaTxvYxya6yKc9KzwzPN34uzNVlxxlpTevtj5b7pi1u6d5RU6U4zg/hRakvaiSJiejjvjtSdrRtPm7jLQAAAAAAAAAAAAAAAAAAAAAAAAAAAAAAGBUdqdmLjaC7x+VqnbLGKO63x63LDW9x7SWl4r3LjQdoafS03+z3v47/zb5u/Q9iLbSaim06tWPFTnyT7YwXD25FstpaavtjUaiOHfhjwj69VnREqmWdKuzzjdq9prMJpRq/8AjNYjGfrWF6l2nBq8XPjh63/j+uia+jWnnHOv+4UGwvK2lXPhLepKlPti8J46pLlJdzOOt7Un8MvQ5tPiz14ctYmP539YarsTt/HVqioXajTuXwjNcKdR/wDGXdy7OwscOpi/K3V4/tPsW2nicmLnX4x+3n+q+I6lCAAAAAAAAAAAAAAAAAAAAAAAAAAAA8uqX8NLsJ1qrxTprLfX3Jdrbwl6TalJvPDDEztG7O5dJ1Wdy9y1h4LPBSlLwmO9rgd/oMbc55uec/kuOze09HXaeI+RWXOlLG9jti/hI5MuC2Pr0S0yRbonSFIAdVzQjc0JQnFShJNOL4pp9RiY3jaW1L2paLVnaYZZqWwErbWN1Sf5I05Kpwc0sr9G+/jzxyKHtO06SnFWN/D9/Y9fg7ci+HeY/qdNu6fP9ni1HZSlCn+jlOM1yk3lZXbw+4qMHaWS0/iiPd/6mxdpZJn8cRMLrsBtDPUaEra5f61QS8p/9yn1T72uT9KfWer0mojLRQdraGuG0ZcXqW+E+H0XA61OAAAAAAAAAAAAAAqG1nSDbbMX6oVIVatXdUnGmo+Snyy5SXYdOHS3yxxR0Ym2yD8ctr8luf8AR/qEv3fk8Y+P0Y4oPHLa/Jbn/R/qD7vyeMfH6HFDlT6Y7ST421zHvapP7piez8njH89xxQs1ttvZ3Wg1LyFVujRxvrdkqsZN4UXDtbax1d5zzp8kXikxzlneEA+l6xz+zr/Rj7xP6Bl8mOKH543rL4u4+jH3h6Bl8jig8b1l8XcfRj7w9Ay+RxQeN6y+Lr/Rj7w9Ay+RxQntldtrbaitOFDfjUpxUnCcd17ucbyabT449qIc2nvijezMTuspAyzTpZ1RyrUbSL8nHhZ975QX4n7Cw0OPrf3OfPbuUm2pZO6ZcdpSdopW9WM6cnGcXlSXNMittMbS04pid4Xqe30LTToupSlK45OEcKOV8Jy+DnnjGTh9Fmbcp5LPDfjrujPGZPe/6OOOzwjzj07hv6FH5vgm4U/oO3Fvq1VU5Zo1pcFCfGMn2RmuHtwQ5NNenPrDEwmtSXCL6ste08v29xVrTJHdO36x+ybB1mFb1bS3Ui5UuPbDr/y/yKCkUtO9eU+H0+izwajh5X/VTndvSNZpXK4OlPE1ybpy4Ti/V9pd6HJOO66jFGowXwz3xvHtjnDYYS34prk+K9B6R4uYmJ2lyAAAAAAAAAAAAABgPTD+/NT5ql9zLrQ/2vfKO3VE9H9nT1DbW1pVoRqUpyqKVOS3oySo1ZLK9KT9RLqbTXDaY68vnDEdW5/mPp3yC3+gim9Jzfmn9Um0IXa7YjTaWgV6ngKdvKnTnKNWGYYkotx8lPEsvCxjiS4NTlnJEb7sTEM86JLVahtDVoVIb9vVt5qtB+a0pRcM96lyZ3a23Dji0dYnk1q0zxYab8RL6yr7xwem5fFtwwzzpX2Zttm6lsrWm4Kqqu9mUp53dzHnN45s79Hmvk34u5raNlI0+mq2oUoS4xnUpxa5cJSSf2M67ztWZ8mG9eLDTfiJfWVfeKX03L4t+GEvs9sra7Oyk7WjuSqYUptynJpfBzJvC7iLLmvk9aWYjZNkTLENvLjw+2lxnlFwivQoR/3bLnTV2xQ483rPHas3lzWe+Vz4Gnw858u7vNNt2la83ioTTuN2XKbxnsb5Sfr+xs2mOTrw34bPbKyx1EfEsnjubTC5G0WYaTsLq71nSZUazzVo4W8/OlB+bJ96w16kU3aeiplpOOelvgxE8M7w9l03azxPh2PqfoZ811Wi1GnvNLx7+6Vjjmt43h0UtLpa9NqtTUqaXnea2+pby4l32FhzXvM5PViP5s2tqb6XnjttK0U4KnBJcEkkl3I9eqZmZneXIAAAAAAAAAAAAAGA9MP78VPmqP3MutD/AGvfKO3VWNCta97rFKnZylG5m5eDlCbozTUJOWKia3fIU+vlldZ05LVrWZt072F0/NPX/lF1/wC7U/qHJ6RpvCP+sfRnaUXr2y2sUrNzu1cVqMFvNyru6UUuLluObfDtSJMefTzP4don2bf6NpSvRHtPR0m//JqlGMZXMkldLO+5fApzz1ZyljrfFc2Ra3Da9eOJ6dxWW4FQkZF08/trP0V/4ZZ9ndLe5pdmWlf2rQ+epfjiWF/Vn2T8mr6qPOJQAwMK2/g7fbW5T5ScJLvUqcP98+wutLO+KHJlj8SOoVsEsw55hyuK+Zr0GIhmsPPUq5RmIbbLppElqGlQqc3jdl/jjwbfp4P1nHk/DbZY4rb1h57yjgzWUiV6Nk47Q1EvNdCWfTvwx/yItV6ke1rZpM6anHEkmux8UV16VvG1o3jzaxMxzgjBQWEkl2LghWlaxtWNoYmd3I2AAAAAAAAAAAAAAGA9MP78VPmqX3MutD/a98o7dUT0f3lPT9tbWrWnGnShKo5VJPdjFOjVisv0tL1kupibYbRHXl84Yjq3T8+NO+X2/wBNFL9hl/LP6JN4Q+0nSVY2OnzVGqrmtKMlGnTy4NtcN6pjCX29xNi0eS0xvG0MTaGPbGaVU1naahTprlUhUlJcFCEJKTk+zlhd7Raai8UxzMtI6vpkoErIunj9tZ+iv/DLPs7pb3NLsy0r+1aHz1L8cSwv6s+yfk1fVR5xKAAMm6Z9NdG9oXaXkzi6U32Sj5UPanL6JZaC/KaShyx3s+pXBYbOeYdlStlDYiHTKsZ2bbLXsJffq9ak+qUZr/MnF/hRyamnOJdOCesJW+qZIqw6Fv2A0p2lnKvNYlWxurr8GuT9bf2I5dTfinaO5paVtOZqAAAAAAAAAAAAAAAAKTtj0dUtp9TVx4edGpuqMsRU4yUeTw8YfE6sOrvirwxG7Wa7oHxMU/l0/q4+8TfeF/CDhPExT+XT+rj7w+8L+EHC7LfoaoRqfpLytKPZGMKb9GXvfcY+8L+EfE4YXvZ/Z632etfB2tJQTxvS86cmuuUnxZyZMt8k72lmI2SpGyqu3exkdrqNPNV0qlFy3ZJb8XGWN6Lj6lxz1HRp9ROGZ5cpYmN1Y0rogjaalTqVbtzhTnGe5GG45OLylvZeFlI6b6+ZrMRDWKtRK5uAAIzaPR4a/o1S3qcFUXCXNxmuMZr0PDN8d5paLQxMbxs+btUtKui6nO3uI7tWm8Psa6pxfWnzTLyl4vXihzzXZ0K64G+7XZwlcGYs2haujO0qatrFWnSccqjvNybUVicFzSfazm1WStaxulxTtLWtK2OhQqqdxLwslyglinnvz5xW31EzG1eSabLSc7V+gAAAAAAAAAAAAAAAAAAAAAAAAAAAAAAFV272Jo7XWfF+Duqa/R10stc/ImvhRy+XVzRNhzzinyazXdg+qbK3OiXUoXq8DGLio1P2kKu9vNeDfDPCLzlprK4dRYTqqcO8OfJPBG72WFjapLMXN9s5PH0Y4XtyQzqbyrsuqy90JSlfx0ep+qYoTmsSlS8iTjzSbXfxK/V5rW2ruipmzW/ydv513Pyqt9ZP+Zx8VvFv9rl/NLsobYXdKqnG5qtvgk5OeW+rdecjit4sxmyx/k1rY24u7rS96+gozb8jgozcMLjOK5cTppxbc1rp5yTX+onzdOAAAAAAAAAAAAAAAAAAAAAAAAAAAAAAOm6toXdBwqwjOnJYcJJSi/SmGJjdR9T6KbO4bdvKpbSf91urDP8Ahm/sTMzMoL6atunJAz6Hqu9wv4tdrpNP8ZDOPfvQ+h+fweux6H4xlmvezkv7tOCp/wD1Jy+4fZQzGjjvlc9B2QtNBlvUKK8J8bNupU9Upeb6sG8ViOjophpTpCeNk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14" descr="data:image/jpeg;base64,/9j/4AAQSkZJRgABAQAAAQABAAD/2wCEAAkGBxQQEhMTEA4QEBUQEQ8OEBIUEhsOEhUQFRYXFxQVFBUYKDQgHB0oJxMTITEhJSkrLjMuFyMzODMsNygvLisBCgoKDg0OGxAQGi4kHiU3NywsLy8uLi0sLCwsLDcsLCwsLCw3LC0sLCwsLCwsLCwsLCwsLCwsLCwsLCwsLCwsLP/AABEIAKYA4AMBEQACEQEDEQH/xAAcAAEAAgIDAQAAAAAAAAAAAAAABQcEBgEDCAL/xABEEAABAwIABwwGCAYDAQAAAAAAAQIDBBEFBgcSITGSExYXMlFUZHKBk7HhIjRBcXOyFBVSYWKRodIkM0KCosFEhMMj/8QAGwEBAAIDAQEAAAAAAAAAAAAAAAQFAQIGAwf/xAA5EQEAAQICAhAFAwUBAAAAAAAAAQIDBBExUQUGEhMUFRYhMlNhY3GRobE0QYGCwVLR8CIjM0LhQ//aAAwDAQACEQMRAD8AvEAAAAAAAAAAAAAAAAAAAAAAAAAAAAAAAAAAAAAAAAAAAAAAAAAAAAAAAAAAAAAAAAAAAAAAAAAAAAAAAAAAAAAAAAAAAAAAAAAAAAAAAAAAAAAAAAAAAAAAAAAAAAAAAAAAAMDD0itpp3NVWq2GVzVTQqKjVsqGlycqZSMJTFV+iJjmzj3UimMtZz2faKzfK9cu/wCLsJ1VPkb5qzns+0Z32vWcXYTqqfI3zVnPZ9ob7XrOLsJ1VPkb5qzns+0N9r1nF2E6qnyN81Zz2faG+16zi7CdVT5G+as57PtDfa9ZxdhOqp8jfNWc9n2hvtes4uwnVU+RvmrOez7Q32vWcXYTqqfI3zVnPZ9ob7XrOLsJ1VPkb5qzns+0N9r1nF2E6qnyN81Zz2faG+16zi7CdVT5G+as57PtDfa9ZxdhOqp8jfNWc9n2hvtes4uwnVU+RvmrOez7Q32vWcXYTqqfI3zVnPZ9ob7XrOLsJ1VPkb5qzns+0N9r1nF2E6qnyN81Zz2faG+16zi7CdVT5G+as57PtDfa9ZxdhOqp8jfNWc9n2hvtes4uwnVU+RvmrOez7Q32vWcXYTqqfI3zVnPZ9ob7XrOLsJ1VPkb5qzns+0N9r1nF2E6qnyN81Zz2faG+16zi7CdVT5G+as57PtDfa9ZxdhOqp8m95K8JzVDqrd5ny5jafNzlva6y3t+SfkScLXVVM5y53bBhrVmm3NumIzz0fRYSExzQBHYxeq1HwJvkU0u9CUnBfEW/GPd5+QqX0oAAAAAAAAAAAAAAAAAAAAAAAAAACxcjnGq+rS+MxLwmmr6OY2zdG1934WaTnJgEdjF6rUfAm+RTS70JScF8Rb8Y93n5CpfSgAAAAAAAAAAAAAAAAAAAAAAAAAALFyOcar6tL4zEvCaavo5jbN0bX3fhZpOcmAR2MXqtR8Cb5FNLvQlJwXxFvxj3efkKl9KAOUS+jl0Amcmz0OLKSMR1008t7qelNuaozVF3ZGaK9ySYtIn9SfqJtzBTsjM/Jg1WCmxpd0jGpyuXN8TTJ7U4yZ+TCWkRUux7XJyotzGcQ9YvVywpmqntMxMPT+5lnmxJKhWm2UPKb1dPPM5stFvp5dJomxOfOAAAAAAAAAAAAAAAALFyOcar6tL4zEvCaavo5jbN0bX3fhZpOcmAR2MXqtR8Cb5FNLvQlJwXxFvxj3efkKl9KAPqPWnvQMVaJWFgua0TfcviSKKv6XM4ijO5LqwjV5jbo1XuVUZGxOM+R2hrUMTOfMxTEfPQncFYotiTdKhGzTuT03Kl2M/BG1dSffrUnWrUUxz6VFi8fcuzlROVP855ROMmLbHorompFIiei5qWR34Xp7UF2xTcjtZwOyd3D1xnOdOr9lc1Dl03RWql0c1daKmtCr3M0zlLvbddNdEVUznEoysXQp6Uot7RKRi4req3wPOVhTohkUdI+Z7Y4mK979DWpZFXRf26BETM5Q1u3aLVE11zlEfNn1+LdVTsWSalfGxLIrlVrkS+q+aqm82q6YzmEazshhr1e4t1xM6uf8wijzTExS4q1krGvjo5HNeiOa67Eui6lsq3PSLVcxnEINzZPCW6ppquREx2T+zGosC1E73xxQOe+L+Y1Fait0qmm621ouoxFFUzlEPa7i7FqimuuvKKtE8/Ozt5tdzKTaZ+4zvNz9Psjcb4LrY8p/Y3m13MpNpn7hvNz9PscbYLrY8p/ZG4SwZLTORlREsTlTORFVF9HVf0VXkU1qpqp5qoS7GItX6d1aqzj+a2fQYp1k7UcykkRq6nPtFf3I7T22N4s1zohGvbKYS1OVVyM+zn9ub1ZEuJFc1L/RVd7ntVf1UzNi5qedOzOCmct36S11FPFaSBgAAWLkc41X1aXxmJeE01fRzG2bo2vu/CzSc5MAjsYvVaj4E3yKaXehKTgviLfjHu8/IVL6UAfTNae9AxOhuNBN/829vibxKju0Z1ylsUKdJ6x0jtLKNiZvIs8t9Pva1P8iThac5mpU7K3d7tRRH+3tDfaiRLE6HPNdwk82horDG+nzZEkRNEl0d12+XgQcXbyqip121/EzXaqtT/AK6PCf8ArU6x2hSNC2uzzJWLit6rfA85WNHRhs2TuO9fD+HdHf4qn+z1w/8AkhW7Nzlgq/p7rjwnRNqInxP4sjXMXt9pY1U7qMpcLYvVWblNynTHOo3B2Any1baR6KjkkWOVeRjeM7tTxQrKbczXuJfQr+Not4acRGjLOPGdEfzUvmKNGtRrUsjURqJyImotY5nzmqqapznTKpqHDrMHYRrXyRyPSR8jbMsi3z85FW66tKlfTci3cqmXZ3cFVjsDZpomImIjT4ZfJvuKuNMeEN03OKSPcdzvn5unPzrWzVX7JLtXouZ5Q5zZDY2vBbnd1RO6z0Z/Lx8XxjTjbHg90bZIpZFla5yZmboRqoi3zlTlMXL0W9MNtj9irmMpqqoqiMtefz8Gq4MrY8K4UZLuTkZFDnZkll9Nq6Lol0t6R4U1Rdu56lxfs3Njtj6qN1G6qnTGpumM2HmUESSSNc/OcjGNba6utf2/cikm5ciiM5UOAwNeLubiicvnMtSdlQjVFRaSRLoqIqPRdKoR+FxqXUbW64mJ3yPKVZMSyInIiIQodbM5y5DAAAsXI5xqvq0vjMS8Jpq+jmNs3Rtfd+Fmk5yYBHYxeq1HwJvkU0u9CUnBfEW/GPd5+QqX0oA5brDE6E9SVHoJ2+JiZ51ZNGc5tpxFnRsUrva+oeq/2ojU/RCzwkf23KbNVTwiKdUNimrvvJWSozQtfV31GYay1bG2L+Gzl/pe1U7dH+yPio/oXWwFUxiZjXE/uruodcgOnrlNxcVvVb4HlK2p6MNwyXMvXIvJFKvge+G6am2fnLB/WFo4Sws2CWnjfZEqXPjRVW1nIl2/mTqq4pmI1uQsYWq7buV0/wCuU/TN8Q4DjZVSVSceSNsSp7Esq3d710J2GItxupqZqxlyrDU4edETm7MCYVbVMdIzipLLE1U9qMW1+2xmivdRm1xWGqw9cUVaconzU7j0zNr6hPxtX82tUrr3+SXc7ETng7fh+W1ZHP8Al/8AW/8AQkYT5qbbL/5fX8MfLD/OpvhTfMw1xemHtta/xXPGPaWHkoX+Md8F3ihrhum9tsPwseLYcrzFWmhWy2bUekvsS7HIl+1UPXFx/TCs2tzEX64+cx+YVUqkF2WQGAAAAsXI5xqvq0vjMS8Jpq+jmNs3Rtfd+Fmk5yYBHYxeq1HwJvkU0u9CUnBfEW/GPd5+QqX0oABirRLviqbIgqjnR7dETTEpzFSvVFkjvpVd1anKi6HeH6ljg64ymlyu2PDTTXTejRPNLYVlcpNcy+oqdVUyNfyi1SRxMhRfSe7PcnI1NCX96r/iQ8XXHNS6LYGzP9d6dHRjxnT5RHqrmTUQ1/Kdh4req3wPFbUdGG45M6yKGpkfPNHCm45rVkekaKqu1JfWe+GqppqzmclPs9Zu3bFNNumauf5RmkMqGGIplpvo1TFIsbpZLxvSTMd6Oaqqmr2/kbYm5TVluZRdgMJctb5v1ExnlHPExnHO7azKUj4HMbBI2V0eZn3bmI9UsrkS9+U2qxWcZZc7ztbXZovRVNcTTE55c+fgy8mmGqeCkWOaqhic2WRUbJI2N2atlRbKpnD3KYoymcnls7g793E7u3RMxlGiJn2alj5URy1sj4ZWStc2Nc5jke29rKl0PC/VE1zMSuth6K7eEppuRMTGfNMZJzJXhSGn+k7vURQ5+4Zm6PSPOtn3tfXrT8z1w1dNOe6nJX7YMNevb3vVE1ZZ55RnqdGVLCMVRLTrBPFMjY5Ucsb0ksqubZFt7lNcTXTVMZTm9Nr+Hu2bdcXKZpzmNMZfKWv4r4Y+h1LJrZyJdkiJrVjtdvv0X7DytV7irNZY/CcKsTa0TpjxhcFPjBR1TLJUU70XWx7mov8Acx2ksIu2640w4evAYuxVz0VR2x+Jh1ytwfGi3WiZr0qrG6/eMrfY3pnH16N3Pmo56WVURbojnIi60VLrZSsfQo0c7gwAACxcjnGq+rS+MxLwmmr6OY2zdG1934WaTnJgEdjF6rUfAm+RTS70JScF8Rb8Y93n5CpfSgDhTMMVaJYiTG8whUXMqYfUNY5jkcxytc1bopmmZpnOGt2KLtM0VxnEtswfjvHa08Ko72qxdC9i6ibTi/1Q5q9sBGedq5zap/47qzKFG1qpTwOV3sV/FTsTWKsX+mCzsBTE53bnNqjT5y0LCNe+oeskrlc5ykSZmZzle0000UxRRGURoj+fNiP1BidCei4req3wPFcU9GH0YZAAAAAAAAOFS+tAzmI1ORATMuQwAAAFi5HONV9Wl8ZiXhNNX0cxtm6Nr7vws0nOTAI7GL1Wo+BN8iml3oSk4L4i34x7vPyFS+lAADGkokX2qnuNoqlHnDUzPNLq+rU+28zu2vBadcn1Y37bhu5OCU65Pqtv23DdyxwSnXLj6rb9tw3ZwSnXL6Zg1qLpVzvuXQJrltThaInOWaaJIAAAAAAAAAAAAAAAAsXI5xqvq0vjMS8Jpq+jmNs3Rtfd+Fmk5yYBHYxeq1HwJvkU0u9CUnBfEW/GPd5+QqX0oAAAAAAAAAAAAAAAAAAAAAAAAAACxcjnGq+rS+MxLwmmr6OY2zdG1934WaTnJgEdjF6rUfAm+RTS70JScF8Rb8Y93n5CpfSgAAAAAAAAAAAAAAAAAAAAAAAAAALFyOcar6tL4zEvCaavo5jbN0bX3fhZpOcmAY2EqXdopI75u6RvjvrtnIqXt2mtUZxMPWzc3u5TXqnPyV8mSzpi935kTgna6TlL3fq54LOmr3fmOCdpyl7v1OCzpq935jgnacpe79Tgs6avd+Y4J2nKXu/U4LOmr3fmOCdpyl7v1OCzpq935jgnacpe79Tgs6avd+Y4J2nKXu/U4LOmr3fmOCdpyl7v1OCzpq935jgnacpe79Tgs6avd+Y4J2nKXu/U4LOmr3fmOCdpyl7v1OCzpq935jgnacpe79Tgs6avd+Y4J2nKXu/U4LOmr3fmOCdpyl7v1OCzpq935jgnacpe79Tgs6avd+Y4J2nKXu/U4LOmr3fmOCdpyl7v1OCzpq935jgnacpe79Tgs6avd+Y4J2nKXu/U4LOmr3fmOCdpyl7v1OCzpq935jgnacpe79Tgs6avd+Y4J2nKXu/U4LOmr3fmOCdpyl7v1OCzpq935jgnacpe79WxYnYp/V6zLu267skScXNtmZ/7/wBD2s2d7medV7J7J8NimNzluc/nry/Zs6Huqg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460375" y="-639763"/>
            <a:ext cx="2667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" name="Picture 4" descr="http://static.cuponation.ru/images/media/1/n/New_MTS_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9" y="3715967"/>
            <a:ext cx="1377464" cy="10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16" descr="data:image/jpeg;base64,/9j/4AAQSkZJRgABAQAAAQABAAD/2wCEAAkGBggGEBAQBxIREBMVExUVERUWEBEQFRATExAVFR8SFBIXGyYeFxomGRUVHy8gIyg1LCw4FSoxNTAsNyYsLCkBCQoKDgwOFA8PGDUkHBgpLCwpNTUsNSwsNSwpKS0sKSkwLTQrKzApKTU1KSw1KikpNTUsKTYrLCw0LyksKTMsKf/AABEIALYBFAMBIgACEQEDEQH/xAAcAAEAAwEAAwEAAAAAAAAAAAAABQYHBAIDCAH/xABJEAABAwIDBAUHBgoKAwAAAAAAAQIDBBEFBhIHEyExQVFhcdIUIjJSgZGhNUJ0kpPBFRhigqOys7TC0QgjNkNUcpSisfAzU3P/xAAaAQEAAwEBAQAAAAAAAAAAAAAAAQMEBQYC/8QAKBEBAAICAQIEBgMAAAAAAAAAAAECAxEEBTESIUGRFENTgdHwE0JS/9oADAMBAAIRAxEAPwDcQAAAAAAAAAAAAAAAAAAAAAAAAAAAAAAAAAAAAAAAAAAAAAAAAAAAAAAAAAAAAAAAAAAAAAAAAAAAAAAAAAAAAAAAAAAAAAAAAAAAAAAAAAAAAAAAAAAAAAAAAAAAAAAAAAAAAAAAAAAAAAAAAAAAAAAAAcuI4pRYSzXXyMib1uciX7ETmq9iFPxDbBgFIqpAksvajWsRfrLf4AXoGe022PDpl86GRE7Hsd8OBY8Lzxg2K2SOTduXkkiaP93o/ECfAvcAAAAAAAAAAAAAAAAAAAAAAAAAAAAAAAAAAAAAAArub8yVGCR6cNhdPM5PNRE81ies9VVPYnSTVfWMoI3SP6E968kT3lGkqX1blfKt1VbnL6hz/hYiKxu0tnG43825ntDM8YwjOuY5Fkq4nqq+tLCi26kTV5qdiHJT7Nsxqt5YU+2iX+I16I7YziV65yJnWo9p/LVPDxx6yy2l2fY23nCn2sXiJWDJWNw8ov0kS/xGjwodkaG/H1LNb0j9+7NfBWFYy5U4/gioyqikfF0t1Mcre1i3+HLuL3FIkqIreSpfq96EbIh50NRodpdyXl3m3DzbWvFbx3VWxeW4SQAOmzgM9zntehyhVupX0z5VaxjtSStYnnpe1lapBfjC03+Cf/qWeADXwVXIOe489RzSRwug3b0YqK9JNV2aroqIhagAAAAAAAAABmeZdtcGXKueldSPkWJ2lXb5rNXmot0bpW3MDTAZB+MLTf4J/wDqWeAvWQ86x55gknjidDolWNUV6PvZjXXRURPW+AFlAAAAAAAAAAAAAAABnm2LNM2XYadtMjXLI5yqjr2sxEToVPW+BlrdqOKt5RU/1ZPGW/8ApBMdqol6NMie1Fb/ADQx4zZeJhyz4r13K+ma9I1WfJdU2sYy3lHT/Uk8Z20e1bGJvSZTp+ZJ4zPTzilWJboVR07ix8uEznyT/ZrNLtHxR3NsH1H+Mk4doOILzbD9V3iMro8RTrJSLEe0tjh4I7VVzkvPeWiv2gV3qxfVd4jnZtArdaXZF18n9H5xRXYj2nqir9T0J+Fw734URktHq+l4JUna1zeTkRU7lS55nHgqKlNTo7nuY79+7Q7DQ+GGZ2qqahzRBJWuayNi07nud6LWoxeK9hpMWe8lyqiNq6O/arWp71SxmmfMNp8YzNDT1iKscnk7Hoiq1VarF5KnFC6VGw/KszVSJJ41twck7nKi9dnXRQle6R9PIxHUasVjuKKzSrXdqK3gpW8L2hUGK4jPhsUcrZIt5d66NDt2rUW1nX+d1dBneziqrslYzLhFQ9XxPc9qJxRutI962Vrfmq5iWVO3sPfk3+1Vf31X68YQ1vGMTjwanmqJ0c5sUbpHI211RjVWyX4X4Edk7N1NnOnWoo2SRtSR0ao/Te7Uat/NVUt5yH5nz5LxD6LN+zUq2wj5Mk+lSfs4gLLm3PeD5MaxcTc5XvvojY3W9yJzdZVRETtVSn/jA4IvKmqv0PjIavpYM1ZrWGvTeRRWTQvFqpDTa9Kp0pvHXVOm5N7a8Iw+gw1rqSGGNfKIkuyJjFtpk4XanIC7RZrpJMO/CStkSLcb9W2ar0ajb6bXtf2mdyf0g4br5PQyOb1rO1q27kYqJ7y05YxLDsIwCllxlW7lKViSI5utHo5LaNHzlVVtbpuVhm2hZrsy/hcsrE4Ja6exWRRuRO64FzyTtCwzO7X+SI6OViIskT7XRF+c1ycHNvwv704oemmzzhWIYpJhm4fvW6ryK2JWKrI0evTq5Lbl0Ga7KKl82PVDli8n1sqFdDZU3V5GO3dlRLWXs6CRwP8AtdUd837s0DWcSdR4ZDLPLG1WxxvkciMbdUYxXKiX6bIROSs40Ob6eSfD4nwtjkVjmuRiKqoxr7ppVU5OT3Hfm35Prvos/wCxcUHYP8nVn0h37vGBa8k7QKHPO/8AIY5Y91o1a9HnJJqtbS5fUU7c4Zspsm03lNYx8jdbWI1mm93X4+cqJbgpiOy7P+HZGWq/CTJX73dad2jFtu95e+pyeuhJ7SNqeEZyo0psPjna/esfd7Y0bZqOv6L1W/FAlrceaoqjDkxGnikcxYd9ouxr0YiXXiq6boiL08T1U2dKSadtM9kjJlmWJzF0rptBvVkVyLZWX8y6fOSxy7PqaKtwWijqGo5j6ZGvavJzXIqKi+wn0wihR+8SNmvXr1W87UqKl79yrw5cQh2AAAAAAAAAACpbRcuUmPQRuq2a90+/NyWR9kVeCp0o0o0WQsvv5wfpZfEbHNCydrmyJdFRUVOxSg4oyHA5N3VyMZfizU9rNbb80up5/q0Z6TGTHadT31Munw5x2rNLRG0CzZzlx3OFftpfEea7MstL/dP+3l8ROwVlM70ZI17ntX7zqSaJeTm/WQ83PM5MfMt7y2Tix/5hWo9mOW//AFP+3m8R2RbN8uJ/dP8At5vETjJY+tPeh7m1MLeb2J+c3+ZXPN5P1Le8qb46R6QgH7O8uNThAv20/jPCk2eYC6RqRQcVW3/lmX+LqJ6fFKFnB80Sd8rE+8msEpG6Ul4LqTzFTiiovzkXtNvT55nJz1ib28Md/OVV5x0pM6jaVY1GIiN4IiWTuQ/QD3blsR2qtnyzjVHiSsV8X9U5OhHOhcqOjv0Lpsqd/YpaZdumV2M1RpUudbgzcoi36lcrtKe8v1bQ0uJMWOujZKxebXta9q+xeBCR7O8qRO1Moaa/bE1U9y8AM02cUlfnXGJcXqWKyJrnuavHSr1j3TYmu+dpYt1Xs7Tkr8UXZ9mSeoxFjlikV7rtTisU7UXW1F52cllT8lTdYYY6dqNhajWolmtREaiJ1IicEOHGcvYXmFqMxaGOdE4t1turVX1Xc2+wDMc7bYcMxammpMBjlnfNG5iucxWNY1zVuqN9JzrX6EROd+g9myrMmH5VwWSoxVytZ5Y9qaWOequdFGqIiJ3L7jQsJyfgOB6vwbTQx6kVHKjLuc1UsrVct1t2XPxcl5fWn8l8lh3GvebtGWbvLW12TptwAzLZVvMy41X4k1rmxf1mm/Q6Z7dLL9aRtW9vvLFt2+S2/SYv1JC+UGHUmFsSKgjZExOTWNRjU7bJ0nhiuD0GOR7rFImTMujtL2o5NSclt18V94GTZpoqiryrh7qdFVI0gklROPmIx7br2I5zVOvIu1XLWCYdBBWLJFJEzS5rYXu3jrqutrm8Fve/G3FTU6agpqOJsNMxrI2t0NYiIjUba2nT1WICXZrlOZ+t9FBe9+DVa2/+RF0/ADMNmOJR4zmGpqIEVrZW1MjUW10R8jVRFtwvxGYq9+Q8yurK1jnRSLr4JxdHJCkblbfgqtci8OztNjpct4PQypPSU8McqM3aPbG1iozh5qW6OCe488XwHDMfYkeLQxztRboj2ouletq82r3AZrm/bNhWIU0tNgMcs8k0bo7qxzGsSRqtVUb6T3WVeCJ7T27B/k6s+kO/d4y94Pk7AcAVXYXTQxOXgrkbd1l6NbrrbsudWFYFhuBMdHhcMcLHO1OaxqNRzlREuqdyInsAyLYNhtHiC1/lsUcttxp1xsfpvvr21ItuSe4nNteEYfQ4ajqOGGN3lESXZExi2VH8Loly/wCEZdwnANf4Jgig1216Go3Vpva/ddfee3FMHoMbj3WJxMmZdHaXtRyak5LbrAhdmvyTQf8Awb95Zj00VFT4dGyKjY2ONiI1jWpZGtToRD3AAAAAAAAAAAAIjMuV8OzXAsGJN1JzY5PSjd6zV/7clwB835t2S41lxXOp2eUw9D2NuqJ+Wzm3/jtKU6F0fpNt7LH2KRlflnB8TW9bTwyL1rG3V9a1wnb5LRqryT4EhheXcQxl6MoYXPVepiqfTEWQstQrdlJD7W6vgqkzTUdPRN00rGRt6mtRie5AbZlkPY5Fhatnx5GvenFsXBURfy1Tgv8AlTh1qvI1JEROR+gI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encrypted-tbn0.gstatic.com/images?q=tbn:ANd9GcSBxhqqfudTfUk0dxobOM2_746WiWk3yuMP3ydhlJKy-5jbZCjxrZakrW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7" y="4775639"/>
            <a:ext cx="1640434" cy="14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raexpert.ru/companies/trubnaya_metallurgicheskaya_kompaniya_log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9" y="5099619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vdmsti.ru/img/companies/10/1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9" y="1835561"/>
            <a:ext cx="1146744" cy="11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0.gstatic.com/images?q=tbn:ANd9GcRC66FCi-zsBqJCFZcInKlIBWMu2uuK-POj-jGWlFTJ0Zcxs1Sl4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82" y="3256917"/>
            <a:ext cx="1331274" cy="8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cardcred.ru/rajffajzen_ban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61" y="4148048"/>
            <a:ext cx="1549421" cy="10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30" descr="data:image/jpeg;base64,/9j/4AAQSkZJRgABAQAAAQABAAD/2wCEAAkGBxQTEhUUExQWFRUXGRgUFhgYFxkgHBcdFxoWFhkZHR4cICgiGBwmHhkXITEtJyktLi4uFyIzODMsNygtLiwBCgoKDg0OGhAQGywkICQwLCwvLCwsLCwsLCwsLCwsLCw0LCwsLC0sLCwsLCwsLCwsLCwsLCwsLCwsLCwsLCwsLP/AABEIAHgAoAMBEQACEQEDEQH/xAAcAAEAAgIDAQAAAAAAAAAAAAAABQYDBwECBAj/xAA/EAABAwIDBQQFCgQHAAAAAAABAAIDBBEFEiEGEzFBUQdhcZEUIjKhsRUjM0JSYnKBgtEWJZKyCCREU2Nzwf/EABsBAQACAwEBAAAAAAAAAAAAAAADBgEEBQIH/8QAMREBAAIBAgQDBAoDAAAAAAAAAAECAwQRBRIhMTJBUWFxodEGExQiQmJygZHBIzPh/9oADAMBAAIRAxEAPwDeKAgICAgICAg8Vfi0EP0srGdznC/lxWJmI7p8Wmy5f9dZn9kI7tAoAbb8f0u/ZefrK+rejgutn8HxhJYftLSzfRzxk9MwB8isxaJ7NbNoNTi8dJSy9NMQEBAQEBAQEBAQEBAQEGCsq2RMdJI4Na0XJKxMxEby948dslorSN5lq7aPbioqLtprwRajN9d/f90e9ad9TM9IWvR8IwYfvZvvW9PKPmoNVSPuXOJceZJuT+ZXmtqysGPLXbaI2eRkZPAE+AJ+C9TesJ5tEd5eiPDJnezDIfBjv2WN6z5Ip1GKve8fzC27NYxilLa0M0sf2Hsf7ja7V6i969omXH1um4dqes3rW3rEw23g2LtqI8+R8R4OZI0tLT014+K2q25o3U/U6ecF+XeJ9sTvCQBuvTXcoCAgICAgICAgICAg1VtRjBrZsrT8xGfUHJ5H1z17lzs+XnnbyWvRaaNJj3nxz39kejAzDtOCh2STneDEcO0I4X0WOyfDn2mJWrY/bOnuylmjbTyizGGwyS8hY20ceh6ro4b0tG3mr3EtLmpkm8zNqz5/1LYKncoQdXNB4gHxQQGDYuyaqmZCc0TAGuIN27zmG8tBoe9GZjbusKMCAgICAgICAgICCtdoWKGCjdlNnSERNPMF3PyUWadqS6fCNPGbUxv2r1n9mv8ACGiwC5iwaiZ3XChazKb8VsV226uNlm3N0QeL21UNm9p90hsLsyHO9Lmbf/ZaRw6vPf0Wzpsf4pQcV1+1fs9J/VP9NgrdV5wSg052idpBlLqWhdZmrZZx9b7sfd1Pko7X8odfh/DLZ55r+F07FsTEcklPycA9viND7ljFPeE/HdLXHyZKe6W5gVK4LlAQEBAQEBAQEBBrLtomI9EHK8rj+ndW+JWvn8oWn6NUifrZ/T/aqYZWhaNq7Ornwp2LEtFjmc+2Dq9uA4ea2axvumEGQ/aPJikxY/rLexBqs0aXHvHint82zWtAAAFgNAF0+yszO/WXSonaxpe9wa1oJc4mwAHEkow0jt92gPrc0FKSym4PfwdN3D7LPiorX36QsPDOD2yTGTL29FHygCw4LwtU1rSNo7J3s+nLcQgI6keYXqnihwuNRvpZ9kvomD2QplRZEBAQEBAQEBAQEGs+2ymJZTScmukYf1hhH9pUOaO0rR9GckRfJT1iJ/jf5tXQVJbwUM1iVqvjiyYwp0tTK2GIeu82B5NHN3gFDOPrtHdpaiMeDHOTJ2j4+xvbA8KZTQtiZwA1PNx5krfx0ildoULU6i2oyTkt5u2MYtFSxOmneGMbxJ59ABzPcvaCIm07Q0PtltjNiTspBipgbtjvq/o5/Xw4DvUFr79ls4XwTb/Jm/hXjovKyTtWNoYHuWWteywdnMBfiEX3buPkvVOtnB41k20019Z2fRMA9UeCmVVkQEBAQEBAQEBAQQO2+EelUcsYF3gZ2fibqP2Xi9eauze4bq40uorknt2n3S+eytbmjbeX0iW7uzXZX0WHeyD56UAm/wBRvEN8eqlw02+9PeVE41xH7Tk5KeGvxn1S21u1kFBHnmN3H6ONvtPPcOQ71NMxEby5GLFfLblpHVojaLHZ6+Xe1BsB9HEPZjB6dT3qC1pldeGcIpgjmv1lHlyw7M22YXvRBa7BI5Zat7Nn9jOCn16hw9r1GeANyfPRe8UdN1V4xni+SMcfh6z724gFK5DlAQEBAQEBAQEBAQUeLYeL5SNRoYxaTd24SHn0tpe3VQzhib83wdevGMsaP7N59ot+X0ebbrtKjpSYaXLNUagm/qRfiI4nuXu19mro9Bk1Ntq9I9WnaqeSWR007zJK7i53wHQdyhmZnrK7aLQYtLXasdWNz0btrsbnrKG12B70a97pTZfZ6StlyNuGCxkfyaP3KRHP08nK12trp6/mntD6LwLDGwRtY0Wa0ANHQLYVKZmZ3nvKTQEBAQEBAQEBAQEBBX8YwieUlkc27hcS54aLP15B1+H5IKNtB2UBozUbgOsbuZ6h3/iitj86u5w/jU6eOTLXePWO8fNrvFMJnpzaaJ7PEaeYXjaY7wsWLiOnzeC8e7zRjpF55oTzd2p6d8htGxzzw9UEr1vv2ambU48cfftELjs72bTzEGf5pnHL9c93cvUY5nu4up4xXbbDG8+s9v8ArceAbPx0zAxjQ1o5D4k8ypYjbpDg3va9ptad5TSy8iAgICAgICAgICAgICAQgxSQNdxAP5BGJiJeF2BQE33TP6QjMM0WGMbwAHgAjG0PVHGBwCMu6AgICAgICAgICAgICAgICAgICAgICAgICAgICAghsF2npqqWaKCTM+AgSDKRluSBqRrwPBB3ptpKeSqkpGvvPGMz2WOgNjx4cwglkFd2m2lfSy08baSaoEzi0vjGkeoF3ad9+XAoMm022FJQZfSZgwuuWtAJcbc7DWyDPs1tLT10bpKZ+drXZHXaQQbXsQfFBLoCDDWzFkb3gXLWucAedgSg15gvaTNJh8NW6ifM+WZ0JZTgnIGm2Z172v5d4QXZ2PQCqFJvBvy0yZLG+UczyCDLjOLQ0sTpp3hkbbXce82HBBWYO1LDXOaDM5gcbNe+KRrHeDiLILm1wIBBuDqCOaDlAQVPtK2pkw6k38TGSOzhtnk2sb66ILNRzF8bHkWLmtcQOVwCgzICDUvZEf5pi/44/wC6VBjiqHRY1i8rNHspg9t+FwwEXHNB1wk4pPhvyi3E3B+R0m53LMnqkggm9+SBWbd1cjcGkY8RelPe2doaCHbt0QNr8Lgu80GfYSkbV41iVVMM5gcIog4AhoOa1r87N96CU7UsZqKV9FDSSNg9JleyR4jBIPzdnW06n3IPLU1NcypjwqKtL5nB1TNVvjbeOPgI2sBtfnclBlw7H6igxAUdXVtqoZYnSxykNa9hZclrg3Q3tog8mCVeJYpTzVnpXodOc4hhZG15c1oIJe53hbRBUcBx+ejwWidTP3Zkq5GP9UG4LgLaoJeqwmqdtE6NlbkmMBeJt00lrNPm8t7HxQW7ttH8nmvrrHr+oaoKztTtlS1GFsoYg6SeVkcTMzC1rHDKMxe6wFu5BbTs9WR0VJDHXtpRDHlnk3YcXaNtlLiA0DUa9QghNmdpZ4sTbQvrW18UkZc2UNaHRuGtjlJBCDwbDy4nitM+p+UjA5r3MbG2Fhbdtj6xJvZBDbU7RTV2z75J8u8jqdyXN4Pyj2rcjr7kFzqcZqaqrhoaCURxwRxvq6hrWuAuBlibfS5F/PuQbGAQcoNK7OYxHhGL4g2uvE2oLXxSW9VwaXnl1ze5Bxg9YKubGcRja8UzqcxMc4WzkMINvC3vCCc2LcP4av8A8MvxcgoIqA2m2dN+E01/DewAoytMeKfIuM1RqgW0tad4yQAkBwN7Hwub+KMMPaRtJT1suFyU8mdjal7CbHjeIeSDP2lYdFBisVXVtlNHLHuZHxucMj+WYtIOVBJ4TDgcpdS0AhNRJG/I4NJIOUjVx4cUEdsFtZT0mHy0Fa8U1RAJGFsmmfNmILevFBR5JAMCw6+n+ck9zwSgvuPYpFRbSNnqXbuJ1Lka8g2JvayCe7bnA4PORqCY+He8IIPaXbfDn4PuTMyeR0LGNibq7OAANOVigr08L4Rg8OLEikDH5g4uyZtCwS9bC3HlfvQS0FZRybQUfoJidE2F4O5Ayg2PG2iCR/w/vBw2X/tf8AgoG9H8OVBB/wBebadzSEFzjqG4FVxSAZcOrmszc9zKGj1vzGvhfojLb0bw4Ag3BAII5g6gow7IMFVSRyC0jGvHGzgD8UGRsYAygAN4WtpbpZAbE0DKGgN6AC3kg6imZoMjbDh6o08OiDmop2vble0OaeTgCPeg6spIwAAxoDfZGUWHh0QZHsBBBAIPEEaFBhpaKOP6ONjPwtA+CDiqoIpCDJGx5HAuaDbzQZXQNIALWkDgCBp4IOJ6dj7Z2tdbUZgDbzQZCL6IPLDhkLHZ2xRtd9oMaD52QeiaFrwWuaHA8QRcHzQYqShjiFo42MB45WgfBBliha0Wa0NHGwAHwQdPRWWy5G5SbkZRa/W3VB2lha4Wc0OHQgEIO7RYWHAaIP/Z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32" descr="data:image/jpeg;base64,/9j/4AAQSkZJRgABAQAAAQABAAD/2wCEAAkGBxQTEhUUExQWFRUXGRgUFhgYFxkgHBcdFxoWFhkZHR4cICgiGBwmHhkXITEtJyktLi4uFyIzODMsNygtLiwBCgoKDg0OGhAQGywkICQwLCwvLCwsLCwsLCwsLCwsLCw0LCwsLC0sLCwsLCwsLCwsLCwsLCwsLCwsLCwsLCwsLP/AABEIAHgAoAMBEQACEQEDEQH/xAAcAAEAAgIDAQAAAAAAAAAAAAAABQYDBwECBAj/xAA/EAABAwIDBQQFCgQHAAAAAAABAAIDBBEFEiEGEzFBUQdhcZEUIjKhsRUjM0JSYnKBgtEWJZKyCCREU2Nzwf/EABsBAQACAwEBAAAAAAAAAAAAAAADBgEEBQIH/8QAMREBAAIBAgQDBAoDAAAAAAAAAAECAwQRBRIhMTJBUWFxodEGExQiQmJygZHBIzPh/9oADAMBAAIRAxEAPwDeKAgICAgICAg8Vfi0EP0srGdznC/lxWJmI7p8Wmy5f9dZn9kI7tAoAbb8f0u/ZefrK+rejgutn8HxhJYftLSzfRzxk9MwB8isxaJ7NbNoNTi8dJSy9NMQEBAQEBAQEBAQEBAQEGCsq2RMdJI4Na0XJKxMxEby948dslorSN5lq7aPbioqLtprwRajN9d/f90e9ad9TM9IWvR8IwYfvZvvW9PKPmoNVSPuXOJceZJuT+ZXmtqysGPLXbaI2eRkZPAE+AJ+C9TesJ5tEd5eiPDJnezDIfBjv2WN6z5Ip1GKve8fzC27NYxilLa0M0sf2Hsf7ja7V6i969omXH1um4dqes3rW3rEw23g2LtqI8+R8R4OZI0tLT014+K2q25o3U/U6ecF+XeJ9sTvCQBuvTXcoCAgICAgICAgICAg1VtRjBrZsrT8xGfUHJ5H1z17lzs+XnnbyWvRaaNJj3nxz39kejAzDtOCh2STneDEcO0I4X0WOyfDn2mJWrY/bOnuylmjbTyizGGwyS8hY20ceh6ro4b0tG3mr3EtLmpkm8zNqz5/1LYKncoQdXNB4gHxQQGDYuyaqmZCc0TAGuIN27zmG8tBoe9GZjbusKMCAgICAgICAgICCtdoWKGCjdlNnSERNPMF3PyUWadqS6fCNPGbUxv2r1n9mv8ACGiwC5iwaiZ3XChazKb8VsV226uNlm3N0QeL21UNm9p90hsLsyHO9Lmbf/ZaRw6vPf0Wzpsf4pQcV1+1fs9J/VP9NgrdV5wSg052idpBlLqWhdZmrZZx9b7sfd1Pko7X8odfh/DLZ55r+F07FsTEcklPycA9viND7ljFPeE/HdLXHyZKe6W5gVK4LlAQEBAQEBAQEBBrLtomI9EHK8rj+ndW+JWvn8oWn6NUifrZ/T/aqYZWhaNq7Ornwp2LEtFjmc+2Dq9uA4ea2axvumEGQ/aPJikxY/rLexBqs0aXHvHint82zWtAAAFgNAF0+yszO/WXSonaxpe9wa1oJc4mwAHEkow0jt92gPrc0FKSym4PfwdN3D7LPiorX36QsPDOD2yTGTL29FHygCw4LwtU1rSNo7J3s+nLcQgI6keYXqnihwuNRvpZ9kvomD2QplRZEBAQEBAQEBAQEGs+2ymJZTScmukYf1hhH9pUOaO0rR9GckRfJT1iJ/jf5tXQVJbwUM1iVqvjiyYwp0tTK2GIeu82B5NHN3gFDOPrtHdpaiMeDHOTJ2j4+xvbA8KZTQtiZwA1PNx5krfx0ildoULU6i2oyTkt5u2MYtFSxOmneGMbxJ59ABzPcvaCIm07Q0PtltjNiTspBipgbtjvq/o5/Xw4DvUFr79ls4XwTb/Jm/hXjovKyTtWNoYHuWWteywdnMBfiEX3buPkvVOtnB41k20019Z2fRMA9UeCmVVkQEBAQEBAQEBAQQO2+EelUcsYF3gZ2fibqP2Xi9eauze4bq40uorknt2n3S+eytbmjbeX0iW7uzXZX0WHeyD56UAm/wBRvEN8eqlw02+9PeVE41xH7Tk5KeGvxn1S21u1kFBHnmN3H6ONvtPPcOQ71NMxEby5GLFfLblpHVojaLHZ6+Xe1BsB9HEPZjB6dT3qC1pldeGcIpgjmv1lHlyw7M22YXvRBa7BI5Zat7Nn9jOCn16hw9r1GeANyfPRe8UdN1V4xni+SMcfh6z724gFK5DlAQEBAQEBAQEBAQUeLYeL5SNRoYxaTd24SHn0tpe3VQzhib83wdevGMsaP7N59ot+X0ebbrtKjpSYaXLNUagm/qRfiI4nuXu19mro9Bk1Ntq9I9WnaqeSWR007zJK7i53wHQdyhmZnrK7aLQYtLXasdWNz0btrsbnrKG12B70a97pTZfZ6StlyNuGCxkfyaP3KRHP08nK12trp6/mntD6LwLDGwRtY0Wa0ANHQLYVKZmZ3nvKTQEBAQEBAQEBAQEBBX8YwieUlkc27hcS54aLP15B1+H5IKNtB2UBozUbgOsbuZ6h3/iitj86u5w/jU6eOTLXePWO8fNrvFMJnpzaaJ7PEaeYXjaY7wsWLiOnzeC8e7zRjpF55oTzd2p6d8htGxzzw9UEr1vv2ambU48cfftELjs72bTzEGf5pnHL9c93cvUY5nu4up4xXbbDG8+s9v8ArceAbPx0zAxjQ1o5D4k8ypYjbpDg3va9ptad5TSy8iAgICAgICAgICAgICAQgxSQNdxAP5BGJiJeF2BQE33TP6QjMM0WGMbwAHgAjG0PVHGBwCMu6AgICAgICAgICAgICAgICAgICAgICAgICAgICAghsF2npqqWaKCTM+AgSDKRluSBqRrwPBB3ptpKeSqkpGvvPGMz2WOgNjx4cwglkFd2m2lfSy08baSaoEzi0vjGkeoF3ad9+XAoMm022FJQZfSZgwuuWtAJcbc7DWyDPs1tLT10bpKZ+drXZHXaQQbXsQfFBLoCDDWzFkb3gXLWucAedgSg15gvaTNJh8NW6ifM+WZ0JZTgnIGm2Z172v5d4QXZ2PQCqFJvBvy0yZLG+UczyCDLjOLQ0sTpp3hkbbXce82HBBWYO1LDXOaDM5gcbNe+KRrHeDiLILm1wIBBuDqCOaDlAQVPtK2pkw6k38TGSOzhtnk2sb66ILNRzF8bHkWLmtcQOVwCgzICDUvZEf5pi/44/wC6VBjiqHRY1i8rNHspg9t+FwwEXHNB1wk4pPhvyi3E3B+R0m53LMnqkggm9+SBWbd1cjcGkY8RelPe2doaCHbt0QNr8Lgu80GfYSkbV41iVVMM5gcIog4AhoOa1r87N96CU7UsZqKV9FDSSNg9JleyR4jBIPzdnW06n3IPLU1NcypjwqKtL5nB1TNVvjbeOPgI2sBtfnclBlw7H6igxAUdXVtqoZYnSxykNa9hZclrg3Q3tog8mCVeJYpTzVnpXodOc4hhZG15c1oIJe53hbRBUcBx+ejwWidTP3Zkq5GP9UG4LgLaoJeqwmqdtE6NlbkmMBeJt00lrNPm8t7HxQW7ttH8nmvrrHr+oaoKztTtlS1GFsoYg6SeVkcTMzC1rHDKMxe6wFu5BbTs9WR0VJDHXtpRDHlnk3YcXaNtlLiA0DUa9QghNmdpZ4sTbQvrW18UkZc2UNaHRuGtjlJBCDwbDy4nitM+p+UjA5r3MbG2Fhbdtj6xJvZBDbU7RTV2z75J8u8jqdyXN4Pyj2rcjr7kFzqcZqaqrhoaCURxwRxvq6hrWuAuBlibfS5F/PuQbGAQcoNK7OYxHhGL4g2uvE2oLXxSW9VwaXnl1ze5Bxg9YKubGcRja8UzqcxMc4WzkMINvC3vCCc2LcP4av8A8MvxcgoIqA2m2dN+E01/DewAoytMeKfIuM1RqgW0tad4yQAkBwN7Hwub+KMMPaRtJT1suFyU8mdjal7CbHjeIeSDP2lYdFBisVXVtlNHLHuZHxucMj+WYtIOVBJ4TDgcpdS0AhNRJG/I4NJIOUjVx4cUEdsFtZT0mHy0Fa8U1RAJGFsmmfNmILevFBR5JAMCw6+n+ck9zwSgvuPYpFRbSNnqXbuJ1Lka8g2JvayCe7bnA4PORqCY+He8IIPaXbfDn4PuTMyeR0LGNibq7OAANOVigr08L4Rg8OLEikDH5g4uyZtCwS9bC3HlfvQS0FZRybQUfoJidE2F4O5Ayg2PG2iCR/w/vBw2X/tf8AgoG9H8OVBB/wBebadzSEFzjqG4FVxSAZcOrmszc9zKGj1vzGvhfojLb0bw4Ag3BAII5g6gow7IMFVSRyC0jGvHGzgD8UGRsYAygAN4WtpbpZAbE0DKGgN6AC3kg6imZoMjbDh6o08OiDmop2vble0OaeTgCPeg6spIwAAxoDfZGUWHh0QZHsBBBAIPEEaFBhpaKOP6ONjPwtA+CDiqoIpCDJGx5HAuaDbzQZXQNIALWkDgCBp4IOJ6dj7Z2tdbUZgDbzQZCL6IPLDhkLHZ2xRtd9oMaD52QeiaFrwWuaHA8QRcHzQYqShjiFo42MB45WgfBBliha0Wa0NHGwAHwQdPRWWy5G5SbkZRa/W3VB2lha4Wc0OHQgEIO7RYWHAaIP/Z"/>
          <p:cNvSpPr>
            <a:spLocks noChangeAspect="1" noChangeArrowheads="1"/>
          </p:cNvSpPr>
          <p:nvPr/>
        </p:nvSpPr>
        <p:spPr bwMode="auto">
          <a:xfrm>
            <a:off x="307975" y="-5334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8" name="Picture 34" descr="http://creditbanking.ru/uploads/logo/955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42" y="5004241"/>
            <a:ext cx="1558910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rusnano.com/upload/images/Common/Logo_ROSNANO-Group_Portrait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56" y="5671923"/>
            <a:ext cx="1158598" cy="7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lerk.ru/img/pb/thumb550x550/780747i6590nothumb500_976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89" y="3059979"/>
            <a:ext cx="1633732" cy="9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nfin.krskstate.ru/dat/pic/ban_slider/p-106.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81" y="4178650"/>
            <a:ext cx="1367548" cy="13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fi-forex.org/system/user_files/Images/Journals/MarketLeader56/20pfizer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9" y="3847735"/>
            <a:ext cx="1454377" cy="8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</a:t>
            </a:r>
            <a:r>
              <a:rPr lang="en-US" dirty="0" smtClean="0"/>
              <a:t>R-Style</a:t>
            </a:r>
            <a:endParaRPr lang="ru-RU" dirty="0"/>
          </a:p>
        </p:txBody>
      </p:sp>
      <p:pic>
        <p:nvPicPr>
          <p:cNvPr id="2050" name="Picture 2" descr="http://upload.wikimedia.org/wikipedia/commons/thumb/6/6a/Logowallix2012.png/220px-Logowallix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36" y="1032877"/>
            <a:ext cx="3149600" cy="10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eektime.com/wp-content/uploads/2013/12/observe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84" y="2213109"/>
            <a:ext cx="2399096" cy="7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wgHBhQUBxQWFRUVGCIbGRUYFyAcIBoaHiAYHxwgGh8cHSgnHhsmIBoXIjEtJzUvMS4uICczRDYsNygtLiwBCgoKDg0OGxAQGywlICYsLDQ0Mi8sLCwyMiwsLDQsLC00OCwsLCwsLCwsLCwsLCw3LCwsLCwsLCwsLCwsLC8sLP/AABEIAMgAyAMBEQACEQEDEQH/xAAbAAEAAwEBAQEAAAAAAAAAAAAABQYHBAMCAf/EAEIQAAECBAMEBQcICgMAAAAAAAEAAgMEBREGEiEHEzFBIlFhcZEUMkJygaHBIzVSU2JzsbIVFhckM0OC0dLwNDbh/8QAGgEBAAMBAQEAAAAAAAAAAAAAAAMEBQECBv/EACsRAQACAQMDAgUFAQEAAAAAAAABAgMEESEFEjEyQRMicYHhFFFhkaEz8P/aAAwDAQACEQMRAD8A3FAQEBAQEBAQEBAQEBAQEBAQEBAQEBAQEBAQEBAQEBAQEBAQEBAQEBAQEBAQEBAQEBAQEBAQEBAQEBAQEBAQEBAQEBAQEBAQEBAQEBAQEBAQEBAQEBAQEBAQEBAQEBAQEBAQEBAQEBAQEBAQEBAQEBAQEBAQEBAQEBAQEBAQEBAQEBAQEBAQEBAJsNUFcncbUGSn2w40TjoXgXa09RKs10mW1d4hXtqsdbdsysEKLDjQw6CQ5p1BBuCOwqvMTHEp4nfw+1x0QEBAQEBAQEBAQEBAQEBAQEBAQEENXcS06iNtHdmfyht1Pt6h3qbFgvk8eEOTNXH5ZtXsVVGtXa85If1bTx9Y+l+C0sWnpj58yz8uovk48QqlW/gt71dw+ZU83iHthzFFUw7E/cH9AnWG7Vp9nI9oTNpqZY+aOf3MOpvi8eGtYXx7S67ZsX5GKfQcdCfsu5+4rGz6K+LmOYbGDV0y8eJW1U1oQEBAQEBAQEBAQEBAQEBAQEHJUqnJ0uBnnnho5X4nuHNe6Utedqw83vWkb2lnlfx5Nzl20sGEz6XpH/H8VoYtHWvNuWfl1drcV4U8kudd2pPE9ferio/EHDV/4Te9TYfKLN4RanVw68UFwwxtBqlFAZNfLwh6Lj0mj7LvgfcqWfQ0ycxxK9g116cW5hrVAxJS6/BvT3gnmw6OHeP7aLGzYL4p+aGviz0yxvWUuoUogICAgICAgICAgICAgICDJtskV8Gsy5hn+W78wWx02sTS2/7snqMzFqzCmy8/DiaROifcrlscx4VK5Yny7FEkecSO1nDUqtl1NacRzKxi01r8zxD2pUCHUIr2zQuMunZryVL9Vl7u6JXf02Pt7Zhy1LD0eX1lem3q5j+608HUK34vxP8AjNz6C1eacx/qFOnFaDP2WnDGBarXwHEbqEf5jxxH2W6X9wVTPrMeLjzK3g0d8vM8Q1vDmFKVh6H+5su+2sV2rj7eQ7AsbNqcmX1Tx+zYw6emKPlhOqunEBAQEBAQEBAQEBAQEBAQZHtp+d5f7t35gtnpnot9WR1L1QzpabMdcnFiZSLmyzepTNaxt7tLp0Ra07+z2WM10vhv/kv9X4oLAuiVwlSKdPVkvm4TXua24JF9bjUjme9SRmyVr2xPDxOKlrd0xy0RQpBAQEBAQEBAQEBAQEBAQEBAQZHtp+dpf7t35gtnpnot9WR1L1QzpabMdEpxKy+p+mv1lp9M9Vvs75OVmJ6YDJNhe88GtFz/AOBZDWaFQtn89KyznzMRoiOGkMC4He7r7h4o65Z2TmJGLlmmlp9x7jzRxOYG+cn+p8QkurfOzktIS5fOPaxg4ucbBdrWbTtWHLWisbyqFPx/ArGJ4cvS2Xhm+aK7QmwJ6LeQ7T4K5fRTjxTe88/sqU1lcmTsquyorggICAgICAgICAgICAgICDI9tPztL/du/MFs9M9FvqyOpeqGdLTZidw1TZWYnQKvEMGGeYbc932e/VZ2vpOSsRX2aOhtGOZ7vduVDplMpkmBSWtDTrmGpd2l3NYsxMcS2Infwklx14zUvAmYJbNAFvO/+6IM0qeK6VhioP8A0Ed+5zctr9FhuPSHndw8VoYNBe/N+I/1Rz66mPivMqBW63Ua5M56k8uI4Dg1vqjktfFhpijasMjLmvlne0pfZn/3KD/V+UqHXf8AGU+g/wC0N5XzzeEBAQEBAQEBAQEBAQEBAQZXthko0xU5dzQQ3IQXW0vcaX61rdOvFa2ZfUKTa0KbLykKB5up6yrlrzZTrSKvdeHtJ0Wu1CixLyTuieLDq0+zke0KPJirk9STHltj8Lp+0qmwaaXzTHiINBDGuY9juQ7/AHqlGgvNtonhc/XUiu8+WdYmxpVcQ3bGO7hfVMOh9Y+l+HYtTBpMeLmOZ/dmZ9ZfLx4hW1aVRBbNl8GLFxfDMNpIaCXEDRtwbXPJU9fMRhmJXdBWfi7t1Xz7dEBAQEBAQEBAQEBAQEBAQfEaDDjwi2OA5p4gi4K7EzE7w5MRPEqNX8AMiXfRTlP1TuB9U8vb7lexazbi/wDanl0m/NFCnJSYkpgsm2ljhyI/DrCv1tFo3hRtWaztLxXXlw1b+C3v+ClxeUWbwi1YV33BhRY8YNgNLnONg1ouSewBcmYiN5drWbTtDRcMbL48ez8QOyN+qb5x9Z3o+z3LMz9RiOMf9tPB0/3yf01CnU+UpksIcgxrGjk0W8esrJve153tO7UrStY2rDpXl6EBAQEBAQEBAQEBAQEBAQEBBx1OmSVVgZZ5gcOXWO48l7pktSd6y8XpW8bWhnlewJOSV3UsmKz6Ppj/ACWhi1dbcW4UMuktXmvKg1jowRm0s7W/LvWjh8s/N4TeGNn9UrYD5j5CEfScOk4fZb8T71Fn11MfEcylwaG+Tm3ENaw/hml4fg2p7OkRrEdq495+A0WNm1F8s/NLXxYKYo2rCYUKYQEBAQEBAQEBAQEBAQEBAQEBAQEBBwTFGpszPNizEJjojeDiP9uVJGW8V7Ynh4nHWZ7pjl3qN7EBAQEBAQEBAQEBAQEBAQEBAQEBAQEBAQEBAQEBAQEBAQccepykvNthxXWc7gP97x4hB2ICAgIKPtCxZUKXOQJPDjA+bmb5SeENo9I9p17gCeoEIoYFxwWbx1ZfvuOXddC/V53D+n2ILNBkMSz+DjDqcZsKcIOWLB4Ajzb34352QRezPFsaqUuLBr5yTUn0Y2awJaL9M+BB7r8CEHDgqr1jGmKo01CiPhyEI5IUMaCK4czpe3M94HIoObFMXENU2meR0idfKsMuIlwwPFxe+htx05o68cQUzHeEaW+bh1TylsLV0OJBDQRcfaN/cji3VatxpvZxEm5MmG90tvGkcWuIvp3FBS8N0HHVfocKYhVdzBFbmDTCBI7zcXR1dsG0PEFHiRTX50zYeG5Bky5LZr8ze9x4I4pEJmKMT47qECnVGJLMlnNLRkDxZ19ALi1rHr4oPuvRsabO4TJqdnRPS+cNiQ3QwwgH6Nide3rtog1mDFbGgtdD4OAI7jqEGN4xxnVo+IIoo0V7IUPo9DgcujnHTr0W5ptJjjHE3jmWNqNXk+JMY54ho+Ba2a9h1j4hvEb0InrDn7RY+1Zmqw/CyTEeGjpsvxccT7qntWrlUpNTginRnQw6GSQ3mb9yt9Pw0yVmbRvyq67NfHaO2UVN/r/T6X5TFjuMMNDtHNPRNrEi3apq/pL37IjlHb9VWnfvwvOz/EsTElJLpoARIbsr7cDpcEDlf4Khq9PGG+0eJXdLn+NTefLP8H42n4FUe+tx3vhthuOQkdJ2mUDTitHU6Ok1iMded2fptXbumck8bO3C9QxRjCuPc2O+FABu/JwaOTG3HnEf3UefHg0+OI23n/3KTBkzZ7zO+1WnRqXKRppr4rbubwN+q3HwHgOpY7VdqAgICDMavGh0zbbLxJ+wZGl8kNx4ZrkfjYe0daDTkH4CHDooMc22UZsGsSsaReYT5x3k0XL6TXZbE9dhoRz06kdhrFHpkrRqZDgSIyshtsB8T2niUcZbimlTNa2w7qSmIks4yoO9h+dYXuOI0KDyxns9rUtQnxZipRZpkEbx0CODlcG68n/iPBBaZ6qQ6zshiRoLBDD5U/Jjg2wtYdmmiCrYMwdieo4Xl4shVokCG9l2wRBzBg10B3gujrQMHUGr0NkUVmdfOF5blLmZMlr3t0je9x4I4zimPxKzaTVf1UbBc7Ozeb4kACxy5bc75ro6+GfrBtFrbpDFEWHLNl3B0SA1pDooF/MN9RbnyvexQaZjartw/hl7oOjiMkMfaIsLdwufYrGlxfFyRHsr6nL8PHMsewtWadSJeYbUITom+Zu+iQMrdb8eZOXwW3qMV8k1ms7bTuxtPmpSLd0eUzslrP6PrxgxT0Y4t/W2+XxBI8FB1DF34+6PZN0/L237Z93Ztq+d5f7o/mXjpnot9XvqXqqhK/WMUS1OZAqriIUSG0tAA6TNLaj2XU+HFgtab08xP+oc2XPWsVt4mGobPKDBolCBhRBEMazy9vA6aBvYB8VlazNOXJzG2zU0mGMdOJ33YXAlo0xm3DScrS51uTRxPcFvzaI8sCtZt4a/sqr8jNUoSzGiHFhi5A/mDm4dvWsXX4b1v3+Yn/G1oc1bU7I4mF9WevCAgICCCxfhSmYtpu6qgOmrHt85hPMX94OhQU79neLRC3TazF3PC27OfL1Zt5f3oLthPDsrheitl5Fz3Nbrd7rkk8bcgOwaII/G2Ef1qiSp3268mjCL5mbPa2nnC3DjqgtCCiYpwBO1rE3ldOnnyr92GdCHc2F79LOON+pBHRtltTqADK5VpmNCvcw8uW/fd7h7kFznsPS0bCr5KSO6hmFu2m2bKLWva4v4oKPK7La5KS4ZKViOxjRYNbDIAHYBG0QWfBmFqnh6YiuqU/Fmw8NDWxARkILrkXiO43HVwQemH8JfobFM7N77P5WW/J5LZMt/SzHNe/UEHljLBULEc1BjycUy01Addkdrcxt9FwuLj29fIkIPPF2DZrE7YPlEyGbpuoEK4c82u62804Cw1trqrml1UYIn5d9/5/CpqdNObb5ttv4/KVp2FqPJSDIZgw3ljQC90NpLjzJuOaivqMlrTO8pqYKVrEbK9XdnECoVcRqbGEtaxDWwgQHN4OFnC3JWcWvmlO20b/dWy6KL376zt9nXjLBDsUTEJ74+7LGZTaHmuSb388W7tV402r+BEx277/z+HrUaX40xO+238fl31/CktW6AyXjus6G0BkXLqCAATa/A21F1Hi1NseSbx7+yTLp4yY+yX5g7DkzhqVdDiTG+hk3a0w8uQ87HOdD1Jqc9c090V2n6/g0+GcVe2bbx9EVhPZ8MPVbfOj70ZC3JusvnW55z1KbUa741O3t2+/4Q6fRfCt3b7/b8uWPsyZDrG+o8yZezszGiHmyHsOcadnVovcdQ3p23rv8Af8PM6Da/fS232/K/QREbCAjEF1tSBYE8yBc2WdO2/C/Hjl9rjogICAgICAgICAgICAgICAgICAgICAgICAgICAgICAgICAgIC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data:image/jpeg;base64,/9j/4AAQSkZJRgABAQAAAQABAAD/2wCEAAkGBwgHBhQUBxQWFRUVGCIbGRUYFyAcIBoaHiAYHxwgGh8cHSgnHhsmIBoXIjEtJzUvMS4uICczRDYsNygtLiwBCgoKDg0OGxAQGywlICYsLDQ0Mi8sLCwyMiwsLDQsLC00OCwsLCwsLCwsLCwsLCw3LCwsLCwsLCwsLCwsLC8sLP/AABEIAMgAyAMBEQACEQEDEQH/xAAbAAEAAwEBAQEAAAAAAAAAAAAABQYHBAMCAf/EAEIQAAECBAMEBQcICgMAAAAAAAEAAgMEBREGEiEHEzFBIlFhcZEUMkJygaHBIzVSU2JzsbIVFhckM0OC0dLwNDbh/8QAGgEBAAMBAQEAAAAAAAAAAAAAAAMEBQECBv/EACsRAQACAQMDAgUFAQEAAAAAAAABAgMEESEFEjEyQRMicYHhFFFhkaEz8P/aAAwDAQACEQMRAD8A3FAQEBAQEBAQEBAQEBAQEBAQEBAQEBAQEBAQEBAQEBAQEBAQEBAQEBAQEBAQEBAQEBAQEBAQEBAQEBAQEBAQEBAQEBAQEBAQEBAQEBAQEBAQEBAQEBAQEBAQEBAQEBAQEBAQEBAQEBAQEBAQEBAQEBAQEBAQEBAQEBAQEBAQEBAQEBAQEBAQEBAJsNUFcncbUGSn2w40TjoXgXa09RKs10mW1d4hXtqsdbdsysEKLDjQw6CQ5p1BBuCOwqvMTHEp4nfw+1x0QEBAQEBAQEBAQEBAQEBAQEBAQEENXcS06iNtHdmfyht1Pt6h3qbFgvk8eEOTNXH5ZtXsVVGtXa85If1bTx9Y+l+C0sWnpj58yz8uovk48QqlW/gt71dw+ZU83iHthzFFUw7E/cH9AnWG7Vp9nI9oTNpqZY+aOf3MOpvi8eGtYXx7S67ZsX5GKfQcdCfsu5+4rGz6K+LmOYbGDV0y8eJW1U1oQEBAQEBAQEBAQEBAQEBAQEHJUqnJ0uBnnnho5X4nuHNe6Utedqw83vWkb2lnlfx5Nzl20sGEz6XpH/H8VoYtHWvNuWfl1drcV4U8kudd2pPE9ferio/EHDV/4Te9TYfKLN4RanVw68UFwwxtBqlFAZNfLwh6Lj0mj7LvgfcqWfQ0ycxxK9g116cW5hrVAxJS6/BvT3gnmw6OHeP7aLGzYL4p+aGviz0yxvWUuoUogICAgICAgICAgICAgICDJtskV8Gsy5hn+W78wWx02sTS2/7snqMzFqzCmy8/DiaROifcrlscx4VK5Yny7FEkecSO1nDUqtl1NacRzKxi01r8zxD2pUCHUIr2zQuMunZryVL9Vl7u6JXf02Pt7Zhy1LD0eX1lem3q5j+608HUK34vxP8AjNz6C1eacx/qFOnFaDP2WnDGBarXwHEbqEf5jxxH2W6X9wVTPrMeLjzK3g0d8vM8Q1vDmFKVh6H+5su+2sV2rj7eQ7AsbNqcmX1Tx+zYw6emKPlhOqunEBAQEBAQEBAQEBAQEBAQZHtp+d5f7t35gtnpnot9WR1L1QzpabMdcnFiZSLmyzepTNaxt7tLp0Ra07+z2WM10vhv/kv9X4oLAuiVwlSKdPVkvm4TXua24JF9bjUjme9SRmyVr2xPDxOKlrd0xy0RQpBAQEBAQEBAQEBAQEBAQEBAQZHtp+dpf7t35gtnpnot9WR1L1QzpabMdEpxKy+p+mv1lp9M9Vvs75OVmJ6YDJNhe88GtFz/AOBZDWaFQtn89KyznzMRoiOGkMC4He7r7h4o65Z2TmJGLlmmlp9x7jzRxOYG+cn+p8QkurfOzktIS5fOPaxg4ucbBdrWbTtWHLWisbyqFPx/ArGJ4cvS2Xhm+aK7QmwJ6LeQ7T4K5fRTjxTe88/sqU1lcmTsquyorggICAgICAgICAgICAgICDI9tPztL/du/MFs9M9FvqyOpeqGdLTZidw1TZWYnQKvEMGGeYbc932e/VZ2vpOSsRX2aOhtGOZ7vduVDplMpkmBSWtDTrmGpd2l3NYsxMcS2Infwklx14zUvAmYJbNAFvO/+6IM0qeK6VhioP8A0Ed+5zctr9FhuPSHndw8VoYNBe/N+I/1Rz66mPivMqBW63Ua5M56k8uI4Dg1vqjktfFhpijasMjLmvlne0pfZn/3KD/V+UqHXf8AGU+g/wC0N5XzzeEBAQEBAQEBAQEBAQEBAQZXthko0xU5dzQQ3IQXW0vcaX61rdOvFa2ZfUKTa0KbLykKB5up6yrlrzZTrSKvdeHtJ0Wu1CixLyTuieLDq0+zke0KPJirk9STHltj8Lp+0qmwaaXzTHiINBDGuY9juQ7/AHqlGgvNtonhc/XUiu8+WdYmxpVcQ3bGO7hfVMOh9Y+l+HYtTBpMeLmOZ/dmZ9ZfLx4hW1aVRBbNl8GLFxfDMNpIaCXEDRtwbXPJU9fMRhmJXdBWfi7t1Xz7dEBAQEBAQEBAQEBAQEBAQfEaDDjwi2OA5p4gi4K7EzE7w5MRPEqNX8AMiXfRTlP1TuB9U8vb7lexazbi/wDanl0m/NFCnJSYkpgsm2ljhyI/DrCv1tFo3hRtWaztLxXXlw1b+C3v+ClxeUWbwi1YV33BhRY8YNgNLnONg1ouSewBcmYiN5drWbTtDRcMbL48ez8QOyN+qb5x9Z3o+z3LMz9RiOMf9tPB0/3yf01CnU+UpksIcgxrGjk0W8esrJve153tO7UrStY2rDpXl6EBAQEBAQEBAQEBAQEBAQEBBx1OmSVVgZZ5gcOXWO48l7pktSd6y8XpW8bWhnlewJOSV3UsmKz6Ppj/ACWhi1dbcW4UMuktXmvKg1jowRm0s7W/LvWjh8s/N4TeGNn9UrYD5j5CEfScOk4fZb8T71Fn11MfEcylwaG+Tm3ENaw/hml4fg2p7OkRrEdq495+A0WNm1F8s/NLXxYKYo2rCYUKYQEBAQEBAQEBAQEBAQEBAQEBAQEBBwTFGpszPNizEJjojeDiP9uVJGW8V7Ynh4nHWZ7pjl3qN7EBAQEBAQEBAQEBAQEBAQEBAQEBAQEBAQEBAQEBAQEBAQccepykvNthxXWc7gP97x4hB2ICAgIKPtCxZUKXOQJPDjA+bmb5SeENo9I9p17gCeoEIoYFxwWbx1ZfvuOXddC/V53D+n2ILNBkMSz+DjDqcZsKcIOWLB4Ajzb34352QRezPFsaqUuLBr5yTUn0Y2awJaL9M+BB7r8CEHDgqr1jGmKo01CiPhyEI5IUMaCK4czpe3M94HIoObFMXENU2meR0idfKsMuIlwwPFxe+htx05o68cQUzHeEaW+bh1TylsLV0OJBDQRcfaN/cji3VatxpvZxEm5MmG90tvGkcWuIvp3FBS8N0HHVfocKYhVdzBFbmDTCBI7zcXR1dsG0PEFHiRTX50zYeG5Bky5LZr8ze9x4I4pEJmKMT47qECnVGJLMlnNLRkDxZ19ALi1rHr4oPuvRsabO4TJqdnRPS+cNiQ3QwwgH6Nide3rtog1mDFbGgtdD4OAI7jqEGN4xxnVo+IIoo0V7IUPo9DgcujnHTr0W5ptJjjHE3jmWNqNXk+JMY54ho+Ba2a9h1j4hvEb0InrDn7RY+1Zmqw/CyTEeGjpsvxccT7qntWrlUpNTginRnQw6GSQ3mb9yt9Pw0yVmbRvyq67NfHaO2UVN/r/T6X5TFjuMMNDtHNPRNrEi3apq/pL37IjlHb9VWnfvwvOz/EsTElJLpoARIbsr7cDpcEDlf4Khq9PGG+0eJXdLn+NTefLP8H42n4FUe+tx3vhthuOQkdJ2mUDTitHU6Ok1iMded2fptXbumck8bO3C9QxRjCuPc2O+FABu/JwaOTG3HnEf3UefHg0+OI23n/3KTBkzZ7zO+1WnRqXKRppr4rbubwN+q3HwHgOpY7VdqAgICDMavGh0zbbLxJ+wZGl8kNx4ZrkfjYe0daDTkH4CHDooMc22UZsGsSsaReYT5x3k0XL6TXZbE9dhoRz06kdhrFHpkrRqZDgSIyshtsB8T2niUcZbimlTNa2w7qSmIks4yoO9h+dYXuOI0KDyxns9rUtQnxZipRZpkEbx0CODlcG68n/iPBBaZ6qQ6zshiRoLBDD5U/Jjg2wtYdmmiCrYMwdieo4Xl4shVokCG9l2wRBzBg10B3gujrQMHUGr0NkUVmdfOF5blLmZMlr3t0je9x4I4zimPxKzaTVf1UbBc7Ozeb4kACxy5bc75ro6+GfrBtFrbpDFEWHLNl3B0SA1pDooF/MN9RbnyvexQaZjartw/hl7oOjiMkMfaIsLdwufYrGlxfFyRHsr6nL8PHMsewtWadSJeYbUITom+Zu+iQMrdb8eZOXwW3qMV8k1ms7bTuxtPmpSLd0eUzslrP6PrxgxT0Y4t/W2+XxBI8FB1DF34+6PZN0/L237Z93Ztq+d5f7o/mXjpnot9XvqXqqhK/WMUS1OZAqriIUSG0tAA6TNLaj2XU+HFgtab08xP+oc2XPWsVt4mGobPKDBolCBhRBEMazy9vA6aBvYB8VlazNOXJzG2zU0mGMdOJ33YXAlo0xm3DScrS51uTRxPcFvzaI8sCtZt4a/sqr8jNUoSzGiHFhi5A/mDm4dvWsXX4b1v3+Yn/G1oc1bU7I4mF9WevCAgICCCxfhSmYtpu6qgOmrHt85hPMX94OhQU79neLRC3TazF3PC27OfL1Zt5f3oLthPDsrheitl5Fz3Nbrd7rkk8bcgOwaII/G2Ef1qiSp3268mjCL5mbPa2nnC3DjqgtCCiYpwBO1rE3ldOnnyr92GdCHc2F79LOON+pBHRtltTqADK5VpmNCvcw8uW/fd7h7kFznsPS0bCr5KSO6hmFu2m2bKLWva4v4oKPK7La5KS4ZKViOxjRYNbDIAHYBG0QWfBmFqnh6YiuqU/Fmw8NDWxARkILrkXiO43HVwQemH8JfobFM7N77P5WW/J5LZMt/SzHNe/UEHljLBULEc1BjycUy01Addkdrcxt9FwuLj29fIkIPPF2DZrE7YPlEyGbpuoEK4c82u62804Cw1trqrml1UYIn5d9/5/CpqdNObb5ttv4/KVp2FqPJSDIZgw3ljQC90NpLjzJuOaivqMlrTO8pqYKVrEbK9XdnECoVcRqbGEtaxDWwgQHN4OFnC3JWcWvmlO20b/dWy6KL376zt9nXjLBDsUTEJ74+7LGZTaHmuSb388W7tV402r+BEx277/z+HrUaX40xO+238fl31/CktW6AyXjus6G0BkXLqCAATa/A21F1Hi1NseSbx7+yTLp4yY+yX5g7DkzhqVdDiTG+hk3a0w8uQ87HOdD1Jqc9c090V2n6/g0+GcVe2bbx9EVhPZ8MPVbfOj70ZC3JusvnW55z1KbUa741O3t2+/4Q6fRfCt3b7/b8uWPsyZDrG+o8yZezszGiHmyHsOcadnVovcdQ3p23rv8Af8PM6Da/fS232/K/QREbCAjEF1tSBYE8yBc2WdO2/C/Hjl9rjogICAgICAgICAgICAgICAgICAgICAgICAgICAgICAgICAgIC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ata:image/jpeg;base64,/9j/4AAQSkZJRgABAQAAAQABAAD/2wCEAAkGBxITEBMUEhAVFRUUFRcVGBcWFhQWEhsYFxQYHBcYFhwYHSggHholHBUYIjEhJSorLi4uGB8zOD8sNygtLisBCgoKDg0OGxAQGzQlICQ3LCwvLCwsLCw0NDQsLDQsLCwsLSwsLCwvLCwsLCwsLCwvLCwvLCwsLCwsLCwsLCwsLP/AABEIALkBEQMBEQACEQEDEQH/xAAcAAEAAgIDAQAAAAAAAAAAAAAABgcEBQIDCAH/xABOEAABAwIDAwYHCQ0HBQAAAAABAAIDBBEGEiEFBzETIkFRYXEjMjNygZGxFEJSYnOCobPBFyQ0NUNTVHSTssLR0ggVFlVjktNklKXw8f/EABoBAQADAQEBAAAAAAAAAAAAAAABBAUDAgb/xAAwEQEAAgEDAQYFBAIDAQAAAAAAAQIDBBEhMQUSM0FRcRMiMoGRYaGx0SPwFBVSwf/aAAwDAQACEQMRAD8AvFAQEBAQEBAQEBAQEBAQEGt2xtuCmbeV4BPBo1e7uH28F0x4rZJ+WHPJlrSPmlXW38azz3bHeGPqafCEfGd0dw+laOLS0pzPMs/LqrX4jiEew5jiqpDlzcrED5N5Og+I7i3u1HYrebR48vPSfVVw6y+LjrC2sN4upaweDflktrE+wkHXb4Q7Rf0LHz6bJh+qOPVr4dTjy/TPPo3yru4gICAgICAgICAgICAgICAgICAgICAgICAgICAg6aurZEwvkeGNHEuNh/8AexTWs2naEWtFY3lAdv7wCbspRYcOUcNfmNPDvPqWhi0fnf8AChl1flT8oPPM57i57i5x4ucSXHvJV6IiI2hSmZmd5cAgj7+J7yrkdFORjyCC0kEG4INiD1gjgUmN+pEzHMJ/hfebLFZlWDKzhygtyw7+h/0HtKzs/Z9bc4+J9PJo4NfavGTn9Vp7J2tBUx8pBK17eziD1OB1B7CsjJjtjna0bNXHkreN6zuzV4exAQEBAQEBAQEBAQEBAQEBAQEBAQEBAQEHwlBEcQY6iiuyC0r+F7+CHpHjej1q5i0lrc24hUy6uteK8yrvam1Jqh+aaQuPQODW9jQNAtCmOtI2rDPvkted7Sw17eBACJR9/E95VyOinLipQIMrZu0ZqeQSQyOjeOlp+gjgR2HReL463ja0bvdMlqTvWdloYY3nxvsysaI3cOVaDyZ84cW9+o7lk5+zrRzj5/RrYNfW3F+P1WJDM17Q5jg5rhcFpBaR1gjiFmzExO0tCJiY3hzUJEBAQEBAQEBAQEBAQEBAQEBAQEBAQaPb2KKeluHOzydEbLF3zuho7/pXfFp75OnT1cMuemPr19Fb7exRUVVw52SP82y4b848XenTsWli09MfTr6s/Lnvk69PRpF2cBAQEAIlH38T3lXI6KcuKlAgICDc4exRU0brwyc29zG67oj6Og9osVwzabHlj5o59VjDqL4p+WePRbeF8fU1VZjjyMx0yPIyuPxHcD3GxWNn0WTFzHMf71a+DWUycdJS1U1sQEBAQEBAQEBAQEBAQEBAQEBAQEHnzFFU5m0Ku3Dl5NDw8cr6PBSLYa+0Pn895rmt7uunq2v7D1H7OtRakwVvEsheHoQEHxxtxXm161je0vdaWtO0Qxpanq9aoZdXM8U4XsWkiOb8tlW4eY9odGcjiAbe8Jt9C94NfenF+Y/d5z6Gl+acT+yOVdI+N1ntIP0HuPStfFmpkjessnLhvjna0OhdHIQEG6w7heprHeBj5l7GR2kY9PSewXK4ZtTjxR808+ixh098s8Rx6rawvgKmpLPcOWmHv3jmg/EbwHebntWNn1uTLxHENfBo6Y+espaqa2ICAgICAgICAgICAgICAgICAgICDztjD8YVfy8n7xX0um8Gvs+d1Pi292nXdXZlPXuGjtR9K52xxPR0rkmOrZQzNcLg/wA/Sq9omvV3rMW6OElQBw19ipZdXEcU5XsWkmeb8MZ7ieKoWva072lerWtY2rDiV5ek1h8VvcPYg+Twte3K9ocD0FTW1qzvWdpRasWja0bo5tLDZGsJuPgnj6D0+lauDtDyyfll5+z/ADx/hqqDZU80vJRQvfJ0tA1Ha6+jR2my0LZqVr3pnhQrhva3diOVn4X3YRss+scJHcRG0nkh5x4uPZoO9ZWftG1uMfH6+bUwaCtecnMrDhia1oa1oa1osAAA0DqAHBZszvzLQiIjiHNQkQEBAQEBAQEBAQEBAQEBAQEBAQEBB54xp+Mav5Z/tX0ml8Gvs+d1XjWaVWFcQd1L43oVLX+DP2XdB432llrBbgpHwoJrD4re4exBzQEEzwKPBSef/CFEiTKEiAgICAgICAgICAgICAgICAgICAgICAg88Y0/GNX8s/2r6TS+DX2fO6rxrNKrCuIO6l8b0Klr/Bn7L2g8b7Sy1gtsUj4UE1g8VvcPYg5oCCZ4F8lJ8p/CFEpSZQCDhLK1rS5zg1oFySQAB1klIjfiETMRzLmiRAQEBAQEBAQEBAQEBAQEBAQEBAQeeMafjGr+Wf7V9JpfBr7PndV41mlVhXEHdS+N6FS1/gz9l7QeN9pZawW22Oxdhz1T8sEZdbxnHSNvnO+zigs/DeAIILPmtNKNdR4Jp+K3pPafoUJbja2HoprkDI/4TRx84dPtQQ3aeyJYDz23b0PGrT/I96lDAUiZ4F8lJ8p/CFEpSZQIlijHtNSXY08tMPeMPNafju4DuFz2K5g0WTLzPEeqpn1lMfHWVUbbxRU1kreWk5mYERt0jGvV0ntNytjFpseKvyxz6snJqb5bR3p49HoQL5t9CICAgICAgICAgICAgICAgICAgICDzxjT8Y1fyz/avpNL4NfZ87qvGs0qsK4gy9l0z5JQyNhe92ga0XJVLX+DP2XdB435WfhvdvwfWOv08kw6fPcPY31lYO7dWFS0zI2BkbGsa3QNaAGjuAUDtQEHxzQQQRcHiDwQRra2FGuu6A5D8E+Ie7q9ncp3GvoNtQ7PhlFU7I/PdsYsZHDKNWi+o+Nw7V2xYL5Z2rDjlz0xRvaUExRvBqam7IzyER960+EcPju+wWHetfBocePm3MsjPrb5OK8Qh6vKbsg8dvnD2qJ6Jr1h6dXyj6gQEBAQEBAQEBAQEBAQEBAQEBAQEHnjGn4xq/ln+1fSaXwa+z53VeNZpVYV2ZT0Dnau5o+lc7ZIjo61xzPVs6eMM8XQjpHHvuuFrTbq7ViK9Ez2BjuWKzKgGVnwvyo9ejvTr2qjl0dbc04ldxau1eLcwsPZm1IahmeGQOHTbiOxwOoPes++O1J2tC/TJW8b1lmLw9iDGr6+KGMyTSNYwcXONh3DrPYF6pS152rG8vNr1rG9pVjijeg512UTco4cq8c8+Y08O8+oLVwdnRHOX8MvP2h5Y/yrmonc9xe9znOcblziXOJ7SVqVrFY2hmzabTvLrUvIg7IPHb5w9qiej1XrD06vlH1AgICAgICAgICAgICAgICAgICAgIPP2LKVz9o1duHLP1PDivotPeK4a+zA1FJtmts6aekaztPWfsS15lFaRDIXh6EBB3UdXJE8Pie5jh0tNj3HrHYdFFqxaNrQ9VtNZ3hPtgY/abMqm5Tw5Ro5p85vEd4uO5Z+XRzHNPwvYtXE8X/LhijeXDDdlKBNJwza8i09/F3cNO1esHZ97834j90Z9fWnFOZ/ZVe2NsT1UmeeUvPQODWjqa0aALYxYqY42rDJyZb5J3tLAXRyEBAQdkHjt84e1RPR6r1h6dXyj6gQEBAQEBAQEBAQEBAQEBAQEBAQEGk29henqrlzcsnRIywd87ocO/6F2xai+Pp09HHLgpk69fVW23sLVFLcubnj/ONGnzhxb7O1aWLUUydOJ9GdlwXx9enq0i7uAgICAiWgm8Z3efarkdFOergpQICAg3WHcL1NY7wMfMvYyO0jHp6T2C5XDNqceKPmnn0WMOmvlniOPVbeF8BU1JZ7hy0w1zvAyg/EbwHfqe1Y2fW5MvEcR6NfBo6YuespYqa2ICAgICAgICAgICAgICAgICAgICAg+EIIlt/AsMt3wWhfxt+SPePe949RVvFq7V4tzCpl0tbc14lXe1dkzU78s0Zb1Hix3mngfatGmSt43rLPvjtSdrQwl7eBARLQTeM7vPtVyOinPVwUoEGXs3Zs1RII4InSOPQ0cO0ngB2leMmSuON7Ts6Ux2vO1Y3WhhjdhGyz6xwkdx5NpPJDzjxd3aDvWTn7RtbjHx+rVwdn1rzflYcUTWtDWtDWgWAAAAHUAFmzO87y0IiI4hzUJEBAQEBAQEBAQEBAQEBAQEBAQEBAQEBAQdNVSskYWSMa9p4hwBCmtprO8ItWLRtKB7f3fkXfSOv08k46/McfY71q/i1nlf8AKjl0fnT8INUQOY4te0tcOLXAgj1q9ExMbwozExO0utSNBN4zu8+1XI6Kc9XyNhcQGgkk2AAuSTwAA4lJmI5kiJniFgYX3ZSy2fVkxM48mLcsfO6GD1nuWdn7RrXjHzPq0cGgtbnJx+i0tlbKhpoxHBE1jewak9bjxJ7SsjJktkne07tWmOtI2rDNXh7EBAQEBAQEBAQEBAQEBAQEBAQEBAQEBAQEBAQEGv2vsWCpblmjBtwcNHt80/ZwXTHltjnesueTFW8bWhXW38ETwXdFeaPjoPCAdrRx7x6gtHFq634txLPy6W1OY5hHsPYGqqt2a3JREnwjwdRf3jdC7v0HarebW48UbdZ9FXFo75Z36QtjDeEqWjHgmXktYyv1kPXY+9HYLLHzanJl+qePRr4dPTF9Mc+rfKu7iAgICAgICAgICAgICAgICAgICAgICAgICAgICAgICAgICAgICAgICAgICAgICAgICAgICAgICAgICAgICAgICAgICAgICAgICAgICAgICAgICAgICAgICAgICAgICAgICAgICAgICAgICAgICAgICAgICAgICCP7SxHyc4iZGHEv5MZnlpc+0ZLWANN7CVmvnXsGlwDC+6JRf6v7MoOneHj6LZrWtDeVqJBdkd7Na3hnkPQ24sBxJB6iQFZ0218SbR8JBy3JnhyQip4fmOkILh25nIl9n23iPZvhKjlTGDrywinh+c+Mkt/3BBbuC8QHaFC2cwvgL7t1tY20zxE8WdRI6CiFXSYz2nszavI19S6aBruddkQzQv8AFmZkaDccSNdWuHaiV3xSBzQ5pBa4AgjUEEXBHYiFa74MePowynpZMk7rSPeA0mOMcBZwIzOI6RoAesIJDu3irvcYl2hUOklms9rHNY3k2W5oIa0c48TfhcDoNwgW9HFm0YNq+56SqexrmQ5WNbCbvkJHF7TxNumyJYtsW/6//j0Qxpsbbf2c9nu1pc1x0bNHFkdbiGyQgAOt2m3GxRK5sLbejrqSOoiuGvBu0+M1zSQ5p7iDr06FEIHvrxNWUb6MUtQ6ISNnL7NjdfIYcvjtPDO7h1oInT7SxQ9jXsdVOa9oc1wiprFrhcEczgQUS5+7MVf9V+ypf6EFr7vZKx1BGa/P7ozSZs4a11uUOS4aAPFsiFfb3sW19LtFkNLVOiYaeN+UNiN3ullBN3tJ4Nb6kGvzYt/6j1UCDpmxjiHZ7murGucxxtaaOLkz2B8FsrrcNfQbIlcGEMSxbQpWzxXGpa9h1cx4tmafWCD0gg9KIbtBBd5+KZKVkUVPJklkJeSA0kMbpwII5zv3Sr+h00ZZm144hR1uonHERXrKA0e8CvbIxz6hz2tcC5hbGA5oOrbht9QtG2hwzWYiu0/dn112WJjeV50tQ2RjXsN2vaHNPWHC4PqKwLRNZ2lu1mJjeHaoSo7bWNdoMqZ2NqnBrJpGtGWPQNkcANW9QW9i0eGaVma+UevoxMurzVvMRPmwv8ebR/THf7Iv6V0/4WD/AM/z/bn/AM3N6/w2Gyd5ddG4cq5s7Olrmta63xXMAse8Fc8nZ+K0fLw949flrPzcrg2JtWOqgZNEea8cD4wI0LXdoOixcuO2O01t5NjHkjJWLQr/AHnYkq6arjZBOY2mFriA1h52d4vzmnoA9S0dDp8eTHM3jflQ1uoyY7xFZ8my3Y7fnnhqX1U+YRlvOcGNDW5SXE2A006Vy12ClLVikdXXRZrXpM3noiWJd4tTJUO9yymKFvNbzWEut792ZpIv1dAt0q5g0GOtP8kbyp5tdebfJO0JXu5l2jUffFTUv5HUMYWxjlDwLjZt8o+k9g1p62MGP5KV5+/C3pJzX+a88JRW7BZJIZA97CSCcuTiMnOaXNJa60bBcW0aO9Z6+6P8HUH6JH9P80FK4epBtjb8jpudFmkmcNbGGJzWRR9xzRg9YzdaJehY2BoAAAAAAA0AA4ADqRBJGHAtcAQQQQRcEHiCOkIEbA0ANAAAAAAsABwAHUghO9fB/u6kzxNvU04Lo7cXt9/F6bXHxgOglBCd2+8llNQTQ1RJdTMzU44Oe0mwh16WuI7mnqYUSwd2eHZdqV8ldWc+NkmdxI5sk2hawD4DBl06gwa6oL8RCgd60gbiGFzjZrfcjnE8A1styT3AFE+S1vuh7K/zCH1n+SIQfe1jqgqKB1PBKJpHvjcHNDskYY8OLi4gC5ALbC553UiUl3MbKlg2WOWa5pmlfM1rgQ4Mc1rW3B4XyZrfGRCI/wBojx6Dzan206JhNcNY02ayipWP2hTNcynia5plYHBwjaCCL6EEIhsv8d7L/wAypf20f80G7oqyOaNskT2vY8Xa5pBaR1gjigojfj+OIv1aD6+dEwv5EItvQdENkVnK2sYiG3t5X8lb42fLZBC/7PQdyVb8DlIrdWbI7N6bZPoRMrce4AEk2A1JPCyIedsW7ZNXWSze9JysHUxujfXx7yV9Lp8XwscV/L5zUZfi5JsyMVYafRinzX8NCHG/RIPHZ6MzfWvOn1EZe9t5T+3k9ajBOLu/rCw90W2uUpnU7jzoDdvWY3G49TrjuLVm9o4u7fvx5/y0uz8vep3Z8k/WcvvN2Ivwyp+Xm+tcvp8Ph19o/h83n8W3vK6MGbMp3bPpXOgiLjE0kljCSbdJIWFqcl4y22merb09K/CrvHkrLeZTU8de5tOGgZGl7WWyiQk3FhoDbKbdq1tDa9sW92Vrq0rl+VM9y7ne5ZwfFE2neWNzfwqj2nt8SPZd7O3+HPuj2+X8Oi/V2/WSKz2b4U+6t2j4keyIwbWkZTSU7TZkr2ufbico0b5t9fQFcnFWbxefJUrltFJpHm32AMIurZc8gIp4zzjwzn4DT7T0DtKr6zVRirtH1T/u6xpNNOWd56QvGKMNaGtADWgAACwAAsAB1LAmd+ZbkRtxDmiRB5/3Qzil23JBKbFzZqbXTwjJGkesRO9YRL0AiBAQEHnDfPsqOn2o7kRlE8Lahw96JHvka4gdRMebvcUTC/8AYGx4qSmjp4W2ZG2w6yeLnO63EkknrKIbBB5/3uQCTb8cbr2kFLGbcbPkLTbtsUT5Jt9xXZ/56q/aRf8AEhujuNt07KWmfVUdRKTAOUcyQtzZWal0b2BpDha/Do6EN0v3P4qlraR7Z3ZpadwYX9L2ObdjnW99o4Hryg9KIRP+0R5Sg82p9tOiYd+xtzVNNTQTGsqAZYo5CAIrAvYHEC7L21Q3Zn3DqX9NqPVD/QhusTDmyG0lLFTsc5zYm5Q51sx1J1tp0ohSO/W/97x24+5Ybd/LT2RMMis2TieON8jpagtY0uOWeN7rAXNmtdcnsGqCP4eoavbVQIpdo6sbnHLvkebcCYYxzS4A66tNiOOtg9A4Vw7DQUzYIb2F3Oc62d7z4z3W6TYdwAHQiGk3pba5CiMbTZ9ReMdeT8ofUQ354V3QYe/l3npHP9Kety9zHt5yprZdSyOaOR8fKNY8OLL5c2U3AvY6XAvpwW5krNqzETtuxcdoraJmEqxjjhldAIzSFjmvD2v5XNboItkGhB6+pU9No5w373e3+y3qNXXNTu9392mwZtn3JWxSk2YTkk8x1g4+jR3zV31WL4uOa+fk4abL8PJE/l6FBXzb6J5vxF+GVPy831rl9Ph8OvtH8Pm8/i295cajZM8cLJnxObFJbK8+KbgkW9APqU1y0taaxPMItivWsWmOJc8P7JNVUMhEjIy82Dn3t3C3F3UNLqM2X4dJvtvsYcfxLxXfZf2Htix0lO2GK9hqSfGc48XH/wB0AAXzubLbLfvWfQ4sVcde7VVu+X8Oi/V2/WSLW7N8Kfdk9o+JHsgvIuyZ8py5sua2ma17X67A+paG8b7eaj3Z238k+3aYyEBbSzkCJx8G86ZHON8rviknj0E9R0ztdpO//kr182hotV3P8dunkuBYrYEBBT+9jAEzpjX0LXOfdrpY2X5UOZbLLFbUu5ouBrcAi5JRLXbC30zxNEdZTCVzOaXtdyUtx8NhbbN12y9yGzjt7fNUTDkqOm5Fz+aHk8rPr+bYG2zf7u5DZZu7uavdQs/vBmWUaNJPhXMtzXSt4Nf9PWAbhEJMg8+7/ngbUjuQPvOLif8AXqETD0EiBB563x1gi26yTQ8mymksTa+R5da/Re1r9qJhuPu8u/y+P/uj/wASGzUYi3p1m0YXUsFM1glGV7Yi+eZzTxaLNFgeB5pNupBZG6DCstDSPM4yy1Dw8s4ljWtsxrre+1cT1ZrdCIRH+0U4B+z7kDm1PHvp0TDW7M31ywwRQikhcIo2RgmZwJDGhtyMul7IbMn7u836FB+3d/Qhss/d/iV20KJtQ6NsZL3tytcXDmG17kBEKk35PA2xDcgfe0H18yJhf6IUrvUwS+ll/vKguwNdykoZxjffyzB8E35w4DU8C6xKb7tcdR7Sgs4tbUxAcqwHQ9AkZ8U9XvTp1EkK43i7c901z8rrxxeCZrocp5zvS6+vUAvodFh+HijfrPLB1mX4mTjpHDdYO3eMqqVs8sr2Zy7KGhvig2BNx0kH0WXDU6+ceTuVjfZ20+hjJTvWlvPuS0/6TN6mfyVf/s7/APmHf/rcfrKtsT7INJVSQE3DTdpOmZjhdp9Rse0FamDL8XHF2ZnxTivNVv7stt+6KFrXG8kHgnddgOY70t072lYuuw/Dy7x0nn+2zo8vfx89Y4U5iE/flT8vN9a5beDw6+0fwxs/iW95XTh3ZsdRseCGUXY+BoPWOojtBsR3LCzZLY9RNq9Ylt4qRfBFZ9FMbd2VLR1LonmzmEOa8XFxe7Xt9XoII6Fu4ctc1O9DEy4rYr7Li3fYsFbDleRy8QAeNOcOAkHf09R7wsTWab4Nt4+men9NnSaj4tdp6wg++U/f0X6u36yRX+zfCn3/AKUe0fEj2Z+6rZsVTSVkMrczHuYD1g5TYg9BB1BXPtDJbHkravV10NIvitWyF4o2BJRTmKTVp1Y/g17esdvQR0HssTe0+euavej7qGfBbFbaU83Z41zZaSofzuELyePVG49fUenhxtfP12k23yU+8f8A1oaPVb/47/ZZyymmICClt+njN9CJh2biOL/SiJXIEH1BF8T+WHyY/ecglCAgieIvLnzWoNaiUiwx4rkQ3iCPYq4xdz/4UGiRIglOG/IfOKIazEvlx5jf3nIJQg6azyb/ADXewoI3hry/zD7WoMRXlRLNm+RZ5oVO/wBUrNPphkry9I5t/wAqPNHtKsYfpcMn1MjDfGT5v8SjN5JxebVVPjv853tK616Q5z1lJtmeRZ5oVW/1SsU+mGpxD5Rvm/aV2w9JcsvVxw/5U+YfaFOb6TF1fcQ+VHmD2lRh6GX6mRhzg/vHsK85vJ6xeb5iPhH877Ew+Zl8mppfKM85v7wXa30y5V6pgqa0I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data:image/jpeg;base64,/9j/4AAQSkZJRgABAQAAAQABAAD/2wCEAAkGBxITEBMUEhAVFRUUFRcVGBcWFhQWEhsYFxQYHBcYFhwYHSggHholHBUYIjEhJSorLi4uGB8zOD8sNygtLisBCgoKDg0OGxAQGzQlICQ3LCwvLCwsLCw0NDQsLDQsLCwsLSwsLCwvLCwsLCwsLCwvLCwvLCwsLCwsLCwsLCwsLP/AABEIALkBEQMBEQACEQEDEQH/xAAcAAEAAgIDAQAAAAAAAAAAAAAABgcEBQIDCAH/xABOEAABAwIDAwYHCQ0HBQAAAAABAAIDBBEGEiEFBzETIkFRYXEjMjNygZGxFEJSYnOCobPBFyQ0NUNTVHSTssLR0ggVFlVjktNklKXw8f/EABoBAQADAQEBAAAAAAAAAAAAAAABBAUDAgb/xAAwEQEAAgEDAQYFBAIDAQAAAAAAAQIDBBEhMQUSM0FRcRMiMoGRYaGx0SPwFBVSwf/aAAwDAQACEQMRAD8AvFAQEBAQEBAQEBAQEBAQEGt2xtuCmbeV4BPBo1e7uH28F0x4rZJ+WHPJlrSPmlXW38azz3bHeGPqafCEfGd0dw+laOLS0pzPMs/LqrX4jiEew5jiqpDlzcrED5N5Og+I7i3u1HYrebR48vPSfVVw6y+LjrC2sN4upaweDflktrE+wkHXb4Q7Rf0LHz6bJh+qOPVr4dTjy/TPPo3yru4gICAgICAgICAgICAgICAgICAgICAgICAgICAg6aurZEwvkeGNHEuNh/8AexTWs2naEWtFY3lAdv7wCbspRYcOUcNfmNPDvPqWhi0fnf8AChl1flT8oPPM57i57i5x4ucSXHvJV6IiI2hSmZmd5cAgj7+J7yrkdFORjyCC0kEG4INiD1gjgUmN+pEzHMJ/hfebLFZlWDKzhygtyw7+h/0HtKzs/Z9bc4+J9PJo4NfavGTn9Vp7J2tBUx8pBK17eziD1OB1B7CsjJjtjna0bNXHkreN6zuzV4exAQEBAQEBAQEBAQEBAQEBAQEBAQEBAQEHwlBEcQY6iiuyC0r+F7+CHpHjej1q5i0lrc24hUy6uteK8yrvam1Jqh+aaQuPQODW9jQNAtCmOtI2rDPvkted7Sw17eBACJR9/E95VyOinLipQIMrZu0ZqeQSQyOjeOlp+gjgR2HReL463ja0bvdMlqTvWdloYY3nxvsysaI3cOVaDyZ84cW9+o7lk5+zrRzj5/RrYNfW3F+P1WJDM17Q5jg5rhcFpBaR1gjiFmzExO0tCJiY3hzUJEBAQEBAQEBAQEBAQEBAQEBAQEBAQaPb2KKeluHOzydEbLF3zuho7/pXfFp75OnT1cMuemPr19Fb7exRUVVw52SP82y4b848XenTsWli09MfTr6s/Lnvk69PRpF2cBAQEAIlH38T3lXI6KcuKlAgICDc4exRU0brwyc29zG67oj6Og9osVwzabHlj5o59VjDqL4p+WePRbeF8fU1VZjjyMx0yPIyuPxHcD3GxWNn0WTFzHMf71a+DWUycdJS1U1sQEBAQEBAQEBAQEBAQEBAQEBAQEHnzFFU5m0Ku3Dl5NDw8cr6PBSLYa+0Pn895rmt7uunq2v7D1H7OtRakwVvEsheHoQEHxxtxXm161je0vdaWtO0Qxpanq9aoZdXM8U4XsWkiOb8tlW4eY9odGcjiAbe8Jt9C94NfenF+Y/d5z6Gl+acT+yOVdI+N1ntIP0HuPStfFmpkjessnLhvjna0OhdHIQEG6w7heprHeBj5l7GR2kY9PSewXK4ZtTjxR808+ixh098s8Rx6rawvgKmpLPcOWmHv3jmg/EbwHebntWNn1uTLxHENfBo6Y+espaqa2ICAgICAgICAgICAgICAgICAgICDztjD8YVfy8n7xX0um8Gvs+d1Pi292nXdXZlPXuGjtR9K52xxPR0rkmOrZQzNcLg/wA/Sq9omvV3rMW6OElQBw19ipZdXEcU5XsWkmeb8MZ7ieKoWva072lerWtY2rDiV5ek1h8VvcPYg+Twte3K9ocD0FTW1qzvWdpRasWja0bo5tLDZGsJuPgnj6D0+lauDtDyyfll5+z/ADx/hqqDZU80vJRQvfJ0tA1Ha6+jR2my0LZqVr3pnhQrhva3diOVn4X3YRss+scJHcRG0nkh5x4uPZoO9ZWftG1uMfH6+bUwaCtecnMrDhia1oa1oa1osAAA0DqAHBZszvzLQiIjiHNQkQEBAQEBAQEBAQEBAQEBAQEBAQEBB54xp+Mav5Z/tX0ml8Gvs+d1XjWaVWFcQd1L43oVLX+DP2XdB432llrBbgpHwoJrD4re4exBzQEEzwKPBSef/CFEiTKEiAgICAgICAgICAgICAgICAgICAgICAg88Y0/GNX8s/2r6TS+DX2fO6rxrNKrCuIO6l8b0Klr/Bn7L2g8b7Sy1gtsUj4UE1g8VvcPYg5oCCZ4F8lJ8p/CFEpSZQCDhLK1rS5zg1oFySQAB1klIjfiETMRzLmiRAQEBAQEBAQEBAQEBAQEBAQEBAQeeMafjGr+Wf7V9JpfBr7PndV41mlVhXEHdS+N6FS1/gz9l7QeN9pZawW22Oxdhz1T8sEZdbxnHSNvnO+zigs/DeAIILPmtNKNdR4Jp+K3pPafoUJbja2HoprkDI/4TRx84dPtQQ3aeyJYDz23b0PGrT/I96lDAUiZ4F8lJ8p/CFEpSZQIlijHtNSXY08tMPeMPNafju4DuFz2K5g0WTLzPEeqpn1lMfHWVUbbxRU1kreWk5mYERt0jGvV0ntNytjFpseKvyxz6snJqb5bR3p49HoQL5t9CICAgICAgICAgICAgICAgICAgICDzxjT8Y1fyz/avpNL4NfZ87qvGs0qsK4gy9l0z5JQyNhe92ga0XJVLX+DP2XdB435WfhvdvwfWOv08kw6fPcPY31lYO7dWFS0zI2BkbGsa3QNaAGjuAUDtQEHxzQQQRcHiDwQRra2FGuu6A5D8E+Ie7q9ncp3GvoNtQ7PhlFU7I/PdsYsZHDKNWi+o+Nw7V2xYL5Z2rDjlz0xRvaUExRvBqam7IzyER960+EcPju+wWHetfBocePm3MsjPrb5OK8Qh6vKbsg8dvnD2qJ6Jr1h6dXyj6gQEBAQEBAQEBAQEBAQEBAQEBAQEHnjGn4xq/ln+1fSaXwa+z53VeNZpVYV2ZT0Dnau5o+lc7ZIjo61xzPVs6eMM8XQjpHHvuuFrTbq7ViK9Ez2BjuWKzKgGVnwvyo9ejvTr2qjl0dbc04ldxau1eLcwsPZm1IahmeGQOHTbiOxwOoPes++O1J2tC/TJW8b1lmLw9iDGr6+KGMyTSNYwcXONh3DrPYF6pS152rG8vNr1rG9pVjijeg512UTco4cq8c8+Y08O8+oLVwdnRHOX8MvP2h5Y/yrmonc9xe9znOcblziXOJ7SVqVrFY2hmzabTvLrUvIg7IPHb5w9qiej1XrD06vlH1AgICAgICAgICAgICAgICAgICAgIPP2LKVz9o1duHLP1PDivotPeK4a+zA1FJtmts6aekaztPWfsS15lFaRDIXh6EBB3UdXJE8Pie5jh0tNj3HrHYdFFqxaNrQ9VtNZ3hPtgY/abMqm5Tw5Ro5p85vEd4uO5Z+XRzHNPwvYtXE8X/LhijeXDDdlKBNJwza8i09/F3cNO1esHZ97834j90Z9fWnFOZ/ZVe2NsT1UmeeUvPQODWjqa0aALYxYqY42rDJyZb5J3tLAXRyEBAQdkHjt84e1RPR6r1h6dXyj6gQEBAQEBAQEBAQEBAQEBAQEBAQEGk29henqrlzcsnRIywd87ocO/6F2xai+Pp09HHLgpk69fVW23sLVFLcubnj/ONGnzhxb7O1aWLUUydOJ9GdlwXx9enq0i7uAgICAiWgm8Z3efarkdFOergpQICAg3WHcL1NY7wMfMvYyO0jHp6T2C5XDNqceKPmnn0WMOmvlniOPVbeF8BU1JZ7hy0w1zvAyg/EbwHfqe1Y2fW5MvEcR6NfBo6YuespYqa2ICAgICAgICAgICAgICAgICAgICAg+EIIlt/AsMt3wWhfxt+SPePe949RVvFq7V4tzCpl0tbc14lXe1dkzU78s0Zb1Hix3mngfatGmSt43rLPvjtSdrQwl7eBARLQTeM7vPtVyOinPVwUoEGXs3Zs1RII4InSOPQ0cO0ngB2leMmSuON7Ts6Ux2vO1Y3WhhjdhGyz6xwkdx5NpPJDzjxd3aDvWTn7RtbjHx+rVwdn1rzflYcUTWtDWtDWgWAAAAHUAFmzO87y0IiI4hzUJEBAQEBAQEBAQEBAQEBAQEBAQEBAQEBAQdNVSskYWSMa9p4hwBCmtprO8ItWLRtKB7f3fkXfSOv08k46/McfY71q/i1nlf8AKjl0fnT8INUQOY4te0tcOLXAgj1q9ExMbwozExO0utSNBN4zu8+1XI6Kc9XyNhcQGgkk2AAuSTwAA4lJmI5kiJniFgYX3ZSy2fVkxM48mLcsfO6GD1nuWdn7RrXjHzPq0cGgtbnJx+i0tlbKhpoxHBE1jewak9bjxJ7SsjJktkne07tWmOtI2rDNXh7EBAQEBAQEBAQEBAQEBAQEBAQEBAQEBAQEBAQEGv2vsWCpblmjBtwcNHt80/ZwXTHltjnesueTFW8bWhXW38ETwXdFeaPjoPCAdrRx7x6gtHFq634txLPy6W1OY5hHsPYGqqt2a3JREnwjwdRf3jdC7v0HarebW48UbdZ9FXFo75Z36QtjDeEqWjHgmXktYyv1kPXY+9HYLLHzanJl+qePRr4dPTF9Mc+rfKu7iAgICAgICAgICAgICAgICAgICAgICAgICAgICAgICAgICAgICAgICAgICAgICAgICAgICAgICAgICAgICAgICAgICAgICAgICAgICAgICAgICAgICAgICAgICAgICAgICAgICAgICAgICAgICAgICAgICAgICCP7SxHyc4iZGHEv5MZnlpc+0ZLWANN7CVmvnXsGlwDC+6JRf6v7MoOneHj6LZrWtDeVqJBdkd7Na3hnkPQ24sBxJB6iQFZ0218SbR8JBy3JnhyQip4fmOkILh25nIl9n23iPZvhKjlTGDrywinh+c+Mkt/3BBbuC8QHaFC2cwvgL7t1tY20zxE8WdRI6CiFXSYz2nszavI19S6aBruddkQzQv8AFmZkaDccSNdWuHaiV3xSBzQ5pBa4AgjUEEXBHYiFa74MePowynpZMk7rSPeA0mOMcBZwIzOI6RoAesIJDu3irvcYl2hUOklms9rHNY3k2W5oIa0c48TfhcDoNwgW9HFm0YNq+56SqexrmQ5WNbCbvkJHF7TxNumyJYtsW/6//j0Qxpsbbf2c9nu1pc1x0bNHFkdbiGyQgAOt2m3GxRK5sLbejrqSOoiuGvBu0+M1zSQ5p7iDr06FEIHvrxNWUb6MUtQ6ISNnL7NjdfIYcvjtPDO7h1oInT7SxQ9jXsdVOa9oc1wiprFrhcEczgQUS5+7MVf9V+ypf6EFr7vZKx1BGa/P7ozSZs4a11uUOS4aAPFsiFfb3sW19LtFkNLVOiYaeN+UNiN3ullBN3tJ4Nb6kGvzYt/6j1UCDpmxjiHZ7murGucxxtaaOLkz2B8FsrrcNfQbIlcGEMSxbQpWzxXGpa9h1cx4tmafWCD0gg9KIbtBBd5+KZKVkUVPJklkJeSA0kMbpwII5zv3Sr+h00ZZm144hR1uonHERXrKA0e8CvbIxz6hz2tcC5hbGA5oOrbht9QtG2hwzWYiu0/dn112WJjeV50tQ2RjXsN2vaHNPWHC4PqKwLRNZ2lu1mJjeHaoSo7bWNdoMqZ2NqnBrJpGtGWPQNkcANW9QW9i0eGaVma+UevoxMurzVvMRPmwv8ebR/THf7Iv6V0/4WD/AM/z/bn/AM3N6/w2Gyd5ddG4cq5s7Olrmta63xXMAse8Fc8nZ+K0fLw949flrPzcrg2JtWOqgZNEea8cD4wI0LXdoOixcuO2O01t5NjHkjJWLQr/AHnYkq6arjZBOY2mFriA1h52d4vzmnoA9S0dDp8eTHM3jflQ1uoyY7xFZ8my3Y7fnnhqX1U+YRlvOcGNDW5SXE2A006Vy12ClLVikdXXRZrXpM3noiWJd4tTJUO9yymKFvNbzWEut792ZpIv1dAt0q5g0GOtP8kbyp5tdebfJO0JXu5l2jUffFTUv5HUMYWxjlDwLjZt8o+k9g1p62MGP5KV5+/C3pJzX+a88JRW7BZJIZA97CSCcuTiMnOaXNJa60bBcW0aO9Z6+6P8HUH6JH9P80FK4epBtjb8jpudFmkmcNbGGJzWRR9xzRg9YzdaJehY2BoAAAAAAA0AA4ADqRBJGHAtcAQQQQRcEHiCOkIEbA0ANAAAAAAsABwAHUghO9fB/u6kzxNvU04Lo7cXt9/F6bXHxgOglBCd2+8llNQTQ1RJdTMzU44Oe0mwh16WuI7mnqYUSwd2eHZdqV8ldWc+NkmdxI5sk2hawD4DBl06gwa6oL8RCgd60gbiGFzjZrfcjnE8A1styT3AFE+S1vuh7K/zCH1n+SIQfe1jqgqKB1PBKJpHvjcHNDskYY8OLi4gC5ALbC553UiUl3MbKlg2WOWa5pmlfM1rgQ4Mc1rW3B4XyZrfGRCI/wBojx6Dzan206JhNcNY02ayipWP2hTNcynia5plYHBwjaCCL6EEIhsv8d7L/wAypf20f80G7oqyOaNskT2vY8Xa5pBaR1gjigojfj+OIv1aD6+dEwv5EItvQdENkVnK2sYiG3t5X8lb42fLZBC/7PQdyVb8DlIrdWbI7N6bZPoRMrce4AEk2A1JPCyIedsW7ZNXWSze9JysHUxujfXx7yV9Lp8XwscV/L5zUZfi5JsyMVYafRinzX8NCHG/RIPHZ6MzfWvOn1EZe9t5T+3k9ajBOLu/rCw90W2uUpnU7jzoDdvWY3G49TrjuLVm9o4u7fvx5/y0uz8vep3Z8k/WcvvN2Ivwyp+Xm+tcvp8Ph19o/h83n8W3vK6MGbMp3bPpXOgiLjE0kljCSbdJIWFqcl4y22merb09K/CrvHkrLeZTU8de5tOGgZGl7WWyiQk3FhoDbKbdq1tDa9sW92Vrq0rl+VM9y7ne5ZwfFE2neWNzfwqj2nt8SPZd7O3+HPuj2+X8Oi/V2/WSKz2b4U+6t2j4keyIwbWkZTSU7TZkr2ufbico0b5t9fQFcnFWbxefJUrltFJpHm32AMIurZc8gIp4zzjwzn4DT7T0DtKr6zVRirtH1T/u6xpNNOWd56QvGKMNaGtADWgAACwAAsAB1LAmd+ZbkRtxDmiRB5/3Qzil23JBKbFzZqbXTwjJGkesRO9YRL0AiBAQEHnDfPsqOn2o7kRlE8Lahw96JHvka4gdRMebvcUTC/8AYGx4qSmjp4W2ZG2w6yeLnO63EkknrKIbBB5/3uQCTb8cbr2kFLGbcbPkLTbtsUT5Jt9xXZ/56q/aRf8AEhujuNt07KWmfVUdRKTAOUcyQtzZWal0b2BpDha/Do6EN0v3P4qlraR7Z3ZpadwYX9L2ObdjnW99o4Hryg9KIRP+0R5Sg82p9tOiYd+xtzVNNTQTGsqAZYo5CAIrAvYHEC7L21Q3Zn3DqX9NqPVD/QhusTDmyG0lLFTsc5zYm5Q51sx1J1tp0ohSO/W/97x24+5Ybd/LT2RMMis2TieON8jpagtY0uOWeN7rAXNmtdcnsGqCP4eoavbVQIpdo6sbnHLvkebcCYYxzS4A66tNiOOtg9A4Vw7DQUzYIb2F3Oc62d7z4z3W6TYdwAHQiGk3pba5CiMbTZ9ReMdeT8ofUQ354V3QYe/l3npHP9Kety9zHt5yprZdSyOaOR8fKNY8OLL5c2U3AvY6XAvpwW5krNqzETtuxcdoraJmEqxjjhldAIzSFjmvD2v5XNboItkGhB6+pU9No5w373e3+y3qNXXNTu9392mwZtn3JWxSk2YTkk8x1g4+jR3zV31WL4uOa+fk4abL8PJE/l6FBXzb6J5vxF+GVPy831rl9Ph8OvtH8Pm8/i295cajZM8cLJnxObFJbK8+KbgkW9APqU1y0taaxPMItivWsWmOJc8P7JNVUMhEjIy82Dn3t3C3F3UNLqM2X4dJvtvsYcfxLxXfZf2Htix0lO2GK9hqSfGc48XH/wB0AAXzubLbLfvWfQ4sVcde7VVu+X8Oi/V2/WSLW7N8Kfdk9o+JHsgvIuyZ8py5sua2ma17X67A+paG8b7eaj3Z238k+3aYyEBbSzkCJx8G86ZHON8rviknj0E9R0ztdpO//kr182hotV3P8dunkuBYrYEBBT+9jAEzpjX0LXOfdrpY2X5UOZbLLFbUu5ouBrcAi5JRLXbC30zxNEdZTCVzOaXtdyUtx8NhbbN12y9yGzjt7fNUTDkqOm5Fz+aHk8rPr+bYG2zf7u5DZZu7uavdQs/vBmWUaNJPhXMtzXSt4Nf9PWAbhEJMg8+7/ngbUjuQPvOLif8AXqETD0EiBB563x1gi26yTQ8mymksTa+R5da/Re1r9qJhuPu8u/y+P/uj/wASGzUYi3p1m0YXUsFM1glGV7Yi+eZzTxaLNFgeB5pNupBZG6DCstDSPM4yy1Dw8s4ljWtsxrre+1cT1ZrdCIRH+0U4B+z7kDm1PHvp0TDW7M31ywwRQikhcIo2RgmZwJDGhtyMul7IbMn7u836FB+3d/Qhss/d/iV20KJtQ6NsZL3tytcXDmG17kBEKk35PA2xDcgfe0H18yJhf6IUrvUwS+ll/vKguwNdykoZxjffyzB8E35w4DU8C6xKb7tcdR7Sgs4tbUxAcqwHQ9AkZ8U9XvTp1EkK43i7c901z8rrxxeCZrocp5zvS6+vUAvodFh+HijfrPLB1mX4mTjpHDdYO3eMqqVs8sr2Zy7KGhvig2BNx0kH0WXDU6+ceTuVjfZ20+hjJTvWlvPuS0/6TN6mfyVf/s7/APmHf/rcfrKtsT7INJVSQE3DTdpOmZjhdp9Rse0FamDL8XHF2ZnxTivNVv7stt+6KFrXG8kHgnddgOY70t072lYuuw/Dy7x0nn+2zo8vfx89Y4U5iE/flT8vN9a5beDw6+0fwxs/iW95XTh3ZsdRseCGUXY+BoPWOojtBsR3LCzZLY9RNq9Ylt4qRfBFZ9FMbd2VLR1LonmzmEOa8XFxe7Xt9XoII6Fu4ctc1O9DEy4rYr7Li3fYsFbDleRy8QAeNOcOAkHf09R7wsTWab4Nt4+men9NnSaj4tdp6wg++U/f0X6u36yRX+zfCn3/AKUe0fEj2Z+6rZsVTSVkMrczHuYD1g5TYg9BB1BXPtDJbHkravV10NIvitWyF4o2BJRTmKTVp1Y/g17esdvQR0HssTe0+euavej7qGfBbFbaU83Z41zZaSofzuELyePVG49fUenhxtfP12k23yU+8f8A1oaPVb/47/ZZyymmICClt+njN9CJh2biOL/SiJXIEH1BF8T+WHyY/ecglCAgieIvLnzWoNaiUiwx4rkQ3iCPYq4xdz/4UGiRIglOG/IfOKIazEvlx5jf3nIJQg6azyb/ADXewoI3hry/zD7WoMRXlRLNm+RZ5oVO/wBUrNPphkry9I5t/wAqPNHtKsYfpcMn1MjDfGT5v8SjN5JxebVVPjv853tK616Q5z1lJtmeRZ5oVW/1SsU+mGpxD5Rvm/aV2w9JcsvVxw/5U+YfaFOb6TF1fcQ+VHmD2lRh6GX6mRhzg/vHsK85vJ6xeb5iPhH877Ew+Zl8mppfKM85v7wXa30y5V6pgqa0I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encrypted-tbn3.gstatic.com/images?q=tbn:ANd9GcTLk8LvMi5RQA_wnGgegIRGiyh8aa1YJBbyn50-jyBNxmW-pwfc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46" y="2077972"/>
            <a:ext cx="2642475" cy="8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minfin.krskstate.ru/dat/pic/ban_slider/p-106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61" y="4068518"/>
            <a:ext cx="1367548" cy="13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klerk.ru/img/pb/thumb550x550/780747i6590nothumb500_97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0" y="4116473"/>
            <a:ext cx="1633732" cy="9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oplogos.ru/images/logo-pf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55" y="4116473"/>
            <a:ext cx="1008112" cy="10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5175" y="1019175"/>
            <a:ext cx="592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Вендоры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65172" y="3339184"/>
            <a:ext cx="592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28863" y="1122947"/>
            <a:ext cx="8483971" cy="496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Clr>
                <a:srgbClr val="800000"/>
              </a:buClr>
              <a:buSzPct val="120000"/>
              <a:buFont typeface="Arial" pitchFamily="34" charset="0"/>
              <a:buNone/>
              <a:defRPr lang="ru-RU" sz="1800" b="0" i="0" kern="1200" baseline="0">
                <a:solidFill>
                  <a:srgbClr val="000000"/>
                </a:solidFill>
                <a:latin typeface="+mj-lt"/>
                <a:ea typeface="MS PGothic" pitchFamily="34" charset="-128"/>
                <a:cs typeface="Arial" charset="0"/>
              </a:defRPr>
            </a:lvl1pPr>
            <a:lvl2pPr marL="684000" indent="-342000" algn="l" defTabSz="4572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026000" indent="-342000" algn="l" defTabSz="457200" rtl="0" eaLnBrk="1" latinLnBrk="0" hangingPunct="1">
              <a:spcBef>
                <a:spcPts val="0"/>
              </a:spcBef>
              <a:spcAft>
                <a:spcPts val="100"/>
              </a:spcAft>
              <a:buSzPct val="80000"/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368000" indent="-342000" algn="l" defTabSz="457200" rtl="0" eaLnBrk="1" latinLnBrk="0" hangingPunct="1">
              <a:spcBef>
                <a:spcPts val="0"/>
              </a:spcBef>
              <a:spcAft>
                <a:spcPts val="100"/>
              </a:spcAft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endParaRPr lang="pl-PL" dirty="0" smtClean="0">
              <a:latin typeface="+mn-lt"/>
            </a:endParaRPr>
          </a:p>
          <a:p>
            <a:pPr>
              <a:defRPr/>
            </a:pPr>
            <a:r>
              <a:rPr lang="pl-PL" dirty="0" smtClean="0">
                <a:latin typeface="+mn-lt"/>
              </a:rPr>
              <a:t>123022, </a:t>
            </a:r>
            <a:r>
              <a:rPr lang="pl-PL" dirty="0" err="1" smtClean="0">
                <a:latin typeface="+mn-lt"/>
              </a:rPr>
              <a:t>г</a:t>
            </a:r>
            <a:r>
              <a:rPr lang="pl-PL" dirty="0" smtClean="0">
                <a:latin typeface="+mn-lt"/>
              </a:rPr>
              <a:t>. </a:t>
            </a:r>
            <a:r>
              <a:rPr lang="pl-PL" dirty="0" err="1" smtClean="0">
                <a:latin typeface="+mn-lt"/>
              </a:rPr>
              <a:t>Москва</a:t>
            </a:r>
            <a:r>
              <a:rPr lang="pl-PL" dirty="0" smtClean="0">
                <a:latin typeface="+mn-lt"/>
              </a:rPr>
              <a:t>, </a:t>
            </a:r>
            <a:r>
              <a:rPr lang="pl-PL" dirty="0" err="1" smtClean="0">
                <a:latin typeface="+mn-lt"/>
              </a:rPr>
              <a:t>ул</a:t>
            </a:r>
            <a:r>
              <a:rPr lang="pl-PL" dirty="0" smtClean="0">
                <a:latin typeface="+mn-lt"/>
              </a:rPr>
              <a:t>. </a:t>
            </a:r>
            <a:r>
              <a:rPr lang="pl-PL" dirty="0" err="1" smtClean="0">
                <a:latin typeface="+mn-lt"/>
              </a:rPr>
              <a:t>Рочдельская</a:t>
            </a:r>
            <a:r>
              <a:rPr lang="pl-PL" dirty="0" smtClean="0">
                <a:latin typeface="+mn-lt"/>
              </a:rPr>
              <a:t>, </a:t>
            </a:r>
            <a:r>
              <a:rPr lang="pl-PL" dirty="0" err="1" smtClean="0">
                <a:latin typeface="+mn-lt"/>
              </a:rPr>
              <a:t>д</a:t>
            </a:r>
            <a:r>
              <a:rPr lang="pl-PL" dirty="0" smtClean="0">
                <a:latin typeface="+mn-lt"/>
              </a:rPr>
              <a:t>. 15, </a:t>
            </a:r>
            <a:r>
              <a:rPr lang="pl-PL" dirty="0" err="1" smtClean="0">
                <a:latin typeface="+mn-lt"/>
              </a:rPr>
              <a:t>к</a:t>
            </a:r>
            <a:r>
              <a:rPr lang="pl-PL" dirty="0" smtClean="0">
                <a:latin typeface="+mn-lt"/>
              </a:rPr>
              <a:t>. 16а</a:t>
            </a:r>
          </a:p>
          <a:p>
            <a:pPr>
              <a:defRPr/>
            </a:pPr>
            <a:r>
              <a:rPr lang="pl-PL" dirty="0" err="1" smtClean="0">
                <a:latin typeface="+mn-lt"/>
              </a:rPr>
              <a:t>Т</a:t>
            </a:r>
            <a:r>
              <a:rPr lang="pl-PL" dirty="0" smtClean="0">
                <a:latin typeface="+mn-lt"/>
              </a:rPr>
              <a:t>. +7 (495) 640-6010</a:t>
            </a:r>
          </a:p>
          <a:p>
            <a:pPr>
              <a:defRPr/>
            </a:pPr>
            <a:r>
              <a:rPr lang="pl-PL" dirty="0" smtClean="0">
                <a:latin typeface="+mn-lt"/>
              </a:rPr>
              <a:t>www.</a:t>
            </a:r>
            <a:r>
              <a:rPr lang="en-US" dirty="0">
                <a:latin typeface="+mn-lt"/>
              </a:rPr>
              <a:t>r</a:t>
            </a:r>
            <a:r>
              <a:rPr lang="pl-PL" dirty="0" smtClean="0">
                <a:latin typeface="+mn-lt"/>
              </a:rPr>
              <a:t>-</a:t>
            </a:r>
            <a:r>
              <a:rPr lang="pl-PL" dirty="0" err="1" smtClean="0">
                <a:latin typeface="+mn-lt"/>
              </a:rPr>
              <a:t>Style.com</a:t>
            </a:r>
            <a:endParaRPr lang="pl-PL" dirty="0">
              <a:latin typeface="+mn-lt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324772" y="229920"/>
            <a:ext cx="7200957" cy="525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kern="1200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4783" y="1126727"/>
            <a:ext cx="8361377" cy="573505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SzPct val="100000"/>
              <a:buFont typeface="Arial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Примеры использования</a:t>
            </a:r>
          </a:p>
          <a:p>
            <a:pPr marL="342900" indent="-3429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Процесс управления инцидентами</a:t>
            </a:r>
            <a:endParaRPr lang="en-US" altLang="ru-RU" dirty="0" smtClean="0">
              <a:latin typeface="+mn-lt"/>
            </a:endParaRPr>
          </a:p>
          <a:p>
            <a:pPr marL="342900" indent="-3429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Архитектура решения</a:t>
            </a:r>
          </a:p>
          <a:p>
            <a:pPr marL="342900" indent="-3429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Принцип работы</a:t>
            </a:r>
          </a:p>
          <a:p>
            <a:pPr marL="342900" indent="-3429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Отчетность и управление доступом</a:t>
            </a:r>
          </a:p>
          <a:p>
            <a:pPr marL="342900" indent="-3429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Примеры внедрения</a:t>
            </a:r>
          </a:p>
          <a:p>
            <a:pPr marL="342900" indent="-342900">
              <a:buClr>
                <a:srgbClr val="AC00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en-US" altLang="ru-RU" sz="2400" dirty="0" smtClean="0">
              <a:latin typeface="+mn-lt"/>
            </a:endParaRPr>
          </a:p>
          <a:p>
            <a:pPr marL="285750" indent="-285750">
              <a:buClr>
                <a:srgbClr val="AC0000"/>
              </a:buClr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14" y="1303338"/>
            <a:ext cx="2703264" cy="193372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4" name="Изображение 3" descr="tabl_bodri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5" y="3507035"/>
            <a:ext cx="5047993" cy="30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4784" y="1126726"/>
            <a:ext cx="5803804" cy="487883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Один из администраторов уходит из компании. Где он хранит пароли?</a:t>
            </a:r>
          </a:p>
          <a:p>
            <a:pPr marL="342900" indent="-34290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Его права должны быть перечислены, деактивированы и изменены для каждого устройства</a:t>
            </a:r>
          </a:p>
          <a:p>
            <a:pPr marL="342900" indent="-34290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Эти изменения должны произойти </a:t>
            </a:r>
            <a:br>
              <a:rPr lang="ru-RU" altLang="ru-RU" dirty="0" smtClean="0">
                <a:latin typeface="+mn-lt"/>
              </a:rPr>
            </a:br>
            <a:r>
              <a:rPr lang="ru-RU" altLang="ru-RU" dirty="0" smtClean="0">
                <a:latin typeface="+mn-lt"/>
              </a:rPr>
              <a:t>без привлечения внимания</a:t>
            </a:r>
          </a:p>
          <a:p>
            <a:pPr marL="342900" indent="-34290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Как можно быть уверенным, что у него </a:t>
            </a:r>
            <a:br>
              <a:rPr lang="ru-RU" altLang="ru-RU" dirty="0" smtClean="0">
                <a:latin typeface="+mn-lt"/>
              </a:rPr>
            </a:br>
            <a:r>
              <a:rPr lang="ru-RU" altLang="ru-RU" dirty="0" smtClean="0">
                <a:latin typeface="+mn-lt"/>
              </a:rPr>
              <a:t>больше нет доступа к ИТ системам?</a:t>
            </a:r>
          </a:p>
          <a:p>
            <a:pPr marL="285750" indent="-28575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Текучка кадров в оперативном управлении АСУ ТП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29" y="3695455"/>
            <a:ext cx="25654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4784" y="1116958"/>
            <a:ext cx="7577831" cy="54259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AC0000"/>
              </a:buClr>
              <a:tabLst>
                <a:tab pos="542925" algn="l"/>
              </a:tabLst>
            </a:pPr>
            <a:r>
              <a:rPr lang="ru-RU" altLang="ru-RU" dirty="0" smtClean="0">
                <a:latin typeface="+mn-lt"/>
              </a:rPr>
              <a:t>Из разговоров с заказчиком:</a:t>
            </a:r>
            <a:endParaRPr lang="en-US" altLang="ru-RU" dirty="0" smtClean="0">
              <a:latin typeface="+mn-lt"/>
            </a:endParaRPr>
          </a:p>
          <a:p>
            <a:pPr marL="720000" lvl="1">
              <a:spcAft>
                <a:spcPts val="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r>
              <a:rPr lang="ru-RU" altLang="ru-RU" sz="1900" dirty="0" smtClean="0">
                <a:latin typeface="+mn-lt"/>
              </a:rPr>
              <a:t>«Я не понимаю, что делают внешние компании</a:t>
            </a:r>
          </a:p>
          <a:p>
            <a:pPr marL="774000" lvl="1" indent="0">
              <a:spcAft>
                <a:spcPts val="700"/>
              </a:spcAft>
              <a:buClr>
                <a:srgbClr val="800000"/>
              </a:buClr>
              <a:buSzPct val="100000"/>
              <a:buNone/>
              <a:tabLst>
                <a:tab pos="542925" algn="l"/>
              </a:tabLst>
            </a:pPr>
            <a:r>
              <a:rPr lang="ru-RU" altLang="ru-RU" sz="1900" dirty="0" smtClean="0">
                <a:latin typeface="+mn-lt"/>
              </a:rPr>
              <a:t> с моей инфраструктурой»</a:t>
            </a:r>
          </a:p>
          <a:p>
            <a:pPr marL="720000" lvl="1">
              <a:spcAft>
                <a:spcPts val="70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r>
              <a:rPr lang="ru-RU" altLang="ru-RU" sz="1900" dirty="0" smtClean="0">
                <a:latin typeface="+mn-lt"/>
              </a:rPr>
              <a:t>«</a:t>
            </a:r>
            <a:r>
              <a:rPr lang="ru-RU" altLang="ru-RU" sz="2000" dirty="0"/>
              <a:t>Он получает доступ к любым функциям в любое время</a:t>
            </a:r>
            <a:r>
              <a:rPr lang="ru-RU" altLang="ru-RU" sz="1900" dirty="0" smtClean="0">
                <a:latin typeface="+mn-lt"/>
              </a:rPr>
              <a:t>»</a:t>
            </a:r>
          </a:p>
          <a:p>
            <a:pPr marL="720000" lvl="1">
              <a:spcAft>
                <a:spcPts val="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r>
              <a:rPr lang="ru-RU" altLang="ru-RU" sz="1900" dirty="0" smtClean="0">
                <a:latin typeface="+mn-lt"/>
              </a:rPr>
              <a:t>«Я должен контролировать весь доступ и иметь </a:t>
            </a:r>
          </a:p>
          <a:p>
            <a:pPr marL="828000" lvl="1" indent="0">
              <a:spcAft>
                <a:spcPts val="500"/>
              </a:spcAft>
              <a:buClr>
                <a:srgbClr val="800000"/>
              </a:buClr>
              <a:buSzPct val="100000"/>
              <a:buNone/>
              <a:tabLst>
                <a:tab pos="542925" algn="l"/>
              </a:tabLst>
            </a:pPr>
            <a:r>
              <a:rPr lang="ru-RU" altLang="ru-RU" sz="1900" dirty="0" smtClean="0">
                <a:latin typeface="+mn-lt"/>
              </a:rPr>
              <a:t>возможность сменить внешнего подрядчика, </a:t>
            </a:r>
            <a:br>
              <a:rPr lang="ru-RU" altLang="ru-RU" sz="1900" dirty="0" smtClean="0">
                <a:latin typeface="+mn-lt"/>
              </a:rPr>
            </a:br>
            <a:r>
              <a:rPr lang="ru-RU" altLang="ru-RU" sz="1900" dirty="0" smtClean="0">
                <a:latin typeface="+mn-lt"/>
              </a:rPr>
              <a:t>если мне это нужно»</a:t>
            </a:r>
          </a:p>
          <a:p>
            <a:pPr marL="285750" indent="-285750">
              <a:buClr>
                <a:srgbClr val="AC0000"/>
              </a:buClr>
              <a:buFont typeface="Arial" panose="020B0604020202020204" pitchFamily="34" charset="0"/>
              <a:buChar char="•"/>
            </a:pPr>
            <a:endParaRPr lang="ru-RU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Внешние поставщики услуг</a:t>
            </a:r>
            <a:endParaRPr lang="ru-RU" dirty="0"/>
          </a:p>
        </p:txBody>
      </p:sp>
      <p:sp>
        <p:nvSpPr>
          <p:cNvPr id="16" name="Овал 19"/>
          <p:cNvSpPr/>
          <p:nvPr/>
        </p:nvSpPr>
        <p:spPr>
          <a:xfrm>
            <a:off x="6415176" y="2997746"/>
            <a:ext cx="1850659" cy="36614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21" descr="Снимок экрана 2014-04-29 в 11.5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39" y="4851522"/>
            <a:ext cx="1279099" cy="1188541"/>
          </a:xfrm>
          <a:prstGeom prst="ellipse">
            <a:avLst/>
          </a:prstGeom>
        </p:spPr>
      </p:pic>
      <p:pic>
        <p:nvPicPr>
          <p:cNvPr id="18" name="Изображение 23" descr="Снимок экрана 2014-05-06 в 17.03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11" y="3900273"/>
            <a:ext cx="1523279" cy="1383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589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354784" y="1116958"/>
            <a:ext cx="7577831" cy="542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200"/>
              </a:spcAft>
              <a:buClr>
                <a:srgbClr val="800000"/>
              </a:buClr>
              <a:buSzPct val="120000"/>
              <a:buFont typeface="Arial" pitchFamily="34" charset="0"/>
              <a:buNone/>
              <a:defRPr sz="1900" b="0" i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4000" indent="-342000" algn="l" defTabSz="4572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80000"/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026000" indent="-342000" algn="l" defTabSz="457200" rtl="0" eaLnBrk="1" latinLnBrk="0" hangingPunct="1">
              <a:spcBef>
                <a:spcPts val="0"/>
              </a:spcBef>
              <a:spcAft>
                <a:spcPts val="100"/>
              </a:spcAft>
              <a:buSzPct val="80000"/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368000" indent="-342000" algn="l" defTabSz="457200" rtl="0" eaLnBrk="1" latinLnBrk="0" hangingPunct="1">
              <a:spcBef>
                <a:spcPts val="0"/>
              </a:spcBef>
              <a:spcAft>
                <a:spcPts val="100"/>
              </a:spcAft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Clr>
                <a:srgbClr val="AC0000"/>
              </a:buClr>
              <a:tabLst>
                <a:tab pos="542925" algn="l"/>
              </a:tabLst>
            </a:pPr>
            <a:r>
              <a:rPr lang="ru-RU" altLang="ru-RU" dirty="0"/>
              <a:t>Сервер «упал» после вмешательства службы </a:t>
            </a:r>
            <a:r>
              <a:rPr lang="ru-RU" altLang="ru-RU" dirty="0" smtClean="0"/>
              <a:t>поддержки во </a:t>
            </a:r>
            <a:r>
              <a:rPr lang="ru-RU" altLang="ru-RU" dirty="0"/>
              <a:t>время апгрейда</a:t>
            </a:r>
            <a:r>
              <a:rPr lang="en-US" altLang="ru-RU" dirty="0"/>
              <a:t>:</a:t>
            </a:r>
          </a:p>
          <a:p>
            <a:pPr marL="720000" lvl="1">
              <a:spcAft>
                <a:spcPts val="70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r>
              <a:rPr lang="ru-RU" altLang="ru-RU" sz="1900" dirty="0" smtClean="0"/>
              <a:t>Нет </a:t>
            </a:r>
            <a:r>
              <a:rPr lang="ru-RU" altLang="ru-RU" sz="1900" dirty="0"/>
              <a:t>возможности установить ответственного </a:t>
            </a:r>
            <a:r>
              <a:rPr lang="ru-RU" altLang="ru-RU" sz="1900" dirty="0" smtClean="0"/>
              <a:t/>
            </a:r>
            <a:br>
              <a:rPr lang="ru-RU" altLang="ru-RU" sz="1900" dirty="0" smtClean="0"/>
            </a:br>
            <a:r>
              <a:rPr lang="ru-RU" altLang="ru-RU" sz="1900" dirty="0" smtClean="0"/>
              <a:t>или </a:t>
            </a:r>
            <a:r>
              <a:rPr lang="ru-RU" altLang="ru-RU" sz="1900" dirty="0"/>
              <a:t>найти доказательства!</a:t>
            </a:r>
            <a:endParaRPr lang="en-US" altLang="ru-RU" sz="1900" dirty="0"/>
          </a:p>
          <a:p>
            <a:pPr marL="720000" lvl="1">
              <a:spcAft>
                <a:spcPts val="70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r>
              <a:rPr lang="ru-RU" altLang="ru-RU" sz="1900" dirty="0" smtClean="0"/>
              <a:t>Проблема </a:t>
            </a:r>
            <a:r>
              <a:rPr lang="ru-RU" altLang="ru-RU" sz="1900" dirty="0"/>
              <a:t>найти первопричину инцидента</a:t>
            </a:r>
            <a:endParaRPr lang="en-US" altLang="ru-RU" sz="1900" dirty="0"/>
          </a:p>
          <a:p>
            <a:pPr marL="720000" lvl="1">
              <a:spcAft>
                <a:spcPts val="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r>
              <a:rPr lang="ru-RU" altLang="ru-RU" sz="1900" dirty="0" smtClean="0">
                <a:latin typeface="+mn-lt"/>
              </a:rPr>
              <a:t>Можно </a:t>
            </a:r>
            <a:r>
              <a:rPr lang="ru-RU" altLang="ru-RU" sz="1900" dirty="0">
                <a:latin typeface="+mn-lt"/>
              </a:rPr>
              <a:t>ли отследить, что происходило?</a:t>
            </a:r>
          </a:p>
          <a:p>
            <a:pPr marL="720000" lvl="1">
              <a:spcAft>
                <a:spcPts val="0"/>
              </a:spcAft>
              <a:buClr>
                <a:srgbClr val="800000"/>
              </a:buClr>
              <a:buSzPct val="100000"/>
              <a:tabLst>
                <a:tab pos="542925" algn="l"/>
              </a:tabLst>
            </a:pPr>
            <a:endParaRPr lang="ru-RU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инцидент произошел</a:t>
            </a:r>
            <a:endParaRPr lang="ru-RU" dirty="0"/>
          </a:p>
        </p:txBody>
      </p:sp>
      <p:sp>
        <p:nvSpPr>
          <p:cNvPr id="16" name="Овал 19"/>
          <p:cNvSpPr/>
          <p:nvPr/>
        </p:nvSpPr>
        <p:spPr>
          <a:xfrm>
            <a:off x="6415176" y="2997746"/>
            <a:ext cx="1850659" cy="36614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08" y="3363888"/>
            <a:ext cx="2895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72" y="229920"/>
            <a:ext cx="7979074" cy="525539"/>
          </a:xfrm>
        </p:spPr>
        <p:txBody>
          <a:bodyPr>
            <a:noAutofit/>
          </a:bodyPr>
          <a:lstStyle/>
          <a:p>
            <a:r>
              <a:rPr lang="ru-RU" dirty="0" smtClean="0"/>
              <a:t>Процесс управления инцидентами привилегированного доступа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46301812"/>
              </p:ext>
            </p:extLst>
          </p:nvPr>
        </p:nvGraphicFramePr>
        <p:xfrm>
          <a:off x="1139048" y="978878"/>
          <a:ext cx="6527181" cy="156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9972" y="2422819"/>
            <a:ext cx="1908951" cy="32932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Контроль парольных политик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Авторизация подключения поставщиков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Отсутствие прямого доступа к целевым системам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Безопасное хранение паролей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55352" y="2422819"/>
            <a:ext cx="1863724" cy="32932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Триггеры </a:t>
            </a:r>
            <a:br>
              <a:rPr lang="ru-RU" sz="1600" dirty="0" smtClean="0"/>
            </a:br>
            <a:r>
              <a:rPr lang="ru-RU" sz="1600" dirty="0" smtClean="0"/>
              <a:t>на опасные команды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Real-time </a:t>
            </a:r>
            <a:r>
              <a:rPr lang="ru-RU" sz="1600" dirty="0"/>
              <a:t>оповещения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en-US" sz="1600" dirty="0"/>
              <a:t>mail &amp; logs)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Регулярная отчетность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Интеграция с </a:t>
            </a:r>
            <a:r>
              <a:rPr lang="en-US" sz="1600" dirty="0" smtClean="0"/>
              <a:t>SIEM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2858" y="2422819"/>
            <a:ext cx="1885448" cy="32932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Видеопросмотр</a:t>
            </a:r>
            <a:r>
              <a:rPr lang="ru-RU" sz="1600" dirty="0" smtClean="0"/>
              <a:t> содержимого сессии</a:t>
            </a:r>
            <a:r>
              <a:rPr lang="en-US" sz="1600" dirty="0" smtClean="0"/>
              <a:t> RDP</a:t>
            </a:r>
          </a:p>
          <a:p>
            <a:endParaRPr lang="ru-RU" sz="1600" dirty="0" smtClean="0"/>
          </a:p>
          <a:p>
            <a:r>
              <a:rPr lang="ru-RU" sz="1600" dirty="0" smtClean="0"/>
              <a:t>Запись\</a:t>
            </a:r>
            <a:r>
              <a:rPr lang="en-US" sz="1600" dirty="0" smtClean="0"/>
              <a:t>OCR </a:t>
            </a:r>
            <a:r>
              <a:rPr lang="ru-RU" sz="1600" dirty="0" smtClean="0"/>
              <a:t>вводимых </a:t>
            </a:r>
            <a:br>
              <a:rPr lang="ru-RU" sz="1600" dirty="0" smtClean="0"/>
            </a:br>
            <a:r>
              <a:rPr lang="ru-RU" sz="1600" dirty="0" smtClean="0"/>
              <a:t>команд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Независимый архив </a:t>
            </a:r>
          </a:p>
          <a:p>
            <a:endParaRPr lang="en-US" sz="1600" dirty="0" smtClean="0"/>
          </a:p>
          <a:p>
            <a:r>
              <a:rPr lang="ru-RU" sz="1600" dirty="0" smtClean="0"/>
              <a:t>Выявление </a:t>
            </a:r>
            <a:r>
              <a:rPr lang="en-US" sz="1600" dirty="0" smtClean="0"/>
              <a:t>shared accounts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96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работы и поддерживаемые протоколы</a:t>
            </a:r>
            <a:endParaRPr lang="ru-RU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020016" y="1192990"/>
            <a:ext cx="28881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kern="120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Целевые устройства </a:t>
            </a:r>
            <a:br>
              <a:rPr lang="ru-RU" sz="1600" b="1" kern="120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</a:br>
            <a:r>
              <a:rPr lang="ru-RU" sz="1600" b="1" kern="1200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и приложения</a:t>
            </a:r>
            <a:endParaRPr lang="en-GB" sz="1600" b="1" kern="1200" dirty="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228833" y="2034619"/>
            <a:ext cx="1152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RDP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436257" y="1850469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 dirty="0"/>
              <a:t>RDP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 dirty="0"/>
              <a:t>VNC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23863" y="3862905"/>
            <a:ext cx="4248150" cy="1541549"/>
          </a:xfrm>
          <a:prstGeom prst="rect">
            <a:avLst/>
          </a:prstGeom>
          <a:ln>
            <a:solidFill>
              <a:srgbClr val="CA1314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Authorization (or not) of SSH features</a:t>
            </a:r>
          </a:p>
          <a:p>
            <a:pPr marL="355600" eaLnBrk="0" hangingPunct="0">
              <a:buClr>
                <a:srgbClr val="EB8529"/>
              </a:buClr>
              <a:buSzPct val="100000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kern="1200" dirty="0" smtClean="0">
              <a:solidFill>
                <a:srgbClr val="7F7F7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342000" lvl="1" indent="-342000" eaLnBrk="0" hangingPunct="0">
              <a:buClr>
                <a:srgbClr val="800000"/>
              </a:buClr>
              <a:buSzPct val="100000"/>
              <a:buFont typeface="Arial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SCP (upload &amp; download)</a:t>
            </a:r>
          </a:p>
          <a:p>
            <a:pPr marL="342000" lvl="1" indent="-342000" eaLnBrk="0" hangingPunct="0">
              <a:buClr>
                <a:srgbClr val="800000"/>
              </a:buClr>
              <a:buSzPct val="100000"/>
              <a:buFont typeface="Arial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Execution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of 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remote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command lines</a:t>
            </a:r>
          </a:p>
          <a:p>
            <a:pPr marL="342000" lvl="1" indent="-342000" eaLnBrk="0" hangingPunct="0">
              <a:buClr>
                <a:srgbClr val="800000"/>
              </a:buClr>
              <a:buSzPct val="100000"/>
              <a:buFont typeface="Arial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Shell Session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342000" lvl="1" indent="-342000" eaLnBrk="0" hangingPunct="0">
              <a:buClr>
                <a:srgbClr val="800000"/>
              </a:buClr>
              <a:buSzPct val="100000"/>
              <a:buFont typeface="Arial" charset="0"/>
              <a:buChar char="•"/>
              <a:tabLst>
                <a:tab pos="1778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X11 Forwarding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228833" y="2591832"/>
            <a:ext cx="1152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SSHv2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https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SFTP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4824275" y="2547382"/>
            <a:ext cx="2160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SSHv2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http/https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SFTP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Telnet</a:t>
            </a:r>
          </a:p>
          <a:p>
            <a:pPr algn="ctr" eaLnBrk="0" hangingPunct="0">
              <a:buClr>
                <a:srgbClr val="EB852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kern="1200"/>
              <a:t>rlogin</a:t>
            </a:r>
          </a:p>
        </p:txBody>
      </p:sp>
      <p:pic>
        <p:nvPicPr>
          <p:cNvPr id="14" name="Picture 28" descr="C:\Users\mderbane\Desktop\picto\w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91" y="1649098"/>
            <a:ext cx="144286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29669" y="1192990"/>
            <a:ext cx="1404938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buClr>
                <a:srgbClr val="EB852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Пользователь</a:t>
            </a:r>
            <a:endParaRPr lang="en-GB" sz="1600" b="1" kern="12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cxnSp>
        <p:nvCxnSpPr>
          <p:cNvPr id="17" name="Connecteur droit avec flèche 21"/>
          <p:cNvCxnSpPr>
            <a:cxnSpLocks noChangeShapeType="1"/>
          </p:cNvCxnSpPr>
          <p:nvPr/>
        </p:nvCxnSpPr>
        <p:spPr bwMode="auto">
          <a:xfrm>
            <a:off x="2100607" y="2363232"/>
            <a:ext cx="1485900" cy="0"/>
          </a:xfrm>
          <a:prstGeom prst="straightConnector1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avec flèche 22"/>
          <p:cNvCxnSpPr>
            <a:cxnSpLocks noChangeShapeType="1"/>
          </p:cNvCxnSpPr>
          <p:nvPr/>
        </p:nvCxnSpPr>
        <p:spPr bwMode="auto">
          <a:xfrm>
            <a:off x="5434669" y="2363232"/>
            <a:ext cx="939800" cy="0"/>
          </a:xfrm>
          <a:prstGeom prst="straightConnector1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46" descr="4mainframe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85" y="2596276"/>
            <a:ext cx="792088" cy="7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48930" y="1784818"/>
            <a:ext cx="1967862" cy="1136208"/>
            <a:chOff x="324772" y="2869177"/>
            <a:chExt cx="1413610" cy="816193"/>
          </a:xfrm>
        </p:grpSpPr>
        <p:pic>
          <p:nvPicPr>
            <p:cNvPr id="20" name="Изображение 19" descr="Снимок экрана 2014-05-06 в 17.04.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64" y="3072515"/>
              <a:ext cx="750318" cy="612855"/>
            </a:xfrm>
            <a:prstGeom prst="rect">
              <a:avLst/>
            </a:prstGeom>
          </p:spPr>
        </p:pic>
        <p:pic>
          <p:nvPicPr>
            <p:cNvPr id="4" name="Изображение 3" descr="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070"/>
            <a:stretch/>
          </p:blipFill>
          <p:spPr>
            <a:xfrm>
              <a:off x="324772" y="2869177"/>
              <a:ext cx="990255" cy="764976"/>
            </a:xfrm>
            <a:prstGeom prst="rect">
              <a:avLst/>
            </a:prstGeom>
          </p:spPr>
        </p:pic>
      </p:grpSp>
      <p:pic>
        <p:nvPicPr>
          <p:cNvPr id="26" name="Изображение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054" y="2374521"/>
            <a:ext cx="509618" cy="866844"/>
          </a:xfrm>
          <a:prstGeom prst="rect">
            <a:avLst/>
          </a:prstGeom>
        </p:spPr>
      </p:pic>
      <p:pic>
        <p:nvPicPr>
          <p:cNvPr id="27" name="Изображение 26" descr="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49" y="1749093"/>
            <a:ext cx="931406" cy="8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архитектуры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21471" y="1901440"/>
            <a:ext cx="7541944" cy="111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6590" y="1255183"/>
            <a:ext cx="9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Шлюз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28044" y="1255183"/>
            <a:ext cx="9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Хост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1471" y="2199811"/>
            <a:ext cx="3817436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Appliance\virtual machine</a:t>
            </a:r>
          </a:p>
          <a:p>
            <a:endParaRPr lang="ru-RU" sz="1600" dirty="0" smtClean="0"/>
          </a:p>
          <a:p>
            <a:r>
              <a:rPr lang="ru-RU" sz="1600" dirty="0" smtClean="0"/>
              <a:t>Контроль серверов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Контроль администраторов инфраструктуры и бизнес-приложений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dirty="0" smtClean="0"/>
              <a:t>Безопасное хранение паролей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dirty="0" smtClean="0"/>
              <a:t>Легко </a:t>
            </a:r>
            <a:r>
              <a:rPr lang="ru-RU" sz="1600" dirty="0" err="1" smtClean="0"/>
              <a:t>администрируется</a:t>
            </a:r>
            <a:r>
              <a:rPr lang="ru-RU" sz="1600" dirty="0" smtClean="0"/>
              <a:t> (меньше </a:t>
            </a:r>
            <a:r>
              <a:rPr lang="en-US" sz="1600" dirty="0" smtClean="0"/>
              <a:t>OPEX)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Видеоархив за 4 </a:t>
            </a:r>
            <a:r>
              <a:rPr lang="ru-RU" sz="1600" dirty="0" err="1" smtClean="0"/>
              <a:t>мес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84595" y="2208254"/>
            <a:ext cx="3378820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Установка на каждом ПК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Контроль рабочих мест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Контроль временных работников, трейдеров и операторов </a:t>
            </a:r>
            <a:r>
              <a:rPr lang="en-US" sz="1600" dirty="0" smtClean="0"/>
              <a:t>call-center</a:t>
            </a:r>
          </a:p>
          <a:p>
            <a:endParaRPr lang="en-US" sz="1600" dirty="0" smtClean="0"/>
          </a:p>
          <a:p>
            <a:r>
              <a:rPr lang="ru-RU" sz="1600" dirty="0" smtClean="0"/>
              <a:t>Безопасное хранение паролей</a:t>
            </a:r>
          </a:p>
          <a:p>
            <a:endParaRPr lang="ru-RU" sz="1600" dirty="0"/>
          </a:p>
          <a:p>
            <a:r>
              <a:rPr lang="ru-RU" sz="1600" dirty="0" smtClean="0"/>
              <a:t>Лицензии дешевле</a:t>
            </a:r>
            <a:r>
              <a:rPr lang="en-US" sz="1600" dirty="0" smtClean="0"/>
              <a:t> (</a:t>
            </a:r>
            <a:r>
              <a:rPr lang="ru-RU" sz="1600" dirty="0" smtClean="0"/>
              <a:t>меньше </a:t>
            </a:r>
            <a:r>
              <a:rPr lang="en-US" sz="1600" dirty="0" smtClean="0"/>
              <a:t>CAPEX)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Видеоархив за </a:t>
            </a:r>
            <a:r>
              <a:rPr lang="ru-RU" sz="1600" dirty="0" smtClean="0"/>
              <a:t>2 года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36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архитектуры решения</a:t>
            </a:r>
            <a:endParaRPr lang="ru-RU" dirty="0"/>
          </a:p>
        </p:txBody>
      </p:sp>
      <p:pic>
        <p:nvPicPr>
          <p:cNvPr id="5" name="Picture 130" descr="C:\Users\mderbane\Desktop\picto\ord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40" y="1518557"/>
            <a:ext cx="7826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3" descr="C:\Users\mderbane\Desktop\picto\user-cl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02" y="1108982"/>
            <a:ext cx="1522413" cy="1379538"/>
          </a:xfrm>
          <a:prstGeom prst="rect">
            <a:avLst/>
          </a:prstGeom>
          <a:noFill/>
          <a:ln>
            <a:noFill/>
          </a:ln>
          <a:effectLst>
            <a:outerShdw blurRad="63500" algn="t" rotWithShape="0">
              <a:srgbClr val="000000">
                <a:alpha val="1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8" y="2639332"/>
            <a:ext cx="2174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15" y="1893207"/>
            <a:ext cx="1008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7" descr="C:\Users\mderbane\Desktop\picto\vpn-lo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4144282"/>
            <a:ext cx="29749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8" descr="C:\Users\mderbane\Desktop\picto\serveu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0" y="4607832"/>
            <a:ext cx="368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9" descr="C:\Users\mderbane\Desktop\picto\serveu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77" y="4607832"/>
            <a:ext cx="368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0" descr="C:\Users\mderbane\Desktop\picto\serveu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40" y="4607832"/>
            <a:ext cx="368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1" descr="C:\Users\mderbane\Desktop\picto\mai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77" y="4812620"/>
            <a:ext cx="11128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2" descr="C:\Users\mderbane\Desktop\picto\he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40" y="5107895"/>
            <a:ext cx="2873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3" descr="C:\Users\mderbane\Desktop\picto\wa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65" y="3282270"/>
            <a:ext cx="7667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4" descr="C:\Users\mderbane\Desktop\picto\d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77" y="4501470"/>
            <a:ext cx="1071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5" descr="C:\Users\mderbane\Desktop\picto\d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40" y="4501470"/>
            <a:ext cx="10715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6" descr="C:\Users\mderbane\Desktop\picto\d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2" y="4501470"/>
            <a:ext cx="1071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30"/>
          <p:cNvSpPr txBox="1"/>
          <p:nvPr/>
        </p:nvSpPr>
        <p:spPr>
          <a:xfrm>
            <a:off x="3647002" y="5114245"/>
            <a:ext cx="1174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kern="1200" dirty="0">
                <a:latin typeface="Arial" pitchFamily="34" charset="0"/>
                <a:ea typeface="ＭＳ Ｐゴシック" pitchFamily="34" charset="-128"/>
                <a:cs typeface="+mn-cs"/>
              </a:rPr>
              <a:t>Equipements</a:t>
            </a:r>
          </a:p>
        </p:txBody>
      </p:sp>
      <p:sp>
        <p:nvSpPr>
          <p:cNvPr id="20" name="ZoneTexte 31"/>
          <p:cNvSpPr txBox="1"/>
          <p:nvPr/>
        </p:nvSpPr>
        <p:spPr>
          <a:xfrm>
            <a:off x="4680465" y="5095195"/>
            <a:ext cx="9826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kern="1200" dirty="0" err="1">
                <a:latin typeface="Arial" pitchFamily="34" charset="0"/>
                <a:ea typeface="ＭＳ Ｐゴシック" pitchFamily="34" charset="-128"/>
                <a:cs typeface="+mn-cs"/>
              </a:rPr>
              <a:t>ACLs</a:t>
            </a:r>
            <a:endParaRPr lang="fr-FR" sz="1050" kern="12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ZoneTexte 32"/>
          <p:cNvSpPr txBox="1"/>
          <p:nvPr/>
        </p:nvSpPr>
        <p:spPr>
          <a:xfrm>
            <a:off x="5256727" y="5082495"/>
            <a:ext cx="9826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dirty="0" err="1" smtClean="0">
                <a:latin typeface="Arial" pitchFamily="34" charset="0"/>
                <a:ea typeface="ＭＳ Ｐゴシック" pitchFamily="34" charset="-128"/>
                <a:cs typeface="+mn-cs"/>
              </a:rPr>
              <a:t>Users</a:t>
            </a:r>
            <a:endParaRPr lang="fr-FR" sz="1050" kern="12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22" name="Connecteur droit 33"/>
          <p:cNvCxnSpPr>
            <a:cxnSpLocks noChangeShapeType="1"/>
          </p:cNvCxnSpPr>
          <p:nvPr/>
        </p:nvCxnSpPr>
        <p:spPr bwMode="auto">
          <a:xfrm flipH="1">
            <a:off x="4005777" y="4285570"/>
            <a:ext cx="17033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34"/>
          <p:cNvCxnSpPr>
            <a:cxnSpLocks noChangeShapeType="1"/>
          </p:cNvCxnSpPr>
          <p:nvPr/>
        </p:nvCxnSpPr>
        <p:spPr bwMode="auto">
          <a:xfrm>
            <a:off x="5663127" y="4290332"/>
            <a:ext cx="0" cy="153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necteur droit 35"/>
          <p:cNvCxnSpPr>
            <a:cxnSpLocks noChangeShapeType="1"/>
          </p:cNvCxnSpPr>
          <p:nvPr/>
        </p:nvCxnSpPr>
        <p:spPr bwMode="auto">
          <a:xfrm>
            <a:off x="4870965" y="4285570"/>
            <a:ext cx="0" cy="153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necteur droit 36"/>
          <p:cNvCxnSpPr>
            <a:cxnSpLocks noChangeShapeType="1"/>
          </p:cNvCxnSpPr>
          <p:nvPr/>
        </p:nvCxnSpPr>
        <p:spPr bwMode="auto">
          <a:xfrm>
            <a:off x="4078802" y="4290332"/>
            <a:ext cx="0" cy="153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37"/>
          <p:cNvCxnSpPr>
            <a:cxnSpLocks noChangeShapeType="1"/>
          </p:cNvCxnSpPr>
          <p:nvPr/>
        </p:nvCxnSpPr>
        <p:spPr bwMode="auto">
          <a:xfrm>
            <a:off x="4870965" y="4074432"/>
            <a:ext cx="0" cy="153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155" descr="C:\Users\mderbane\Desktop\picto\wa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77" y="3280682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6" descr="C:\Users\mderbane\Desktop\picto\d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90" y="4499882"/>
            <a:ext cx="10715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7" descr="C:\Users\mderbane\Desktop\picto\d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52" y="4499882"/>
            <a:ext cx="1071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8" descr="C:\Users\mderbane\Desktop\picto\d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15" y="4499882"/>
            <a:ext cx="10715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47"/>
          <p:cNvSpPr txBox="1"/>
          <p:nvPr/>
        </p:nvSpPr>
        <p:spPr>
          <a:xfrm>
            <a:off x="6425127" y="5112657"/>
            <a:ext cx="1174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kern="1200" dirty="0">
                <a:latin typeface="Arial" pitchFamily="34" charset="0"/>
                <a:ea typeface="ＭＳ Ｐゴシック" pitchFamily="34" charset="-128"/>
                <a:cs typeface="+mn-cs"/>
              </a:rPr>
              <a:t>Equipements</a:t>
            </a:r>
          </a:p>
        </p:txBody>
      </p:sp>
      <p:sp>
        <p:nvSpPr>
          <p:cNvPr id="32" name="ZoneTexte 48"/>
          <p:cNvSpPr txBox="1"/>
          <p:nvPr/>
        </p:nvSpPr>
        <p:spPr>
          <a:xfrm>
            <a:off x="7460177" y="5093607"/>
            <a:ext cx="9810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kern="1200" dirty="0" err="1">
                <a:latin typeface="Arial" pitchFamily="34" charset="0"/>
                <a:ea typeface="ＭＳ Ｐゴシック" pitchFamily="34" charset="-128"/>
                <a:cs typeface="+mn-cs"/>
              </a:rPr>
              <a:t>ACLs</a:t>
            </a:r>
            <a:endParaRPr lang="fr-FR" sz="1050" kern="12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ZoneTexte 49"/>
          <p:cNvSpPr txBox="1"/>
          <p:nvPr/>
        </p:nvSpPr>
        <p:spPr>
          <a:xfrm>
            <a:off x="8036440" y="5080907"/>
            <a:ext cx="9810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kern="1200" dirty="0" err="1" smtClean="0">
                <a:latin typeface="Arial" pitchFamily="34" charset="0"/>
                <a:ea typeface="ＭＳ Ｐゴシック" pitchFamily="34" charset="-128"/>
                <a:cs typeface="+mn-cs"/>
              </a:rPr>
              <a:t>Users</a:t>
            </a:r>
            <a:endParaRPr lang="fr-FR" sz="1050" kern="12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34" name="Connecteur droit 50"/>
          <p:cNvCxnSpPr>
            <a:cxnSpLocks noChangeShapeType="1"/>
          </p:cNvCxnSpPr>
          <p:nvPr/>
        </p:nvCxnSpPr>
        <p:spPr bwMode="auto">
          <a:xfrm flipH="1">
            <a:off x="6785490" y="4283982"/>
            <a:ext cx="170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necteur droit 51"/>
          <p:cNvCxnSpPr>
            <a:cxnSpLocks noChangeShapeType="1"/>
          </p:cNvCxnSpPr>
          <p:nvPr/>
        </p:nvCxnSpPr>
        <p:spPr bwMode="auto">
          <a:xfrm>
            <a:off x="8441252" y="4288745"/>
            <a:ext cx="0" cy="153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necteur droit 52"/>
          <p:cNvCxnSpPr>
            <a:cxnSpLocks noChangeShapeType="1"/>
          </p:cNvCxnSpPr>
          <p:nvPr/>
        </p:nvCxnSpPr>
        <p:spPr bwMode="auto">
          <a:xfrm>
            <a:off x="7649090" y="4283982"/>
            <a:ext cx="0" cy="153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necteur droit 53"/>
          <p:cNvCxnSpPr>
            <a:cxnSpLocks noChangeShapeType="1"/>
          </p:cNvCxnSpPr>
          <p:nvPr/>
        </p:nvCxnSpPr>
        <p:spPr bwMode="auto">
          <a:xfrm>
            <a:off x="6856927" y="4288745"/>
            <a:ext cx="0" cy="153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54"/>
          <p:cNvCxnSpPr>
            <a:cxnSpLocks noChangeShapeType="1"/>
          </p:cNvCxnSpPr>
          <p:nvPr/>
        </p:nvCxnSpPr>
        <p:spPr bwMode="auto">
          <a:xfrm>
            <a:off x="7649090" y="4072845"/>
            <a:ext cx="0" cy="153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" name="Picture 167" descr="C:\Users\mderbane\Desktop\picto\vpn-long-plu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40" y="2704420"/>
            <a:ext cx="3511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68" descr="C:\Users\mderbane\Desktop\picto\parfeu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90" y="2488520"/>
            <a:ext cx="11080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cteur droit 59"/>
          <p:cNvCxnSpPr>
            <a:cxnSpLocks noChangeShapeType="1"/>
          </p:cNvCxnSpPr>
          <p:nvPr/>
        </p:nvCxnSpPr>
        <p:spPr bwMode="auto">
          <a:xfrm flipH="1">
            <a:off x="2954852" y="2917145"/>
            <a:ext cx="64611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cteur droit 60"/>
          <p:cNvCxnSpPr>
            <a:cxnSpLocks noChangeShapeType="1"/>
          </p:cNvCxnSpPr>
          <p:nvPr/>
        </p:nvCxnSpPr>
        <p:spPr bwMode="auto">
          <a:xfrm>
            <a:off x="2968408" y="2917145"/>
            <a:ext cx="0" cy="1228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cteur droit 62"/>
          <p:cNvCxnSpPr>
            <a:cxnSpLocks noChangeShapeType="1"/>
          </p:cNvCxnSpPr>
          <p:nvPr/>
        </p:nvCxnSpPr>
        <p:spPr bwMode="auto">
          <a:xfrm flipH="1">
            <a:off x="4221677" y="2917145"/>
            <a:ext cx="2508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cteur droit 65"/>
          <p:cNvCxnSpPr>
            <a:cxnSpLocks noChangeShapeType="1"/>
          </p:cNvCxnSpPr>
          <p:nvPr/>
        </p:nvCxnSpPr>
        <p:spPr bwMode="auto">
          <a:xfrm>
            <a:off x="4821752" y="3058432"/>
            <a:ext cx="0" cy="153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onnecteur droit 66"/>
          <p:cNvCxnSpPr>
            <a:cxnSpLocks noChangeShapeType="1"/>
          </p:cNvCxnSpPr>
          <p:nvPr/>
        </p:nvCxnSpPr>
        <p:spPr bwMode="auto">
          <a:xfrm>
            <a:off x="7606227" y="3055257"/>
            <a:ext cx="0" cy="1539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necteur droit 67"/>
          <p:cNvCxnSpPr>
            <a:cxnSpLocks noChangeShapeType="1"/>
          </p:cNvCxnSpPr>
          <p:nvPr/>
        </p:nvCxnSpPr>
        <p:spPr bwMode="auto">
          <a:xfrm>
            <a:off x="3934340" y="2256745"/>
            <a:ext cx="0" cy="2317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ZoneTexte 71"/>
          <p:cNvSpPr txBox="1"/>
          <p:nvPr/>
        </p:nvSpPr>
        <p:spPr>
          <a:xfrm>
            <a:off x="3442215" y="1636032"/>
            <a:ext cx="10287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INTERNET</a:t>
            </a:r>
          </a:p>
        </p:txBody>
      </p:sp>
      <p:cxnSp>
        <p:nvCxnSpPr>
          <p:cNvPr id="48" name="Connecteur droit 73"/>
          <p:cNvCxnSpPr>
            <a:cxnSpLocks noChangeShapeType="1"/>
          </p:cNvCxnSpPr>
          <p:nvPr/>
        </p:nvCxnSpPr>
        <p:spPr bwMode="auto">
          <a:xfrm flipH="1">
            <a:off x="2362715" y="1912257"/>
            <a:ext cx="8143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ZoneTexte 76"/>
          <p:cNvSpPr txBox="1"/>
          <p:nvPr/>
        </p:nvSpPr>
        <p:spPr>
          <a:xfrm>
            <a:off x="1270515" y="2166257"/>
            <a:ext cx="1270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b="1" kern="1200" dirty="0" err="1" smtClean="0">
                <a:latin typeface="Calibri"/>
                <a:ea typeface="ＭＳ Ｐゴシック" pitchFamily="34" charset="-128"/>
                <a:cs typeface="Calibri"/>
              </a:rPr>
              <a:t>Administrator</a:t>
            </a:r>
            <a:endParaRPr lang="fr-FR" sz="1050" b="1" kern="12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0" name="ZoneTexte 77"/>
          <p:cNvSpPr txBox="1">
            <a:spLocks noChangeArrowheads="1"/>
          </p:cNvSpPr>
          <p:nvPr/>
        </p:nvSpPr>
        <p:spPr bwMode="auto">
          <a:xfrm>
            <a:off x="1178440" y="4217307"/>
            <a:ext cx="183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sz="1200" kern="1200"/>
              <a:t>LAN Production</a:t>
            </a:r>
          </a:p>
        </p:txBody>
      </p:sp>
      <p:sp>
        <p:nvSpPr>
          <p:cNvPr id="51" name="ZoneTexte 78"/>
          <p:cNvSpPr txBox="1">
            <a:spLocks noChangeArrowheads="1"/>
          </p:cNvSpPr>
          <p:nvPr/>
        </p:nvSpPr>
        <p:spPr bwMode="auto">
          <a:xfrm>
            <a:off x="5313877" y="2777445"/>
            <a:ext cx="1831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sz="1200" kern="1200" dirty="0"/>
              <a:t>DMZ WAB</a:t>
            </a:r>
          </a:p>
        </p:txBody>
      </p:sp>
      <p:sp>
        <p:nvSpPr>
          <p:cNvPr id="52" name="ZoneTexte 79"/>
          <p:cNvSpPr txBox="1"/>
          <p:nvPr/>
        </p:nvSpPr>
        <p:spPr>
          <a:xfrm>
            <a:off x="4005777" y="5439682"/>
            <a:ext cx="1831975" cy="277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200" kern="1200" dirty="0"/>
              <a:t>MASTER</a:t>
            </a:r>
          </a:p>
        </p:txBody>
      </p:sp>
      <p:sp>
        <p:nvSpPr>
          <p:cNvPr id="53" name="ZoneTexte 81"/>
          <p:cNvSpPr txBox="1"/>
          <p:nvPr/>
        </p:nvSpPr>
        <p:spPr>
          <a:xfrm>
            <a:off x="6785490" y="5439682"/>
            <a:ext cx="1831975" cy="277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200" kern="1200" dirty="0"/>
              <a:t>SLAVE</a:t>
            </a:r>
          </a:p>
        </p:txBody>
      </p:sp>
      <p:sp>
        <p:nvSpPr>
          <p:cNvPr id="54" name="ZoneTexte 84"/>
          <p:cNvSpPr txBox="1"/>
          <p:nvPr/>
        </p:nvSpPr>
        <p:spPr>
          <a:xfrm>
            <a:off x="2278577" y="1658257"/>
            <a:ext cx="9810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VPN</a:t>
            </a:r>
          </a:p>
        </p:txBody>
      </p:sp>
      <p:sp>
        <p:nvSpPr>
          <p:cNvPr id="55" name="ZoneTexte 85"/>
          <p:cNvSpPr txBox="1"/>
          <p:nvPr/>
        </p:nvSpPr>
        <p:spPr>
          <a:xfrm>
            <a:off x="591065" y="5355545"/>
            <a:ext cx="11731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kern="1200" dirty="0">
                <a:latin typeface="Arial" pitchFamily="34" charset="0"/>
                <a:ea typeface="ＭＳ Ｐゴシック" pitchFamily="34" charset="-128"/>
                <a:cs typeface="+mn-cs"/>
              </a:rPr>
              <a:t>CRM</a:t>
            </a:r>
          </a:p>
        </p:txBody>
      </p:sp>
      <p:sp>
        <p:nvSpPr>
          <p:cNvPr id="56" name="ZoneTexte 86"/>
          <p:cNvSpPr txBox="1"/>
          <p:nvPr/>
        </p:nvSpPr>
        <p:spPr>
          <a:xfrm>
            <a:off x="1495940" y="5355545"/>
            <a:ext cx="1174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kern="1200" dirty="0">
                <a:latin typeface="Arial" pitchFamily="34" charset="0"/>
                <a:ea typeface="ＭＳ Ｐゴシック" pitchFamily="34" charset="-128"/>
                <a:cs typeface="+mn-cs"/>
              </a:rPr>
              <a:t>Mail</a:t>
            </a:r>
          </a:p>
        </p:txBody>
      </p:sp>
      <p:sp>
        <p:nvSpPr>
          <p:cNvPr id="57" name="ZoneTexte 87"/>
          <p:cNvSpPr txBox="1"/>
          <p:nvPr/>
        </p:nvSpPr>
        <p:spPr>
          <a:xfrm>
            <a:off x="2327790" y="5366657"/>
            <a:ext cx="1174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kern="1200" dirty="0">
                <a:latin typeface="Arial" pitchFamily="34" charset="0"/>
                <a:ea typeface="ＭＳ Ｐゴシック" pitchFamily="34" charset="-128"/>
                <a:cs typeface="+mn-cs"/>
              </a:rPr>
              <a:t>Intranet</a:t>
            </a:r>
          </a:p>
        </p:txBody>
      </p:sp>
      <p:pic>
        <p:nvPicPr>
          <p:cNvPr id="58" name="Picture 186" descr="C:\Users\mderbane\Desktop\picto\reco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15" y="1640795"/>
            <a:ext cx="1260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Connecteur droit avec flèche 92"/>
          <p:cNvCxnSpPr>
            <a:cxnSpLocks noChangeShapeType="1"/>
          </p:cNvCxnSpPr>
          <p:nvPr/>
        </p:nvCxnSpPr>
        <p:spPr bwMode="auto">
          <a:xfrm>
            <a:off x="5437702" y="3712482"/>
            <a:ext cx="17081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ZoneTexte 93"/>
          <p:cNvSpPr txBox="1"/>
          <p:nvPr/>
        </p:nvSpPr>
        <p:spPr>
          <a:xfrm>
            <a:off x="5761552" y="3385457"/>
            <a:ext cx="9810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fr-FR" sz="1000" b="1" kern="1200" dirty="0" err="1" smtClean="0">
                <a:solidFill>
                  <a:srgbClr val="0D0D0D"/>
                </a:solidFill>
              </a:rPr>
              <a:t>Replication</a:t>
            </a:r>
            <a:endParaRPr lang="fr-FR" sz="1000" b="1" kern="1200" dirty="0">
              <a:solidFill>
                <a:srgbClr val="0D0D0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80502" y="24393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kern="1200" dirty="0"/>
          </a:p>
        </p:txBody>
      </p:sp>
      <p:sp>
        <p:nvSpPr>
          <p:cNvPr id="62" name="Titre 3"/>
          <p:cNvSpPr txBox="1">
            <a:spLocks/>
          </p:cNvSpPr>
          <p:nvPr/>
        </p:nvSpPr>
        <p:spPr>
          <a:xfrm>
            <a:off x="7244277" y="3159034"/>
            <a:ext cx="1839280" cy="3079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algn="r" eaLnBrk="1" hangingPunct="1">
              <a:defRPr/>
            </a:pPr>
            <a:r>
              <a:rPr lang="ru-RU" sz="1200" b="1" dirty="0" smtClean="0">
                <a:solidFill>
                  <a:srgbClr val="7F7F7F"/>
                </a:solidFill>
              </a:rPr>
              <a:t>ПАК</a:t>
            </a:r>
            <a:r>
              <a:rPr lang="en-GB" sz="1200" b="1" dirty="0" smtClean="0">
                <a:solidFill>
                  <a:srgbClr val="7F7F7F"/>
                </a:solidFill>
              </a:rPr>
              <a:t> </a:t>
            </a:r>
            <a:r>
              <a:rPr lang="ru-RU" sz="1200" b="1" dirty="0" smtClean="0">
                <a:solidFill>
                  <a:srgbClr val="7F7F7F"/>
                </a:solidFill>
              </a:rPr>
              <a:t>или</a:t>
            </a:r>
            <a:r>
              <a:rPr lang="en-GB" sz="1200" b="1" dirty="0" smtClean="0">
                <a:solidFill>
                  <a:srgbClr val="7F7F7F"/>
                </a:solidFill>
              </a:rPr>
              <a:t> Virtual appliance</a:t>
            </a:r>
            <a:endParaRPr lang="fr-FR" sz="1200" b="1" dirty="0">
              <a:solidFill>
                <a:srgbClr val="7F7F7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о умолчани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312</TotalTime>
  <Words>376</Words>
  <Application>Microsoft Office PowerPoint</Application>
  <PresentationFormat>Экран (4:3)</PresentationFormat>
  <Paragraphs>163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по умолчанию</vt:lpstr>
      <vt:lpstr>Презентация PowerPoint</vt:lpstr>
      <vt:lpstr>Содержание</vt:lpstr>
      <vt:lpstr>Текучка кадров в оперативном управлении АСУ ТП</vt:lpstr>
      <vt:lpstr>Внешние поставщики услуг</vt:lpstr>
      <vt:lpstr>Когда инцидент произошел</vt:lpstr>
      <vt:lpstr>Процесс управления инцидентами привилегированного доступа</vt:lpstr>
      <vt:lpstr>Принцип работы и поддерживаемые протоколы</vt:lpstr>
      <vt:lpstr>Варианты архитектуры</vt:lpstr>
      <vt:lpstr>Примеры архитектуры решения</vt:lpstr>
      <vt:lpstr>Отчетность и оповещения</vt:lpstr>
      <vt:lpstr>Уже внедрено: ведущие компании в мире и России </vt:lpstr>
      <vt:lpstr>Возможности R-Style</vt:lpstr>
      <vt:lpstr>Презентация PowerPoint</vt:lpstr>
    </vt:vector>
  </TitlesOfParts>
  <Company>R-Style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Коровина Юлия</dc:creator>
  <cp:lastModifiedBy>Бодрик Александр Петрович</cp:lastModifiedBy>
  <cp:revision>27</cp:revision>
  <dcterms:created xsi:type="dcterms:W3CDTF">2014-10-06T14:24:36Z</dcterms:created>
  <dcterms:modified xsi:type="dcterms:W3CDTF">2014-10-08T13:53:29Z</dcterms:modified>
</cp:coreProperties>
</file>