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380" r:id="rId2"/>
    <p:sldId id="301" r:id="rId3"/>
    <p:sldId id="370" r:id="rId4"/>
    <p:sldId id="349" r:id="rId5"/>
    <p:sldId id="299" r:id="rId6"/>
    <p:sldId id="351" r:id="rId7"/>
    <p:sldId id="352" r:id="rId8"/>
    <p:sldId id="376" r:id="rId9"/>
    <p:sldId id="372" r:id="rId10"/>
    <p:sldId id="377" r:id="rId11"/>
    <p:sldId id="371" r:id="rId12"/>
    <p:sldId id="378" r:id="rId13"/>
    <p:sldId id="373" r:id="rId14"/>
    <p:sldId id="267" r:id="rId15"/>
  </p:sldIdLst>
  <p:sldSz cx="9144000" cy="6858000" type="screen4x3"/>
  <p:notesSz cx="6669088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1"/>
    <a:srgbClr val="C7C7C7"/>
    <a:srgbClr val="A75757"/>
    <a:srgbClr val="A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 autoAdjust="0"/>
    <p:restoredTop sz="91247" autoAdjust="0"/>
  </p:normalViewPr>
  <p:slideViewPr>
    <p:cSldViewPr snapToGrid="0" snapToObjects="1">
      <p:cViewPr varScale="1">
        <p:scale>
          <a:sx n="123" d="100"/>
          <a:sy n="12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6EF11-1B0B-4BC1-AE50-9C64D367A2B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F75A-0AA7-4232-97A3-4592D55C2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1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C27D2-D647-3640-AEFB-78D9876FEE76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5BA5E-E0DD-6B41-A55F-5D1975C9BF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67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02BA8-A632-4341-93DD-54B563637A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3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840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4734-7D62-40F7-841B-D2E16DAAFE2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84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Реальные примеры лучше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60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90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82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2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19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82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6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84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4" y="262679"/>
            <a:ext cx="8953500" cy="4699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4772" y="229920"/>
            <a:ext cx="7200957" cy="525539"/>
          </a:xfrm>
        </p:spPr>
        <p:txBody>
          <a:bodyPr>
            <a:normAutofit/>
          </a:bodyPr>
          <a:lstStyle>
            <a:lvl1pPr algn="l">
              <a:defRPr sz="2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ru-RU" dirty="0" smtClean="0"/>
              <a:t> слайда.</a:t>
            </a:r>
            <a:r>
              <a:rPr lang="en-US" dirty="0" smtClean="0"/>
              <a:t> Calibri 21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863" y="1122947"/>
            <a:ext cx="8483971" cy="4964537"/>
          </a:xfrm>
        </p:spPr>
        <p:txBody>
          <a:bodyPr>
            <a:normAutofit/>
          </a:bodyPr>
          <a:lstStyle>
            <a:lvl1pPr marL="0" indent="0">
              <a:buClr>
                <a:srgbClr val="800000"/>
              </a:buClr>
              <a:buSzPct val="120000"/>
              <a:buFont typeface="Arial" pitchFamily="34" charset="0"/>
              <a:buNone/>
              <a:defRPr sz="1900" b="0" i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простого текста. </a:t>
            </a:r>
            <a:r>
              <a:rPr lang="en-US" dirty="0" smtClean="0"/>
              <a:t>Calibri 19 </a:t>
            </a:r>
            <a:r>
              <a:rPr lang="ru-RU" dirty="0" err="1" smtClean="0"/>
              <a:t>пт</a:t>
            </a:r>
            <a:endParaRPr lang="en-US" dirty="0" smtClean="0"/>
          </a:p>
        </p:txBody>
      </p:sp>
      <p:pic>
        <p:nvPicPr>
          <p:cNvPr id="12" name="Изображение 11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6" y="6177396"/>
            <a:ext cx="985283" cy="511232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0179" y="6356350"/>
            <a:ext cx="2133600" cy="365125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fld id="{36654DC3-442E-3A4B-BDB5-90C6476B7D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1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Слайд без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863" y="380628"/>
            <a:ext cx="8572500" cy="3683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47381" y="197487"/>
            <a:ext cx="7200957" cy="703052"/>
          </a:xfrm>
        </p:spPr>
        <p:txBody>
          <a:bodyPr>
            <a:normAutofit/>
          </a:bodyPr>
          <a:lstStyle>
            <a:lvl1pPr algn="l">
              <a:defRPr sz="19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ru-RU" dirty="0" smtClean="0"/>
              <a:t> слайда</a:t>
            </a:r>
            <a:r>
              <a:rPr lang="en-US" dirty="0" smtClean="0"/>
              <a:t> Calibri 17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863" y="1122948"/>
            <a:ext cx="8483971" cy="5233402"/>
          </a:xfrm>
        </p:spPr>
        <p:txBody>
          <a:bodyPr>
            <a:normAutofit/>
          </a:bodyPr>
          <a:lstStyle>
            <a:lvl1pPr marL="0" indent="0">
              <a:buClr>
                <a:srgbClr val="800000"/>
              </a:buClr>
              <a:buSzPct val="120000"/>
              <a:buFont typeface="Arial" pitchFamily="34" charset="0"/>
              <a:buNone/>
              <a:defRPr sz="1600" b="0" i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простого текста. </a:t>
            </a:r>
            <a:r>
              <a:rPr lang="en-US" dirty="0" smtClean="0"/>
              <a:t>Calibri 16</a:t>
            </a:r>
            <a:r>
              <a:rPr lang="ru-RU" dirty="0" smtClean="0"/>
              <a:t>пт.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0179" y="6356350"/>
            <a:ext cx="2133600" cy="365125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fld id="{36654DC3-442E-3A4B-BDB5-90C6476B7D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Picture 49" descr="logo_r-sty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371074"/>
            <a:ext cx="853480" cy="2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4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8759" y="5648162"/>
            <a:ext cx="8461104" cy="718993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заголовка </a:t>
            </a:r>
            <a:r>
              <a:rPr lang="en-US" dirty="0" smtClean="0"/>
              <a:t>Calibri</a:t>
            </a:r>
            <a:r>
              <a:rPr lang="ru-RU" dirty="0" smtClean="0"/>
              <a:t> </a:t>
            </a:r>
            <a:r>
              <a:rPr lang="en-US" dirty="0" smtClean="0"/>
              <a:t>20</a:t>
            </a:r>
            <a:r>
              <a:rPr lang="ru-RU" dirty="0" err="1" smtClean="0"/>
              <a:t>пт</a:t>
            </a:r>
            <a:endParaRPr lang="ru-RU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1" y="800755"/>
            <a:ext cx="27892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01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9" y="763834"/>
            <a:ext cx="1759163" cy="91277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719952" y="3241817"/>
            <a:ext cx="8229600" cy="187123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/>
              <a:t>Образец заголовка </a:t>
            </a:r>
            <a:r>
              <a:rPr lang="en-US" dirty="0" smtClean="0"/>
              <a:t>Calibri 32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719952" y="5573127"/>
            <a:ext cx="6373333" cy="3722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ru-RU" dirty="0" smtClean="0"/>
              <a:t>ФИО </a:t>
            </a:r>
            <a:r>
              <a:rPr lang="en-US" dirty="0" smtClean="0"/>
              <a:t>Calibri 18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9952" y="5956300"/>
            <a:ext cx="7939616" cy="393953"/>
          </a:xfr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ru-RU" dirty="0" smtClean="0"/>
              <a:t>Должность </a:t>
            </a:r>
            <a:r>
              <a:rPr lang="en-US" dirty="0" smtClean="0"/>
              <a:t>Calibri 16 </a:t>
            </a:r>
            <a:r>
              <a:rPr lang="ru-RU" dirty="0" err="1" smtClean="0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1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AC61F1-968F-C74D-83AA-C4656A4363D7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6654DC3-442E-3A4B-BDB5-90C6476B7D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83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200"/>
        </a:spcAft>
        <a:buClr>
          <a:srgbClr val="AC0000"/>
        </a:buClr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84000" indent="-342000" algn="l" defTabSz="457200" rtl="0" eaLnBrk="1" latinLnBrk="0" hangingPunct="1">
        <a:spcBef>
          <a:spcPts val="0"/>
        </a:spcBef>
        <a:spcAft>
          <a:spcPts val="100"/>
        </a:spcAft>
        <a:buClr>
          <a:schemeClr val="tx1"/>
        </a:buClr>
        <a:buSzPct val="80000"/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026000" indent="-342000" algn="l" defTabSz="457200" rtl="0" eaLnBrk="1" latinLnBrk="0" hangingPunct="1">
        <a:spcBef>
          <a:spcPts val="0"/>
        </a:spcBef>
        <a:spcAft>
          <a:spcPts val="100"/>
        </a:spcAft>
        <a:buSzPct val="80000"/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368000" indent="-342000" algn="l" defTabSz="457200" rtl="0" eaLnBrk="1" latinLnBrk="0" hangingPunct="1">
        <a:spcBef>
          <a:spcPts val="0"/>
        </a:spcBef>
        <a:spcAft>
          <a:spcPts val="100"/>
        </a:spcAft>
        <a:buSzPct val="80000"/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703772" y="3766729"/>
            <a:ext cx="8116255" cy="1974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3200" dirty="0" smtClean="0"/>
              <a:t>Информационная безопасность АСУ ТП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и </a:t>
            </a:r>
            <a:r>
              <a:rPr lang="ru-RU" sz="3200" dirty="0" err="1" smtClean="0"/>
              <a:t>КИПиА</a:t>
            </a:r>
            <a:endParaRPr lang="ru-RU" sz="3200" dirty="0" smtClean="0"/>
          </a:p>
          <a:p>
            <a:pPr algn="l"/>
            <a:endParaRPr lang="ru-RU" sz="3200" dirty="0"/>
          </a:p>
          <a:p>
            <a:pPr algn="l"/>
            <a:endParaRPr lang="ru-RU" sz="3200" dirty="0">
              <a:latin typeface="Calibri"/>
              <a:cs typeface="Calibri"/>
            </a:endParaRPr>
          </a:p>
          <a:p>
            <a:pPr algn="l">
              <a:lnSpc>
                <a:spcPct val="80000"/>
              </a:lnSpc>
            </a:pPr>
            <a:endParaRPr lang="en-US" sz="3600" dirty="0">
              <a:cs typeface="Arial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14720" y="5575704"/>
            <a:ext cx="7488499" cy="102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/>
              <a:t>Глебов Олег</a:t>
            </a:r>
            <a:endParaRPr lang="en-US" sz="1800" dirty="0" smtClean="0"/>
          </a:p>
          <a:p>
            <a:pPr algn="l"/>
            <a:r>
              <a:rPr lang="ru-RU" sz="1600" dirty="0" smtClean="0"/>
              <a:t>Ведущий консультант</a:t>
            </a:r>
            <a:endParaRPr lang="ru-RU" sz="1600" b="0" dirty="0">
              <a:latin typeface="Calibri"/>
              <a:cs typeface="Calibri"/>
            </a:endParaRPr>
          </a:p>
          <a:p>
            <a:pPr algn="l"/>
            <a:endParaRPr lang="ru-RU" sz="1600" b="0" dirty="0">
              <a:latin typeface="Calibri"/>
              <a:cs typeface="Calibri"/>
            </a:endParaRPr>
          </a:p>
          <a:p>
            <a:pPr algn="l">
              <a:lnSpc>
                <a:spcPct val="80000"/>
              </a:lnSpc>
            </a:pPr>
            <a:endParaRPr lang="en-US" sz="16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33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55743"/>
              </p:ext>
            </p:extLst>
          </p:nvPr>
        </p:nvGraphicFramePr>
        <p:xfrm>
          <a:off x="552536" y="922624"/>
          <a:ext cx="8052603" cy="50917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9185"/>
                <a:gridCol w="2617495"/>
                <a:gridCol w="2538444"/>
                <a:gridCol w="2137479"/>
              </a:tblGrid>
              <a:tr h="53605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4321" marR="84321" marT="42162" marB="42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Сотрудники</a:t>
                      </a:r>
                      <a:endParaRPr lang="ru-RU" sz="1800" dirty="0"/>
                    </a:p>
                  </a:txBody>
                  <a:tcPr marL="84321" marR="84321" marT="42162" marB="42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Инфраструктура</a:t>
                      </a:r>
                      <a:endParaRPr lang="ru-RU" sz="1800" dirty="0"/>
                    </a:p>
                  </a:txBody>
                  <a:tcPr marL="84321" marR="84321" marT="42162" marB="42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Специфика</a:t>
                      </a:r>
                      <a:endParaRPr lang="ru-RU" sz="1800" dirty="0"/>
                    </a:p>
                  </a:txBody>
                  <a:tcPr marL="84321" marR="84321" marT="42162" marB="42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</a:tr>
              <a:tr h="16701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ru-RU" sz="1400" dirty="0" smtClean="0"/>
                        <a:t>пассивного мониторинга</a:t>
                      </a:r>
                      <a:endParaRPr lang="ru-RU" sz="1400" dirty="0"/>
                    </a:p>
                  </a:txBody>
                  <a:tcPr marL="84321" marR="84321" marT="42162" marB="4216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контроль изменений настроек сетевого и серверного оборудования</a:t>
                      </a:r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диагности</a:t>
                      </a:r>
                      <a:r>
                        <a:rPr lang="ru-RU" sz="1400" baseline="0" dirty="0" smtClean="0"/>
                        <a:t>ка и мониторинг сети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моделирование</a:t>
                      </a:r>
                      <a:r>
                        <a:rPr lang="ru-RU" sz="1400" baseline="0" dirty="0" smtClean="0"/>
                        <a:t> угроз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поиск</a:t>
                      </a:r>
                      <a:r>
                        <a:rPr lang="ru-RU" sz="1400" baseline="0" dirty="0" smtClean="0"/>
                        <a:t> уязвимостей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эффективность, риски</a:t>
                      </a:r>
                      <a:r>
                        <a:rPr lang="ru-RU" sz="1400" baseline="0" dirty="0" smtClean="0"/>
                        <a:t> и метрики ИБ</a:t>
                      </a:r>
                      <a:endParaRPr lang="en-US" sz="140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централизованное хранение конфигураций</a:t>
                      </a:r>
                      <a:r>
                        <a:rPr lang="ru-RU" sz="1400" baseline="0" dirty="0" smtClean="0"/>
                        <a:t> оборудования</a:t>
                      </a:r>
                      <a:endParaRPr lang="en-US" sz="1400" dirty="0" smtClean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  <a:tr h="14427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 внутреннего</a:t>
                      </a:r>
                    </a:p>
                    <a:p>
                      <a:pPr algn="ctr"/>
                      <a:r>
                        <a:rPr lang="ru-RU" sz="1400" dirty="0" smtClean="0"/>
                        <a:t>контроля</a:t>
                      </a:r>
                    </a:p>
                  </a:txBody>
                  <a:tcPr marL="84321" marR="84321" marT="42162" marB="4216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мониторинг активности операторов АРМ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контроль</a:t>
                      </a:r>
                      <a:r>
                        <a:rPr lang="ru-RU" sz="1400" baseline="0" dirty="0" smtClean="0"/>
                        <a:t> доступа к привилегированным УЗ (администраторов)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сбор</a:t>
                      </a:r>
                      <a:r>
                        <a:rPr lang="ru-RU" sz="1400" baseline="0" dirty="0" smtClean="0"/>
                        <a:t> и выявление инцидентов ИБ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мониторинг активности баз данных и разграничение</a:t>
                      </a:r>
                      <a:r>
                        <a:rPr lang="ru-RU" sz="1400" baseline="0" dirty="0" smtClean="0"/>
                        <a:t> прав доступа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централизованное управление настройками сетевого оборудования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27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 противодействия</a:t>
                      </a:r>
                      <a:endParaRPr lang="ru-RU" sz="1400" dirty="0"/>
                    </a:p>
                  </a:txBody>
                  <a:tcPr marL="84321" marR="84321" marT="42162" marB="4216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контроль</a:t>
                      </a:r>
                      <a:r>
                        <a:rPr lang="ru-RU" sz="1400" baseline="0" dirty="0" smtClean="0"/>
                        <a:t> целостности АРМ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межсетевое</a:t>
                      </a:r>
                      <a:r>
                        <a:rPr lang="ru-RU" sz="1400" baseline="0" dirty="0" smtClean="0"/>
                        <a:t> экранирование (сегментирование)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контроль трафика в сети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оперативное</a:t>
                      </a:r>
                      <a:r>
                        <a:rPr lang="ru-RU" sz="1400" baseline="0" dirty="0" smtClean="0"/>
                        <a:t> выявление аномалий и ошибок в технологической сети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951412" cy="525539"/>
          </a:xfrm>
        </p:spPr>
        <p:txBody>
          <a:bodyPr>
            <a:noAutofit/>
          </a:bodyPr>
          <a:lstStyle/>
          <a:p>
            <a:r>
              <a:rPr lang="ru-RU" dirty="0" smtClean="0"/>
              <a:t>Оптимальный путь развития уровня ИБ АСУ ТП и тех. процессов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08584" y="1941711"/>
            <a:ext cx="7062195" cy="593888"/>
          </a:xfrm>
          <a:prstGeom prst="rightArrow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Этап 1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7755585" y="2238655"/>
            <a:ext cx="707507" cy="1428161"/>
          </a:xfrm>
          <a:prstGeom prst="upArrow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668581" y="3812494"/>
            <a:ext cx="707507" cy="1711446"/>
          </a:xfrm>
          <a:prstGeom prst="upArrow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236817" y="5326442"/>
            <a:ext cx="6678120" cy="593888"/>
          </a:xfrm>
          <a:prstGeom prst="rightArrow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Этап 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1302089" y="3502886"/>
            <a:ext cx="6612847" cy="636308"/>
          </a:xfrm>
          <a:prstGeom prst="leftArrow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Этап 2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15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Технологии и продукты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552536" y="1122948"/>
            <a:ext cx="8125805" cy="475495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55743"/>
              </p:ext>
            </p:extLst>
          </p:nvPr>
        </p:nvGraphicFramePr>
        <p:xfrm>
          <a:off x="552536" y="922624"/>
          <a:ext cx="8052603" cy="50917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9185"/>
                <a:gridCol w="2617495"/>
                <a:gridCol w="2538444"/>
                <a:gridCol w="2137479"/>
              </a:tblGrid>
              <a:tr h="53605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4321" marR="84321" marT="42162" marB="42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Сотрудники</a:t>
                      </a:r>
                      <a:endParaRPr lang="ru-RU" sz="1800" dirty="0"/>
                    </a:p>
                  </a:txBody>
                  <a:tcPr marL="84321" marR="84321" marT="42162" marB="42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Инфраструктура</a:t>
                      </a:r>
                      <a:endParaRPr lang="ru-RU" sz="1800" dirty="0"/>
                    </a:p>
                  </a:txBody>
                  <a:tcPr marL="84321" marR="84321" marT="42162" marB="42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Специфика</a:t>
                      </a:r>
                      <a:endParaRPr lang="ru-RU" sz="1800" dirty="0"/>
                    </a:p>
                  </a:txBody>
                  <a:tcPr marL="84321" marR="84321" marT="42162" marB="42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</a:tr>
              <a:tr h="16701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ru-RU" sz="1400" dirty="0" smtClean="0"/>
                        <a:t>пассивного мониторинга</a:t>
                      </a:r>
                      <a:endParaRPr lang="ru-RU" sz="1400" dirty="0"/>
                    </a:p>
                  </a:txBody>
                  <a:tcPr marL="84321" marR="84321" marT="42162" marB="4216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контроль изменений настроек сетевого и серверного оборудования</a:t>
                      </a:r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диагности</a:t>
                      </a:r>
                      <a:r>
                        <a:rPr lang="ru-RU" sz="1400" baseline="0" dirty="0" smtClean="0"/>
                        <a:t>ка и мониторинг сети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моделирование</a:t>
                      </a:r>
                      <a:r>
                        <a:rPr lang="ru-RU" sz="1400" baseline="0" dirty="0" smtClean="0"/>
                        <a:t> угроз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поиск</a:t>
                      </a:r>
                      <a:r>
                        <a:rPr lang="ru-RU" sz="1400" baseline="0" dirty="0" smtClean="0"/>
                        <a:t> уязвимостей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эффективность, риски</a:t>
                      </a:r>
                      <a:r>
                        <a:rPr lang="ru-RU" sz="1400" baseline="0" dirty="0" smtClean="0"/>
                        <a:t> и метрики ИБ</a:t>
                      </a:r>
                      <a:endParaRPr lang="en-US" sz="140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централизованное хранение конфигураций</a:t>
                      </a:r>
                      <a:r>
                        <a:rPr lang="ru-RU" sz="1400" baseline="0" dirty="0" smtClean="0"/>
                        <a:t> оборудования</a:t>
                      </a:r>
                      <a:endParaRPr lang="en-US" sz="1400" dirty="0" smtClean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  <a:tr h="14427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 внутреннего</a:t>
                      </a:r>
                    </a:p>
                    <a:p>
                      <a:pPr algn="ctr"/>
                      <a:r>
                        <a:rPr lang="ru-RU" sz="1400" dirty="0" smtClean="0"/>
                        <a:t>контроля</a:t>
                      </a:r>
                    </a:p>
                  </a:txBody>
                  <a:tcPr marL="84321" marR="84321" marT="42162" marB="4216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мониторинг активности операторов АРМ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контроль</a:t>
                      </a:r>
                      <a:r>
                        <a:rPr lang="ru-RU" sz="1400" baseline="0" dirty="0" smtClean="0"/>
                        <a:t> доступа к привилегированным УЗ (администраторов)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сбор</a:t>
                      </a:r>
                      <a:r>
                        <a:rPr lang="ru-RU" sz="1400" baseline="0" dirty="0" smtClean="0"/>
                        <a:t> и выявление инцидентов ИБ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мониторинг активности баз данных и разграничение</a:t>
                      </a:r>
                      <a:r>
                        <a:rPr lang="ru-RU" sz="1400" baseline="0" dirty="0" smtClean="0"/>
                        <a:t> прав доступа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централизованное управление настройками сетевого оборудования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27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 противодействия</a:t>
                      </a:r>
                      <a:endParaRPr lang="ru-RU" sz="1400" dirty="0"/>
                    </a:p>
                  </a:txBody>
                  <a:tcPr marL="84321" marR="84321" marT="42162" marB="4216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контроль</a:t>
                      </a:r>
                      <a:r>
                        <a:rPr lang="ru-RU" sz="1400" baseline="0" dirty="0" smtClean="0"/>
                        <a:t> целостности АРМ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межсетевое</a:t>
                      </a:r>
                      <a:r>
                        <a:rPr lang="ru-RU" sz="1400" baseline="0" dirty="0" smtClean="0"/>
                        <a:t> экранирование (сегментирование)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контроль трафика в сети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оперативное</a:t>
                      </a:r>
                      <a:r>
                        <a:rPr lang="ru-RU" sz="1400" baseline="0" dirty="0" smtClean="0"/>
                        <a:t> выявление аномалий и ошибок в технологической сети</a:t>
                      </a:r>
                      <a:endParaRPr lang="ru-RU" sz="1400" dirty="0"/>
                    </a:p>
                  </a:txBody>
                  <a:tcPr marL="84321" marR="84321" marT="42162" marB="421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612808" y="4699852"/>
            <a:ext cx="1901727" cy="334466"/>
          </a:xfrm>
          <a:prstGeom prst="round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Cisco </a:t>
            </a:r>
            <a:r>
              <a:rPr lang="en-US" dirty="0" err="1" smtClean="0"/>
              <a:t>Sourcefire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12806" y="3283237"/>
            <a:ext cx="1901729" cy="350538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Algosec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01805" y="1658823"/>
            <a:ext cx="1901734" cy="37685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Oracle BI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1805" y="2648553"/>
            <a:ext cx="1901733" cy="3492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BackBox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1855" y="5573563"/>
            <a:ext cx="2131104" cy="350538"/>
          </a:xfrm>
          <a:prstGeom prst="round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NAC Cisco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1857" y="4699852"/>
            <a:ext cx="2131101" cy="334466"/>
          </a:xfrm>
          <a:prstGeom prst="round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Netasq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1855" y="5114022"/>
            <a:ext cx="2131104" cy="367213"/>
          </a:xfrm>
          <a:prstGeom prst="round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Symanitron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41855" y="3283237"/>
            <a:ext cx="2131104" cy="350538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 IBM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41855" y="3882356"/>
            <a:ext cx="2131104" cy="350538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Imperva</a:t>
            </a:r>
            <a:r>
              <a:rPr lang="en-US" dirty="0">
                <a:solidFill>
                  <a:schemeClr val="tx1"/>
                </a:solidFill>
              </a:rPr>
              <a:t> DAM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41855" y="1658823"/>
            <a:ext cx="2131104" cy="35053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Lumeta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41855" y="2149814"/>
            <a:ext cx="2131104" cy="35053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Skybox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41855" y="2640008"/>
            <a:ext cx="2131104" cy="35053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IBM/McAfee VM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4927" y="3283237"/>
            <a:ext cx="2131104" cy="350538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Observe IT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4927" y="3873141"/>
            <a:ext cx="2131104" cy="350538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Wallix</a:t>
            </a:r>
            <a:r>
              <a:rPr lang="en-US" dirty="0">
                <a:solidFill>
                  <a:schemeClr val="tx1"/>
                </a:solidFill>
              </a:rPr>
              <a:t> PIM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4927" y="4699852"/>
            <a:ext cx="2131104" cy="350538"/>
          </a:xfrm>
          <a:prstGeom prst="round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Endpoint Security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54927" y="1658823"/>
            <a:ext cx="2131104" cy="35053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Config</a:t>
            </a:r>
            <a:r>
              <a:rPr lang="en-US" dirty="0" smtClean="0"/>
              <a:t> Inspector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54927" y="5127929"/>
            <a:ext cx="2131104" cy="350538"/>
          </a:xfrm>
          <a:prstGeom prst="round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Whitelisting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431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Решения оттестированные в технологических сетях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40146"/>
              </p:ext>
            </p:extLst>
          </p:nvPr>
        </p:nvGraphicFramePr>
        <p:xfrm>
          <a:off x="370319" y="858700"/>
          <a:ext cx="8423308" cy="509027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64142"/>
                <a:gridCol w="6459166"/>
              </a:tblGrid>
              <a:tr h="354747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Вендор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Крупнейшие</a:t>
                      </a:r>
                      <a:r>
                        <a:rPr lang="ru-RU" baseline="0" dirty="0" smtClean="0"/>
                        <a:t> з</a:t>
                      </a:r>
                      <a:r>
                        <a:rPr lang="ru-RU" dirty="0" smtClean="0"/>
                        <a:t>аказчики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Config</a:t>
                      </a:r>
                      <a:r>
                        <a:rPr lang="en-US" baseline="0" dirty="0" smtClean="0"/>
                        <a:t> Inspector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Газинформавтоматика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Газпром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Lumeta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Shell,</a:t>
                      </a:r>
                      <a:r>
                        <a:rPr lang="en-US" baseline="0" dirty="0" smtClean="0"/>
                        <a:t> Kaiser </a:t>
                      </a:r>
                      <a:r>
                        <a:rPr lang="en-US" baseline="0" dirty="0" err="1" smtClean="0"/>
                        <a:t>permanente</a:t>
                      </a:r>
                      <a:r>
                        <a:rPr lang="ru-RU" baseline="0" dirty="0" smtClean="0"/>
                        <a:t>, </a:t>
                      </a:r>
                      <a:r>
                        <a:rPr lang="en-US" baseline="0" dirty="0" smtClean="0"/>
                        <a:t>Internet Communication Association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smtClean="0"/>
                        <a:t>Skybox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British Energy, PepsiCo, PPL, SNAM Rete Gas, Ericsson, EMC, SASOL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smtClean="0"/>
                        <a:t>IBM/McAfee VM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Aus.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electric company,</a:t>
                      </a:r>
                      <a:r>
                        <a:rPr lang="en-US" baseline="0" dirty="0" smtClean="0">
                          <a:effectLst/>
                        </a:rPr>
                        <a:t> top-3 </a:t>
                      </a:r>
                      <a:r>
                        <a:rPr lang="en-US" dirty="0" smtClean="0">
                          <a:effectLst/>
                        </a:rPr>
                        <a:t>oil company Middle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East,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Mainova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BackBox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Coc</a:t>
                      </a:r>
                      <a:r>
                        <a:rPr lang="en-US" baseline="0" dirty="0" smtClean="0"/>
                        <a:t>a-Cola, Dimension Data, </a:t>
                      </a:r>
                      <a:r>
                        <a:rPr lang="en-US" baseline="0" dirty="0" err="1" smtClean="0"/>
                        <a:t>Mellanox</a:t>
                      </a:r>
                      <a:r>
                        <a:rPr lang="en-US" baseline="0" dirty="0" smtClean="0"/>
                        <a:t>, TEVA, Airbus, IAI, Nestle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Algosec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GM,</a:t>
                      </a:r>
                      <a:r>
                        <a:rPr lang="en-US" baseline="0" dirty="0" smtClean="0"/>
                        <a:t> Mercedes-Benz, Siemens, BP, Statoil, Chevron, Intel, </a:t>
                      </a:r>
                      <a:r>
                        <a:rPr lang="en-US" baseline="0" dirty="0" err="1" smtClean="0"/>
                        <a:t>Powercor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smtClean="0"/>
                        <a:t>Observe IT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Siemens, Toshiba, XEROX, IBM, </a:t>
                      </a:r>
                      <a:r>
                        <a:rPr lang="en-US" dirty="0" err="1" smtClean="0"/>
                        <a:t>Sanofi</a:t>
                      </a:r>
                      <a:r>
                        <a:rPr lang="en-US" dirty="0" smtClean="0"/>
                        <a:t> Aventis, Nissan, BP, ZIM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Imperva</a:t>
                      </a:r>
                      <a:r>
                        <a:rPr lang="en-US" dirty="0" smtClean="0"/>
                        <a:t> DAM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Fujitsu,</a:t>
                      </a:r>
                      <a:r>
                        <a:rPr lang="en-US" baseline="0" dirty="0" smtClean="0"/>
                        <a:t> Sony, Hertz, LG, DELL, HP, US Governance Energy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Netasq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Kerneos</a:t>
                      </a:r>
                      <a:r>
                        <a:rPr lang="en-US" dirty="0" smtClean="0"/>
                        <a:t>, EADS, </a:t>
                      </a:r>
                      <a:r>
                        <a:rPr lang="en-US" dirty="0" err="1" smtClean="0"/>
                        <a:t>Sagem</a:t>
                      </a:r>
                      <a:r>
                        <a:rPr lang="en-US" dirty="0" smtClean="0"/>
                        <a:t> Communication, Renault, </a:t>
                      </a:r>
                      <a:r>
                        <a:rPr lang="en-US" dirty="0" err="1" smtClean="0"/>
                        <a:t>Anios</a:t>
                      </a:r>
                      <a:r>
                        <a:rPr lang="en-US" dirty="0" smtClean="0"/>
                        <a:t>, Heineken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  <a:tr h="472451">
                <a:tc>
                  <a:txBody>
                    <a:bodyPr/>
                    <a:lstStyle/>
                    <a:p>
                      <a:r>
                        <a:rPr lang="en-US" dirty="0" smtClean="0"/>
                        <a:t>NAC</a:t>
                      </a:r>
                      <a:r>
                        <a:rPr lang="en-US" baseline="0" dirty="0" smtClean="0"/>
                        <a:t> Cisco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Tasnee</a:t>
                      </a:r>
                      <a:r>
                        <a:rPr lang="en-US" dirty="0" smtClean="0"/>
                        <a:t>, Seagate,</a:t>
                      </a:r>
                      <a:r>
                        <a:rPr lang="en-US" baseline="0" dirty="0" smtClean="0"/>
                        <a:t> A&amp;E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728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3167506" y="4171624"/>
            <a:ext cx="1985263" cy="34615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444887" y="3751812"/>
            <a:ext cx="2707882" cy="34615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27276" y="4580172"/>
            <a:ext cx="2225493" cy="34615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707831" y="2909657"/>
            <a:ext cx="2540444" cy="519249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24220" y="1123609"/>
            <a:ext cx="2400230" cy="1152866"/>
          </a:xfrm>
          <a:prstGeom prst="roundRect">
            <a:avLst/>
          </a:prstGeom>
          <a:solidFill>
            <a:srgbClr val="71717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37854" y="2332865"/>
            <a:ext cx="4232746" cy="346151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5782" y="3281896"/>
            <a:ext cx="2225493" cy="410094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7030" y="2770874"/>
            <a:ext cx="2225493" cy="440821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9464" y="4136063"/>
            <a:ext cx="1917962" cy="3461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48276" y="1387401"/>
            <a:ext cx="3460166" cy="678877"/>
          </a:xfrm>
          <a:prstGeom prst="roundRect">
            <a:avLst/>
          </a:prstGeom>
          <a:solidFill>
            <a:srgbClr val="71717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649321" y="4555768"/>
            <a:ext cx="2408830" cy="35302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58169" y="4105591"/>
            <a:ext cx="3288717" cy="34615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97968" y="2938257"/>
            <a:ext cx="3110473" cy="490649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6620" y="1387401"/>
            <a:ext cx="2178336" cy="627907"/>
          </a:xfrm>
          <a:prstGeom prst="roundRect">
            <a:avLst/>
          </a:prstGeom>
          <a:solidFill>
            <a:srgbClr val="71717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Варианты внедрения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29938" y="1131217"/>
            <a:ext cx="0" cy="3904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29938" y="5035857"/>
            <a:ext cx="8623562" cy="19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381" y="765576"/>
            <a:ext cx="292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Влияние на инфраструктуру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89636" y="5012324"/>
            <a:ext cx="175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Ресурсоемкость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262" y="1369413"/>
            <a:ext cx="1814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Antivirus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Whitelisting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165" y="2805059"/>
            <a:ext cx="118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Observe </a:t>
            </a:r>
            <a:r>
              <a:rPr lang="en-US" dirty="0" smtClean="0"/>
              <a:t>IT</a:t>
            </a: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469682" y="4127898"/>
            <a:ext cx="180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Config</a:t>
            </a:r>
            <a:r>
              <a:rPr lang="en-US" dirty="0" smtClean="0"/>
              <a:t> Inspector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4206" y="1291169"/>
            <a:ext cx="1944092" cy="3674980"/>
          </a:xfrm>
          <a:prstGeom prst="roundRect">
            <a:avLst>
              <a:gd name="adj" fmla="val 10848"/>
            </a:avLst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396252" y="4941806"/>
            <a:ext cx="0" cy="444609"/>
          </a:xfrm>
          <a:prstGeom prst="straightConnector1">
            <a:avLst/>
          </a:prstGeom>
          <a:noFill/>
          <a:ln w="25400">
            <a:solidFill>
              <a:srgbClr val="C00000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283889" y="5354260"/>
            <a:ext cx="222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Закрывает ошибки сотрудников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99338" y="3742287"/>
            <a:ext cx="133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Lumeta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40738" y="2989879"/>
            <a:ext cx="148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Imperva</a:t>
            </a:r>
            <a:r>
              <a:rPr lang="en-US" dirty="0" smtClean="0"/>
              <a:t> DAM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35874" y="1245837"/>
            <a:ext cx="1437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Netas</a:t>
            </a:r>
            <a:r>
              <a:rPr lang="en-US" dirty="0" err="1">
                <a:solidFill>
                  <a:schemeClr val="bg1"/>
                </a:solidFill>
              </a:rPr>
              <a:t>q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Symanitron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NAC</a:t>
            </a:r>
            <a:r>
              <a:rPr lang="ru-RU" dirty="0" smtClean="0">
                <a:solidFill>
                  <a:schemeClr val="bg1"/>
                </a:solidFill>
              </a:rPr>
              <a:t> С</a:t>
            </a:r>
            <a:r>
              <a:rPr lang="en-US" dirty="0" err="1" smtClean="0">
                <a:solidFill>
                  <a:schemeClr val="bg1"/>
                </a:solidFill>
              </a:rPr>
              <a:t>isco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6962" y="1291169"/>
            <a:ext cx="1944092" cy="3690136"/>
          </a:xfrm>
          <a:prstGeom prst="roundRect">
            <a:avLst>
              <a:gd name="adj" fmla="val 10848"/>
            </a:avLst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069008" y="4941806"/>
            <a:ext cx="0" cy="444609"/>
          </a:xfrm>
          <a:prstGeom prst="straightConnector1">
            <a:avLst/>
          </a:prstGeom>
          <a:noFill/>
          <a:ln w="25400">
            <a:solidFill>
              <a:srgbClr val="C00000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2470492" y="5354260"/>
            <a:ext cx="316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Защита от случайных заражений</a:t>
            </a:r>
          </a:p>
          <a:p>
            <a:pPr algn="ctr"/>
            <a:r>
              <a:rPr lang="ru-RU" sz="1600" dirty="0" smtClean="0"/>
              <a:t>и несанкционированного доступа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90869" y="4540668"/>
            <a:ext cx="96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BackBox</a:t>
            </a:r>
            <a:endParaRPr lang="ru-RU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6390869" y="299540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Algosec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85427" y="1413039"/>
            <a:ext cx="1567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Cisco </a:t>
            </a:r>
            <a:r>
              <a:rPr lang="en-US" dirty="0" err="1" smtClean="0">
                <a:solidFill>
                  <a:schemeClr val="bg1"/>
                </a:solidFill>
              </a:rPr>
              <a:t>Sourcefire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12886" y="1291168"/>
            <a:ext cx="1944092" cy="3674980"/>
          </a:xfrm>
          <a:prstGeom prst="roundRect">
            <a:avLst>
              <a:gd name="adj" fmla="val 10848"/>
            </a:avLst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984932" y="4941805"/>
            <a:ext cx="0" cy="444609"/>
          </a:xfrm>
          <a:prstGeom prst="straightConnector1">
            <a:avLst/>
          </a:prstGeom>
          <a:noFill/>
          <a:ln w="25400">
            <a:solidFill>
              <a:srgbClr val="C00000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1" name="TextBox 30"/>
          <p:cNvSpPr txBox="1"/>
          <p:nvPr/>
        </p:nvSpPr>
        <p:spPr>
          <a:xfrm>
            <a:off x="5667721" y="5354260"/>
            <a:ext cx="270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Оперативность и полнота получаемой информации,</a:t>
            </a:r>
          </a:p>
          <a:p>
            <a:pPr algn="ctr"/>
            <a:r>
              <a:rPr lang="ru-RU" sz="1600" dirty="0"/>
              <a:t>к</a:t>
            </a:r>
            <a:r>
              <a:rPr lang="ru-RU" sz="1600" dirty="0" smtClean="0"/>
              <a:t>онтроль эффективности ИБ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397511" y="4101460"/>
            <a:ext cx="102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Oracle BI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42629" y="3307534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</a:rPr>
              <a:t>Wal</a:t>
            </a:r>
            <a:r>
              <a:rPr lang="en-US" dirty="0" err="1">
                <a:solidFill>
                  <a:prstClr val="black"/>
                </a:solidFill>
              </a:rPr>
              <a:t>l</a:t>
            </a:r>
            <a:r>
              <a:rPr lang="en-US" dirty="0" err="1" smtClean="0">
                <a:solidFill>
                  <a:prstClr val="black"/>
                </a:solidFill>
              </a:rPr>
              <a:t>ix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690560" y="233286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Q1 IBM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72937" y="4578106"/>
            <a:ext cx="1759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IBM/McAfee </a:t>
            </a:r>
            <a:r>
              <a:rPr lang="en-US" dirty="0">
                <a:solidFill>
                  <a:prstClr val="black"/>
                </a:solidFill>
              </a:rPr>
              <a:t>VM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96105" y="4166666"/>
            <a:ext cx="83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Skybox</a:t>
            </a:r>
          </a:p>
        </p:txBody>
      </p:sp>
    </p:spTree>
    <p:extLst>
      <p:ext uri="{BB962C8B-B14F-4D97-AF65-F5344CB8AC3E}">
        <p14:creationId xmlns:p14="http://schemas.microsoft.com/office/powerpoint/2010/main" val="3682062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 animBg="1"/>
      <p:bldP spid="25" grpId="0"/>
      <p:bldP spid="29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4" name="AutoShape 54" descr="data:image/jpeg;base64,/9j/4AAQSkZJRgABAQAAAQABAAD/2wCEAAkGBhQSERUUERQUFBQVFhcYGBUWFRccGxcXGCAcFhUYHRgXICYeGBojHBYYIy8gIycpLi4sGx8xOjAqNSYrLCkBCQoKDgwOGQ8PGjUjHSQ1LTIvNS0pNCwpKSkuLiwrNTUpLikpNTU1NTUsLi41LCwqMDQpLCwpLSwpNTUsLCkpKf/AABEIAHgArAMBIgACEQEDEQH/xAAcAAEAAgMBAQEAAAAAAAAAAAAABQYBBAcDAgj/xAA+EAABAwIDBQQHBQYHAAAAAAABAAIDBBEFEiEGBxMxQSJRYYEUMkJxkaGxUmJykrIVIzNjgtE0Q1NUwtLw/8QAGwEBAAIDAQEAAAAAAAAAAAAAAAEFAgMEBwb/xAAtEQACAQMCBAUCBwAAAAAAAAAAAQIDETEEIRITQYEiUWFxodHwBRQjMpGxwf/aAAwDAQACEQMRAD8A7iiIgCIiAIiIAiIgCIiAIiIAiIgCIiAIiIAiIgCIiAIiIAiIgCLQxHHIKcXnljj/ABOAPw5qNZtbxP8ADU8833svDZ+aS2niAtkac5K6W3wYuSRYUUIx1c/mKeAe90jh+lvzXs3CpT/EqZCe5gYwfCxPzUOCWWL+hKXQFaTcIYOZkP4pHkHyJsveOijbqGMB7w0LF2JPdERQSEREAREQBERAEREAREQBYJXhW1zIo3SSODWNFyT0XM63aCqxaY09JeKD2nHQ5e95HK/RoXRR08qt3iKy+hrnUUNupacb3hQQu4cQdUTHQRxa69xd/a61ocOxGs1qJfQ4j/lQ/wAQjxefV/8AaKX2b2QgomWjbd9u1I71j/1HgFOhZSq04bUl3eeywv7IUZS/c+xB4VsbS05zMiDn/wCpJ23n+p3LyU2Aqri28qlp5nwyCUuYbHK0EX587rzo96dFI4NzPZc2u9lh8QTZcU9TGUvFK79yzj+F6rg440nbOOhb0UNXbVwRVEVMc7ppgHMa1pN2k5SSRoAOZJ6KPG8elySyHihkWTtGMgSNkcY2Pj+00uBF1mcJaUVWn3j0rWOe3iyNbK+L93GXZnRs4j3NtzYG83L1dt9TCbhESg8Az5izshgYJSL355Df5XQFkRVifeNRsj4rnuDA4NzZdMxj41veGkA9xNl70229PJUx0zRJxJGtcLssBmZxQHHocljbxQFgRYul0BlfLZAb2INjY68j3KG2w2lZQUkk7+bRZjftvPqt+PyBVH3J47LKatlRm4jntqbu6iUWJH3ewLe8IDqaIiAIiIAiIgOSby8edNUejRk5IyAQPblP9rgDxXQdlNnm0lO2MDtEAvd9p55+Q5BcpYLYp+8/3Zvf8enzsu3hW2u/SpU6UcZ92clDxSlJ5MrF1laGN1fCp5pOWWN58wDb52VQ3ZXO2EXOSiupx7AWCqxkOIBa6Z7yDqC1tz19wTeZCwYgWRNa3sMDg0AXcfAdbELU2Jpqt07pKIN4jG6l1rAO069VcsE3czvqfSa97XOzB+Rupc4crm1gNOQVRCMqkLJZd7no2pr0tHqubOorQhwqN/E3nHsaGNYtSU2LU0UsdS6pYKaNsjXxhgDxw7Wd2spzEu9wXlR0lFJWSYSG1cxBYHTGSPKxkALmRjqGML+VtXKH3m1Ahx+CZ2rWNgeR4RkuI95spHdtAY6LEMUl/iSiXK7rYXc4j3vI/Krg84b4ndmcXxPCqO9JH6VMYxOHCCxycYNZIS+1rtDbacrlS2y+H4fib6menknD5I3RSROygxtla1hy6XtZlgbkDVQm4jCjJFWym2Z4bEHEXsSHOfp19Zungpai2H/YlDXzCoMrn0+QO4eTKRcNPrOucz1JBE7TYhg7M1MG1ErY5ZZXNp2t4cb5G8JxvbLZo5W5E9bqxYBJQT8XE6Z0hlijcwh9hkAY1rG5bcgGGx8XeUFuUwLi0NabhpnJhDy3NlAaQ7S4vq8G1+i3hsQMIw2rAm4xnMTb5MlgLi1szr6OK2UocdSMfNowm7RbNbYjH6uethZJPI5mrnAnQgDr52XjtHtXVGsmZDO9reIWNaDoCOx9VGbMY76HMZQwSHIWgZrWvbXke5fWzsJnr4b6l0wefI5z9F9LKhGNSVRxVkvLuVim3FRvvc199GMvdWxU8lzDAyNxbe3ELv4jvMDKPNTeye2EVVjsbqWJ0cbqQwkOt7FnNNh0bYNC2N6+IYTLII6l8oqYhbNA0FzQdcry7snvte48FtbvYMKo6WWuhmc/IMsksos9nI8MMA0JuOV76ar5YtTp91lcR2/3vCeKL9myyxOD3cTQNOW3Z79CVbtj959LJwaV0r5JxEM0rm9l72tzSdrv0PS2igk6Ai56d+WHfamt38PT6qSfvSoxPDB+94k4iLBk0/fepc3056oC4IiIDle8nZ10c3pMd8j7ZiPYkHI+42GveFd9kdom1dOHXHEaA2Rvc7v9xUvVUjZGOY9oc1wsWnkQudYjstUYfL6RREvjHNvMhv2XD22+PNWkKkdTSVKbtJYfR+hySi6U3OOHk6WqrvMq8mHS97y1nxIP0C2tm9soaoAXDJesZP6T7Q+am5oGvFnNDh3EA/VVlejON4S2ZY6SvGnVhVtdJp/xuc+3NUloZ5PtSNaP6Bf/AJrocsgaC5xsACSe4DUr5gp2sFmNDR3AAD5L6nhD2lrhdrgQQeoOhC1UocuCibtdqvzeonWta/0sfnfehi8OI18JoXCbNG2O4Dhd5d2R2gD1XTdtMGNLgElPA0u4cLGGw1IuOI6w8yVZMN2No6d4kgpoY3jk4MFx7ieXkpnKtpxn5zw3ayCHApaWN7xVyzXs0OGhLdQ4fdbbne5Vkr8KqYNmHCUPMkkge8OLi5sbnAi99RyHxXW4sEga7O2GIP55hG0G/vAutxzbixQH52j2rhZgLaSB7xVPnzPa0OBAzXuHDncAAWKs9bSy0+DUcE5dxZHvkcHEkgakNN9bjO34LqsGBU7HZ2QQtf8AabGwH4gXVU2+2bqaqWMwsa5jGHUuA7ROvPwAXZonFVouTskaK9+W0iB2chbHhdZM5oJd2GkgG2gbpflq4rW3cQj0syO9WKJ7z9L/AFVln2VqBhbKZjRxTJmeMwta5J169F87J7FzRRVTZrMdNEY2kEGwcCCdO4kKyqaiHKqvi3b29tkc0acuOCtg45hDp5payaKKKXO2Rr3yvY1sXGdYPvI4DN0F+9btZQvpcGLJCzNU1gNmSMeDHCzXtRuIvmcpKHdbi0cctKyOIxTOjL3522PCvkseYGtyLdym9rN1FV6FRU9Lll4PEMnaDe3KQXOF/Zvp5KhO8pFXg7TPh1M1gDpIoDIRzc6d97k9bMIVi3f0DJdoZTGxoijfUOa0DQN1YzTu1Vfw/D62bE+HC9rqyAWa67bDgNDLC+nZtYeIXTd1mwNRRCoqKgATyMLWMDr6etdx5Al1kBUNlqJlVtHJZjDCySZ2TI3LlYMjRltbmR0UdjWLSDHJqiniEvoz3ObHyaGQNyknLyDbE+SvW6vYKro6meeqY1rnxkMs8OuXuzuvblqB8VVqfdti7JJ3siiDqhsjHkytNmynM+x6E8kJOl7tdvnYnHKXxCN8Tmg5SS12YXBF9RyOiuapu7DYl2G0zmylpmlfmfl5AAWa2/Wwvr4q5KAFghZRAV7G9iaeoOaxik6SR6G/eRyP1UfF+0KTQgVkQ7jaQDz5/NXFLLpjqZpcMvEvX/HlGp0le62foQNDtnTyHK9xhfyySjKb91zofIqbZIDqLEd4XlV4fHKLSMa8feaD9VEjZKNhvTvlgP8ALecv5HXaofJli8flE+NZ3+CeRQrKasZ6s0Uo/mMLT+Zht8l7NxCcevT38Y5Gu+TrLDleTT7/AFsTx+a++xKIo9uLD2o5We+Mn9F17MxJh9rL+IFv6rLFwkuhPEjaWLL4ZO06BwPuIXosDIxZLLKIBZYssogIui2XpYZTNFTxMldmvI1gDjmN3XPiVJ2WUQGLLNkRAL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63500" y="-560388"/>
            <a:ext cx="16383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136" name="AutoShape 56" descr="data:image/jpeg;base64,/9j/4AAQSkZJRgABAQAAAQABAAD/2wCEAAkGBhQSERUUERQUFBQVFhcYGBUWFRccGxcXGCAcFhUYHRgXICYeGBojHBYYIy8gIycpLi4sGx8xOjAqNSYrLCkBCQoKDgwOGQ8PGjUjHSQ1LTIvNS0pNCwpKSkuLiwrNTUpLikpNTU1NTUsLi41LCwqMDQpLCwpLSwpNTUsLCkpKf/AABEIAHgArAMBIgACEQEDEQH/xAAcAAEAAgMBAQEAAAAAAAAAAAAABQYBBAcDAgj/xAA+EAABAwIDBQQHBQYHAAAAAAABAAIDBBEFEiEGBxMxQSJRYYEUMkJxkaGxUmJykrIVIzNjgtE0Q1NUwtLw/8QAGwEBAAIDAQEAAAAAAAAAAAAAAAEFAgMEBwb/xAAtEQACAQMCBAUCBwAAAAAAAAAAAQIDETEEIRITQYEiUWFxodHwBRQjMpGxwf/aAAwDAQACEQMRAD8A7iiIgCIiAIiIAiIgCIiAIiIAiIgCIiAIiIAiIgCIiAIiIAiIgCLQxHHIKcXnljj/ABOAPw5qNZtbxP8ADU8833svDZ+aS2niAtkac5K6W3wYuSRYUUIx1c/mKeAe90jh+lvzXs3CpT/EqZCe5gYwfCxPzUOCWWL+hKXQFaTcIYOZkP4pHkHyJsveOijbqGMB7w0LF2JPdERQSEREAREQBERAEREAREQBYJXhW1zIo3SSODWNFyT0XM63aCqxaY09JeKD2nHQ5e95HK/RoXRR08qt3iKy+hrnUUNupacb3hQQu4cQdUTHQRxa69xd/a61ocOxGs1qJfQ4j/lQ/wAQjxefV/8AaKX2b2QgomWjbd9u1I71j/1HgFOhZSq04bUl3eeywv7IUZS/c+xB4VsbS05zMiDn/wCpJ23n+p3LyU2Aqri28qlp5nwyCUuYbHK0EX587rzo96dFI4NzPZc2u9lh8QTZcU9TGUvFK79yzj+F6rg440nbOOhb0UNXbVwRVEVMc7ppgHMa1pN2k5SSRoAOZJ6KPG8elySyHihkWTtGMgSNkcY2Pj+00uBF1mcJaUVWn3j0rWOe3iyNbK+L93GXZnRs4j3NtzYG83L1dt9TCbhESg8Az5izshgYJSL355Df5XQFkRVifeNRsj4rnuDA4NzZdMxj41veGkA9xNl70229PJUx0zRJxJGtcLssBmZxQHHocljbxQFgRYul0BlfLZAb2INjY68j3KG2w2lZQUkk7+bRZjftvPqt+PyBVH3J47LKatlRm4jntqbu6iUWJH3ewLe8IDqaIiAIiIAiIgOSby8edNUejRk5IyAQPblP9rgDxXQdlNnm0lO2MDtEAvd9p55+Q5BcpYLYp+8/3Zvf8enzsu3hW2u/SpU6UcZ92clDxSlJ5MrF1laGN1fCp5pOWWN58wDb52VQ3ZXO2EXOSiupx7AWCqxkOIBa6Z7yDqC1tz19wTeZCwYgWRNa3sMDg0AXcfAdbELU2Jpqt07pKIN4jG6l1rAO069VcsE3czvqfSa97XOzB+Rupc4crm1gNOQVRCMqkLJZd7no2pr0tHqubOorQhwqN/E3nHsaGNYtSU2LU0UsdS6pYKaNsjXxhgDxw7Wd2spzEu9wXlR0lFJWSYSG1cxBYHTGSPKxkALmRjqGML+VtXKH3m1Ahx+CZ2rWNgeR4RkuI95spHdtAY6LEMUl/iSiXK7rYXc4j3vI/Krg84b4ndmcXxPCqO9JH6VMYxOHCCxycYNZIS+1rtDbacrlS2y+H4fib6menknD5I3RSROygxtla1hy6XtZlgbkDVQm4jCjJFWym2Z4bEHEXsSHOfp19Zungpai2H/YlDXzCoMrn0+QO4eTKRcNPrOucz1JBE7TYhg7M1MG1ErY5ZZXNp2t4cb5G8JxvbLZo5W5E9bqxYBJQT8XE6Z0hlijcwh9hkAY1rG5bcgGGx8XeUFuUwLi0NabhpnJhDy3NlAaQ7S4vq8G1+i3hsQMIw2rAm4xnMTb5MlgLi1szr6OK2UocdSMfNowm7RbNbYjH6uethZJPI5mrnAnQgDr52XjtHtXVGsmZDO9reIWNaDoCOx9VGbMY76HMZQwSHIWgZrWvbXke5fWzsJnr4b6l0wefI5z9F9LKhGNSVRxVkvLuVim3FRvvc199GMvdWxU8lzDAyNxbe3ELv4jvMDKPNTeye2EVVjsbqWJ0cbqQwkOt7FnNNh0bYNC2N6+IYTLII6l8oqYhbNA0FzQdcry7snvte48FtbvYMKo6WWuhmc/IMsksos9nI8MMA0JuOV76ar5YtTp91lcR2/3vCeKL9myyxOD3cTQNOW3Z79CVbtj959LJwaV0r5JxEM0rm9l72tzSdrv0PS2igk6Ai56d+WHfamt38PT6qSfvSoxPDB+94k4iLBk0/fepc3056oC4IiIDle8nZ10c3pMd8j7ZiPYkHI+42GveFd9kdom1dOHXHEaA2Rvc7v9xUvVUjZGOY9oc1wsWnkQudYjstUYfL6RREvjHNvMhv2XD22+PNWkKkdTSVKbtJYfR+hySi6U3OOHk6WqrvMq8mHS97y1nxIP0C2tm9soaoAXDJesZP6T7Q+am5oGvFnNDh3EA/VVlejON4S2ZY6SvGnVhVtdJp/xuc+3NUloZ5PtSNaP6Bf/AJrocsgaC5xsACSe4DUr5gp2sFmNDR3AAD5L6nhD2lrhdrgQQeoOhC1UocuCibtdqvzeonWta/0sfnfehi8OI18JoXCbNG2O4Dhd5d2R2gD1XTdtMGNLgElPA0u4cLGGw1IuOI6w8yVZMN2No6d4kgpoY3jk4MFx7ieXkpnKtpxn5zw3ayCHApaWN7xVyzXs0OGhLdQ4fdbbne5Vkr8KqYNmHCUPMkkge8OLi5sbnAi99RyHxXW4sEga7O2GIP55hG0G/vAutxzbixQH52j2rhZgLaSB7xVPnzPa0OBAzXuHDncAAWKs9bSy0+DUcE5dxZHvkcHEkgakNN9bjO34LqsGBU7HZ2QQtf8AabGwH4gXVU2+2bqaqWMwsa5jGHUuA7ROvPwAXZonFVouTskaK9+W0iB2chbHhdZM5oJd2GkgG2gbpflq4rW3cQj0syO9WKJ7z9L/AFVln2VqBhbKZjRxTJmeMwta5J169F87J7FzRRVTZrMdNEY2kEGwcCCdO4kKyqaiHKqvi3b29tkc0acuOCtg45hDp5payaKKKXO2Rr3yvY1sXGdYPvI4DN0F+9btZQvpcGLJCzNU1gNmSMeDHCzXtRuIvmcpKHdbi0cctKyOIxTOjL3522PCvkseYGtyLdym9rN1FV6FRU9Lll4PEMnaDe3KQXOF/Zvp5KhO8pFXg7TPh1M1gDpIoDIRzc6d97k9bMIVi3f0DJdoZTGxoijfUOa0DQN1YzTu1Vfw/D62bE+HC9rqyAWa67bDgNDLC+nZtYeIXTd1mwNRRCoqKgATyMLWMDr6etdx5Al1kBUNlqJlVtHJZjDCySZ2TI3LlYMjRltbmR0UdjWLSDHJqiniEvoz3ObHyaGQNyknLyDbE+SvW6vYKro6meeqY1rnxkMs8OuXuzuvblqB8VVqfdti7JJ3siiDqhsjHkytNmynM+x6E8kJOl7tdvnYnHKXxCN8Tmg5SS12YXBF9RyOiuapu7DYl2G0zmylpmlfmfl5AAWa2/Wwvr4q5KAFghZRAV7G9iaeoOaxik6SR6G/eRyP1UfF+0KTQgVkQ7jaQDz5/NXFLLpjqZpcMvEvX/HlGp0le62foQNDtnTyHK9xhfyySjKb91zofIqbZIDqLEd4XlV4fHKLSMa8feaD9VEjZKNhvTvlgP8ALecv5HXaofJli8flE+NZ3+CeRQrKasZ6s0Uo/mMLT+Zht8l7NxCcevT38Y5Gu+TrLDleTT7/AFsTx+a++xKIo9uLD2o5We+Mn9F17MxJh9rL+IFv6rLFwkuhPEjaWLL4ZO06BwPuIXosDIxZLLKIBZYssogIui2XpYZTNFTxMldmvI1gDjmN3XPiVJ2WUQGLLNkRAL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63500" y="-560388"/>
            <a:ext cx="16383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138" name="AutoShape 58" descr="data:image/jpeg;base64,/9j/4AAQSkZJRgABAQAAAQABAAD/2wCEAAkGBhQSERQSExQSFBUWFxcYFRcYFxwYFhgVGRcWHBohGRkaHiYeGRojHBYVIS8gIycpLCwwFx4yNTAqNSYuLSoBCQoKDgwNGg8PGjUkHyQ1KikwKiwwLCw1NC0sLCo0KSwyNSksLDQtLCo2Li0pLCksLykvLyw1LSwsLCwsLDQsLP/AABEIAF0A1QMBIgACEQEDEQH/xAAcAAACAgMBAQAAAAAAAAAAAAAABgUHAQMIBAL/xAA/EAACAQMBBQUGAwUHBQEAAAABAgMABBESBQYHITETIkFRYRQycYGRoVJisSNygrLBM0JDU5Ki4QgWY7PwFf/EABoBAQADAQEBAAAAAAAAAAAAAAACBAUDAQb/xAAuEQACAgADBgQGAwEAAAAAAAAAAQIDBBEhEhMiMUFRBTJhoSMkcZHB8RSx4Qb/2gAMAwEAAhEDEQA/ALxooooAorGa0Xu0I4V1yuqL5sQB/wAn0pzPG8uZvozSXc8R1duys4ZLl/MAqnx88fID1r7i2RtG553FwLZD/hwjvY8tXh9TXbdNebT6nHfJ6Q1Gi92nFCMyyRxj8zBfpnrUQN9YHOIFnuD/AOKNiuf3zhR8zWdn7i2sR1GPtX8XlJkYn+Ll9qnVjAGBgAdMdKjwLlr7EviP09yFW/vJPdto4h4GaXn80jB/mrctjdN79wiekUQH3kLfpUvRUdrsiWx3ZHLsf8Us7/F8D6IBWxNlRj+7n95mf7MTXtorzNnuyjTFaovuqo+AA/St1FFeEgooooAooooAooooAooooAooooAooooAooooAr4mmCqWYhQBkknAA9SelaNobQSCNpZG0ooyT/8AdT6VUO3d5LjacywxBghOEiHj+Zz05defIfr3podnou5XuvVS7vsM23uJ2W7GyTtHJwHIJGfyJ1Y+p5fGtey+H81ywn2hK7E8xHq548iRyUei/WmHdLcyOzUMcPMR3pMfZPJfuaZBU5Wxhw1ffqQhTKfFb9uh5rDZkUChIkVFHgox9fM+pr04oNJO+3EFrGZIkiWTKBySxGMswA5A/hNUp2KC2pM08LhLMTYqqVm+w70VVZ4u3GnX7Iun8Wp9P104qb3U4mpdyrA8Zids6SG1KSBnGcAg4B+lc44iuTyTL1vg+Mqg7JQ0XPJpjzRSG3EKV9rSbMhjiJRoyZGYgCLs9UxIHVwWVVUeZJ5Cs7K4iSzXUKm3VbW49oFvJrzIfZ9WpnTThUbHLn5dc13Mke6KqvYXGR7prKJIY+1uLh0kXLfs4FwQ3nqKk4zy7pqT2Rv/AHU17FEYYFtpZLtUcO3a6LbUGYj3QC2kZz4mgLBoqstmcXHljv5DFDi2tzPGUkZwTllRHOkKSSoOpCVweRNfR4u6ra7uY1iZLc2iKxLqryzae1ByAQEyfDnpoCy6KrNeLrNZyXYhRUN6bWFnZ1QJpB7SYhSVHPoB6eFOO5u2pLuyguZFVGlUtpXOkAs2nGefNQD86Am6KxWaAKXN+N9Ytm24mkwSzqiJnBYk8z8FXLE+gHiKYJJAASSAAMknkAB1ya5h392/Ntu/l9nUvDbxyGMD/KjGXc+rEDHxQdaA6fRwQCOYPMfCvqlnhrtn2rZdpLnJ7IIx/PHlG+pXPzpmoAooooAooooAooooCoOJm8ZmnNup/ZwnB/NJ4k/Dp9aaOGe7Yig9oYftJhkeax+A+fU/KqomlMjsx6uxJPqxyfua6JtoQiqijAUBQPIAYH2rTxXwqo1xMrC/FtlZI2Cs0UVmGqYNUPxIu+02jP8Ak0oP4VGfuTV8MeVc37SvRJcyStzVpWY+qlz/AEqhjXwpH1n/AC9ed87Oy/v9Fx3FuINilGGQtqcg/iKcv9xFVpw4tde0YPy6nPwCEfqRUvvZxHF5B7NBE6hiNRJBJUEEABfUCpvhdufJAWuZlKFl0xoRhgCckkeGcAAfGoPK22KjyRZr2sD4ffLEaTsbyX1/bF+PfDZibWCCK9F17dJ3v2ekyShIGU+Ji7qkDrWzbW0tlbJu5LbReSSyRMqhHDiBLgnUkIY4Qk4boT3hz8KQZoMb0AdANpIfpOrf0qY3Gtv/ANfeKW7bvRRO03PphCFgH2Q4/LWkfFFl/wDaOzdl6b6R2g0MrAu494QGIDCrljpLnC8ySTzpRst/thxlIw94VSK4hDMmVKXL65WOO9qJ8QPlStxy2w9xtb2UElIVjjRQeWtwGY4/F3gv8Ap44pcNy1ha29haK8kb4LIEVtIQhizEjOpsHxoBg2Jw+sZbNxDPcTQ3McCmQyhj2cDAoFOjugY0lceGMA1D76X2xrczW91NI7S3K3M0UZ1trUABG0rpWPAHdJ1c+tZ3YiuNkbu3DThopkE7IrEHQzkLH0JHvEHHqaS+AmwI7q6ubidFm7NV0mQax2kjE6jnOWwp5nzNAOG7t9sfaISzhnnB7WacQv3O0kfU2fd0voySqg8tIODit/EGQ2cVnaW7yIsUZAwxDFVCouojGfGk2PhpertwXEdq0dsL0SKwKBVhEoOQA2QNI6Yqc4nXeu/Zf8uNE+ZBY/zireDjtWop42ezVoTHCueWWeZnkkdUjAAZiRlm9T+X70r7e3hme5mZZpQpkfSA7ABQxA5A4FT/AA/2/b2tvcGSQLI57q4OSFTl0GOZNIoyx9WP3P8AzWhXBO6cmtNDOsm1TCKeurGziBtya23egUOxe6bS7kkt2b63IyfNdK/DNJPC3f602dDdrcRSNJKuFZQDqXSw0HJGkZOc8/tV570bjx32zxZudBVU7N8Z0SIMA48R1BHkTVGngJtLtTGBAVz/AGvajTj4e/8ALTWNN5ybNqCyikWB/wBOe0S9lcRHpHNlfQSKCR8iv3q26V+H25CbLtBCra3Y65XxjU5GOQ8FAGAPifGonirxHfZSQGKOORpWfk5OAqheY0nzYVEmP1FK/DveiW/sUupkjjMjOFCE40qxXxOc5DfSmfNAZorGaM0BmigUUBz5vBsw29zLCRjS50+qnmv2Iq7929qC4topQc6lGr0ccm+4NLvEPdA3KCeIZmjHMfjTrj94eHnzHlSlw/3u9kkMMpxC56n/AA36ZPp0B8sA1p2fMUqS5oyq/lrnF8mXHRXyjZGQcjwrNZhqkdvHe9laTyeKxuR8dJx98VSvD2xEu0IFIBVdTEEZBCqevzIq1uIMEsljJHCjSM5VcKMnGoEn7Up8Lt2J4bmSWeF4wI8KWGMksM4+QNUbouV0Vloj6nwy6ujw2+W0tqWiWevL/WWTBs+NOaxop8woH6Ct5WsilbiJvi2zbUTpF2zNIqBOY6hiTlQemPvV4+Xbb5nPPEmdodtXjJybtWIPiNadR697kfhVy8Bt2fZ9nduw7902v1ES5WMfzN/GKp47MutubUZxA0fbOpkIVtEUYCgksQOgHzPKupLa0WONYkGlEUIo8lAwPsKHhzPs1fbt5geoa9L/ABSJi/00x1bm/wBxfj2XcrbtbvMTGshYOFA1M4wQQefdz86rGz3Q2psfaQuI7OS6CM+lkBdXRww5lMlGwfEDn5iveu4G0ttbR9rvYDaQkpqDd0iNMDSinvFiAeZAGWJ9KAceN+2s7EQ40+0vDlSckDHaEcuuCq1H8BkFtsq7vHHLtHY+GUhjB6/FnFTXGfcue+s4ltV1tA+rswQCyadPdJ5ZHLl488eRrzZN/teLZj7KTZs/f7Re1MbghJD3hgjT4sNWeh9M0BZO4HFtdq3DQJbPFpjMhcuGHIqAMADrq+1IO8t32t3O/gZGx8AcD9BTZwr3Ak2Vb3F1c6VmeM9wEHs40BbBI5FieZxkDA50gklj+Zv1P/JrSwC1lIy/EJaRiMtzuYY9nremUd4KRHp/G2Bzz5HPyqM3atO1u7dMZBlTPwByfsDTzxKPY2NrbgY5qPlGmP1aoDhhaa79W/y0dvmRpH85+lWYWydMpv1yK0qoq6MF6ZkXx23+nW59ggkaJERWlKEqzu41AEjnpC6eXjq50hbw2lxsq6jVLtzL2ccpZGYaWcE6Tz72MD45r072KdobemjDf2t0IVbrhQyxKfkqit0m69gt/wCxm5vZJBOIOUEelmD6eRM2cZ8cViG6NPG7fOcpZ2odo9duk84U6dTv0BI/ujDHHr8KrfeKwuYBBFcOSDEs0a6tWhJhnx91jpGRTFxZn9o23LEp5K0VunppVFI/1s1a+IYFxtt4E91ZIbZQPDQscZA/iDUBD7x293aNBDPIwxDHJEiucIj5YDAxpbJYn1J5mrJ4qbHuG2bZX8lyylLa3jaPvanmdQXYsDjPU9PClDiQ3tW3ZIlzjtYrdfTQqRn/AHaqsD/qNvQlrZ2w8ZGf5RppH/sP0oBS4Tbkz7Rf2k3LpHBNHqUliXxhiAc4HID61H7Ev5L7b6ftJNEt4z41nHZiRnxjPQKMYqyOFQ9k3cnuTy1C5lB/dUov3Q1TG6m7b3jXBWTsvZ7eS4LHPPQVGnI6E6jz9DQHYOqiuOdl733tuGEFzcIGxkK7Y5Zx4+pooDsekvfDh6lzmaHEc3Ujoknxx7rfm+tOtYIqddkq3nE52VxsWUipN397p9nP7NdI5jHQH30Hmh6MvpnHkRVobM2rFcRiSJ1dT4jwPkR1B9DXztTYkNymiZFceGeo/dPUH4UjXXD24tXMthMc/gYgMR5Z91x6MBViTru1fDL2K0VZTouKPuWNWaQrHiM8LCO/geFvxhTpP8PX/STTjs/a8U66opEkH5TnHxHUfOuE6pQ5liFsZ8meysYozWa5nUwBWaKKAMUUUUAVjFZooCK3os5JbSaKIAu6aRk4HeIB5/Amq22bwzuxNGZFj0B1L4cHuhhnl48qt6iu9d864uMepXtw8bJKUugi8Qt1rm8kiMKoVRWzlgO8xH9B96+uHm6E1o8rzBQWVVXDauQJJ/pTxRTfz3e76D+PDebzqUBvDwW2jDfNc2LI4MpljbWqSISxbmH5HBOMgnPkKluHXBW4hu0vb9k1I3aJGra2aXwZ2xjkeeATk4+d00VwLBz5vVwWv5dozzKYuxkmeXti4GhWYscr72Vz4A5xVe7tbAlv70W8T/tHMjLIxIyUVnyzcyM6evma7BuIA6Mje6wKnnjkRg8xzHKlrd7hlYWM3b20JSQKVyZHbk2M8mYjPLrQFZcPOC93HfJdXuhViftANYd5JBzXJGQBnmSTk46c8iZ4xcPL7aVzC1ukZjji096QKdZYluR9AtW7RQCBtDc64Xd9dnQBO37GONhqAXUWVpe95c3qrrHgxtmNZI0MUaTKFlxMAGUHOGwM4z4V0hRQFYcPODCWcUhvOynlkK8lGUQLq6FgCSdRycDoKKs+igCiiigCsVmigNNxaJIpV1V1PUMAw+hpZveHFuW1wmS2fwaJiBn4Hp8sU2UVOM5R5MhKuMuaFBbPalv7ksN2o8JB2cn+rofma3x75unK5tLmHzZV7VPqnP7GmiipOxPzL8Ed215X+SIst67WXkk8RP4S2lh8VbBFSoevNebKhlGJIon/AHkVv1FR/wD2jbrkxq8R84pHj+ytj7VHgPeNE3RUQmxpF9y6n+DhH+5XP3oka4Qf2sbfGIj9HFebPqe7XdEvRS9NvI0Zwyq3qCV/XVXptNv62A0Yz+bP9K92HlmNuOeRMUVgVmoEwooooAooooAooooAooooAooooAooooD/2Q=="/>
          <p:cNvSpPr>
            <a:spLocks noChangeAspect="1" noChangeArrowheads="1"/>
          </p:cNvSpPr>
          <p:nvPr/>
        </p:nvSpPr>
        <p:spPr bwMode="auto">
          <a:xfrm>
            <a:off x="63500" y="-431800"/>
            <a:ext cx="2028825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140" name="AutoShape 60" descr="data:image/jpeg;base64,/9j/4AAQSkZJRgABAQAAAQABAAD/2wCEAAkGBhQSERQSExQSFBUWFxcYFRcYFxwYFhgVGRcWHBohGRkaHiYeGRojHBYVIS8gIycpLCwwFx4yNTAqNSYuLSoBCQoKDgwNGg8PGjUkHyQ1KikwKiwwLCw1NC0sLCo0KSwyNSksLDQtLCo2Li0pLCksLykvLyw1LSwsLCwsLDQsLP/AABEIAF0A1QMBIgACEQEDEQH/xAAcAAACAgMBAQAAAAAAAAAAAAAABgUHAQMIBAL/xAA/EAACAQMBBQUGAwUHBQEAAAABAgMABBESBQYHITETIkFRYRQycYGRoVJisSNygrLBM0JDU5Ki4QgWY7PwFf/EABoBAQADAQEBAAAAAAAAAAAAAAACBAUDAQb/xAAuEQACAgADBgQGAwEAAAAAAAAAAQIDBBEhEhMiMUFRBTJhoSMkcZHB8RSx4Qb/2gAMAwEAAhEDEQA/ALxooooAorGa0Xu0I4V1yuqL5sQB/wAn0pzPG8uZvozSXc8R1duys4ZLl/MAqnx88fID1r7i2RtG553FwLZD/hwjvY8tXh9TXbdNebT6nHfJ6Q1Gi92nFCMyyRxj8zBfpnrUQN9YHOIFnuD/AOKNiuf3zhR8zWdn7i2sR1GPtX8XlJkYn+Ll9qnVjAGBgAdMdKjwLlr7EviP09yFW/vJPdto4h4GaXn80jB/mrctjdN79wiekUQH3kLfpUvRUdrsiWx3ZHLsf8Us7/F8D6IBWxNlRj+7n95mf7MTXtorzNnuyjTFaovuqo+AA/St1FFeEgooooAooooAooooAooooAooooAooooAooooAr4mmCqWYhQBkknAA9SelaNobQSCNpZG0ooyT/8AdT6VUO3d5LjacywxBghOEiHj+Zz05defIfr3podnou5XuvVS7vsM23uJ2W7GyTtHJwHIJGfyJ1Y+p5fGtey+H81ywn2hK7E8xHq548iRyUei/WmHdLcyOzUMcPMR3pMfZPJfuaZBU5Wxhw1ffqQhTKfFb9uh5rDZkUChIkVFHgox9fM+pr04oNJO+3EFrGZIkiWTKBySxGMswA5A/hNUp2KC2pM08LhLMTYqqVm+w70VVZ4u3GnX7Iun8Wp9P104qb3U4mpdyrA8Zids6SG1KSBnGcAg4B+lc44iuTyTL1vg+Mqg7JQ0XPJpjzRSG3EKV9rSbMhjiJRoyZGYgCLs9UxIHVwWVVUeZJ5Cs7K4iSzXUKm3VbW49oFvJrzIfZ9WpnTThUbHLn5dc13Mke6KqvYXGR7prKJIY+1uLh0kXLfs4FwQ3nqKk4zy7pqT2Rv/AHU17FEYYFtpZLtUcO3a6LbUGYj3QC2kZz4mgLBoqstmcXHljv5DFDi2tzPGUkZwTllRHOkKSSoOpCVweRNfR4u6ra7uY1iZLc2iKxLqryzae1ByAQEyfDnpoCy6KrNeLrNZyXYhRUN6bWFnZ1QJpB7SYhSVHPoB6eFOO5u2pLuyguZFVGlUtpXOkAs2nGefNQD86Am6KxWaAKXN+N9Ytm24mkwSzqiJnBYk8z8FXLE+gHiKYJJAASSAAMknkAB1ya5h392/Ntu/l9nUvDbxyGMD/KjGXc+rEDHxQdaA6fRwQCOYPMfCvqlnhrtn2rZdpLnJ7IIx/PHlG+pXPzpmoAooooAooooAooooCoOJm8ZmnNup/ZwnB/NJ4k/Dp9aaOGe7Yig9oYftJhkeax+A+fU/KqomlMjsx6uxJPqxyfua6JtoQiqijAUBQPIAYH2rTxXwqo1xMrC/FtlZI2Cs0UVmGqYNUPxIu+02jP8Ak0oP4VGfuTV8MeVc37SvRJcyStzVpWY+qlz/AEqhjXwpH1n/AC9ed87Oy/v9Fx3FuINilGGQtqcg/iKcv9xFVpw4tde0YPy6nPwCEfqRUvvZxHF5B7NBE6hiNRJBJUEEABfUCpvhdufJAWuZlKFl0xoRhgCckkeGcAAfGoPK22KjyRZr2sD4ffLEaTsbyX1/bF+PfDZibWCCK9F17dJ3v2ekyShIGU+Ji7qkDrWzbW0tlbJu5LbReSSyRMqhHDiBLgnUkIY4Qk4boT3hz8KQZoMb0AdANpIfpOrf0qY3Gtv/ANfeKW7bvRRO03PphCFgH2Q4/LWkfFFl/wDaOzdl6b6R2g0MrAu494QGIDCrljpLnC8ySTzpRst/thxlIw94VSK4hDMmVKXL65WOO9qJ8QPlStxy2w9xtb2UElIVjjRQeWtwGY4/F3gv8Ap44pcNy1ha29haK8kb4LIEVtIQhizEjOpsHxoBg2Jw+sZbNxDPcTQ3McCmQyhj2cDAoFOjugY0lceGMA1D76X2xrczW91NI7S3K3M0UZ1trUABG0rpWPAHdJ1c+tZ3YiuNkbu3DThopkE7IrEHQzkLH0JHvEHHqaS+AmwI7q6ubidFm7NV0mQax2kjE6jnOWwp5nzNAOG7t9sfaISzhnnB7WacQv3O0kfU2fd0voySqg8tIODit/EGQ2cVnaW7yIsUZAwxDFVCouojGfGk2PhpertwXEdq0dsL0SKwKBVhEoOQA2QNI6Yqc4nXeu/Zf8uNE+ZBY/zireDjtWop42ezVoTHCueWWeZnkkdUjAAZiRlm9T+X70r7e3hme5mZZpQpkfSA7ABQxA5A4FT/AA/2/b2tvcGSQLI57q4OSFTl0GOZNIoyx9WP3P8AzWhXBO6cmtNDOsm1TCKeurGziBtya23egUOxe6bS7kkt2b63IyfNdK/DNJPC3f602dDdrcRSNJKuFZQDqXSw0HJGkZOc8/tV570bjx32zxZudBVU7N8Z0SIMA48R1BHkTVGngJtLtTGBAVz/AGvajTj4e/8ALTWNN5ybNqCyikWB/wBOe0S9lcRHpHNlfQSKCR8iv3q26V+H25CbLtBCra3Y65XxjU5GOQ8FAGAPifGonirxHfZSQGKOORpWfk5OAqheY0nzYVEmP1FK/DveiW/sUupkjjMjOFCE40qxXxOc5DfSmfNAZorGaM0BmigUUBz5vBsw29zLCRjS50+qnmv2Iq7929qC4topQc6lGr0ccm+4NLvEPdA3KCeIZmjHMfjTrj94eHnzHlSlw/3u9kkMMpxC56n/AA36ZPp0B8sA1p2fMUqS5oyq/lrnF8mXHRXyjZGQcjwrNZhqkdvHe9laTyeKxuR8dJx98VSvD2xEu0IFIBVdTEEZBCqevzIq1uIMEsljJHCjSM5VcKMnGoEn7Up8Lt2J4bmSWeF4wI8KWGMksM4+QNUbouV0Vloj6nwy6ujw2+W0tqWiWevL/WWTBs+NOaxop8woH6Ct5WsilbiJvi2zbUTpF2zNIqBOY6hiTlQemPvV4+Xbb5nPPEmdodtXjJybtWIPiNadR697kfhVy8Bt2fZ9nduw7902v1ES5WMfzN/GKp47MutubUZxA0fbOpkIVtEUYCgksQOgHzPKupLa0WONYkGlEUIo8lAwPsKHhzPs1fbt5geoa9L/ABSJi/00x1bm/wBxfj2XcrbtbvMTGshYOFA1M4wQQefdz86rGz3Q2psfaQuI7OS6CM+lkBdXRww5lMlGwfEDn5iveu4G0ttbR9rvYDaQkpqDd0iNMDSinvFiAeZAGWJ9KAceN+2s7EQ40+0vDlSckDHaEcuuCq1H8BkFtsq7vHHLtHY+GUhjB6/FnFTXGfcue+s4ltV1tA+rswQCyadPdJ5ZHLl488eRrzZN/teLZj7KTZs/f7Re1MbghJD3hgjT4sNWeh9M0BZO4HFtdq3DQJbPFpjMhcuGHIqAMADrq+1IO8t32t3O/gZGx8AcD9BTZwr3Ak2Vb3F1c6VmeM9wEHs40BbBI5FieZxkDA50gklj+Zv1P/JrSwC1lIy/EJaRiMtzuYY9nremUd4KRHp/G2Bzz5HPyqM3atO1u7dMZBlTPwByfsDTzxKPY2NrbgY5qPlGmP1aoDhhaa79W/y0dvmRpH85+lWYWydMpv1yK0qoq6MF6ZkXx23+nW59ggkaJERWlKEqzu41AEjnpC6eXjq50hbw2lxsq6jVLtzL2ccpZGYaWcE6Tz72MD45r072KdobemjDf2t0IVbrhQyxKfkqit0m69gt/wCxm5vZJBOIOUEelmD6eRM2cZ8cViG6NPG7fOcpZ2odo9duk84U6dTv0BI/ujDHHr8KrfeKwuYBBFcOSDEs0a6tWhJhnx91jpGRTFxZn9o23LEp5K0VunppVFI/1s1a+IYFxtt4E91ZIbZQPDQscZA/iDUBD7x293aNBDPIwxDHJEiucIj5YDAxpbJYn1J5mrJ4qbHuG2bZX8lyylLa3jaPvanmdQXYsDjPU9PClDiQ3tW3ZIlzjtYrdfTQqRn/AHaqsD/qNvQlrZ2w8ZGf5RppH/sP0oBS4Tbkz7Rf2k3LpHBNHqUliXxhiAc4HID61H7Ev5L7b6ftJNEt4z41nHZiRnxjPQKMYqyOFQ9k3cnuTy1C5lB/dUov3Q1TG6m7b3jXBWTsvZ7eS4LHPPQVGnI6E6jz9DQHYOqiuOdl733tuGEFzcIGxkK7Y5Zx4+pooDsekvfDh6lzmaHEc3Ujoknxx7rfm+tOtYIqddkq3nE52VxsWUipN397p9nP7NdI5jHQH30Hmh6MvpnHkRVobM2rFcRiSJ1dT4jwPkR1B9DXztTYkNymiZFceGeo/dPUH4UjXXD24tXMthMc/gYgMR5Z91x6MBViTru1fDL2K0VZTouKPuWNWaQrHiM8LCO/geFvxhTpP8PX/STTjs/a8U66opEkH5TnHxHUfOuE6pQ5liFsZ8meysYozWa5nUwBWaKKAMUUUUAVjFZooCK3os5JbSaKIAu6aRk4HeIB5/Amq22bwzuxNGZFj0B1L4cHuhhnl48qt6iu9d864uMepXtw8bJKUugi8Qt1rm8kiMKoVRWzlgO8xH9B96+uHm6E1o8rzBQWVVXDauQJJ/pTxRTfz3e76D+PDebzqUBvDwW2jDfNc2LI4MpljbWqSISxbmH5HBOMgnPkKluHXBW4hu0vb9k1I3aJGra2aXwZ2xjkeeATk4+d00VwLBz5vVwWv5dozzKYuxkmeXti4GhWYscr72Vz4A5xVe7tbAlv70W8T/tHMjLIxIyUVnyzcyM6evma7BuIA6Mje6wKnnjkRg8xzHKlrd7hlYWM3b20JSQKVyZHbk2M8mYjPLrQFZcPOC93HfJdXuhViftANYd5JBzXJGQBnmSTk46c8iZ4xcPL7aVzC1ukZjji096QKdZYluR9AtW7RQCBtDc64Xd9dnQBO37GONhqAXUWVpe95c3qrrHgxtmNZI0MUaTKFlxMAGUHOGwM4z4V0hRQFYcPODCWcUhvOynlkK8lGUQLq6FgCSdRycDoKKs+igCiiigCsVmigNNxaJIpV1V1PUMAw+hpZveHFuW1wmS2fwaJiBn4Hp8sU2UVOM5R5MhKuMuaFBbPalv7ksN2o8JB2cn+rofma3x75unK5tLmHzZV7VPqnP7GmiipOxPzL8Ed215X+SIst67WXkk8RP4S2lh8VbBFSoevNebKhlGJIon/AHkVv1FR/wD2jbrkxq8R84pHj+ytj7VHgPeNE3RUQmxpF9y6n+DhH+5XP3oka4Qf2sbfGIj9HFebPqe7XdEvRS9NvI0Zwyq3qCV/XVXptNv62A0Yz+bP9K92HlmNuOeRMUVgVmoEwooooAooooAooooAooooAooooAooooD/2Q=="/>
          <p:cNvSpPr>
            <a:spLocks noChangeAspect="1" noChangeArrowheads="1"/>
          </p:cNvSpPr>
          <p:nvPr/>
        </p:nvSpPr>
        <p:spPr bwMode="auto">
          <a:xfrm>
            <a:off x="63500" y="-431800"/>
            <a:ext cx="2028825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35541" y="3315104"/>
            <a:ext cx="4895950" cy="225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en-US" sz="1800" dirty="0" smtClean="0">
                <a:latin typeface="+mn-lt"/>
                <a:ea typeface="MS PGothic" pitchFamily="34" charset="-128"/>
                <a:cs typeface="Arial" charset="0"/>
              </a:rPr>
              <a:t>12</a:t>
            </a:r>
            <a:r>
              <a:rPr lang="ru-RU" sz="1800" dirty="0" smtClean="0">
                <a:latin typeface="+mn-lt"/>
                <a:ea typeface="MS PGothic" pitchFamily="34" charset="-128"/>
                <a:cs typeface="Arial" charset="0"/>
              </a:rPr>
              <a:t>3022</a:t>
            </a:r>
            <a:r>
              <a:rPr lang="en-US" sz="1800" dirty="0" smtClean="0">
                <a:latin typeface="+mn-lt"/>
                <a:ea typeface="MS PGothic" pitchFamily="34" charset="-128"/>
                <a:cs typeface="Arial" charset="0"/>
              </a:rPr>
              <a:t> </a:t>
            </a:r>
            <a:r>
              <a:rPr lang="ru-RU" sz="1800" dirty="0" smtClean="0">
                <a:latin typeface="+mn-lt"/>
                <a:ea typeface="MS PGothic" pitchFamily="34" charset="-128"/>
                <a:cs typeface="Arial" charset="0"/>
              </a:rPr>
              <a:t>г. Москва,</a:t>
            </a:r>
            <a:r>
              <a:rPr lang="en-US" sz="1800" dirty="0" smtClean="0">
                <a:latin typeface="+mn-lt"/>
                <a:ea typeface="MS PGothic" pitchFamily="34" charset="-128"/>
                <a:cs typeface="Arial" charset="0"/>
              </a:rPr>
              <a:t> </a:t>
            </a:r>
            <a:r>
              <a:rPr lang="ru-RU" sz="1800" dirty="0" smtClean="0">
                <a:latin typeface="+mn-lt"/>
                <a:ea typeface="MS PGothic" pitchFamily="34" charset="-128"/>
                <a:cs typeface="Arial" charset="0"/>
              </a:rPr>
              <a:t>ул. </a:t>
            </a:r>
            <a:r>
              <a:rPr lang="ru-RU" sz="1800" dirty="0" err="1" smtClean="0">
                <a:latin typeface="+mn-lt"/>
                <a:ea typeface="MS PGothic" pitchFamily="34" charset="-128"/>
                <a:cs typeface="Arial" charset="0"/>
              </a:rPr>
              <a:t>Рочдельская</a:t>
            </a:r>
            <a:r>
              <a:rPr lang="ru-RU" sz="1800" dirty="0" smtClean="0">
                <a:latin typeface="+mn-lt"/>
                <a:ea typeface="MS PGothic" pitchFamily="34" charset="-128"/>
                <a:cs typeface="Arial" charset="0"/>
              </a:rPr>
              <a:t> д. 15 к. 16а</a:t>
            </a:r>
          </a:p>
          <a:p>
            <a:pPr marL="0" indent="0" eaLnBrk="1" hangingPunct="1">
              <a:defRPr/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charset="0"/>
              </a:rPr>
              <a:t>Т.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charset="0"/>
              </a:rPr>
              <a:t>+7 (495) 640-6010</a:t>
            </a:r>
            <a:endParaRPr lang="ru-RU" sz="1800" dirty="0">
              <a:solidFill>
                <a:srgbClr val="000000"/>
              </a:solidFill>
              <a:latin typeface="+mn-lt"/>
              <a:ea typeface="MS PGothic" pitchFamily="34" charset="-128"/>
              <a:cs typeface="Arial" charset="0"/>
            </a:endParaRPr>
          </a:p>
          <a:p>
            <a:pPr marL="0" indent="0" eaLnBrk="1" hangingPunct="1"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charset="0"/>
              </a:rPr>
              <a:t>www.R-Style.com</a:t>
            </a:r>
            <a:endParaRPr lang="ru-RU" sz="1800" dirty="0">
              <a:solidFill>
                <a:srgbClr val="000000"/>
              </a:solidFill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7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8051584" cy="525539"/>
          </a:xfrm>
        </p:spPr>
        <p:txBody>
          <a:bodyPr>
            <a:noAutofit/>
          </a:bodyPr>
          <a:lstStyle/>
          <a:p>
            <a:r>
              <a:rPr lang="ru-RU" dirty="0" smtClean="0"/>
              <a:t>ИБ технологических процессов требует пристального внимания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5325" y="2530495"/>
            <a:ext cx="7896225" cy="764337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Несанкционированное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управление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или потеря </a:t>
            </a:r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видимости технологического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процесса</a:t>
            </a:r>
            <a:endParaRPr lang="ru-RU" sz="19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5325" y="3384777"/>
            <a:ext cx="7896225" cy="764337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Несанкционированное изменение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параметров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(показателей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 измерений, отчетности и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т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.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д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.)</a:t>
            </a:r>
            <a:endParaRPr lang="ru-RU" sz="19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5326" y="1624578"/>
            <a:ext cx="7896224" cy="804840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Отказ в обслуживании (авария, перегрузка систем) и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/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или сокрытие следов случайных или преднамеренных событий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/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ошибок</a:t>
            </a:r>
            <a:endParaRPr lang="ru-RU" sz="19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325" y="4248008"/>
            <a:ext cx="7896225" cy="764337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Снижение производительности промышленного 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объекта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и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/</a:t>
            </a:r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или качества продукции (брак)</a:t>
            </a:r>
            <a:endParaRPr lang="ru-RU" sz="19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5326" y="5126553"/>
            <a:ext cx="7896224" cy="764337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Несчастные случаи, вред экологии, человеческие жертвы</a:t>
            </a:r>
            <a:endParaRPr lang="ru-RU" sz="19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325" y="851435"/>
            <a:ext cx="78962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/>
              <a:t>Неэффективное внедрение и управление средствами обеспечения ИБ приводит к комплексным проблемам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3391196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3918559" y="3109065"/>
            <a:ext cx="1091837" cy="760002"/>
          </a:xfrm>
          <a:prstGeom prst="round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9566" y="1966265"/>
            <a:ext cx="1091837" cy="760002"/>
          </a:xfrm>
          <a:prstGeom prst="round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4" y="2329155"/>
            <a:ext cx="1487891" cy="1459911"/>
          </a:xfrm>
          <a:prstGeom prst="ellips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Типовой подход </a:t>
            </a:r>
            <a:r>
              <a:rPr lang="ru-RU" dirty="0" err="1" smtClean="0"/>
              <a:t>периметровой</a:t>
            </a:r>
            <a:r>
              <a:rPr lang="ru-RU" dirty="0" smtClean="0"/>
              <a:t> защиты АСУ ТП и тех. сетей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39566" y="2009652"/>
            <a:ext cx="109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Точечное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7344" y="33044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СОИБ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6377" y="818615"/>
            <a:ext cx="4077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Эшелонированная защита периметра</a:t>
            </a:r>
          </a:p>
          <a:p>
            <a:pPr algn="ctr"/>
            <a:r>
              <a:rPr lang="ru-RU" dirty="0" smtClean="0"/>
              <a:t>+ сегментирование</a:t>
            </a:r>
            <a:r>
              <a:rPr lang="en-US" dirty="0" smtClean="0"/>
              <a:t> </a:t>
            </a:r>
            <a:r>
              <a:rPr lang="ru-RU" dirty="0" smtClean="0"/>
              <a:t>по уровню критичности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99255" y="2087839"/>
            <a:ext cx="8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7722" y="2675704"/>
            <a:ext cx="8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99255" y="3250652"/>
            <a:ext cx="8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3</a:t>
            </a:r>
            <a:endParaRPr lang="ru-RU" dirty="0"/>
          </a:p>
        </p:txBody>
      </p:sp>
      <p:sp>
        <p:nvSpPr>
          <p:cNvPr id="11" name="Дуга 10"/>
          <p:cNvSpPr/>
          <p:nvPr/>
        </p:nvSpPr>
        <p:spPr>
          <a:xfrm>
            <a:off x="6751663" y="2122402"/>
            <a:ext cx="790942" cy="1350447"/>
          </a:xfrm>
          <a:prstGeom prst="arc">
            <a:avLst>
              <a:gd name="adj1" fmla="val 16200000"/>
              <a:gd name="adj2" fmla="val 5264370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6751662" y="1966265"/>
            <a:ext cx="929543" cy="1716655"/>
          </a:xfrm>
          <a:prstGeom prst="arc">
            <a:avLst>
              <a:gd name="adj1" fmla="val 16200000"/>
              <a:gd name="adj2" fmla="val 5264370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6751663" y="1759568"/>
            <a:ext cx="1080372" cy="2102461"/>
          </a:xfrm>
          <a:prstGeom prst="arc">
            <a:avLst>
              <a:gd name="adj1" fmla="val 16200000"/>
              <a:gd name="adj2" fmla="val 5264370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74266" y="1992966"/>
            <a:ext cx="872868" cy="576011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4266" y="2568977"/>
            <a:ext cx="872868" cy="576011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74266" y="3157515"/>
            <a:ext cx="872868" cy="576011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16707" y="109561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Внешние угрозы!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96716" y="4219814"/>
            <a:ext cx="8440823" cy="1021556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Результат</a:t>
            </a:r>
            <a:r>
              <a:rPr lang="en-US" b="1" dirty="0" smtClean="0"/>
              <a:t>: </a:t>
            </a:r>
            <a:r>
              <a:rPr lang="ru-RU" dirty="0" smtClean="0"/>
              <a:t>достигается </a:t>
            </a:r>
            <a:r>
              <a:rPr lang="ru-RU" dirty="0"/>
              <a:t>максимальная защита от внешних </a:t>
            </a:r>
            <a:r>
              <a:rPr lang="ru-RU" dirty="0" smtClean="0"/>
              <a:t>злоумышленников,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но</a:t>
            </a:r>
            <a:r>
              <a:rPr lang="en-US" dirty="0"/>
              <a:t> </a:t>
            </a:r>
            <a:r>
              <a:rPr lang="ru-RU" dirty="0" smtClean="0"/>
              <a:t>долго </a:t>
            </a:r>
            <a:r>
              <a:rPr lang="ru-RU" dirty="0" smtClean="0"/>
              <a:t>(обследование и внедрение требуют времени) и </a:t>
            </a:r>
            <a:r>
              <a:rPr lang="ru-RU" dirty="0" err="1" smtClean="0"/>
              <a:t>затратно</a:t>
            </a:r>
            <a:r>
              <a:rPr lang="ru-RU" dirty="0" smtClean="0"/>
              <a:t> (серьезная эшелонированная защита периметра требует инвестиций и </a:t>
            </a:r>
            <a:r>
              <a:rPr lang="ru-RU" dirty="0" err="1" smtClean="0"/>
              <a:t>редизайна</a:t>
            </a:r>
            <a:r>
              <a:rPr lang="ru-RU" dirty="0" smtClean="0"/>
              <a:t> сети) </a:t>
            </a:r>
            <a:endParaRPr lang="ru-RU" dirty="0"/>
          </a:p>
        </p:txBody>
      </p:sp>
      <p:cxnSp>
        <p:nvCxnSpPr>
          <p:cNvPr id="20" name="Соединительная линия уступом 19"/>
          <p:cNvCxnSpPr>
            <a:stCxn id="4" idx="0"/>
            <a:endCxn id="5" idx="1"/>
          </p:cNvCxnSpPr>
          <p:nvPr/>
        </p:nvCxnSpPr>
        <p:spPr>
          <a:xfrm rot="5400000" flipH="1" flipV="1">
            <a:off x="3187426" y="2041020"/>
            <a:ext cx="460342" cy="104393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4" idx="2"/>
            <a:endCxn id="28" idx="1"/>
          </p:cNvCxnSpPr>
          <p:nvPr/>
        </p:nvCxnSpPr>
        <p:spPr>
          <a:xfrm rot="16200000" flipH="1">
            <a:off x="3243806" y="2814313"/>
            <a:ext cx="326574" cy="1022931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5" idx="3"/>
          </p:cNvCxnSpPr>
          <p:nvPr/>
        </p:nvCxnSpPr>
        <p:spPr>
          <a:xfrm>
            <a:off x="5031403" y="2332818"/>
            <a:ext cx="1237981" cy="468092"/>
          </a:xfrm>
          <a:prstGeom prst="bentConnector3">
            <a:avLst>
              <a:gd name="adj1" fmla="val 49147"/>
            </a:avLst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28" idx="3"/>
          </p:cNvCxnSpPr>
          <p:nvPr/>
        </p:nvCxnSpPr>
        <p:spPr>
          <a:xfrm flipV="1">
            <a:off x="5010396" y="2800910"/>
            <a:ext cx="1258988" cy="688156"/>
          </a:xfrm>
          <a:prstGeom prst="bentConnector3">
            <a:avLst>
              <a:gd name="adj1" fmla="val 49385"/>
            </a:avLst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Молния 38"/>
          <p:cNvSpPr/>
          <p:nvPr/>
        </p:nvSpPr>
        <p:spPr>
          <a:xfrm>
            <a:off x="905502" y="1494578"/>
            <a:ext cx="353733" cy="788137"/>
          </a:xfrm>
          <a:prstGeom prst="lightningBol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олния 39"/>
          <p:cNvSpPr/>
          <p:nvPr/>
        </p:nvSpPr>
        <p:spPr>
          <a:xfrm flipH="1">
            <a:off x="1627380" y="1492835"/>
            <a:ext cx="544428" cy="1080568"/>
          </a:xfrm>
          <a:prstGeom prst="lightningBol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96716" y="5330518"/>
            <a:ext cx="8440823" cy="715089"/>
          </a:xfrm>
          <a:prstGeom prst="roundRect">
            <a:avLst/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Преимущества подхода </a:t>
            </a:r>
            <a:r>
              <a:rPr lang="ru-RU" dirty="0" smtClean="0"/>
              <a:t>– не надо глубокого понимания проблематики, индивидуальных особенностей защищаемой компании и отраслевой специфики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478524" y="2566514"/>
            <a:ext cx="821572" cy="821572"/>
          </a:xfrm>
          <a:prstGeom prst="ellipse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4842" y="2793160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АУДИТ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74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782968" y="1600200"/>
            <a:ext cx="5040000" cy="1381936"/>
          </a:xfrm>
          <a:prstGeom prst="roundRect">
            <a:avLst>
              <a:gd name="adj" fmla="val 9774"/>
            </a:avLst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82" y="3218853"/>
            <a:ext cx="1611036" cy="1198640"/>
          </a:xfrm>
          <a:prstGeom prst="roundRect">
            <a:avLst>
              <a:gd name="adj" fmla="val 5819"/>
            </a:avLst>
          </a:prstGeom>
          <a:solidFill>
            <a:srgbClr val="FFFFFF">
              <a:shade val="85000"/>
            </a:srgbClr>
          </a:solidFill>
          <a:ln>
            <a:solidFill>
              <a:srgbClr val="717171"/>
            </a:solidFill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77426" y="1600200"/>
            <a:ext cx="3332903" cy="1381936"/>
          </a:xfrm>
          <a:prstGeom prst="roundRect">
            <a:avLst>
              <a:gd name="adj" fmla="val 9774"/>
            </a:avLst>
          </a:prstGeom>
          <a:ln>
            <a:solidFill>
              <a:srgbClr val="71717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Риски ИБ технологических процессов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05741" y="2275994"/>
            <a:ext cx="1573406" cy="523220"/>
          </a:xfrm>
          <a:prstGeom prst="rect">
            <a:avLst/>
          </a:prstGeom>
          <a:solidFill>
            <a:srgbClr val="C7C7C7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6019" y="2275994"/>
            <a:ext cx="1374862" cy="523220"/>
          </a:xfrm>
          <a:prstGeom prst="rect">
            <a:avLst/>
          </a:prstGeom>
          <a:solidFill>
            <a:srgbClr val="C7C7C7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00889" y="2275994"/>
            <a:ext cx="1004712" cy="523220"/>
          </a:xfrm>
          <a:prstGeom prst="rect">
            <a:avLst/>
          </a:prstGeom>
          <a:solidFill>
            <a:srgbClr val="71717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66041" y="2275994"/>
            <a:ext cx="1772129" cy="523220"/>
          </a:xfrm>
          <a:prstGeom prst="rect">
            <a:avLst/>
          </a:prstGeom>
          <a:solidFill>
            <a:srgbClr val="71717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02776" y="2275994"/>
            <a:ext cx="1642501" cy="523220"/>
          </a:xfrm>
          <a:prstGeom prst="rect">
            <a:avLst/>
          </a:prstGeom>
          <a:solidFill>
            <a:srgbClr val="71717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0" y="3220742"/>
            <a:ext cx="1497979" cy="1194863"/>
          </a:xfrm>
          <a:prstGeom prst="roundRect">
            <a:avLst>
              <a:gd name="adj" fmla="val 6485"/>
            </a:avLst>
          </a:prstGeom>
          <a:ln>
            <a:solidFill>
              <a:srgbClr val="71717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75772" y="1735668"/>
            <a:ext cx="2385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Arial" pitchFamily="34" charset="0"/>
              </a:rPr>
              <a:t>20%</a:t>
            </a:r>
            <a:r>
              <a:rPr lang="ru-RU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smtClean="0"/>
              <a:t>— </a:t>
            </a:r>
            <a:r>
              <a:rPr lang="ru-RU" dirty="0" smtClean="0">
                <a:latin typeface="Calibri" panose="020F0502020204030204" pitchFamily="34" charset="0"/>
                <a:cs typeface="Arial" pitchFamily="34" charset="0"/>
              </a:rPr>
              <a:t>умышленные</a:t>
            </a:r>
            <a:endParaRPr lang="ru-RU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640" y="2275994"/>
            <a:ext cx="1456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Arial" pitchFamily="34" charset="0"/>
              </a:rPr>
              <a:t>47</a:t>
            </a:r>
            <a:r>
              <a:rPr lang="ru-RU" sz="1400" dirty="0">
                <a:latin typeface="Calibri" panose="020F0502020204030204" pitchFamily="34" charset="0"/>
                <a:cs typeface="Arial" pitchFamily="34" charset="0"/>
              </a:rPr>
              <a:t>% внешние </a:t>
            </a:r>
            <a:r>
              <a:rPr lang="en-US" sz="1400" dirty="0" smtClean="0"/>
              <a:t>— </a:t>
            </a:r>
            <a:r>
              <a:rPr lang="ru-RU" sz="1400" dirty="0" smtClean="0">
                <a:latin typeface="Calibri" panose="020F0502020204030204" pitchFamily="34" charset="0"/>
                <a:cs typeface="Arial" pitchFamily="34" charset="0"/>
              </a:rPr>
              <a:t>хакеры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80880" y="2275994"/>
            <a:ext cx="1829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Arial" pitchFamily="34" charset="0"/>
              </a:rPr>
              <a:t>53</a:t>
            </a:r>
            <a:r>
              <a:rPr lang="ru-RU" sz="1400" dirty="0">
                <a:latin typeface="Calibri" panose="020F0502020204030204" pitchFamily="34" charset="0"/>
                <a:cs typeface="Arial" pitchFamily="34" charset="0"/>
              </a:rPr>
              <a:t>% внутренние </a:t>
            </a:r>
            <a:r>
              <a:rPr lang="en-US" sz="1400" dirty="0" smtClean="0"/>
              <a:t>— </a:t>
            </a:r>
            <a:r>
              <a:rPr lang="ru-RU" sz="1400" dirty="0" smtClean="0">
                <a:latin typeface="Calibri" panose="020F0502020204030204" pitchFamily="34" charset="0"/>
                <a:cs typeface="Arial" pitchFamily="34" charset="0"/>
              </a:rPr>
              <a:t>инсайдеры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8002" y="943486"/>
            <a:ext cx="3362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Arial" pitchFamily="34" charset="0"/>
              </a:rPr>
              <a:t>И</a:t>
            </a:r>
            <a:r>
              <a:rPr lang="ru-RU" b="1" dirty="0" smtClean="0">
                <a:latin typeface="Calibri" panose="020F0502020204030204" pitchFamily="34" charset="0"/>
                <a:cs typeface="Arial" pitchFamily="34" charset="0"/>
              </a:rPr>
              <a:t>нциденты  </a:t>
            </a:r>
            <a:r>
              <a:rPr lang="ru-RU" b="1" dirty="0">
                <a:latin typeface="Calibri" panose="020F0502020204030204" pitchFamily="34" charset="0"/>
                <a:cs typeface="Arial" pitchFamily="34" charset="0"/>
              </a:rPr>
              <a:t>ИБ</a:t>
            </a:r>
            <a:r>
              <a:rPr lang="en-US" b="1" dirty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9421005">
            <a:off x="115240" y="3511543"/>
            <a:ext cx="1873431" cy="584775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Периметровая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защита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426" y="4711471"/>
            <a:ext cx="3332902" cy="1292400"/>
          </a:xfrm>
          <a:prstGeom prst="roundRect">
            <a:avLst>
              <a:gd name="adj" fmla="val 6722"/>
            </a:avLst>
          </a:prstGeom>
          <a:ln>
            <a:solidFill>
              <a:srgbClr val="71717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Менее 10% всех инцидентов!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43" y="3218774"/>
            <a:ext cx="1487868" cy="1195241"/>
          </a:xfrm>
          <a:prstGeom prst="roundRect">
            <a:avLst>
              <a:gd name="adj" fmla="val 5187"/>
            </a:avLst>
          </a:prstGeom>
          <a:solidFill>
            <a:srgbClr val="FFFFFF">
              <a:shade val="85000"/>
            </a:srgbClr>
          </a:solidFill>
          <a:ln>
            <a:solidFill>
              <a:srgbClr val="71717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38" y="3218774"/>
            <a:ext cx="1590278" cy="1195241"/>
          </a:xfrm>
          <a:prstGeom prst="roundRect">
            <a:avLst>
              <a:gd name="adj" fmla="val 4538"/>
            </a:avLst>
          </a:prstGeom>
          <a:solidFill>
            <a:srgbClr val="FFFFFF">
              <a:shade val="85000"/>
            </a:srgbClr>
          </a:solidFill>
          <a:ln>
            <a:solidFill>
              <a:srgbClr val="71717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58" y="3218774"/>
            <a:ext cx="1581579" cy="1195200"/>
          </a:xfrm>
          <a:prstGeom prst="roundRect">
            <a:avLst>
              <a:gd name="adj" fmla="val 7132"/>
            </a:avLst>
          </a:prstGeom>
          <a:solidFill>
            <a:srgbClr val="FFFFFF">
              <a:shade val="85000"/>
            </a:srgbClr>
          </a:solidFill>
          <a:ln>
            <a:solidFill>
              <a:srgbClr val="717171"/>
            </a:solidFill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782968" y="4711472"/>
            <a:ext cx="5040000" cy="1293197"/>
          </a:xfrm>
          <a:prstGeom prst="roundRect">
            <a:avLst>
              <a:gd name="adj" fmla="val 6368"/>
            </a:avLst>
          </a:prstGeom>
          <a:solidFill>
            <a:srgbClr val="71717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Подавляющее большинство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инцидентов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связаны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 внутренним воздействием, ошибками сотрудников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или случайными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заражениями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17346" y="1735668"/>
            <a:ext cx="2467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Arial" pitchFamily="34" charset="0"/>
              </a:rPr>
              <a:t>80%</a:t>
            </a:r>
            <a:r>
              <a:rPr lang="ru-RU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smtClean="0"/>
              <a:t>—</a:t>
            </a:r>
            <a:r>
              <a:rPr lang="ru-RU" dirty="0" smtClean="0">
                <a:latin typeface="Calibri" panose="020F0502020204030204" pitchFamily="34" charset="0"/>
                <a:cs typeface="Arial" pitchFamily="34" charset="0"/>
              </a:rPr>
              <a:t> неумышленные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09723" y="2275994"/>
            <a:ext cx="1635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38%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—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вредоносное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ПО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00889" y="2275994"/>
            <a:ext cx="10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48%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—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ошибки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3463" y="2275994"/>
            <a:ext cx="184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14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%</a:t>
            </a:r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—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человеческий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фактор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1498806" y="3802040"/>
            <a:ext cx="4403671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295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Неумышленные инциденты – следствие 3 факторов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68" y="1653138"/>
            <a:ext cx="3367073" cy="3303754"/>
          </a:xfrm>
          <a:prstGeom prst="ellipse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527343" y="1065669"/>
            <a:ext cx="4086842" cy="4022241"/>
            <a:chOff x="2345903" y="908927"/>
            <a:chExt cx="4308177" cy="4240078"/>
          </a:xfrm>
        </p:grpSpPr>
        <p:sp>
          <p:nvSpPr>
            <p:cNvPr id="6" name="Арка 5"/>
            <p:cNvSpPr/>
            <p:nvPr/>
          </p:nvSpPr>
          <p:spPr>
            <a:xfrm>
              <a:off x="2655403" y="1459829"/>
              <a:ext cx="3689176" cy="3689176"/>
            </a:xfrm>
            <a:prstGeom prst="blockArc">
              <a:avLst>
                <a:gd name="adj1" fmla="val 9000000"/>
                <a:gd name="adj2" fmla="val 16200000"/>
                <a:gd name="adj3" fmla="val 4634"/>
              </a:avLst>
            </a:prstGeom>
            <a:solidFill>
              <a:srgbClr val="71717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>
              <a:off x="2655403" y="1459829"/>
              <a:ext cx="3689176" cy="3689176"/>
            </a:xfrm>
            <a:prstGeom prst="blockArc">
              <a:avLst>
                <a:gd name="adj1" fmla="val 1800000"/>
                <a:gd name="adj2" fmla="val 9000000"/>
                <a:gd name="adj3" fmla="val 4634"/>
              </a:avLst>
            </a:prstGeom>
            <a:solidFill>
              <a:srgbClr val="71717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Арка 13"/>
            <p:cNvSpPr/>
            <p:nvPr/>
          </p:nvSpPr>
          <p:spPr>
            <a:xfrm>
              <a:off x="2655403" y="1459829"/>
              <a:ext cx="3689176" cy="3689176"/>
            </a:xfrm>
            <a:prstGeom prst="blockArc">
              <a:avLst>
                <a:gd name="adj1" fmla="val 16200000"/>
                <a:gd name="adj2" fmla="val 1800000"/>
                <a:gd name="adj3" fmla="val 4634"/>
              </a:avLst>
            </a:prstGeom>
            <a:solidFill>
              <a:srgbClr val="71717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>
              <a:spLocks noChangeAspect="1"/>
            </p:cNvSpPr>
            <p:nvPr/>
          </p:nvSpPr>
          <p:spPr>
            <a:xfrm>
              <a:off x="3942281" y="2803151"/>
              <a:ext cx="1188000" cy="1188000"/>
            </a:xfrm>
            <a:custGeom>
              <a:avLst/>
              <a:gdLst>
                <a:gd name="connsiteX0" fmla="*/ 0 w 1002529"/>
                <a:gd name="connsiteY0" fmla="*/ 501265 h 1002529"/>
                <a:gd name="connsiteX1" fmla="*/ 501265 w 1002529"/>
                <a:gd name="connsiteY1" fmla="*/ 0 h 1002529"/>
                <a:gd name="connsiteX2" fmla="*/ 1002530 w 1002529"/>
                <a:gd name="connsiteY2" fmla="*/ 501265 h 1002529"/>
                <a:gd name="connsiteX3" fmla="*/ 501265 w 1002529"/>
                <a:gd name="connsiteY3" fmla="*/ 1002530 h 1002529"/>
                <a:gd name="connsiteX4" fmla="*/ 0 w 1002529"/>
                <a:gd name="connsiteY4" fmla="*/ 501265 h 10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529" h="1002529">
                  <a:moveTo>
                    <a:pt x="0" y="501265"/>
                  </a:moveTo>
                  <a:cubicBezTo>
                    <a:pt x="0" y="224424"/>
                    <a:pt x="224424" y="0"/>
                    <a:pt x="501265" y="0"/>
                  </a:cubicBezTo>
                  <a:cubicBezTo>
                    <a:pt x="778106" y="0"/>
                    <a:pt x="1002530" y="224424"/>
                    <a:pt x="1002530" y="501265"/>
                  </a:cubicBezTo>
                  <a:cubicBezTo>
                    <a:pt x="1002530" y="778106"/>
                    <a:pt x="778106" y="1002530"/>
                    <a:pt x="501265" y="1002530"/>
                  </a:cubicBezTo>
                  <a:cubicBezTo>
                    <a:pt x="224424" y="1002530"/>
                    <a:pt x="0" y="778106"/>
                    <a:pt x="0" y="50126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65867" tIns="165867" rIns="165867" bIns="16586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АСУ ТП</a:t>
              </a:r>
              <a:endParaRPr lang="ru-RU" sz="15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906347" y="908927"/>
              <a:ext cx="1187288" cy="1187288"/>
            </a:xfrm>
            <a:custGeom>
              <a:avLst/>
              <a:gdLst>
                <a:gd name="connsiteX0" fmla="*/ 0 w 1187288"/>
                <a:gd name="connsiteY0" fmla="*/ 593644 h 1187288"/>
                <a:gd name="connsiteX1" fmla="*/ 593644 w 1187288"/>
                <a:gd name="connsiteY1" fmla="*/ 0 h 1187288"/>
                <a:gd name="connsiteX2" fmla="*/ 1187288 w 1187288"/>
                <a:gd name="connsiteY2" fmla="*/ 593644 h 1187288"/>
                <a:gd name="connsiteX3" fmla="*/ 593644 w 1187288"/>
                <a:gd name="connsiteY3" fmla="*/ 1187288 h 1187288"/>
                <a:gd name="connsiteX4" fmla="*/ 0 w 1187288"/>
                <a:gd name="connsiteY4" fmla="*/ 593644 h 118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288" h="1187288">
                  <a:moveTo>
                    <a:pt x="0" y="593644"/>
                  </a:moveTo>
                  <a:cubicBezTo>
                    <a:pt x="0" y="265783"/>
                    <a:pt x="265783" y="0"/>
                    <a:pt x="593644" y="0"/>
                  </a:cubicBezTo>
                  <a:cubicBezTo>
                    <a:pt x="921505" y="0"/>
                    <a:pt x="1187288" y="265783"/>
                    <a:pt x="1187288" y="593644"/>
                  </a:cubicBezTo>
                  <a:cubicBezTo>
                    <a:pt x="1187288" y="921505"/>
                    <a:pt x="921505" y="1187288"/>
                    <a:pt x="593644" y="1187288"/>
                  </a:cubicBezTo>
                  <a:cubicBezTo>
                    <a:pt x="265783" y="1187288"/>
                    <a:pt x="0" y="921505"/>
                    <a:pt x="0" y="59364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1654" tIns="191654" rIns="191654" bIns="1916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466792" y="3611696"/>
              <a:ext cx="1187288" cy="1187288"/>
            </a:xfrm>
            <a:custGeom>
              <a:avLst/>
              <a:gdLst>
                <a:gd name="connsiteX0" fmla="*/ 0 w 1187288"/>
                <a:gd name="connsiteY0" fmla="*/ 593644 h 1187288"/>
                <a:gd name="connsiteX1" fmla="*/ 593644 w 1187288"/>
                <a:gd name="connsiteY1" fmla="*/ 0 h 1187288"/>
                <a:gd name="connsiteX2" fmla="*/ 1187288 w 1187288"/>
                <a:gd name="connsiteY2" fmla="*/ 593644 h 1187288"/>
                <a:gd name="connsiteX3" fmla="*/ 593644 w 1187288"/>
                <a:gd name="connsiteY3" fmla="*/ 1187288 h 1187288"/>
                <a:gd name="connsiteX4" fmla="*/ 0 w 1187288"/>
                <a:gd name="connsiteY4" fmla="*/ 593644 h 118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288" h="1187288">
                  <a:moveTo>
                    <a:pt x="0" y="593644"/>
                  </a:moveTo>
                  <a:cubicBezTo>
                    <a:pt x="0" y="265783"/>
                    <a:pt x="265783" y="0"/>
                    <a:pt x="593644" y="0"/>
                  </a:cubicBezTo>
                  <a:cubicBezTo>
                    <a:pt x="921505" y="0"/>
                    <a:pt x="1187288" y="265783"/>
                    <a:pt x="1187288" y="593644"/>
                  </a:cubicBezTo>
                  <a:cubicBezTo>
                    <a:pt x="1187288" y="921505"/>
                    <a:pt x="921505" y="1187288"/>
                    <a:pt x="593644" y="1187288"/>
                  </a:cubicBezTo>
                  <a:cubicBezTo>
                    <a:pt x="265783" y="1187288"/>
                    <a:pt x="0" y="921505"/>
                    <a:pt x="0" y="59364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1654" tIns="191654" rIns="191654" bIns="1916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345903" y="3611696"/>
              <a:ext cx="1187288" cy="1187288"/>
            </a:xfrm>
            <a:custGeom>
              <a:avLst/>
              <a:gdLst>
                <a:gd name="connsiteX0" fmla="*/ 0 w 1187288"/>
                <a:gd name="connsiteY0" fmla="*/ 593644 h 1187288"/>
                <a:gd name="connsiteX1" fmla="*/ 593644 w 1187288"/>
                <a:gd name="connsiteY1" fmla="*/ 0 h 1187288"/>
                <a:gd name="connsiteX2" fmla="*/ 1187288 w 1187288"/>
                <a:gd name="connsiteY2" fmla="*/ 593644 h 1187288"/>
                <a:gd name="connsiteX3" fmla="*/ 593644 w 1187288"/>
                <a:gd name="connsiteY3" fmla="*/ 1187288 h 1187288"/>
                <a:gd name="connsiteX4" fmla="*/ 0 w 1187288"/>
                <a:gd name="connsiteY4" fmla="*/ 593644 h 118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288" h="1187288">
                  <a:moveTo>
                    <a:pt x="0" y="593644"/>
                  </a:moveTo>
                  <a:cubicBezTo>
                    <a:pt x="0" y="265783"/>
                    <a:pt x="265783" y="0"/>
                    <a:pt x="593644" y="0"/>
                  </a:cubicBezTo>
                  <a:cubicBezTo>
                    <a:pt x="921505" y="0"/>
                    <a:pt x="1187288" y="265783"/>
                    <a:pt x="1187288" y="593644"/>
                  </a:cubicBezTo>
                  <a:cubicBezTo>
                    <a:pt x="1187288" y="921505"/>
                    <a:pt x="921505" y="1187288"/>
                    <a:pt x="593644" y="1187288"/>
                  </a:cubicBezTo>
                  <a:cubicBezTo>
                    <a:pt x="265783" y="1187288"/>
                    <a:pt x="0" y="921505"/>
                    <a:pt x="0" y="59364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1654" tIns="191654" rIns="191654" bIns="1916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22528" y="3413988"/>
            <a:ext cx="1674664" cy="374571"/>
          </a:xfrm>
          <a:prstGeom prst="round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Инфраструктура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7830" y="3402699"/>
            <a:ext cx="1075812" cy="374571"/>
          </a:xfrm>
          <a:prstGeom prst="round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  <a:cs typeface="Arial" pitchFamily="34" charset="0"/>
              </a:rPr>
              <a:t>Персонал</a:t>
            </a:r>
            <a:endParaRPr lang="ru-RU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108" y="4749099"/>
            <a:ext cx="7925870" cy="1160562"/>
          </a:xfrm>
          <a:prstGeom prst="roundRect">
            <a:avLst>
              <a:gd name="adj" fmla="val 12878"/>
            </a:avLst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pitchFamily="34" charset="0"/>
              <a:buChar char="•"/>
              <a:defRPr sz="1400">
                <a:solidFill>
                  <a:schemeClr val="dk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низкая квалификация </a:t>
            </a:r>
            <a:r>
              <a:rPr lang="ru-RU" sz="1600" dirty="0">
                <a:latin typeface="Calibri" panose="020F0502020204030204" pitchFamily="34" charset="0"/>
              </a:rPr>
              <a:t>новых кадров</a:t>
            </a:r>
          </a:p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непонимание </a:t>
            </a:r>
            <a:r>
              <a:rPr lang="ru-RU" sz="1600" dirty="0">
                <a:latin typeface="Calibri" panose="020F0502020204030204" pitchFamily="34" charset="0"/>
              </a:rPr>
              <a:t>аспектов </a:t>
            </a:r>
            <a:r>
              <a:rPr lang="ru-RU" sz="1600" dirty="0" smtClean="0">
                <a:latin typeface="Calibri" panose="020F0502020204030204" pitchFamily="34" charset="0"/>
              </a:rPr>
              <a:t>ИБ персоналом</a:t>
            </a:r>
            <a:endParaRPr lang="ru-RU" sz="1600" dirty="0">
              <a:latin typeface="Calibri" panose="020F0502020204030204" pitchFamily="34" charset="0"/>
            </a:endParaRPr>
          </a:p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расширение </a:t>
            </a:r>
            <a:r>
              <a:rPr lang="ru-RU" sz="1600" dirty="0">
                <a:latin typeface="Calibri" panose="020F0502020204030204" pitchFamily="34" charset="0"/>
              </a:rPr>
              <a:t>возможностей АРМ (управление, воздействие, сокрытие следов)</a:t>
            </a:r>
          </a:p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размытость </a:t>
            </a:r>
            <a:r>
              <a:rPr lang="ru-RU" sz="1600" dirty="0">
                <a:latin typeface="Calibri" panose="020F0502020204030204" pitchFamily="34" charset="0"/>
              </a:rPr>
              <a:t>разделения полномочий между </a:t>
            </a:r>
            <a:r>
              <a:rPr lang="en-US" sz="1600" dirty="0" smtClean="0">
                <a:latin typeface="Calibri" panose="020F0502020204030204" pitchFamily="34" charset="0"/>
              </a:rPr>
              <a:t>IT</a:t>
            </a:r>
            <a:r>
              <a:rPr lang="ru-RU" sz="1600" dirty="0" smtClean="0">
                <a:latin typeface="Calibri" panose="020F0502020204030204" pitchFamily="34" charset="0"/>
              </a:rPr>
              <a:t>, инженерами и разработчиками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299" y="2125451"/>
            <a:ext cx="1219913" cy="374571"/>
          </a:xfrm>
          <a:prstGeom prst="round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  <a:cs typeface="Arial" pitchFamily="34" charset="0"/>
              </a:rPr>
              <a:t>Специфика</a:t>
            </a:r>
            <a:endParaRPr lang="ru-RU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1039" y="1197545"/>
            <a:ext cx="2710291" cy="1905844"/>
          </a:xfrm>
          <a:prstGeom prst="roundRect">
            <a:avLst>
              <a:gd name="adj" fmla="val 8800"/>
            </a:avLst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</a:rPr>
              <a:t>у</a:t>
            </a:r>
            <a:r>
              <a:rPr lang="ru-RU" sz="1600" dirty="0" smtClean="0">
                <a:latin typeface="Calibri" panose="020F0502020204030204" pitchFamily="34" charset="0"/>
              </a:rPr>
              <a:t>старевшее оборудование и ПО</a:t>
            </a:r>
            <a:endParaRPr lang="ru-RU" sz="1600" dirty="0">
              <a:latin typeface="Calibri" panose="020F0502020204030204" pitchFamily="34" charset="0"/>
            </a:endParaRPr>
          </a:p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</a:rPr>
              <a:t>о</a:t>
            </a:r>
            <a:r>
              <a:rPr lang="ru-RU" sz="1600" dirty="0" smtClean="0">
                <a:latin typeface="Calibri" panose="020F0502020204030204" pitchFamily="34" charset="0"/>
              </a:rPr>
              <a:t>тсутствие централизованного управления</a:t>
            </a:r>
            <a:endParaRPr lang="ru-RU" sz="1600" dirty="0">
              <a:latin typeface="Calibri" panose="020F0502020204030204" pitchFamily="34" charset="0"/>
            </a:endParaRPr>
          </a:p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</a:rPr>
              <a:t>н</a:t>
            </a:r>
            <a:r>
              <a:rPr lang="ru-RU" sz="1600" dirty="0" smtClean="0">
                <a:latin typeface="Calibri" panose="020F0502020204030204" pitchFamily="34" charset="0"/>
              </a:rPr>
              <a:t>ет видимости реальной топологии сети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373" y="1057712"/>
            <a:ext cx="3175865" cy="1647425"/>
          </a:xfrm>
          <a:prstGeom prst="roundRect">
            <a:avLst>
              <a:gd name="adj" fmla="val 9517"/>
            </a:avLst>
          </a:prstGeom>
          <a:solidFill>
            <a:srgbClr val="C7C7C7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</a:rPr>
              <a:t>в</a:t>
            </a:r>
            <a:r>
              <a:rPr lang="ru-RU" sz="1600" dirty="0" smtClean="0">
                <a:latin typeface="Calibri" panose="020F0502020204030204" pitchFamily="34" charset="0"/>
              </a:rPr>
              <a:t>ысокая критичность</a:t>
            </a:r>
          </a:p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</a:rPr>
              <a:t>з</a:t>
            </a:r>
            <a:r>
              <a:rPr lang="ru-RU" sz="1600" dirty="0" smtClean="0">
                <a:latin typeface="Calibri" panose="020F0502020204030204" pitchFamily="34" charset="0"/>
              </a:rPr>
              <a:t>ависимость от </a:t>
            </a:r>
            <a:r>
              <a:rPr lang="ru-RU" sz="1600" dirty="0" err="1" smtClean="0">
                <a:latin typeface="Calibri" panose="020F0502020204030204" pitchFamily="34" charset="0"/>
              </a:rPr>
              <a:t>вендора</a:t>
            </a:r>
            <a:endParaRPr lang="ru-RU" sz="1600" dirty="0" smtClean="0">
              <a:latin typeface="Calibri" panose="020F0502020204030204" pitchFamily="34" charset="0"/>
            </a:endParaRPr>
          </a:p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высокий уровень рисков</a:t>
            </a:r>
          </a:p>
          <a:p>
            <a:pPr marL="144000" indent="-144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требования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к</a:t>
            </a:r>
            <a:r>
              <a:rPr lang="en-US" sz="1600" dirty="0" smtClean="0">
                <a:latin typeface="Calibri" panose="020F0502020204030204" pitchFamily="34" charset="0"/>
              </a:rPr>
              <a:t>:</a:t>
            </a:r>
            <a:endParaRPr lang="ru-RU" sz="1600" dirty="0">
              <a:latin typeface="Calibri" panose="020F0502020204030204" pitchFamily="34" charset="0"/>
            </a:endParaRPr>
          </a:p>
          <a:p>
            <a:pPr marL="742950" lvl="2" indent="-285750">
              <a:buFont typeface="Calibri" pitchFamily="34" charset="0"/>
              <a:buChar char="—"/>
            </a:pPr>
            <a:r>
              <a:rPr lang="ru-RU" sz="1600" dirty="0" smtClean="0">
                <a:latin typeface="Calibri" panose="020F0502020204030204" pitchFamily="34" charset="0"/>
                <a:cs typeface="Arial" pitchFamily="34" charset="0"/>
              </a:rPr>
              <a:t>отказоустойчивости</a:t>
            </a:r>
            <a:endParaRPr lang="ru-RU" sz="1600" dirty="0">
              <a:latin typeface="Calibri" panose="020F0502020204030204" pitchFamily="34" charset="0"/>
              <a:cs typeface="Arial" pitchFamily="34" charset="0"/>
            </a:endParaRPr>
          </a:p>
          <a:p>
            <a:pPr marL="742950" lvl="2" indent="-285750">
              <a:buFont typeface="Calibri" pitchFamily="34" charset="0"/>
              <a:buChar char="—"/>
            </a:pPr>
            <a:r>
              <a:rPr lang="ru-RU" sz="1600" dirty="0" smtClean="0">
                <a:latin typeface="Calibri" panose="020F0502020204030204" pitchFamily="34" charset="0"/>
                <a:cs typeface="Arial" pitchFamily="34" charset="0"/>
              </a:rPr>
              <a:t>безостановочной работе</a:t>
            </a:r>
            <a:endParaRPr lang="ru-RU" sz="16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5" name="Изображение 22" descr="Снимок экрана 2014-05-06 в 18.10.5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541119" y="3863178"/>
            <a:ext cx="1100194" cy="617602"/>
          </a:xfrm>
          <a:prstGeom prst="ellipse">
            <a:avLst/>
          </a:prstGeom>
        </p:spPr>
      </p:pic>
      <p:cxnSp>
        <p:nvCxnSpPr>
          <p:cNvPr id="21" name="Соединительная линия уступом 20"/>
          <p:cNvCxnSpPr>
            <a:stCxn id="11" idx="2"/>
            <a:endCxn id="13" idx="2"/>
          </p:cNvCxnSpPr>
          <p:nvPr/>
        </p:nvCxnSpPr>
        <p:spPr>
          <a:xfrm rot="5400000">
            <a:off x="3187224" y="1327104"/>
            <a:ext cx="205115" cy="2550950"/>
          </a:xfrm>
          <a:prstGeom prst="bentConnector3">
            <a:avLst>
              <a:gd name="adj1" fmla="val 211450"/>
            </a:avLst>
          </a:prstGeom>
          <a:ln w="2540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2" name="Соединительная линия уступом 21"/>
          <p:cNvCxnSpPr>
            <a:stCxn id="10" idx="1"/>
            <a:endCxn id="9" idx="1"/>
          </p:cNvCxnSpPr>
          <p:nvPr/>
        </p:nvCxnSpPr>
        <p:spPr>
          <a:xfrm rot="10800000" flipH="1">
            <a:off x="631108" y="3589985"/>
            <a:ext cx="1916722" cy="1739394"/>
          </a:xfrm>
          <a:prstGeom prst="bentConnector3">
            <a:avLst>
              <a:gd name="adj1" fmla="val -11927"/>
            </a:avLst>
          </a:prstGeom>
          <a:ln w="2540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6" name="Соединительная линия уступом 25"/>
          <p:cNvCxnSpPr>
            <a:stCxn id="8" idx="3"/>
            <a:endCxn id="12" idx="2"/>
          </p:cNvCxnSpPr>
          <p:nvPr/>
        </p:nvCxnSpPr>
        <p:spPr>
          <a:xfrm flipV="1">
            <a:off x="6897192" y="3103389"/>
            <a:ext cx="508993" cy="497885"/>
          </a:xfrm>
          <a:prstGeom prst="bentConnector2">
            <a:avLst/>
          </a:prstGeom>
          <a:ln w="2540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29" name="Изображение 26" descr="Снимок экрана 2014-05-06 в 17.03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07" y="1303760"/>
            <a:ext cx="856796" cy="569017"/>
          </a:xfrm>
          <a:prstGeom prst="rect">
            <a:avLst/>
          </a:prstGeom>
        </p:spPr>
      </p:pic>
      <p:pic>
        <p:nvPicPr>
          <p:cNvPr id="30" name="Изображение 10" descr="Снимок экрана 2014-05-06 в 17.04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42" y="3912243"/>
            <a:ext cx="666995" cy="6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5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На чем концентрировать свои силы?</a:t>
            </a:r>
            <a:endParaRPr 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438062" y="986783"/>
            <a:ext cx="8325831" cy="5096593"/>
            <a:chOff x="438062" y="986783"/>
            <a:chExt cx="8325831" cy="5096593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2527342" y="1099536"/>
              <a:ext cx="4369849" cy="4022241"/>
              <a:chOff x="2345903" y="908927"/>
              <a:chExt cx="4606512" cy="4240078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848" y="1528212"/>
                <a:ext cx="3549427" cy="3482679"/>
              </a:xfrm>
              <a:prstGeom prst="ellipse">
                <a:avLst/>
              </a:prstGeom>
            </p:spPr>
          </p:pic>
          <p:grpSp>
            <p:nvGrpSpPr>
              <p:cNvPr id="33" name="Группа 2"/>
              <p:cNvGrpSpPr/>
              <p:nvPr/>
            </p:nvGrpSpPr>
            <p:grpSpPr>
              <a:xfrm>
                <a:off x="2345903" y="908927"/>
                <a:ext cx="4308177" cy="4240078"/>
                <a:chOff x="2345903" y="908927"/>
                <a:chExt cx="4308177" cy="4240078"/>
              </a:xfrm>
            </p:grpSpPr>
            <p:sp>
              <p:nvSpPr>
                <p:cNvPr id="46" name="Арка 45"/>
                <p:cNvSpPr/>
                <p:nvPr/>
              </p:nvSpPr>
              <p:spPr>
                <a:xfrm>
                  <a:off x="2655403" y="1459829"/>
                  <a:ext cx="3689176" cy="3689176"/>
                </a:xfrm>
                <a:prstGeom prst="blockArc">
                  <a:avLst>
                    <a:gd name="adj1" fmla="val 9000000"/>
                    <a:gd name="adj2" fmla="val 16200000"/>
                    <a:gd name="adj3" fmla="val 4634"/>
                  </a:avLst>
                </a:prstGeom>
                <a:solidFill>
                  <a:srgbClr val="717171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sp>
            <p:sp>
              <p:nvSpPr>
                <p:cNvPr id="47" name="Арка 46"/>
                <p:cNvSpPr/>
                <p:nvPr/>
              </p:nvSpPr>
              <p:spPr>
                <a:xfrm>
                  <a:off x="2655403" y="1459829"/>
                  <a:ext cx="3689176" cy="3689176"/>
                </a:xfrm>
                <a:prstGeom prst="blockArc">
                  <a:avLst>
                    <a:gd name="adj1" fmla="val 1800000"/>
                    <a:gd name="adj2" fmla="val 9000000"/>
                    <a:gd name="adj3" fmla="val 4634"/>
                  </a:avLst>
                </a:prstGeom>
                <a:solidFill>
                  <a:srgbClr val="717171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sp>
            <p:sp>
              <p:nvSpPr>
                <p:cNvPr id="48" name="Арка 47"/>
                <p:cNvSpPr/>
                <p:nvPr/>
              </p:nvSpPr>
              <p:spPr>
                <a:xfrm>
                  <a:off x="2655403" y="1459829"/>
                  <a:ext cx="3689176" cy="3689176"/>
                </a:xfrm>
                <a:prstGeom prst="blockArc">
                  <a:avLst>
                    <a:gd name="adj1" fmla="val 16200000"/>
                    <a:gd name="adj2" fmla="val 1800000"/>
                    <a:gd name="adj3" fmla="val 4634"/>
                  </a:avLst>
                </a:prstGeom>
                <a:solidFill>
                  <a:srgbClr val="717171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sp>
            <p:sp>
              <p:nvSpPr>
                <p:cNvPr id="49" name="Полилиния 48"/>
                <p:cNvSpPr>
                  <a:spLocks noChangeAspect="1"/>
                </p:cNvSpPr>
                <p:nvPr/>
              </p:nvSpPr>
              <p:spPr>
                <a:xfrm>
                  <a:off x="3934113" y="2737802"/>
                  <a:ext cx="1188000" cy="1188000"/>
                </a:xfrm>
                <a:custGeom>
                  <a:avLst/>
                  <a:gdLst>
                    <a:gd name="connsiteX0" fmla="*/ 0 w 1002529"/>
                    <a:gd name="connsiteY0" fmla="*/ 501265 h 1002529"/>
                    <a:gd name="connsiteX1" fmla="*/ 501265 w 1002529"/>
                    <a:gd name="connsiteY1" fmla="*/ 0 h 1002529"/>
                    <a:gd name="connsiteX2" fmla="*/ 1002530 w 1002529"/>
                    <a:gd name="connsiteY2" fmla="*/ 501265 h 1002529"/>
                    <a:gd name="connsiteX3" fmla="*/ 501265 w 1002529"/>
                    <a:gd name="connsiteY3" fmla="*/ 1002530 h 1002529"/>
                    <a:gd name="connsiteX4" fmla="*/ 0 w 1002529"/>
                    <a:gd name="connsiteY4" fmla="*/ 501265 h 1002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2529" h="1002529">
                      <a:moveTo>
                        <a:pt x="0" y="501265"/>
                      </a:moveTo>
                      <a:cubicBezTo>
                        <a:pt x="0" y="224424"/>
                        <a:pt x="224424" y="0"/>
                        <a:pt x="501265" y="0"/>
                      </a:cubicBezTo>
                      <a:cubicBezTo>
                        <a:pt x="778106" y="0"/>
                        <a:pt x="1002530" y="224424"/>
                        <a:pt x="1002530" y="501265"/>
                      </a:cubicBezTo>
                      <a:cubicBezTo>
                        <a:pt x="1002530" y="778106"/>
                        <a:pt x="778106" y="1002530"/>
                        <a:pt x="501265" y="1002530"/>
                      </a:cubicBezTo>
                      <a:cubicBezTo>
                        <a:pt x="224424" y="1002530"/>
                        <a:pt x="0" y="778106"/>
                        <a:pt x="0" y="501265"/>
                      </a:cubicBezTo>
                      <a:close/>
                    </a:path>
                  </a:pathLst>
                </a:custGeom>
                <a:solidFill>
                  <a:srgbClr val="717171"/>
                </a:solidFill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65867" tIns="165867" rIns="165867" bIns="165867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b="1" kern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АСУ ТП</a:t>
                  </a:r>
                  <a:endParaRPr lang="ru-RU" sz="1500" b="1" kern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>
                  <a:off x="3906347" y="908927"/>
                  <a:ext cx="1187288" cy="1187288"/>
                </a:xfrm>
                <a:custGeom>
                  <a:avLst/>
                  <a:gdLst>
                    <a:gd name="connsiteX0" fmla="*/ 0 w 1187288"/>
                    <a:gd name="connsiteY0" fmla="*/ 593644 h 1187288"/>
                    <a:gd name="connsiteX1" fmla="*/ 593644 w 1187288"/>
                    <a:gd name="connsiteY1" fmla="*/ 0 h 1187288"/>
                    <a:gd name="connsiteX2" fmla="*/ 1187288 w 1187288"/>
                    <a:gd name="connsiteY2" fmla="*/ 593644 h 1187288"/>
                    <a:gd name="connsiteX3" fmla="*/ 593644 w 1187288"/>
                    <a:gd name="connsiteY3" fmla="*/ 1187288 h 1187288"/>
                    <a:gd name="connsiteX4" fmla="*/ 0 w 1187288"/>
                    <a:gd name="connsiteY4" fmla="*/ 593644 h 118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288" h="1187288">
                      <a:moveTo>
                        <a:pt x="0" y="593644"/>
                      </a:moveTo>
                      <a:cubicBezTo>
                        <a:pt x="0" y="265783"/>
                        <a:pt x="265783" y="0"/>
                        <a:pt x="593644" y="0"/>
                      </a:cubicBezTo>
                      <a:cubicBezTo>
                        <a:pt x="921505" y="0"/>
                        <a:pt x="1187288" y="265783"/>
                        <a:pt x="1187288" y="593644"/>
                      </a:cubicBezTo>
                      <a:cubicBezTo>
                        <a:pt x="1187288" y="921505"/>
                        <a:pt x="921505" y="1187288"/>
                        <a:pt x="593644" y="1187288"/>
                      </a:cubicBezTo>
                      <a:cubicBezTo>
                        <a:pt x="265783" y="1187288"/>
                        <a:pt x="0" y="921505"/>
                        <a:pt x="0" y="5936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191654" tIns="191654" rIns="191654" bIns="191654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400" kern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>
                  <a:off x="5466792" y="3611696"/>
                  <a:ext cx="1187288" cy="1187288"/>
                </a:xfrm>
                <a:custGeom>
                  <a:avLst/>
                  <a:gdLst>
                    <a:gd name="connsiteX0" fmla="*/ 0 w 1187288"/>
                    <a:gd name="connsiteY0" fmla="*/ 593644 h 1187288"/>
                    <a:gd name="connsiteX1" fmla="*/ 593644 w 1187288"/>
                    <a:gd name="connsiteY1" fmla="*/ 0 h 1187288"/>
                    <a:gd name="connsiteX2" fmla="*/ 1187288 w 1187288"/>
                    <a:gd name="connsiteY2" fmla="*/ 593644 h 1187288"/>
                    <a:gd name="connsiteX3" fmla="*/ 593644 w 1187288"/>
                    <a:gd name="connsiteY3" fmla="*/ 1187288 h 1187288"/>
                    <a:gd name="connsiteX4" fmla="*/ 0 w 1187288"/>
                    <a:gd name="connsiteY4" fmla="*/ 593644 h 118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288" h="1187288">
                      <a:moveTo>
                        <a:pt x="0" y="593644"/>
                      </a:moveTo>
                      <a:cubicBezTo>
                        <a:pt x="0" y="265783"/>
                        <a:pt x="265783" y="0"/>
                        <a:pt x="593644" y="0"/>
                      </a:cubicBezTo>
                      <a:cubicBezTo>
                        <a:pt x="921505" y="0"/>
                        <a:pt x="1187288" y="265783"/>
                        <a:pt x="1187288" y="593644"/>
                      </a:cubicBezTo>
                      <a:cubicBezTo>
                        <a:pt x="1187288" y="921505"/>
                        <a:pt x="921505" y="1187288"/>
                        <a:pt x="593644" y="1187288"/>
                      </a:cubicBezTo>
                      <a:cubicBezTo>
                        <a:pt x="265783" y="1187288"/>
                        <a:pt x="0" y="921505"/>
                        <a:pt x="0" y="5936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191654" tIns="191654" rIns="191654" bIns="191654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400" kern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>
                  <a:off x="2345903" y="3611696"/>
                  <a:ext cx="1187288" cy="1187288"/>
                </a:xfrm>
                <a:custGeom>
                  <a:avLst/>
                  <a:gdLst>
                    <a:gd name="connsiteX0" fmla="*/ 0 w 1187288"/>
                    <a:gd name="connsiteY0" fmla="*/ 593644 h 1187288"/>
                    <a:gd name="connsiteX1" fmla="*/ 593644 w 1187288"/>
                    <a:gd name="connsiteY1" fmla="*/ 0 h 1187288"/>
                    <a:gd name="connsiteX2" fmla="*/ 1187288 w 1187288"/>
                    <a:gd name="connsiteY2" fmla="*/ 593644 h 1187288"/>
                    <a:gd name="connsiteX3" fmla="*/ 593644 w 1187288"/>
                    <a:gd name="connsiteY3" fmla="*/ 1187288 h 1187288"/>
                    <a:gd name="connsiteX4" fmla="*/ 0 w 1187288"/>
                    <a:gd name="connsiteY4" fmla="*/ 593644 h 118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288" h="1187288">
                      <a:moveTo>
                        <a:pt x="0" y="593644"/>
                      </a:moveTo>
                      <a:cubicBezTo>
                        <a:pt x="0" y="265783"/>
                        <a:pt x="265783" y="0"/>
                        <a:pt x="593644" y="0"/>
                      </a:cubicBezTo>
                      <a:cubicBezTo>
                        <a:pt x="921505" y="0"/>
                        <a:pt x="1187288" y="265783"/>
                        <a:pt x="1187288" y="593644"/>
                      </a:cubicBezTo>
                      <a:cubicBezTo>
                        <a:pt x="1187288" y="921505"/>
                        <a:pt x="921505" y="1187288"/>
                        <a:pt x="593644" y="1187288"/>
                      </a:cubicBezTo>
                      <a:cubicBezTo>
                        <a:pt x="265783" y="1187288"/>
                        <a:pt x="0" y="921505"/>
                        <a:pt x="0" y="5936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191654" tIns="191654" rIns="191654" bIns="191654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400" kern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187054" y="3384426"/>
                <a:ext cx="1765361" cy="394857"/>
              </a:xfrm>
              <a:prstGeom prst="round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b="1">
                    <a:latin typeface="Arial" pitchFamily="34" charset="0"/>
                    <a:cs typeface="Arial" pitchFamily="34" charset="0"/>
                  </a:defRPr>
                </a:lvl1pPr>
              </a:lstStyle>
              <a:p>
                <a:pPr algn="ctr"/>
                <a:r>
                  <a:rPr lang="ru-RU" sz="1600" dirty="0" smtClean="0">
                    <a:latin typeface="Calibri" panose="020F0502020204030204" pitchFamily="34" charset="0"/>
                  </a:rPr>
                  <a:t>Инфраструктура</a:t>
                </a:r>
                <a:endParaRPr lang="ru-RU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67500" y="3372526"/>
                <a:ext cx="1134076" cy="394857"/>
              </a:xfrm>
              <a:prstGeom prst="round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smtClean="0">
                    <a:latin typeface="Calibri" panose="020F0502020204030204" pitchFamily="34" charset="0"/>
                    <a:cs typeface="Arial" pitchFamily="34" charset="0"/>
                  </a:rPr>
                  <a:t>Персонал</a:t>
                </a:r>
                <a:endParaRPr lang="ru-RU" sz="1600" b="1" dirty="0"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51195" y="2026105"/>
                <a:ext cx="1285981" cy="394857"/>
              </a:xfrm>
              <a:prstGeom prst="round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smtClean="0">
                    <a:latin typeface="Calibri" panose="020F0502020204030204" pitchFamily="34" charset="0"/>
                    <a:cs typeface="Arial" pitchFamily="34" charset="0"/>
                  </a:rPr>
                  <a:t>Специфика</a:t>
                </a:r>
                <a:endParaRPr lang="ru-RU" sz="1600" b="1" dirty="0"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pic>
            <p:nvPicPr>
              <p:cNvPr id="40" name="Изображение 22" descr="Снимок экрана 2014-05-06 в 18.10.54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>
              <a:xfrm>
                <a:off x="2360426" y="3857944"/>
                <a:ext cx="1159778" cy="651050"/>
              </a:xfrm>
              <a:prstGeom prst="ellipse">
                <a:avLst/>
              </a:prstGeom>
            </p:spPr>
          </p:pic>
          <p:pic>
            <p:nvPicPr>
              <p:cNvPr id="44" name="Изображение 26" descr="Снимок экрана 2014-05-06 в 17.03.25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8963" y="1159912"/>
                <a:ext cx="903198" cy="599834"/>
              </a:xfrm>
              <a:prstGeom prst="rect">
                <a:avLst/>
              </a:prstGeom>
            </p:spPr>
          </p:pic>
          <p:pic>
            <p:nvPicPr>
              <p:cNvPr id="45" name="Изображение 10" descr="Снимок экрана 2014-05-06 в 17.04.28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8877" y="3909666"/>
                <a:ext cx="703118" cy="662940"/>
              </a:xfrm>
              <a:prstGeom prst="rect">
                <a:avLst/>
              </a:prstGeom>
            </p:spPr>
          </p:pic>
        </p:grpSp>
        <p:grpSp>
          <p:nvGrpSpPr>
            <p:cNvPr id="58" name="Группа 57"/>
            <p:cNvGrpSpPr/>
            <p:nvPr/>
          </p:nvGrpSpPr>
          <p:grpSpPr>
            <a:xfrm>
              <a:off x="438062" y="4750152"/>
              <a:ext cx="3423708" cy="1333224"/>
              <a:chOff x="336461" y="4817886"/>
              <a:chExt cx="3423708" cy="1333224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16989" y="4930775"/>
                <a:ext cx="3276000" cy="1116000"/>
              </a:xfrm>
              <a:prstGeom prst="roundRect">
                <a:avLst>
                  <a:gd name="adj" fmla="val 8669"/>
                </a:avLst>
              </a:prstGeom>
              <a:solidFill>
                <a:srgbClr val="C7C7C7"/>
              </a:solidFill>
              <a:ln w="12700">
                <a:noFill/>
              </a:ln>
            </p:spPr>
            <p:style>
              <a:lnRef idx="2">
                <a:scrgbClr r="0" g="0" b="0"/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Скругленный прямоугольник 4"/>
              <p:cNvSpPr/>
              <p:nvPr/>
            </p:nvSpPr>
            <p:spPr>
              <a:xfrm>
                <a:off x="336461" y="4817886"/>
                <a:ext cx="3423708" cy="13332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 smtClean="0">
                    <a:solidFill>
                      <a:schemeClr val="tx1"/>
                    </a:solidFill>
                  </a:rPr>
                  <a:t>Контролировать операторов, администраторов, 3-и лица </a:t>
                </a:r>
                <a:r>
                  <a:rPr lang="en-US" kern="12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kern="1200" dirty="0" smtClean="0">
                    <a:solidFill>
                      <a:schemeClr val="tx1"/>
                    </a:solidFill>
                  </a:rPr>
                </a:br>
                <a:r>
                  <a:rPr lang="ru-RU" kern="1200" dirty="0" smtClean="0">
                    <a:solidFill>
                      <a:schemeClr val="tx1"/>
                    </a:solidFill>
                  </a:rPr>
                  <a:t>и их права доступа</a:t>
                </a:r>
                <a:endParaRPr lang="ru-RU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518590" y="986783"/>
              <a:ext cx="3096000" cy="1080002"/>
              <a:chOff x="349255" y="962702"/>
              <a:chExt cx="3578308" cy="1368003"/>
            </a:xfrm>
            <a:solidFill>
              <a:srgbClr val="717171"/>
            </a:solidFill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349255" y="962705"/>
                <a:ext cx="3578308" cy="1368000"/>
              </a:xfrm>
              <a:prstGeom prst="roundRect">
                <a:avLst>
                  <a:gd name="adj" fmla="val 10485"/>
                </a:avLst>
              </a:prstGeom>
              <a:solidFill>
                <a:srgbClr val="C7C7C7"/>
              </a:solidFill>
              <a:ln w="12700">
                <a:noFill/>
              </a:ln>
            </p:spPr>
            <p:style>
              <a:lnRef idx="2">
                <a:scrgbClr r="0" g="0" b="0"/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Скругленный прямоугольник 4"/>
              <p:cNvSpPr/>
              <p:nvPr/>
            </p:nvSpPr>
            <p:spPr>
              <a:xfrm>
                <a:off x="482003" y="962702"/>
                <a:ext cx="3335390" cy="136799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 smtClean="0">
                    <a:solidFill>
                      <a:schemeClr val="tx1"/>
                    </a:solidFill>
                  </a:rPr>
                  <a:t>Обеспечить выполнение требований ИБ с учетом отраслевой специфики</a:t>
                </a:r>
                <a:endParaRPr lang="ru-RU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Скругленный прямоугольник 55"/>
            <p:cNvSpPr/>
            <p:nvPr/>
          </p:nvSpPr>
          <p:spPr>
            <a:xfrm>
              <a:off x="5349139" y="4863041"/>
              <a:ext cx="3414754" cy="1116000"/>
            </a:xfrm>
            <a:prstGeom prst="roundRect">
              <a:avLst>
                <a:gd name="adj" fmla="val 8669"/>
              </a:avLst>
            </a:prstGeom>
            <a:solidFill>
              <a:srgbClr val="C7C7C7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4"/>
            <p:cNvSpPr/>
            <p:nvPr/>
          </p:nvSpPr>
          <p:spPr>
            <a:xfrm>
              <a:off x="5349139" y="4750152"/>
              <a:ext cx="3366093" cy="1333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</a:rPr>
                <a:t>Устранять ошибки и уязвимости в прикладных системах </a:t>
              </a:r>
              <a:r>
                <a:rPr lang="en-US" kern="1200" dirty="0" smtClean="0">
                  <a:solidFill>
                    <a:schemeClr val="tx1"/>
                  </a:solidFill>
                </a:rPr>
                <a:t/>
              </a:r>
              <a:br>
                <a:rPr lang="en-US" kern="1200" dirty="0" smtClean="0">
                  <a:solidFill>
                    <a:schemeClr val="tx1"/>
                  </a:solidFill>
                </a:rPr>
              </a:br>
              <a:r>
                <a:rPr lang="ru-RU" kern="1200" dirty="0" smtClean="0">
                  <a:solidFill>
                    <a:schemeClr val="tx1"/>
                  </a:solidFill>
                </a:rPr>
                <a:t>и инфраструктуре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791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5799" y="3300864"/>
            <a:ext cx="2933200" cy="1759807"/>
          </a:xfrm>
          <a:prstGeom prst="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19383" y="3300864"/>
            <a:ext cx="2933200" cy="1759807"/>
          </a:xfrm>
          <a:prstGeom prst="rect">
            <a:avLst/>
          </a:prstGeom>
          <a:solidFill>
            <a:srgbClr val="71717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Информационная безопасность АСУ ТП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0200" y="910709"/>
            <a:ext cx="860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Информационная безопасность АСУ ТП и технологических сетей, как и физическая безопасность – это сквозной процесс, который  эффективно работает только при тесном взаимодействии разработчика средств автоматизации, интегратора решений по безопасности и персонала промышленного объекта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8728" y="2515968"/>
            <a:ext cx="1446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Разработчик</a:t>
            </a:r>
          </a:p>
          <a:p>
            <a:pPr algn="ctr"/>
            <a:r>
              <a:rPr lang="ru-RU" b="1" dirty="0" smtClean="0"/>
              <a:t>решений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0737" y="2551369"/>
            <a:ext cx="2761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Персонал</a:t>
            </a:r>
          </a:p>
          <a:p>
            <a:pPr algn="ctr"/>
            <a:r>
              <a:rPr lang="ru-RU" b="1" dirty="0" smtClean="0"/>
              <a:t>Промышленного объекта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8739" y="224421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R-Style</a:t>
            </a:r>
            <a:endParaRPr lang="ru-RU" b="1" dirty="0"/>
          </a:p>
        </p:txBody>
      </p:sp>
      <p:sp>
        <p:nvSpPr>
          <p:cNvPr id="7" name="Выноска со стрелками влево/вправо 6"/>
          <p:cNvSpPr/>
          <p:nvPr/>
        </p:nvSpPr>
        <p:spPr>
          <a:xfrm>
            <a:off x="2411590" y="2646996"/>
            <a:ext cx="4356100" cy="3144309"/>
          </a:xfrm>
          <a:prstGeom prst="leftRightArrowCallout">
            <a:avLst>
              <a:gd name="adj1" fmla="val 25692"/>
              <a:gd name="adj2" fmla="val 20499"/>
              <a:gd name="adj3" fmla="val 21884"/>
              <a:gd name="adj4" fmla="val 62921"/>
            </a:avLst>
          </a:prstGeom>
          <a:solidFill>
            <a:srgbClr val="C7C7C7"/>
          </a:solidFill>
          <a:ln>
            <a:solidFill>
              <a:srgbClr val="C7C7C7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65399" y="3287103"/>
            <a:ext cx="2403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изкая защищенность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астомизация</a:t>
            </a:r>
            <a:endParaRPr lang="ru-RU" b="1" dirty="0" smtClean="0">
              <a:solidFill>
                <a:schemeClr val="bg1"/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тсутствие встроенных средств контроля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5011" y="2638281"/>
            <a:ext cx="276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глубокое понимание специализированного ПО и технологий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тработанные компенсирующие меры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77796" y="4596366"/>
            <a:ext cx="275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</a:t>
            </a:r>
            <a:r>
              <a:rPr lang="ru-RU" dirty="0" smtClean="0"/>
              <a:t>втоматизация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онтроль действий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азграничение прав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11335" y="3287103"/>
            <a:ext cx="2188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изкая квалификация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вопросах ИБ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нсайдеры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несоответствие прав доступа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Ключевые угрозы АСУ ТП и технологических сетей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57966"/>
              </p:ext>
            </p:extLst>
          </p:nvPr>
        </p:nvGraphicFramePr>
        <p:xfrm>
          <a:off x="298516" y="1138041"/>
          <a:ext cx="8515546" cy="45855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7559"/>
                <a:gridCol w="3033958"/>
                <a:gridCol w="2894029"/>
              </a:tblGrid>
              <a:tr h="5260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Персонал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Инфраструктура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Специфика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171"/>
                    </a:solidFill>
                  </a:tcPr>
                </a:tc>
              </a:tr>
              <a:tr h="11943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несанкционированное</a:t>
                      </a:r>
                      <a:r>
                        <a:rPr lang="ru-RU" sz="1600" baseline="0" dirty="0" smtClean="0"/>
                        <a:t> изменение настроек сетевых устройств и серверов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несанкционированные</a:t>
                      </a:r>
                      <a:r>
                        <a:rPr lang="ru-RU" sz="1600" baseline="0" dirty="0" smtClean="0"/>
                        <a:t> соединения (</a:t>
                      </a:r>
                      <a:r>
                        <a:rPr lang="en-US" sz="1600" baseline="0" dirty="0" err="1" smtClean="0"/>
                        <a:t>wi-fi</a:t>
                      </a:r>
                      <a:r>
                        <a:rPr lang="ru-RU" sz="1600" baseline="0" dirty="0" smtClean="0"/>
                        <a:t>, модемы, мобильные устройства)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незадекларированные и</a:t>
                      </a:r>
                      <a:r>
                        <a:rPr lang="ru-RU" sz="1600" baseline="0" dirty="0" smtClean="0"/>
                        <a:t> неучтенные изменения сети</a:t>
                      </a:r>
                      <a:endParaRPr lang="ru-RU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err="1" smtClean="0"/>
                        <a:t>непропатченное</a:t>
                      </a:r>
                      <a:r>
                        <a:rPr lang="ru-RU" sz="1600" baseline="0" dirty="0" smtClean="0"/>
                        <a:t> ПО и ОС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неполнота и скудность</a:t>
                      </a:r>
                      <a:r>
                        <a:rPr lang="ru-RU" sz="1600" baseline="0" dirty="0" smtClean="0"/>
                        <a:t> информации о состоянии ИБ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нет</a:t>
                      </a:r>
                      <a:r>
                        <a:rPr lang="ru-RU" sz="1600" baseline="0" dirty="0" smtClean="0"/>
                        <a:t> плана на случай восстановления или </a:t>
                      </a:r>
                      <a:r>
                        <a:rPr lang="ru-RU" sz="1600" baseline="0" dirty="0" err="1" smtClean="0"/>
                        <a:t>редизайна</a:t>
                      </a:r>
                      <a:r>
                        <a:rPr lang="ru-RU" sz="1600" baseline="0" dirty="0" smtClean="0"/>
                        <a:t> сети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  <a:tr h="11943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чрезмерные права оператора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доступ 3-их</a:t>
                      </a:r>
                      <a:r>
                        <a:rPr lang="ru-RU" sz="1600" baseline="0" dirty="0" smtClean="0"/>
                        <a:t> лиц и удаленный доступ к сети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медленное</a:t>
                      </a:r>
                      <a:r>
                        <a:rPr lang="ru-RU" sz="1600" baseline="0" dirty="0" smtClean="0"/>
                        <a:t> обнаружение инцидентов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/>
                        <a:t>локальный доступ к БД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err="1" smtClean="0"/>
                        <a:t>мультивендорная</a:t>
                      </a:r>
                      <a:r>
                        <a:rPr lang="ru-RU" sz="1600" baseline="0" dirty="0" smtClean="0"/>
                        <a:t> сетевая инфраструктура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/>
                        <a:t>отсутствие централизованного управления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43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стороннее</a:t>
                      </a:r>
                      <a:r>
                        <a:rPr lang="ru-RU" sz="1600" baseline="0" dirty="0" smtClean="0"/>
                        <a:t> ПО на АРМ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отсутствие сегментации сети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/>
                        <a:t>и контроля потоков данных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ошибки</a:t>
                      </a:r>
                      <a:r>
                        <a:rPr lang="ru-RU" sz="1600" baseline="0" dirty="0" smtClean="0"/>
                        <a:t> и несоответствия, нарушения работы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936977" y="2007868"/>
            <a:ext cx="7206923" cy="3546833"/>
            <a:chOff x="547380" y="2007868"/>
            <a:chExt cx="7917889" cy="354683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47380" y="4725142"/>
              <a:ext cx="7917889" cy="829559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Противодействовать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47380" y="3482456"/>
              <a:ext cx="7917889" cy="829559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Автоматически выявлять и оперативно расследовать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47380" y="2007868"/>
              <a:ext cx="7917889" cy="829559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Оперативно получать информацию и контролировать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583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18631"/>
            <a:ext cx="7200957" cy="525539"/>
          </a:xfrm>
        </p:spPr>
        <p:txBody>
          <a:bodyPr/>
          <a:lstStyle/>
          <a:p>
            <a:r>
              <a:rPr lang="ru-RU" dirty="0" smtClean="0"/>
              <a:t>Поэтапное развитие информационной безопасности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17592" y="1130770"/>
            <a:ext cx="4504077" cy="4504077"/>
          </a:xfrm>
          <a:prstGeom prst="ellipse">
            <a:avLst/>
          </a:prstGeom>
          <a:noFill/>
          <a:ln w="149225">
            <a:solidFill>
              <a:srgbClr val="C7C7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79844" y="1665961"/>
            <a:ext cx="3435211" cy="3435211"/>
          </a:xfrm>
          <a:prstGeom prst="ellipse">
            <a:avLst/>
          </a:prstGeom>
          <a:noFill/>
          <a:ln w="149225">
            <a:solidFill>
              <a:srgbClr val="71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1930" y="1385108"/>
            <a:ext cx="3995402" cy="3995402"/>
          </a:xfrm>
          <a:prstGeom prst="ellipse">
            <a:avLst/>
          </a:prstGeom>
          <a:noFill/>
          <a:ln w="1492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630326" y="4819180"/>
            <a:ext cx="1632127" cy="16796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26878" y="3061604"/>
            <a:ext cx="549314" cy="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126036" y="1157604"/>
            <a:ext cx="854624" cy="508357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41907" y="4634514"/>
            <a:ext cx="283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Уровень Противодействия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333281" y="2778122"/>
            <a:ext cx="332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Уровень внутреннего Контроля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41791" y="932596"/>
            <a:ext cx="361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Уровень пассивного Мониторинга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62453" y="1202481"/>
            <a:ext cx="3548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/>
              <a:t>б</a:t>
            </a:r>
            <a:r>
              <a:rPr lang="ru-RU" sz="1600" dirty="0" smtClean="0"/>
              <a:t>ыстрота внедрения</a:t>
            </a:r>
          </a:p>
          <a:p>
            <a:pPr marL="180000" indent="-180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 smtClean="0"/>
              <a:t>минимальные изменения в сети</a:t>
            </a:r>
          </a:p>
          <a:p>
            <a:pPr marL="180000" indent="-180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олнота получаемой информации</a:t>
            </a:r>
          </a:p>
          <a:p>
            <a:pPr marL="180000" indent="-180000">
              <a:buClr>
                <a:srgbClr val="C00000"/>
              </a:buClr>
              <a:buFont typeface="Calibri" pitchFamily="34" charset="0"/>
              <a:buChar char="•"/>
            </a:pPr>
            <a:r>
              <a:rPr lang="ru-RU" sz="1600" dirty="0"/>
              <a:t>д</a:t>
            </a:r>
            <a:r>
              <a:rPr lang="ru-RU" sz="1600" dirty="0" smtClean="0"/>
              <a:t>иагностика инфраструктуры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42807" y="3044398"/>
            <a:ext cx="356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перативное выявление инцидентов</a:t>
            </a:r>
          </a:p>
          <a:p>
            <a:pPr marL="180000" indent="-180000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к</a:t>
            </a:r>
            <a:r>
              <a:rPr lang="ru-RU" sz="1600" dirty="0" smtClean="0"/>
              <a:t>онтроль действий персонала</a:t>
            </a:r>
          </a:p>
          <a:p>
            <a:pPr marL="180000" indent="-180000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ц</a:t>
            </a:r>
            <a:r>
              <a:rPr lang="ru-RU" sz="1600" dirty="0" smtClean="0"/>
              <a:t>ентрализация управления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9490" y="4908995"/>
            <a:ext cx="355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к</a:t>
            </a:r>
            <a:r>
              <a:rPr lang="ru-RU" sz="1600" dirty="0" smtClean="0"/>
              <a:t>онтроль рабочих мест и каналов передачи данных</a:t>
            </a:r>
          </a:p>
          <a:p>
            <a:pPr marL="180000" indent="-180000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выявление аномалий</a:t>
            </a:r>
            <a:endParaRPr lang="ru-RU" sz="1600" dirty="0"/>
          </a:p>
          <a:p>
            <a:pPr marL="180000" indent="-180000"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т</a:t>
            </a:r>
            <a:r>
              <a:rPr lang="ru-RU" sz="1600" dirty="0" smtClean="0"/>
              <a:t>ребует изменений инфраструктуры (агенты, </a:t>
            </a:r>
            <a:r>
              <a:rPr lang="ru-RU" sz="1600" dirty="0" err="1" smtClean="0"/>
              <a:t>редизайн</a:t>
            </a:r>
            <a:r>
              <a:rPr lang="ru-RU" sz="1600" dirty="0" smtClean="0"/>
              <a:t> сети)</a:t>
            </a: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4049833" y="1595116"/>
            <a:ext cx="144000" cy="144000"/>
          </a:xfrm>
          <a:prstGeom prst="ellipse">
            <a:avLst/>
          </a:prstGeom>
          <a:solidFill>
            <a:srgbClr val="C0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566173" y="2983807"/>
            <a:ext cx="144000" cy="144000"/>
          </a:xfrm>
          <a:prstGeom prst="ellipse">
            <a:avLst/>
          </a:prstGeom>
          <a:solidFill>
            <a:srgbClr val="C0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3576910" y="4741235"/>
            <a:ext cx="144000" cy="144000"/>
          </a:xfrm>
          <a:prstGeom prst="ellipse">
            <a:avLst/>
          </a:prstGeom>
          <a:solidFill>
            <a:srgbClr val="C000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239347" y="1790055"/>
            <a:ext cx="3087420" cy="2820851"/>
            <a:chOff x="2336751" y="908927"/>
            <a:chExt cx="4640763" cy="424007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5848" y="1528212"/>
              <a:ext cx="3549427" cy="3482679"/>
            </a:xfrm>
            <a:prstGeom prst="ellipse">
              <a:avLst/>
            </a:prstGeom>
          </p:spPr>
        </p:pic>
        <p:grpSp>
          <p:nvGrpSpPr>
            <p:cNvPr id="39" name="Группа 2"/>
            <p:cNvGrpSpPr/>
            <p:nvPr/>
          </p:nvGrpSpPr>
          <p:grpSpPr>
            <a:xfrm>
              <a:off x="2345903" y="908927"/>
              <a:ext cx="4308177" cy="4240078"/>
              <a:chOff x="2345903" y="908927"/>
              <a:chExt cx="4308177" cy="4240078"/>
            </a:xfrm>
          </p:grpSpPr>
          <p:sp>
            <p:nvSpPr>
              <p:cNvPr id="46" name="Арка 45"/>
              <p:cNvSpPr/>
              <p:nvPr/>
            </p:nvSpPr>
            <p:spPr>
              <a:xfrm>
                <a:off x="2655403" y="1459829"/>
                <a:ext cx="3689176" cy="3689176"/>
              </a:xfrm>
              <a:prstGeom prst="blockArc">
                <a:avLst>
                  <a:gd name="adj1" fmla="val 9000000"/>
                  <a:gd name="adj2" fmla="val 16200000"/>
                  <a:gd name="adj3" fmla="val 4634"/>
                </a:avLst>
              </a:prstGeom>
              <a:solidFill>
                <a:srgbClr val="71717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47" name="Арка 46"/>
              <p:cNvSpPr/>
              <p:nvPr/>
            </p:nvSpPr>
            <p:spPr>
              <a:xfrm>
                <a:off x="2655403" y="1459829"/>
                <a:ext cx="3689176" cy="3689176"/>
              </a:xfrm>
              <a:prstGeom prst="blockArc">
                <a:avLst>
                  <a:gd name="adj1" fmla="val 1800000"/>
                  <a:gd name="adj2" fmla="val 9000000"/>
                  <a:gd name="adj3" fmla="val 4634"/>
                </a:avLst>
              </a:prstGeom>
              <a:solidFill>
                <a:srgbClr val="71717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48" name="Арка 47"/>
              <p:cNvSpPr/>
              <p:nvPr/>
            </p:nvSpPr>
            <p:spPr>
              <a:xfrm>
                <a:off x="2655403" y="1459829"/>
                <a:ext cx="3689176" cy="3689176"/>
              </a:xfrm>
              <a:prstGeom prst="blockArc">
                <a:avLst>
                  <a:gd name="adj1" fmla="val 16200000"/>
                  <a:gd name="adj2" fmla="val 1800000"/>
                  <a:gd name="adj3" fmla="val 4634"/>
                </a:avLst>
              </a:prstGeom>
              <a:solidFill>
                <a:srgbClr val="71717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49" name="Полилиния 48"/>
              <p:cNvSpPr>
                <a:spLocks noChangeAspect="1"/>
              </p:cNvSpPr>
              <p:nvPr/>
            </p:nvSpPr>
            <p:spPr>
              <a:xfrm>
                <a:off x="3934113" y="2737802"/>
                <a:ext cx="1188000" cy="1188000"/>
              </a:xfrm>
              <a:custGeom>
                <a:avLst/>
                <a:gdLst>
                  <a:gd name="connsiteX0" fmla="*/ 0 w 1002529"/>
                  <a:gd name="connsiteY0" fmla="*/ 501265 h 1002529"/>
                  <a:gd name="connsiteX1" fmla="*/ 501265 w 1002529"/>
                  <a:gd name="connsiteY1" fmla="*/ 0 h 1002529"/>
                  <a:gd name="connsiteX2" fmla="*/ 1002530 w 1002529"/>
                  <a:gd name="connsiteY2" fmla="*/ 501265 h 1002529"/>
                  <a:gd name="connsiteX3" fmla="*/ 501265 w 1002529"/>
                  <a:gd name="connsiteY3" fmla="*/ 1002530 h 1002529"/>
                  <a:gd name="connsiteX4" fmla="*/ 0 w 1002529"/>
                  <a:gd name="connsiteY4" fmla="*/ 501265 h 100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529" h="1002529">
                    <a:moveTo>
                      <a:pt x="0" y="501265"/>
                    </a:moveTo>
                    <a:cubicBezTo>
                      <a:pt x="0" y="224424"/>
                      <a:pt x="224424" y="0"/>
                      <a:pt x="501265" y="0"/>
                    </a:cubicBezTo>
                    <a:cubicBezTo>
                      <a:pt x="778106" y="0"/>
                      <a:pt x="1002530" y="224424"/>
                      <a:pt x="1002530" y="501265"/>
                    </a:cubicBezTo>
                    <a:cubicBezTo>
                      <a:pt x="1002530" y="778106"/>
                      <a:pt x="778106" y="1002530"/>
                      <a:pt x="501265" y="1002530"/>
                    </a:cubicBezTo>
                    <a:cubicBezTo>
                      <a:pt x="224424" y="1002530"/>
                      <a:pt x="0" y="778106"/>
                      <a:pt x="0" y="501265"/>
                    </a:cubicBez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165867" tIns="165867" rIns="165867" bIns="165867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b="1" kern="1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АСУ ТП</a:t>
                </a:r>
                <a:endParaRPr lang="ru-RU" sz="15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3906347" y="908927"/>
                <a:ext cx="1187288" cy="1187288"/>
              </a:xfrm>
              <a:custGeom>
                <a:avLst/>
                <a:gdLst>
                  <a:gd name="connsiteX0" fmla="*/ 0 w 1187288"/>
                  <a:gd name="connsiteY0" fmla="*/ 593644 h 1187288"/>
                  <a:gd name="connsiteX1" fmla="*/ 593644 w 1187288"/>
                  <a:gd name="connsiteY1" fmla="*/ 0 h 1187288"/>
                  <a:gd name="connsiteX2" fmla="*/ 1187288 w 1187288"/>
                  <a:gd name="connsiteY2" fmla="*/ 593644 h 1187288"/>
                  <a:gd name="connsiteX3" fmla="*/ 593644 w 1187288"/>
                  <a:gd name="connsiteY3" fmla="*/ 1187288 h 1187288"/>
                  <a:gd name="connsiteX4" fmla="*/ 0 w 1187288"/>
                  <a:gd name="connsiteY4" fmla="*/ 593644 h 118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288" h="1187288">
                    <a:moveTo>
                      <a:pt x="0" y="593644"/>
                    </a:moveTo>
                    <a:cubicBezTo>
                      <a:pt x="0" y="265783"/>
                      <a:pt x="265783" y="0"/>
                      <a:pt x="593644" y="0"/>
                    </a:cubicBezTo>
                    <a:cubicBezTo>
                      <a:pt x="921505" y="0"/>
                      <a:pt x="1187288" y="265783"/>
                      <a:pt x="1187288" y="593644"/>
                    </a:cubicBezTo>
                    <a:cubicBezTo>
                      <a:pt x="1187288" y="921505"/>
                      <a:pt x="921505" y="1187288"/>
                      <a:pt x="593644" y="1187288"/>
                    </a:cubicBezTo>
                    <a:cubicBezTo>
                      <a:pt x="265783" y="1187288"/>
                      <a:pt x="0" y="921505"/>
                      <a:pt x="0" y="593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91654" tIns="191654" rIns="191654" bIns="191654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5466792" y="3611696"/>
                <a:ext cx="1187288" cy="1187288"/>
              </a:xfrm>
              <a:custGeom>
                <a:avLst/>
                <a:gdLst>
                  <a:gd name="connsiteX0" fmla="*/ 0 w 1187288"/>
                  <a:gd name="connsiteY0" fmla="*/ 593644 h 1187288"/>
                  <a:gd name="connsiteX1" fmla="*/ 593644 w 1187288"/>
                  <a:gd name="connsiteY1" fmla="*/ 0 h 1187288"/>
                  <a:gd name="connsiteX2" fmla="*/ 1187288 w 1187288"/>
                  <a:gd name="connsiteY2" fmla="*/ 593644 h 1187288"/>
                  <a:gd name="connsiteX3" fmla="*/ 593644 w 1187288"/>
                  <a:gd name="connsiteY3" fmla="*/ 1187288 h 1187288"/>
                  <a:gd name="connsiteX4" fmla="*/ 0 w 1187288"/>
                  <a:gd name="connsiteY4" fmla="*/ 593644 h 118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288" h="1187288">
                    <a:moveTo>
                      <a:pt x="0" y="593644"/>
                    </a:moveTo>
                    <a:cubicBezTo>
                      <a:pt x="0" y="265783"/>
                      <a:pt x="265783" y="0"/>
                      <a:pt x="593644" y="0"/>
                    </a:cubicBezTo>
                    <a:cubicBezTo>
                      <a:pt x="921505" y="0"/>
                      <a:pt x="1187288" y="265783"/>
                      <a:pt x="1187288" y="593644"/>
                    </a:cubicBezTo>
                    <a:cubicBezTo>
                      <a:pt x="1187288" y="921505"/>
                      <a:pt x="921505" y="1187288"/>
                      <a:pt x="593644" y="1187288"/>
                    </a:cubicBezTo>
                    <a:cubicBezTo>
                      <a:pt x="265783" y="1187288"/>
                      <a:pt x="0" y="921505"/>
                      <a:pt x="0" y="593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91654" tIns="191654" rIns="191654" bIns="191654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2345903" y="3611696"/>
                <a:ext cx="1187288" cy="1187288"/>
              </a:xfrm>
              <a:custGeom>
                <a:avLst/>
                <a:gdLst>
                  <a:gd name="connsiteX0" fmla="*/ 0 w 1187288"/>
                  <a:gd name="connsiteY0" fmla="*/ 593644 h 1187288"/>
                  <a:gd name="connsiteX1" fmla="*/ 593644 w 1187288"/>
                  <a:gd name="connsiteY1" fmla="*/ 0 h 1187288"/>
                  <a:gd name="connsiteX2" fmla="*/ 1187288 w 1187288"/>
                  <a:gd name="connsiteY2" fmla="*/ 593644 h 1187288"/>
                  <a:gd name="connsiteX3" fmla="*/ 593644 w 1187288"/>
                  <a:gd name="connsiteY3" fmla="*/ 1187288 h 1187288"/>
                  <a:gd name="connsiteX4" fmla="*/ 0 w 1187288"/>
                  <a:gd name="connsiteY4" fmla="*/ 593644 h 118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288" h="1187288">
                    <a:moveTo>
                      <a:pt x="0" y="593644"/>
                    </a:moveTo>
                    <a:cubicBezTo>
                      <a:pt x="0" y="265783"/>
                      <a:pt x="265783" y="0"/>
                      <a:pt x="593644" y="0"/>
                    </a:cubicBezTo>
                    <a:cubicBezTo>
                      <a:pt x="921505" y="0"/>
                      <a:pt x="1187288" y="265783"/>
                      <a:pt x="1187288" y="593644"/>
                    </a:cubicBezTo>
                    <a:cubicBezTo>
                      <a:pt x="1187288" y="921505"/>
                      <a:pt x="921505" y="1187288"/>
                      <a:pt x="593644" y="1187288"/>
                    </a:cubicBezTo>
                    <a:cubicBezTo>
                      <a:pt x="265783" y="1187288"/>
                      <a:pt x="0" y="921505"/>
                      <a:pt x="0" y="593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91654" tIns="191654" rIns="191654" bIns="191654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161957" y="3384426"/>
              <a:ext cx="1815557" cy="435065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latin typeface="Arial" pitchFamily="34" charset="0"/>
                  <a:cs typeface="Arial" pitchFamily="34" charset="0"/>
                </a:defRPr>
              </a:lvl1pPr>
            </a:lstStyle>
            <a:p>
              <a:pPr algn="ctr"/>
              <a:r>
                <a:rPr lang="ru-RU" sz="1100" dirty="0" smtClean="0">
                  <a:latin typeface="Calibri" panose="020F0502020204030204" pitchFamily="34" charset="0"/>
                </a:rPr>
                <a:t>Инфраструктура</a:t>
              </a:r>
              <a:endParaRPr lang="ru-RU" sz="1100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36751" y="3372526"/>
              <a:ext cx="1195574" cy="435065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 smtClean="0">
                  <a:latin typeface="Calibri" panose="020F0502020204030204" pitchFamily="34" charset="0"/>
                  <a:cs typeface="Arial" pitchFamily="34" charset="0"/>
                </a:rPr>
                <a:t>Персонал</a:t>
              </a:r>
              <a:endParaRPr lang="ru-RU" sz="11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17058" y="2026105"/>
              <a:ext cx="1354257" cy="435065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 smtClean="0">
                  <a:latin typeface="Calibri" panose="020F0502020204030204" pitchFamily="34" charset="0"/>
                  <a:cs typeface="Arial" pitchFamily="34" charset="0"/>
                </a:rPr>
                <a:t>Специфика</a:t>
              </a:r>
              <a:endParaRPr lang="ru-RU" sz="11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43" name="Изображение 22" descr="Снимок экрана 2014-05-06 в 18.10.5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2360426" y="3857944"/>
              <a:ext cx="1159778" cy="651050"/>
            </a:xfrm>
            <a:prstGeom prst="ellipse">
              <a:avLst/>
            </a:prstGeom>
          </p:spPr>
        </p:pic>
        <p:pic>
          <p:nvPicPr>
            <p:cNvPr id="44" name="Изображение 26" descr="Снимок экрана 2014-05-06 в 17.03.2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963" y="1159912"/>
              <a:ext cx="903198" cy="599834"/>
            </a:xfrm>
            <a:prstGeom prst="rect">
              <a:avLst/>
            </a:prstGeom>
          </p:spPr>
        </p:pic>
        <p:pic>
          <p:nvPicPr>
            <p:cNvPr id="45" name="Изображение 10" descr="Снимок экрана 2014-05-06 в 17.04.2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877" y="3909666"/>
              <a:ext cx="703118" cy="662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79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6" grpId="0"/>
      <p:bldP spid="34" grpId="0"/>
      <p:bldP spid="35" grpId="0"/>
      <p:bldP spid="7" grpId="0"/>
      <p:bldP spid="36" grpId="0"/>
      <p:bldP spid="37" grpId="0"/>
      <p:bldP spid="8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Тема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ppt4D1E.tmp</Template>
  <TotalTime>31326</TotalTime>
  <Words>954</Words>
  <Application>Microsoft Office PowerPoint</Application>
  <PresentationFormat>Экран (4:3)</PresentationFormat>
  <Paragraphs>254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по умолчанию</vt:lpstr>
      <vt:lpstr>Презентация PowerPoint</vt:lpstr>
      <vt:lpstr>ИБ технологических процессов требует пристального внимания</vt:lpstr>
      <vt:lpstr>Типовой подход периметровой защиты АСУ ТП и тех. сетей</vt:lpstr>
      <vt:lpstr>Риски ИБ технологических процессов</vt:lpstr>
      <vt:lpstr>Неумышленные инциденты – следствие 3 факторов:</vt:lpstr>
      <vt:lpstr>На чем концентрировать свои силы?</vt:lpstr>
      <vt:lpstr>Информационная безопасность АСУ ТП</vt:lpstr>
      <vt:lpstr>Ключевые угрозы АСУ ТП и технологических сетей</vt:lpstr>
      <vt:lpstr>Поэтапное развитие информационной безопасности</vt:lpstr>
      <vt:lpstr>Оптимальный путь развития уровня ИБ АСУ ТП и тех. процессов</vt:lpstr>
      <vt:lpstr>Технологии и продукты</vt:lpstr>
      <vt:lpstr>Решения оттестированные в технологических сетях</vt:lpstr>
      <vt:lpstr>Варианты внедрения</vt:lpstr>
      <vt:lpstr>Контактная информация</vt:lpstr>
    </vt:vector>
  </TitlesOfParts>
  <Company>R-Style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Чичин</dc:creator>
  <cp:lastModifiedBy>Ваганов Александр</cp:lastModifiedBy>
  <cp:revision>671</cp:revision>
  <cp:lastPrinted>2014-05-23T11:37:15Z</cp:lastPrinted>
  <dcterms:created xsi:type="dcterms:W3CDTF">2013-01-21T09:13:40Z</dcterms:created>
  <dcterms:modified xsi:type="dcterms:W3CDTF">2014-10-08T07:21:37Z</dcterms:modified>
</cp:coreProperties>
</file>