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  <p:sldMasterId id="2147483656" r:id="rId2"/>
  </p:sldMasterIdLst>
  <p:notesMasterIdLst>
    <p:notesMasterId r:id="rId32"/>
  </p:notesMasterIdLst>
  <p:handoutMasterIdLst>
    <p:handoutMasterId r:id="rId33"/>
  </p:handoutMasterIdLst>
  <p:sldIdLst>
    <p:sldId id="674" r:id="rId3"/>
    <p:sldId id="721" r:id="rId4"/>
    <p:sldId id="722" r:id="rId5"/>
    <p:sldId id="723" r:id="rId6"/>
    <p:sldId id="724" r:id="rId7"/>
    <p:sldId id="725" r:id="rId8"/>
    <p:sldId id="727" r:id="rId9"/>
    <p:sldId id="746" r:id="rId10"/>
    <p:sldId id="747" r:id="rId11"/>
    <p:sldId id="728" r:id="rId12"/>
    <p:sldId id="729" r:id="rId13"/>
    <p:sldId id="730" r:id="rId14"/>
    <p:sldId id="731" r:id="rId15"/>
    <p:sldId id="732" r:id="rId16"/>
    <p:sldId id="733" r:id="rId17"/>
    <p:sldId id="743" r:id="rId18"/>
    <p:sldId id="740" r:id="rId19"/>
    <p:sldId id="734" r:id="rId20"/>
    <p:sldId id="744" r:id="rId21"/>
    <p:sldId id="735" r:id="rId22"/>
    <p:sldId id="737" r:id="rId23"/>
    <p:sldId id="738" r:id="rId24"/>
    <p:sldId id="739" r:id="rId25"/>
    <p:sldId id="706" r:id="rId26"/>
    <p:sldId id="736" r:id="rId27"/>
    <p:sldId id="711" r:id="rId28"/>
    <p:sldId id="741" r:id="rId29"/>
    <p:sldId id="742" r:id="rId30"/>
    <p:sldId id="700" r:id="rId31"/>
  </p:sldIdLst>
  <p:sldSz cx="9144000" cy="6858000" type="screen4x3"/>
  <p:notesSz cx="6797675" cy="9926638"/>
  <p:custDataLst>
    <p:tags r:id="rId34"/>
  </p:custDataLst>
  <p:defaultTextStyle>
    <a:defPPr>
      <a:defRPr lang="de-DE"/>
    </a:defPPr>
    <a:lvl1pPr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bg1"/>
        </a:solidFill>
        <a:latin typeface="Arial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bg1"/>
        </a:solidFill>
        <a:latin typeface="Arial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bg1"/>
        </a:solidFill>
        <a:latin typeface="Arial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bg1"/>
        </a:solidFill>
        <a:latin typeface="Arial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b="1" kern="1200">
        <a:solidFill>
          <a:schemeClr val="bg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bg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bg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bg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bg1"/>
        </a:solidFill>
        <a:latin typeface="Arial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ik Kosubek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65E9C"/>
    <a:srgbClr val="FF9966"/>
    <a:srgbClr val="FD9203"/>
    <a:srgbClr val="FF00FF"/>
    <a:srgbClr val="EF0000"/>
    <a:srgbClr val="FFDF73"/>
    <a:srgbClr val="869BC6"/>
    <a:srgbClr val="94A2AC"/>
    <a:srgbClr val="D5DADF"/>
    <a:srgbClr val="DDF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069" autoAdjust="0"/>
    <p:restoredTop sz="99887" autoAdjust="0"/>
  </p:normalViewPr>
  <p:slideViewPr>
    <p:cSldViewPr>
      <p:cViewPr>
        <p:scale>
          <a:sx n="100" d="100"/>
          <a:sy n="100" d="100"/>
        </p:scale>
        <p:origin x="-984" y="228"/>
      </p:cViewPr>
      <p:guideLst>
        <p:guide orient="horz" pos="686"/>
        <p:guide orient="horz" pos="4031"/>
        <p:guide orient="horz" pos="2954"/>
        <p:guide orient="horz" pos="2897"/>
        <p:guide orient="horz" pos="4088"/>
        <p:guide orient="horz" pos="3266"/>
        <p:guide pos="2880"/>
        <p:guide pos="1434"/>
        <p:guide pos="4326"/>
        <p:guide pos="73"/>
        <p:guide pos="1377"/>
        <p:guide pos="4383"/>
        <p:guide pos="563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6189" cy="49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487" y="0"/>
            <a:ext cx="2946188" cy="49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9990"/>
            <a:ext cx="2946189" cy="496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487" y="9429990"/>
            <a:ext cx="2946188" cy="496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5B72DDDF-7DE9-4D8B-B19B-83C324CD3358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0600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6189" cy="49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487" y="0"/>
            <a:ext cx="2946188" cy="49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0937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887" y="4714202"/>
            <a:ext cx="4983903" cy="4466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9990"/>
            <a:ext cx="2946189" cy="496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487" y="9429990"/>
            <a:ext cx="2946188" cy="496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C6B3EB31-C749-4617-BBEA-626C6919EF4E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6913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4487F19-C4DF-498A-941F-48266A8E170D}" type="slidenum">
              <a:rPr lang="de-DE" b="1" smtClean="0"/>
              <a:pPr/>
              <a:t>‹#›</a:t>
            </a:fld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52456537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B4B88A4-E672-4089-A4BD-1B335F5A07E2}" type="slidenum">
              <a:rPr lang="de-DE" b="1" smtClean="0"/>
              <a:pPr/>
              <a:t>‹#›</a:t>
            </a:fld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54612916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0850" y="466725"/>
            <a:ext cx="2227263" cy="584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888" y="466725"/>
            <a:ext cx="6532562" cy="5842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598763A-4D17-429B-9CD4-64B981D60870}" type="slidenum">
              <a:rPr lang="de-DE" b="1" smtClean="0"/>
              <a:pPr/>
              <a:t>‹#›</a:t>
            </a:fld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49877094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888" y="466725"/>
            <a:ext cx="8912225" cy="49371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5888" y="1268413"/>
            <a:ext cx="4379912" cy="50403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379913" cy="50403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5021263" y="6489700"/>
            <a:ext cx="4006850" cy="368300"/>
          </a:xfrm>
        </p:spPr>
        <p:txBody>
          <a:bodyPr/>
          <a:lstStyle>
            <a:lvl1pPr>
              <a:defRPr/>
            </a:lvl1pPr>
          </a:lstStyle>
          <a:p>
            <a:fld id="{D087A9DA-2368-48F6-B700-7FDFE0F4946D}" type="slidenum">
              <a:rPr lang="de-DE" b="1" smtClean="0"/>
              <a:pPr/>
              <a:t>‹#›</a:t>
            </a:fld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4606340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2F0762-CAB8-478E-A8A5-7CF03A94FC2A}" type="slidenum">
              <a:rPr lang="de-DE" b="1" smtClean="0"/>
              <a:pPr/>
              <a:t>‹#›</a:t>
            </a:fld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72197224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D41A6F-D378-4665-9F77-A526DD355F38}" type="slidenum">
              <a:rPr lang="de-DE" b="1" smtClean="0"/>
              <a:pPr/>
              <a:t>‹#›</a:t>
            </a:fld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01518018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9E3B463-0FC3-4DA3-9A4D-073B5C21ADE3}" type="slidenum">
              <a:rPr lang="de-DE" b="1" smtClean="0"/>
              <a:pPr/>
              <a:t>‹#›</a:t>
            </a:fld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30796414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62150" y="1268413"/>
            <a:ext cx="3455988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70538" y="1268413"/>
            <a:ext cx="3457575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46F85F8-964A-41B5-93C2-537F5F63C677}" type="slidenum">
              <a:rPr lang="de-DE" b="1" smtClean="0"/>
              <a:pPr/>
              <a:t>‹#›</a:t>
            </a:fld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00019207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F76452A-2D8A-4798-BF63-E98A1F10B03A}" type="slidenum">
              <a:rPr lang="de-DE" b="1" smtClean="0"/>
              <a:pPr/>
              <a:t>‹#›</a:t>
            </a:fld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80933233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15E426E-CB8F-4A42-A2B4-0B799358A0F9}" type="slidenum">
              <a:rPr lang="de-DE" b="1" smtClean="0"/>
              <a:pPr/>
              <a:t>‹#›</a:t>
            </a:fld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28683374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02DEB38-901D-44E3-8723-53820FBE5185}" type="slidenum">
              <a:rPr lang="de-DE" b="1" smtClean="0"/>
              <a:pPr/>
              <a:t>‹#›</a:t>
            </a:fld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00336387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D441D9A-94C8-4E78-874A-6A56C3D5833A}" type="slidenum">
              <a:rPr lang="de-DE" b="1" smtClean="0"/>
              <a:pPr/>
              <a:t>‹#›</a:t>
            </a:fld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29230474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254870-4FD4-44D9-B67B-3C5A5DE4C3E0}" type="slidenum">
              <a:rPr lang="de-DE" b="1" smtClean="0"/>
              <a:pPr/>
              <a:t>‹#›</a:t>
            </a:fld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1659814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E198CE5-E07F-4B6F-B2DB-026A84DCF1D5}" type="slidenum">
              <a:rPr lang="de-DE" b="1" smtClean="0"/>
              <a:pPr/>
              <a:t>‹#›</a:t>
            </a:fld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13734275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851B5B8-1529-412F-B2A3-5BDB0EB95342}" type="slidenum">
              <a:rPr lang="de-DE" b="1" smtClean="0"/>
              <a:pPr/>
              <a:t>‹#›</a:t>
            </a:fld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21483425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00850" y="466725"/>
            <a:ext cx="2227263" cy="584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888" y="466725"/>
            <a:ext cx="6532562" cy="5842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7D175A-9BCE-4015-A7BD-5854713CFBAA}" type="slidenum">
              <a:rPr lang="de-DE" b="1" smtClean="0"/>
              <a:pPr/>
              <a:t>‹#›</a:t>
            </a:fld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49981714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F8C398F-9DF2-46E6-8C34-711A7334CD37}" type="slidenum">
              <a:rPr lang="de-DE" b="1" smtClean="0"/>
              <a:pPr/>
              <a:t>‹#›</a:t>
            </a:fld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0661001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5888" y="1268413"/>
            <a:ext cx="4379912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379913" cy="5040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95C776B-B9CE-4EDA-98D7-3BFC94DC27D4}" type="slidenum">
              <a:rPr lang="de-DE" b="1" smtClean="0"/>
              <a:pPr/>
              <a:t>‹#›</a:t>
            </a:fld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15371250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728B4D5-958B-4E0C-A8B0-062F21C12E05}" type="slidenum">
              <a:rPr lang="de-DE" b="1" smtClean="0"/>
              <a:pPr/>
              <a:t>‹#›</a:t>
            </a:fld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14859446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476C3F1-4466-4D08-85D5-1537FFFB63DF}" type="slidenum">
              <a:rPr lang="de-DE" b="1" smtClean="0"/>
              <a:pPr/>
              <a:t>‹#›</a:t>
            </a:fld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234431102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D39DFA5-6AB4-4A3A-BC9D-B906A7C4927D}" type="slidenum">
              <a:rPr lang="de-DE" b="1" smtClean="0"/>
              <a:pPr/>
              <a:t>‹#›</a:t>
            </a:fld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58636482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2DA4BF5-4AD5-4E48-93DE-E3DE5A156534}" type="slidenum">
              <a:rPr lang="de-DE" b="1" smtClean="0"/>
              <a:pPr/>
              <a:t>‹#›</a:t>
            </a:fld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75530583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A7662EB-3FB1-4174-9C20-80D4F24E0D4D}" type="slidenum">
              <a:rPr lang="de-DE" b="1" smtClean="0"/>
              <a:pPr/>
              <a:t>‹#›</a:t>
            </a:fld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91906140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6530" name="Group 2"/>
          <p:cNvGrpSpPr>
            <a:grpSpLocks/>
          </p:cNvGrpSpPr>
          <p:nvPr/>
        </p:nvGrpSpPr>
        <p:grpSpPr bwMode="auto">
          <a:xfrm>
            <a:off x="0" y="6488113"/>
            <a:ext cx="9144000" cy="369887"/>
            <a:chOff x="0" y="4087"/>
            <a:chExt cx="5760" cy="233"/>
          </a:xfrm>
        </p:grpSpPr>
        <p:sp>
          <p:nvSpPr>
            <p:cNvPr id="1046531" name="Rectangle 3"/>
            <p:cNvSpPr>
              <a:spLocks noChangeArrowheads="1"/>
            </p:cNvSpPr>
            <p:nvPr userDrawn="1"/>
          </p:nvSpPr>
          <p:spPr bwMode="auto">
            <a:xfrm>
              <a:off x="0" y="4091"/>
              <a:ext cx="5760" cy="229"/>
            </a:xfrm>
            <a:prstGeom prst="rect">
              <a:avLst/>
            </a:prstGeom>
            <a:solidFill>
              <a:srgbClr val="E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046532" name="Picture 4" descr="Logo_NAT_white"/>
            <p:cNvPicPr>
              <a:picLocks noChangeAspect="1" noChangeArrowheads="1"/>
            </p:cNvPicPr>
            <p:nvPr userDrawn="1"/>
          </p:nvPicPr>
          <p:blipFill>
            <a:blip r:embed="rId14" cstate="print">
              <a:clrChange>
                <a:clrFrom>
                  <a:srgbClr val="DF002B"/>
                </a:clrFrom>
                <a:clrTo>
                  <a:srgbClr val="DF002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5" b="17323"/>
            <a:stretch>
              <a:fillRect/>
            </a:stretch>
          </p:blipFill>
          <p:spPr bwMode="auto">
            <a:xfrm>
              <a:off x="77" y="4087"/>
              <a:ext cx="2294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6533" name="Line 5"/>
            <p:cNvSpPr>
              <a:spLocks noChangeShapeType="1"/>
            </p:cNvSpPr>
            <p:nvPr userDrawn="1"/>
          </p:nvSpPr>
          <p:spPr bwMode="auto">
            <a:xfrm>
              <a:off x="0" y="4087"/>
              <a:ext cx="5760" cy="0"/>
            </a:xfrm>
            <a:prstGeom prst="line">
              <a:avLst/>
            </a:prstGeom>
            <a:noFill/>
            <a:ln w="1651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1046534" name="Rectangle 6"/>
          <p:cNvSpPr>
            <a:spLocks noChangeArrowheads="1"/>
          </p:cNvSpPr>
          <p:nvPr/>
        </p:nvSpPr>
        <p:spPr bwMode="auto">
          <a:xfrm>
            <a:off x="0" y="0"/>
            <a:ext cx="9144000" cy="1079500"/>
          </a:xfrm>
          <a:prstGeom prst="rect">
            <a:avLst/>
          </a:prstGeom>
          <a:solidFill>
            <a:srgbClr val="E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endParaRPr lang="en-GB"/>
          </a:p>
        </p:txBody>
      </p:sp>
      <p:sp>
        <p:nvSpPr>
          <p:cNvPr id="104653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15888" y="466725"/>
            <a:ext cx="89122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4653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888" y="1268413"/>
            <a:ext cx="8912225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1. Ebene</a:t>
            </a:r>
          </a:p>
          <a:p>
            <a:pPr lvl="1"/>
            <a:r>
              <a:rPr lang="de-DE" smtClean="0"/>
              <a:t>2. Ebene</a:t>
            </a:r>
          </a:p>
          <a:p>
            <a:pPr lvl="2"/>
            <a:r>
              <a:rPr lang="de-DE" smtClean="0"/>
              <a:t>3. Ebene</a:t>
            </a:r>
          </a:p>
          <a:p>
            <a:pPr lvl="3"/>
            <a:r>
              <a:rPr lang="de-DE" smtClean="0"/>
              <a:t>4. Ebene</a:t>
            </a:r>
          </a:p>
          <a:p>
            <a:pPr lvl="4"/>
            <a:r>
              <a:rPr lang="de-DE" smtClean="0"/>
              <a:t>5. Ebene</a:t>
            </a:r>
          </a:p>
        </p:txBody>
      </p:sp>
      <p:sp>
        <p:nvSpPr>
          <p:cNvPr id="1046543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1263" y="6489700"/>
            <a:ext cx="40068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b="0"/>
            </a:lvl1pPr>
          </a:lstStyle>
          <a:p>
            <a:fld id="{04FF98BE-5640-4501-B817-233B0A7CEC64}" type="slidenum">
              <a:rPr lang="de-DE" b="1" smtClean="0"/>
              <a:pPr/>
              <a:t>‹#›</a:t>
            </a:fld>
            <a:endParaRPr lang="de-DE" b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79" r:id="rId12"/>
  </p:sldLayoutIdLst>
  <p:transition/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9pPr>
    </p:titleStyle>
    <p:bodyStyle>
      <a:lvl1pPr marL="265113" indent="-265113" algn="l" rtl="0" fontAlgn="base">
        <a:spcBef>
          <a:spcPct val="5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30250" indent="-285750" algn="l" rtl="0" fontAlgn="base">
        <a:spcBef>
          <a:spcPct val="25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1162050" indent="-252413" algn="l" rtl="0" fontAlgn="base">
        <a:spcBef>
          <a:spcPct val="25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1616075" indent="-274638" algn="l" rtl="0" fontAlgn="base">
        <a:spcBef>
          <a:spcPct val="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61938" algn="l" rtl="0" fontAlgn="base">
        <a:spcBef>
          <a:spcPct val="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2514600" indent="-261938" algn="l" rtl="0" fontAlgn="base">
        <a:spcBef>
          <a:spcPct val="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61938" algn="l" rtl="0" fontAlgn="base">
        <a:spcBef>
          <a:spcPct val="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61938" algn="l" rtl="0" fontAlgn="base">
        <a:spcBef>
          <a:spcPct val="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61938" algn="l" rtl="0" fontAlgn="base">
        <a:spcBef>
          <a:spcPct val="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7554" name="Group 2"/>
          <p:cNvGrpSpPr>
            <a:grpSpLocks/>
          </p:cNvGrpSpPr>
          <p:nvPr/>
        </p:nvGrpSpPr>
        <p:grpSpPr bwMode="auto">
          <a:xfrm>
            <a:off x="0" y="6488113"/>
            <a:ext cx="9144000" cy="369887"/>
            <a:chOff x="0" y="4087"/>
            <a:chExt cx="5760" cy="233"/>
          </a:xfrm>
        </p:grpSpPr>
        <p:sp>
          <p:nvSpPr>
            <p:cNvPr id="1047555" name="Rectangle 3"/>
            <p:cNvSpPr>
              <a:spLocks noChangeArrowheads="1"/>
            </p:cNvSpPr>
            <p:nvPr userDrawn="1"/>
          </p:nvSpPr>
          <p:spPr bwMode="auto">
            <a:xfrm>
              <a:off x="0" y="4091"/>
              <a:ext cx="5760" cy="229"/>
            </a:xfrm>
            <a:prstGeom prst="rect">
              <a:avLst/>
            </a:prstGeom>
            <a:solidFill>
              <a:srgbClr val="E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047556" name="Picture 4" descr="Logo_NAT_white"/>
            <p:cNvPicPr>
              <a:picLocks noChangeAspect="1" noChangeArrowheads="1"/>
            </p:cNvPicPr>
            <p:nvPr userDrawn="1"/>
          </p:nvPicPr>
          <p:blipFill>
            <a:blip r:embed="rId13" cstate="print">
              <a:clrChange>
                <a:clrFrom>
                  <a:srgbClr val="DF002B"/>
                </a:clrFrom>
                <a:clrTo>
                  <a:srgbClr val="DF002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5" b="17323"/>
            <a:stretch>
              <a:fillRect/>
            </a:stretch>
          </p:blipFill>
          <p:spPr bwMode="auto">
            <a:xfrm>
              <a:off x="77" y="4087"/>
              <a:ext cx="2294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7557" name="Line 5"/>
            <p:cNvSpPr>
              <a:spLocks noChangeShapeType="1"/>
            </p:cNvSpPr>
            <p:nvPr userDrawn="1"/>
          </p:nvSpPr>
          <p:spPr bwMode="auto">
            <a:xfrm>
              <a:off x="0" y="4087"/>
              <a:ext cx="5760" cy="0"/>
            </a:xfrm>
            <a:prstGeom prst="line">
              <a:avLst/>
            </a:prstGeom>
            <a:noFill/>
            <a:ln w="1651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1047558" name="Rectangle 6"/>
          <p:cNvSpPr>
            <a:spLocks noChangeArrowheads="1"/>
          </p:cNvSpPr>
          <p:nvPr/>
        </p:nvSpPr>
        <p:spPr bwMode="auto">
          <a:xfrm>
            <a:off x="0" y="0"/>
            <a:ext cx="9144000" cy="1079500"/>
          </a:xfrm>
          <a:prstGeom prst="rect">
            <a:avLst/>
          </a:prstGeom>
          <a:solidFill>
            <a:srgbClr val="E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F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endParaRPr lang="en-GB"/>
          </a:p>
        </p:txBody>
      </p:sp>
      <p:sp>
        <p:nvSpPr>
          <p:cNvPr id="1047559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15888" y="466725"/>
            <a:ext cx="89122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4756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62150" y="1268413"/>
            <a:ext cx="7065963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1. Ebene</a:t>
            </a:r>
          </a:p>
          <a:p>
            <a:pPr lvl="1"/>
            <a:r>
              <a:rPr lang="de-DE" smtClean="0"/>
              <a:t>2. Ebene</a:t>
            </a:r>
          </a:p>
          <a:p>
            <a:pPr lvl="2"/>
            <a:r>
              <a:rPr lang="de-DE" smtClean="0"/>
              <a:t>3. Ebene</a:t>
            </a:r>
          </a:p>
          <a:p>
            <a:pPr lvl="3"/>
            <a:r>
              <a:rPr lang="de-DE" smtClean="0"/>
              <a:t>4. Ebene</a:t>
            </a:r>
          </a:p>
          <a:p>
            <a:pPr lvl="4"/>
            <a:r>
              <a:rPr lang="de-DE" smtClean="0"/>
              <a:t>5. Ebene</a:t>
            </a:r>
          </a:p>
        </p:txBody>
      </p:sp>
      <p:sp>
        <p:nvSpPr>
          <p:cNvPr id="1047561" name="Rectangle 9"/>
          <p:cNvSpPr>
            <a:spLocks noChangeArrowheads="1"/>
          </p:cNvSpPr>
          <p:nvPr/>
        </p:nvSpPr>
        <p:spPr bwMode="auto">
          <a:xfrm>
            <a:off x="0" y="1089025"/>
            <a:ext cx="1827213" cy="5400675"/>
          </a:xfrm>
          <a:prstGeom prst="rect">
            <a:avLst/>
          </a:prstGeom>
          <a:solidFill>
            <a:srgbClr val="D5DAD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47568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021263" y="6489700"/>
            <a:ext cx="40068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b="0"/>
            </a:lvl1pPr>
          </a:lstStyle>
          <a:p>
            <a:fld id="{48DF5BE4-66D3-4EA4-9133-6F2717B5E8A4}" type="slidenum">
              <a:rPr lang="de-DE" b="1" smtClean="0"/>
              <a:pPr/>
              <a:t>‹#›</a:t>
            </a:fld>
            <a:endParaRPr lang="de-DE" b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/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9pPr>
    </p:titleStyle>
    <p:bodyStyle>
      <a:lvl1pPr marL="265113" indent="-265113" algn="l" rtl="0" fontAlgn="base">
        <a:spcBef>
          <a:spcPct val="50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30250" indent="-285750" algn="l" rtl="0" fontAlgn="base">
        <a:spcBef>
          <a:spcPct val="25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2pPr>
      <a:lvl3pPr marL="1162050" indent="-252413" algn="l" rtl="0" fontAlgn="base">
        <a:spcBef>
          <a:spcPct val="2500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1616075" indent="-274638" algn="l" rtl="0" fontAlgn="base">
        <a:spcBef>
          <a:spcPct val="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61938" algn="l" rtl="0" fontAlgn="base">
        <a:spcBef>
          <a:spcPct val="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2514600" indent="-261938" algn="l" rtl="0" fontAlgn="base">
        <a:spcBef>
          <a:spcPct val="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61938" algn="l" rtl="0" fontAlgn="base">
        <a:spcBef>
          <a:spcPct val="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61938" algn="l" rtl="0" fontAlgn="base">
        <a:spcBef>
          <a:spcPct val="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61938" algn="l" rtl="0" fontAlgn="base">
        <a:spcBef>
          <a:spcPct val="0"/>
        </a:spcBef>
        <a:spcAft>
          <a:spcPct val="0"/>
        </a:spcAft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3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4.jpeg"/><Relationship Id="rId12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56.jpeg"/><Relationship Id="rId5" Type="http://schemas.openxmlformats.org/officeDocument/2006/relationships/image" Target="../media/image53.jpe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5.jpeg"/><Relationship Id="rId1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8" descr="Deckblatt_2012_k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1" t="13130" r="10709" b="21761"/>
          <a:stretch>
            <a:fillRect/>
          </a:stretch>
        </p:blipFill>
        <p:spPr bwMode="auto">
          <a:xfrm>
            <a:off x="0" y="1089025"/>
            <a:ext cx="91440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929059" y="6489700"/>
            <a:ext cx="5072098" cy="368300"/>
          </a:xfrm>
        </p:spPr>
        <p:txBody>
          <a:bodyPr/>
          <a:lstStyle/>
          <a:p>
            <a:fld id="{FD441D9A-94C8-4E78-874A-6A56C3D5833A}" type="slidenum">
              <a:rPr lang="de-DE" b="1" smtClean="0">
                <a:latin typeface="Verdana" pitchFamily="34" charset="0"/>
              </a:rPr>
              <a:pPr/>
              <a:t>1</a:t>
            </a:fld>
            <a:endParaRPr lang="de-DE" b="1" dirty="0">
              <a:latin typeface="Verdan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60" y="174229"/>
            <a:ext cx="2816806" cy="75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715172" cy="493713"/>
          </a:xfrm>
        </p:spPr>
        <p:txBody>
          <a:bodyPr/>
          <a:lstStyle/>
          <a:p>
            <a:pPr algn="r"/>
            <a:r>
              <a:rPr lang="ru-RU" sz="1800" b="0" dirty="0" smtClean="0">
                <a:latin typeface="Verdana" pitchFamily="34" charset="0"/>
              </a:rPr>
              <a:t>Новые технологии автоматизации</a:t>
            </a:r>
            <a:endParaRPr lang="ru-RU" sz="1800" b="0" dirty="0"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5932" y="5661248"/>
            <a:ext cx="1662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Промышленные</a:t>
            </a:r>
          </a:p>
          <a:p>
            <a:r>
              <a:rPr lang="ru-RU" sz="1400" b="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компьютеры</a:t>
            </a:r>
            <a:endParaRPr lang="ru-RU" sz="1400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0013" y="5661248"/>
            <a:ext cx="1495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Системы</a:t>
            </a:r>
          </a:p>
          <a:p>
            <a:r>
              <a:rPr lang="ru-RU" sz="1400" b="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ввода/вывода</a:t>
            </a:r>
            <a:endParaRPr lang="ru-RU" sz="1400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5332" y="5707415"/>
            <a:ext cx="1140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Цифровой</a:t>
            </a:r>
          </a:p>
          <a:p>
            <a:r>
              <a:rPr lang="ru-RU" sz="1400" b="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привод</a:t>
            </a:r>
            <a:endParaRPr lang="ru-RU" sz="1400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78857" y="5719683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Программное</a:t>
            </a:r>
          </a:p>
          <a:p>
            <a:r>
              <a:rPr lang="ru-RU" sz="1400" b="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обеспечение</a:t>
            </a:r>
            <a:endParaRPr lang="ru-RU" sz="1400" b="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286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929059" y="6489700"/>
            <a:ext cx="5072098" cy="368300"/>
          </a:xfrm>
        </p:spPr>
        <p:txBody>
          <a:bodyPr/>
          <a:lstStyle/>
          <a:p>
            <a:fld id="{FD441D9A-94C8-4E78-874A-6A56C3D5833A}" type="slidenum">
              <a:rPr lang="de-DE" b="1" smtClean="0">
                <a:latin typeface="Verdana" pitchFamily="34" charset="0"/>
              </a:rPr>
              <a:pPr/>
              <a:t>10</a:t>
            </a:fld>
            <a:endParaRPr lang="de-DE" b="1" dirty="0">
              <a:latin typeface="Verdan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60" y="174229"/>
            <a:ext cx="2816806" cy="75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715172" cy="493713"/>
          </a:xfrm>
        </p:spPr>
        <p:txBody>
          <a:bodyPr/>
          <a:lstStyle/>
          <a:p>
            <a:pPr algn="r"/>
            <a:r>
              <a:rPr lang="ru-RU" sz="1800" b="0" dirty="0" smtClean="0">
                <a:latin typeface="Verdana" pitchFamily="34" charset="0"/>
              </a:rPr>
              <a:t>Серводвигатели </a:t>
            </a:r>
            <a:r>
              <a:rPr lang="en-US" sz="1800" b="0" dirty="0" smtClean="0">
                <a:latin typeface="Verdana" pitchFamily="34" charset="0"/>
              </a:rPr>
              <a:t>AM8000 </a:t>
            </a:r>
            <a:r>
              <a:rPr lang="ru-RU" sz="1800" b="0" dirty="0" smtClean="0">
                <a:latin typeface="Verdana" pitchFamily="34" charset="0"/>
              </a:rPr>
              <a:t>с </a:t>
            </a:r>
            <a:r>
              <a:rPr lang="ru-RU" sz="1800" b="0" dirty="0" smtClean="0">
                <a:latin typeface="Verdana" pitchFamily="34" charset="0"/>
              </a:rPr>
              <a:t>технологией </a:t>
            </a:r>
            <a:r>
              <a:rPr lang="en-US" sz="1800" b="0" dirty="0" smtClean="0">
                <a:latin typeface="Verdana" pitchFamily="34" charset="0"/>
              </a:rPr>
              <a:t>OCT</a:t>
            </a:r>
            <a:endParaRPr lang="ru-RU" sz="1800" b="0" dirty="0">
              <a:latin typeface="Verdana" pitchFamily="34" charset="0"/>
            </a:endParaRPr>
          </a:p>
        </p:txBody>
      </p:sp>
      <p:pic>
        <p:nvPicPr>
          <p:cNvPr id="13" name="Picture 6" descr="http://www.e-driveonline.com/main/wp-content/uploads/2013/10/pr402012_Beckhof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72"/>
          <a:stretch/>
        </p:blipFill>
        <p:spPr bwMode="auto">
          <a:xfrm>
            <a:off x="1885" y="1062261"/>
            <a:ext cx="9147600" cy="54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 bwMode="auto">
          <a:xfrm>
            <a:off x="-3601" y="1052736"/>
            <a:ext cx="9147601" cy="1732578"/>
          </a:xfrm>
          <a:prstGeom prst="rect">
            <a:avLst/>
          </a:prstGeom>
          <a:solidFill>
            <a:schemeClr val="tx2">
              <a:lumMod val="75000"/>
              <a:lumOff val="25000"/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19872" y="1129735"/>
            <a:ext cx="30963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b="0" u="sng" dirty="0" smtClean="0"/>
              <a:t>Опционально</a:t>
            </a:r>
            <a:r>
              <a:rPr lang="ru-RU" sz="1200" b="0" dirty="0" smtClean="0"/>
              <a:t>: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en-US" sz="1200" b="0" dirty="0" smtClean="0"/>
              <a:t>1-</a:t>
            </a:r>
            <a:r>
              <a:rPr lang="ru-RU" sz="1200" b="0" dirty="0" smtClean="0"/>
              <a:t>кабельная технология,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 smtClean="0"/>
              <a:t>вал со шпонкой,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/>
              <a:t>абсолютный </a:t>
            </a:r>
            <a:r>
              <a:rPr lang="ru-RU" sz="1200" b="0" dirty="0" err="1"/>
              <a:t>энкодер</a:t>
            </a:r>
            <a:r>
              <a:rPr lang="ru-RU" sz="1200" b="0" dirty="0"/>
              <a:t> (одно- или многооборотный</a:t>
            </a:r>
            <a:r>
              <a:rPr lang="ru-RU" sz="1200" b="0" dirty="0" smtClean="0"/>
              <a:t>),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 smtClean="0"/>
              <a:t>независимая вентиляция,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 smtClean="0"/>
              <a:t>степень защиты вала </a:t>
            </a:r>
            <a:r>
              <a:rPr lang="en-US" sz="1200" b="0" dirty="0" smtClean="0"/>
              <a:t>IP65</a:t>
            </a:r>
            <a:r>
              <a:rPr lang="ru-RU" sz="1200" b="0" dirty="0" smtClean="0"/>
              <a:t>,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/>
              <a:t>электромагнитный тормоз</a:t>
            </a:r>
            <a:r>
              <a:rPr lang="ru-RU" sz="1200" b="0" dirty="0" smtClean="0"/>
              <a:t>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1129735"/>
            <a:ext cx="30106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b="0" u="sng" dirty="0" smtClean="0"/>
              <a:t>Базовая модификация</a:t>
            </a:r>
            <a:r>
              <a:rPr lang="ru-RU" sz="1200" dirty="0" smtClean="0"/>
              <a:t>:</a:t>
            </a:r>
            <a:endParaRPr lang="ru-RU" sz="1200" dirty="0"/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en-US" sz="1200" b="0" dirty="0" smtClean="0"/>
              <a:t>2-</a:t>
            </a:r>
            <a:r>
              <a:rPr lang="ru-RU" sz="1200" b="0" dirty="0" smtClean="0"/>
              <a:t>кабельная технология,</a:t>
            </a:r>
            <a:endParaRPr lang="en-US" sz="1200" b="0" dirty="0" smtClean="0"/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 smtClean="0"/>
              <a:t>гладкий вал (без шпонки),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 smtClean="0"/>
              <a:t>без электромагнитного тормоза,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 smtClean="0"/>
              <a:t>обратная связь – </a:t>
            </a:r>
            <a:r>
              <a:rPr lang="ru-RU" sz="1200" b="0" dirty="0" err="1" smtClean="0"/>
              <a:t>резольвер</a:t>
            </a:r>
            <a:r>
              <a:rPr lang="ru-RU" sz="1200" b="0" dirty="0"/>
              <a:t>,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 smtClean="0"/>
              <a:t>защита корпуса и штекеров </a:t>
            </a:r>
            <a:r>
              <a:rPr lang="en-US" sz="1200" b="0" dirty="0" smtClean="0"/>
              <a:t>IP65</a:t>
            </a:r>
            <a:r>
              <a:rPr lang="ru-RU" sz="1200" b="0" dirty="0" smtClean="0"/>
              <a:t> (на валу </a:t>
            </a:r>
            <a:r>
              <a:rPr lang="en-US" sz="1200" b="0" dirty="0" smtClean="0"/>
              <a:t>IP54</a:t>
            </a:r>
            <a:r>
              <a:rPr lang="ru-RU" sz="1200" b="0" dirty="0" smtClean="0"/>
              <a:t>).</a:t>
            </a:r>
            <a:endParaRPr lang="ru-RU" sz="1200" b="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588224" y="1124744"/>
            <a:ext cx="2520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b="0" u="sng" dirty="0" smtClean="0"/>
              <a:t>Общие характеристики</a:t>
            </a:r>
            <a:r>
              <a:rPr lang="ru-RU" sz="1200" b="0" dirty="0" smtClean="0"/>
              <a:t>: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 smtClean="0"/>
              <a:t>6 габаритов,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 smtClean="0"/>
              <a:t>8-10 пар полюсов,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 smtClean="0"/>
              <a:t>от 0.5 до </a:t>
            </a:r>
            <a:r>
              <a:rPr lang="ru-RU" sz="1200" b="0" dirty="0" smtClean="0"/>
              <a:t>100 </a:t>
            </a:r>
            <a:r>
              <a:rPr lang="ru-RU" sz="1200" b="0" dirty="0" err="1" smtClean="0"/>
              <a:t>Нм</a:t>
            </a:r>
            <a:r>
              <a:rPr lang="ru-RU" sz="1200" b="0" dirty="0" smtClean="0"/>
              <a:t>,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 smtClean="0"/>
              <a:t>от 800 до 9000 об/мин.</a:t>
            </a:r>
          </a:p>
        </p:txBody>
      </p:sp>
    </p:spTree>
    <p:extLst>
      <p:ext uri="{BB962C8B-B14F-4D97-AF65-F5344CB8AC3E}">
        <p14:creationId xmlns:p14="http://schemas.microsoft.com/office/powerpoint/2010/main" val="8533220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929059" y="6489700"/>
            <a:ext cx="5072098" cy="368300"/>
          </a:xfrm>
        </p:spPr>
        <p:txBody>
          <a:bodyPr/>
          <a:lstStyle/>
          <a:p>
            <a:fld id="{FD441D9A-94C8-4E78-874A-6A56C3D5833A}" type="slidenum">
              <a:rPr lang="de-DE" b="1" smtClean="0">
                <a:latin typeface="Verdana" pitchFamily="34" charset="0"/>
              </a:rPr>
              <a:pPr/>
              <a:t>11</a:t>
            </a:fld>
            <a:endParaRPr lang="de-DE" b="1" dirty="0">
              <a:latin typeface="Verdan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60" y="174229"/>
            <a:ext cx="2816806" cy="75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715172" cy="493713"/>
          </a:xfrm>
        </p:spPr>
        <p:txBody>
          <a:bodyPr/>
          <a:lstStyle/>
          <a:p>
            <a:pPr algn="r"/>
            <a:r>
              <a:rPr lang="ru-RU" sz="1800" b="0" dirty="0" smtClean="0">
                <a:latin typeface="Verdana" pitchFamily="34" charset="0"/>
              </a:rPr>
              <a:t>Серводвигатели </a:t>
            </a:r>
            <a:r>
              <a:rPr lang="en-US" sz="1800" b="0" dirty="0" smtClean="0">
                <a:latin typeface="Verdana" pitchFamily="34" charset="0"/>
              </a:rPr>
              <a:t>AM8800 </a:t>
            </a:r>
            <a:r>
              <a:rPr lang="ru-RU" sz="1800" b="0" dirty="0" smtClean="0">
                <a:latin typeface="Verdana" pitchFamily="34" charset="0"/>
              </a:rPr>
              <a:t>со </a:t>
            </a:r>
            <a:r>
              <a:rPr lang="ru-RU" sz="1800" b="0" dirty="0" smtClean="0">
                <a:latin typeface="Verdana" pitchFamily="34" charset="0"/>
              </a:rPr>
              <a:t>степенью зашиты </a:t>
            </a:r>
            <a:r>
              <a:rPr lang="en-US" sz="1800" b="0" dirty="0" smtClean="0">
                <a:latin typeface="Verdana" pitchFamily="34" charset="0"/>
              </a:rPr>
              <a:t>IP69K</a:t>
            </a:r>
            <a:endParaRPr lang="ru-RU" sz="1800" b="0" dirty="0">
              <a:latin typeface="Verdana" pitchFamily="34" charset="0"/>
            </a:endParaRPr>
          </a:p>
        </p:txBody>
      </p:sp>
      <p:pic>
        <p:nvPicPr>
          <p:cNvPr id="9" name="Picture 2" descr="http://www.automationworld.com/sites/default/files/field/image/1205np_beckhoff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5" b="11029"/>
          <a:stretch/>
        </p:blipFill>
        <p:spPr bwMode="auto">
          <a:xfrm>
            <a:off x="-3600" y="1079819"/>
            <a:ext cx="9147600" cy="54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 bwMode="auto">
          <a:xfrm>
            <a:off x="-3600" y="3284984"/>
            <a:ext cx="3783512" cy="1584176"/>
          </a:xfrm>
          <a:prstGeom prst="rect">
            <a:avLst/>
          </a:prstGeom>
          <a:solidFill>
            <a:schemeClr val="tx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4223" y="3356992"/>
            <a:ext cx="30963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b="0" u="sng" dirty="0" smtClean="0"/>
              <a:t>Опционально</a:t>
            </a:r>
            <a:r>
              <a:rPr lang="ru-RU" sz="1200" b="0" dirty="0" smtClean="0"/>
              <a:t>: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en-US" sz="1200" b="0" dirty="0" smtClean="0"/>
              <a:t>1-</a:t>
            </a:r>
            <a:r>
              <a:rPr lang="ru-RU" sz="1200" b="0" dirty="0" smtClean="0"/>
              <a:t>кабельная технология,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 smtClean="0"/>
              <a:t>вал со шпонкой,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/>
              <a:t>абсолютный </a:t>
            </a:r>
            <a:r>
              <a:rPr lang="ru-RU" sz="1200" b="0" dirty="0" err="1"/>
              <a:t>энкодер</a:t>
            </a:r>
            <a:r>
              <a:rPr lang="ru-RU" sz="1200" b="0" dirty="0"/>
              <a:t> (одно- или многооборотный</a:t>
            </a:r>
            <a:r>
              <a:rPr lang="ru-RU" sz="1200" b="0" dirty="0" smtClean="0"/>
              <a:t>),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 smtClean="0"/>
              <a:t>степень защиты вала </a:t>
            </a:r>
            <a:r>
              <a:rPr lang="en-US" sz="1200" b="0" dirty="0" smtClean="0"/>
              <a:t>IP69K</a:t>
            </a:r>
            <a:r>
              <a:rPr lang="ru-RU" sz="1200" b="0" dirty="0" smtClean="0"/>
              <a:t>,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/>
              <a:t>электромагнитный тормоз</a:t>
            </a:r>
            <a:r>
              <a:rPr lang="ru-RU" sz="1200" b="0" dirty="0" smtClean="0"/>
              <a:t>.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-3601" y="1556792"/>
            <a:ext cx="3783513" cy="1444546"/>
          </a:xfrm>
          <a:prstGeom prst="rect">
            <a:avLst/>
          </a:prstGeom>
          <a:solidFill>
            <a:schemeClr val="tx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4223" y="1652731"/>
            <a:ext cx="3191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b="0" u="sng" dirty="0" smtClean="0"/>
              <a:t>Базовая модификация</a:t>
            </a:r>
            <a:r>
              <a:rPr lang="ru-RU" sz="1200" dirty="0" smtClean="0"/>
              <a:t>:</a:t>
            </a:r>
            <a:endParaRPr lang="ru-RU" sz="1200" dirty="0"/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en-US" sz="1200" b="0" dirty="0" smtClean="0"/>
              <a:t>2-</a:t>
            </a:r>
            <a:r>
              <a:rPr lang="ru-RU" sz="1200" b="0" dirty="0" smtClean="0"/>
              <a:t>кабельная технология,</a:t>
            </a:r>
            <a:endParaRPr lang="en-US" sz="1200" b="0" dirty="0" smtClean="0"/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 smtClean="0"/>
              <a:t>гладкий вал (без шпонки),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 smtClean="0"/>
              <a:t>без электромагнитного тормоза,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 smtClean="0"/>
              <a:t>обратная связь – </a:t>
            </a:r>
            <a:r>
              <a:rPr lang="ru-RU" sz="1200" b="0" dirty="0" err="1" smtClean="0"/>
              <a:t>резольвер</a:t>
            </a:r>
            <a:r>
              <a:rPr lang="ru-RU" sz="1200" b="0" dirty="0"/>
              <a:t>,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 smtClean="0"/>
              <a:t>защита корпуса и штекеров </a:t>
            </a:r>
            <a:r>
              <a:rPr lang="en-US" sz="1200" b="0" dirty="0" smtClean="0"/>
              <a:t>IP67</a:t>
            </a:r>
            <a:r>
              <a:rPr lang="ru-RU" sz="1200" b="0" dirty="0" smtClean="0"/>
              <a:t>.</a:t>
            </a:r>
            <a:endParaRPr lang="ru-RU" sz="1200" b="0" dirty="0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0" y="5147667"/>
            <a:ext cx="3783512" cy="1017637"/>
          </a:xfrm>
          <a:prstGeom prst="rect">
            <a:avLst/>
          </a:prstGeom>
          <a:solidFill>
            <a:schemeClr val="tx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4223" y="5229200"/>
            <a:ext cx="2520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b="0" u="sng" dirty="0" smtClean="0"/>
              <a:t>Общие характеристики</a:t>
            </a:r>
            <a:r>
              <a:rPr lang="ru-RU" sz="1200" b="0" dirty="0" smtClean="0"/>
              <a:t>: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 smtClean="0"/>
              <a:t>4 габарита,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 smtClean="0"/>
              <a:t>от 1 до 16.7 </a:t>
            </a:r>
            <a:r>
              <a:rPr lang="ru-RU" sz="1200" b="0" dirty="0" err="1" smtClean="0"/>
              <a:t>Нм</a:t>
            </a:r>
            <a:r>
              <a:rPr lang="ru-RU" sz="1200" b="0" dirty="0" smtClean="0"/>
              <a:t>,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 smtClean="0"/>
              <a:t>от 1500 до 3000 об/мин.</a:t>
            </a:r>
          </a:p>
        </p:txBody>
      </p:sp>
    </p:spTree>
    <p:extLst>
      <p:ext uri="{BB962C8B-B14F-4D97-AF65-F5344CB8AC3E}">
        <p14:creationId xmlns:p14="http://schemas.microsoft.com/office/powerpoint/2010/main" val="808841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Picture 2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"/>
          <a:stretch/>
        </p:blipFill>
        <p:spPr bwMode="auto">
          <a:xfrm>
            <a:off x="3230154" y="4960663"/>
            <a:ext cx="1687136" cy="153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929059" y="6489700"/>
            <a:ext cx="5072098" cy="368300"/>
          </a:xfrm>
        </p:spPr>
        <p:txBody>
          <a:bodyPr/>
          <a:lstStyle/>
          <a:p>
            <a:fld id="{FD441D9A-94C8-4E78-874A-6A56C3D5833A}" type="slidenum">
              <a:rPr lang="de-DE" b="1" smtClean="0">
                <a:latin typeface="Verdana" pitchFamily="34" charset="0"/>
              </a:rPr>
              <a:pPr/>
              <a:t>12</a:t>
            </a:fld>
            <a:endParaRPr lang="de-DE" b="1" dirty="0">
              <a:latin typeface="Verdan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60" y="174229"/>
            <a:ext cx="2816806" cy="75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715172" cy="493713"/>
          </a:xfrm>
        </p:spPr>
        <p:txBody>
          <a:bodyPr/>
          <a:lstStyle/>
          <a:p>
            <a:pPr algn="r"/>
            <a:r>
              <a:rPr lang="ru-RU" sz="1800" b="0" dirty="0" smtClean="0">
                <a:latin typeface="Verdana" pitchFamily="34" charset="0"/>
              </a:rPr>
              <a:t>Компактные </a:t>
            </a:r>
            <a:r>
              <a:rPr lang="ru-RU" sz="1800" b="0" dirty="0" err="1" smtClean="0">
                <a:latin typeface="Verdana" pitchFamily="34" charset="0"/>
              </a:rPr>
              <a:t>сервотерминалы</a:t>
            </a:r>
            <a:endParaRPr lang="ru-RU" sz="1800" b="0" dirty="0">
              <a:latin typeface="Verdana" pitchFamily="34" charset="0"/>
            </a:endParaRPr>
          </a:p>
        </p:txBody>
      </p:sp>
      <p:pic>
        <p:nvPicPr>
          <p:cNvPr id="1026" name="Picture 2" descr="http://automatykab2b.pl/images/stories/Jnc9Nzk4Jmg9NTU3/20014:beckhoff_top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9"/>
          <a:stretch/>
        </p:blipFill>
        <p:spPr bwMode="auto">
          <a:xfrm>
            <a:off x="4919878" y="3434184"/>
            <a:ext cx="4223090" cy="304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" b="320"/>
          <a:stretch/>
        </p:blipFill>
        <p:spPr bwMode="auto">
          <a:xfrm>
            <a:off x="11112" y="3440098"/>
            <a:ext cx="3209515" cy="305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 descr="AM812x Servomotor 0.5 – 0.8 Nm (standstill torque)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090836"/>
            <a:ext cx="457453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http://www.beckhoff.com/images/ethercat/EL6601_terminals_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89455" y="1086991"/>
            <a:ext cx="4553513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0"/>
          <a:stretch/>
        </p:blipFill>
        <p:spPr bwMode="auto">
          <a:xfrm>
            <a:off x="3230155" y="3440281"/>
            <a:ext cx="1687135" cy="15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2084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929059" y="6489700"/>
            <a:ext cx="5072098" cy="368300"/>
          </a:xfrm>
        </p:spPr>
        <p:txBody>
          <a:bodyPr/>
          <a:lstStyle/>
          <a:p>
            <a:fld id="{FD441D9A-94C8-4E78-874A-6A56C3D5833A}" type="slidenum">
              <a:rPr lang="de-DE" b="1" smtClean="0">
                <a:latin typeface="Verdana" pitchFamily="34" charset="0"/>
              </a:rPr>
              <a:pPr/>
              <a:t>13</a:t>
            </a:fld>
            <a:endParaRPr lang="de-DE" b="1" dirty="0">
              <a:latin typeface="Verdan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60" y="174229"/>
            <a:ext cx="2816806" cy="75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715172" cy="493713"/>
          </a:xfrm>
        </p:spPr>
        <p:txBody>
          <a:bodyPr/>
          <a:lstStyle/>
          <a:p>
            <a:pPr algn="r"/>
            <a:r>
              <a:rPr lang="ru-RU" sz="1800" b="0" dirty="0" smtClean="0">
                <a:latin typeface="Verdana" pitchFamily="34" charset="0"/>
              </a:rPr>
              <a:t>Линейные двигатели</a:t>
            </a:r>
            <a:endParaRPr lang="ru-RU" sz="1800" b="0" dirty="0">
              <a:latin typeface="Verdana" pitchFamily="34" charset="0"/>
            </a:endParaRPr>
          </a:p>
        </p:txBody>
      </p:sp>
      <p:pic>
        <p:nvPicPr>
          <p:cNvPr id="8" name="Picture 6" descr="C:\Users\Yuri\Desktop\Drive_Technology\300dpi_jpg\AL20xx_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6"/>
          <a:stretch/>
        </p:blipFill>
        <p:spPr bwMode="auto">
          <a:xfrm>
            <a:off x="-3603" y="1071786"/>
            <a:ext cx="9144839" cy="54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-3601" y="1484784"/>
            <a:ext cx="3783513" cy="1444546"/>
          </a:xfrm>
          <a:prstGeom prst="rect">
            <a:avLst/>
          </a:prstGeom>
          <a:solidFill>
            <a:schemeClr val="tx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4223" y="1580723"/>
            <a:ext cx="3191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b="0" u="sng" dirty="0" smtClean="0"/>
              <a:t>Базовая модификация</a:t>
            </a:r>
            <a:r>
              <a:rPr lang="ru-RU" sz="1200" dirty="0" smtClean="0"/>
              <a:t>: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 smtClean="0"/>
              <a:t>первичная подвижная секция (развёрнутая медная обмотка, создающая </a:t>
            </a:r>
            <a:r>
              <a:rPr lang="ru-RU" sz="1200" b="0" dirty="0"/>
              <a:t>магнитное </a:t>
            </a:r>
            <a:r>
              <a:rPr lang="ru-RU" sz="1200" b="0" dirty="0" smtClean="0"/>
              <a:t>поле),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 smtClean="0"/>
              <a:t>вторичная секция (направляющая сборка из постоянных магнитов).</a:t>
            </a:r>
            <a:endParaRPr lang="ru-RU" sz="1200" b="0" dirty="0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-3601" y="3208590"/>
            <a:ext cx="3783513" cy="1588562"/>
          </a:xfrm>
          <a:prstGeom prst="rect">
            <a:avLst/>
          </a:prstGeom>
          <a:solidFill>
            <a:schemeClr val="tx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4223" y="3304529"/>
            <a:ext cx="31916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b="0" u="sng" dirty="0" smtClean="0"/>
              <a:t>Измерительная система </a:t>
            </a:r>
            <a:r>
              <a:rPr lang="en-US" sz="1200" b="0" u="sng" dirty="0" smtClean="0"/>
              <a:t>MES</a:t>
            </a:r>
            <a:r>
              <a:rPr lang="ru-RU" sz="1200" b="0" dirty="0" smtClean="0"/>
              <a:t>: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 smtClean="0"/>
              <a:t>встраиваемая измерительная система </a:t>
            </a:r>
            <a:r>
              <a:rPr lang="en-US" sz="1200" b="0" dirty="0" smtClean="0"/>
              <a:t>BECKHOFF</a:t>
            </a:r>
            <a:r>
              <a:rPr lang="ru-RU" sz="1200" b="0" dirty="0" smtClean="0"/>
              <a:t>,</a:t>
            </a:r>
            <a:endParaRPr lang="en-US" sz="1200" b="0" dirty="0" smtClean="0"/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 smtClean="0"/>
              <a:t>формирует </a:t>
            </a:r>
            <a:r>
              <a:rPr lang="en-US" sz="1200" b="0" dirty="0" smtClean="0"/>
              <a:t>sin-</a:t>
            </a:r>
            <a:r>
              <a:rPr lang="ru-RU" sz="1200" b="0" dirty="0" smtClean="0"/>
              <a:t>волну на </a:t>
            </a:r>
            <a:r>
              <a:rPr lang="ru-RU" sz="1200" b="0" dirty="0"/>
              <a:t>один период (24 </a:t>
            </a:r>
            <a:r>
              <a:rPr lang="ru-RU" sz="1200" b="0" dirty="0" smtClean="0"/>
              <a:t>мм) </a:t>
            </a:r>
            <a:r>
              <a:rPr lang="ru-RU" sz="1200" b="0" dirty="0"/>
              <a:t>магнитной </a:t>
            </a:r>
            <a:r>
              <a:rPr lang="ru-RU" sz="1200" b="0" dirty="0" smtClean="0"/>
              <a:t>сборки,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 smtClean="0"/>
              <a:t>обеспечиваемая точность позиционирования – 0.1 мм.</a:t>
            </a:r>
            <a:endParaRPr lang="ru-RU" sz="1200" b="0" dirty="0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-3602" y="5085184"/>
            <a:ext cx="3783513" cy="1224136"/>
          </a:xfrm>
          <a:prstGeom prst="rect">
            <a:avLst/>
          </a:prstGeom>
          <a:solidFill>
            <a:schemeClr val="tx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44222" y="5181123"/>
            <a:ext cx="31916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b="0" u="sng" dirty="0" smtClean="0"/>
              <a:t>Опционально</a:t>
            </a:r>
            <a:r>
              <a:rPr lang="ru-RU" sz="1200" b="0" dirty="0" smtClean="0"/>
              <a:t>: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 smtClean="0"/>
              <a:t>интеграция сверхточных измерительных линеек сторонних производителей (</a:t>
            </a:r>
            <a:r>
              <a:rPr lang="en-US" sz="1200" b="0" dirty="0" err="1" smtClean="0"/>
              <a:t>Heidenhein</a:t>
            </a:r>
            <a:r>
              <a:rPr lang="en-US" sz="1200" b="0" dirty="0"/>
              <a:t>, Sick, </a:t>
            </a:r>
            <a:r>
              <a:rPr lang="en-US" sz="1200" b="0" dirty="0" err="1" smtClean="0"/>
              <a:t>Renishaw</a:t>
            </a:r>
            <a:r>
              <a:rPr lang="en-US" sz="1200" b="0" dirty="0" smtClean="0"/>
              <a:t> </a:t>
            </a:r>
            <a:r>
              <a:rPr lang="ru-RU" sz="1200" b="0" dirty="0" smtClean="0"/>
              <a:t>и т.д.).</a:t>
            </a:r>
            <a:endParaRPr lang="en-US" sz="1200" b="0" dirty="0" smtClean="0"/>
          </a:p>
        </p:txBody>
      </p:sp>
    </p:spTree>
    <p:extLst>
      <p:ext uri="{BB962C8B-B14F-4D97-AF65-F5344CB8AC3E}">
        <p14:creationId xmlns:p14="http://schemas.microsoft.com/office/powerpoint/2010/main" val="9194666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929059" y="6489700"/>
            <a:ext cx="5072098" cy="368300"/>
          </a:xfrm>
        </p:spPr>
        <p:txBody>
          <a:bodyPr/>
          <a:lstStyle/>
          <a:p>
            <a:fld id="{FD441D9A-94C8-4E78-874A-6A56C3D5833A}" type="slidenum">
              <a:rPr lang="de-DE" b="1" smtClean="0">
                <a:latin typeface="Verdana" pitchFamily="34" charset="0"/>
              </a:rPr>
              <a:pPr/>
              <a:t>14</a:t>
            </a:fld>
            <a:endParaRPr lang="de-DE" b="1" dirty="0">
              <a:latin typeface="Verdan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60" y="174229"/>
            <a:ext cx="2816806" cy="75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715172" cy="493713"/>
          </a:xfrm>
        </p:spPr>
        <p:txBody>
          <a:bodyPr/>
          <a:lstStyle/>
          <a:p>
            <a:pPr algn="r"/>
            <a:r>
              <a:rPr lang="ru-RU" sz="1800" b="0" dirty="0" smtClean="0">
                <a:latin typeface="Verdana" pitchFamily="34" charset="0"/>
              </a:rPr>
              <a:t>Линейные двигатели без железных сердечников</a:t>
            </a:r>
            <a:endParaRPr lang="ru-RU" sz="1800" b="0" dirty="0">
              <a:latin typeface="Verdana" pitchFamily="34" charset="0"/>
            </a:endParaRPr>
          </a:p>
        </p:txBody>
      </p:sp>
      <p:pic>
        <p:nvPicPr>
          <p:cNvPr id="9" name="Picture 3" descr="C:\Users\Yuri\Desktop\Drive_Technology\300dpi_jpg\AL38xx_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30"/>
          <a:stretch/>
        </p:blipFill>
        <p:spPr bwMode="auto">
          <a:xfrm>
            <a:off x="1830" y="1062261"/>
            <a:ext cx="9142170" cy="54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95536" y="1556792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ru-RU" sz="1400" b="0" dirty="0" smtClean="0">
                <a:solidFill>
                  <a:schemeClr val="tx1"/>
                </a:solidFill>
              </a:rPr>
              <a:t>Благодаря сбалансированному конструктиву и отсутствию железных сердечников в обмотках подвижной секции, линейные серводвигатели </a:t>
            </a:r>
            <a:r>
              <a:rPr lang="en-US" sz="1400" b="0" dirty="0">
                <a:solidFill>
                  <a:schemeClr val="tx1"/>
                </a:solidFill>
              </a:rPr>
              <a:t>BECKHOFF </a:t>
            </a:r>
            <a:r>
              <a:rPr lang="ru-RU" sz="1400" b="0" dirty="0">
                <a:solidFill>
                  <a:schemeClr val="tx1"/>
                </a:solidFill>
              </a:rPr>
              <a:t>серии </a:t>
            </a:r>
            <a:r>
              <a:rPr lang="en-US" sz="1400" b="0" dirty="0" smtClean="0">
                <a:solidFill>
                  <a:schemeClr val="tx1"/>
                </a:solidFill>
              </a:rPr>
              <a:t>AL</a:t>
            </a:r>
            <a:r>
              <a:rPr lang="ru-RU" sz="1400" b="0" dirty="0" smtClean="0">
                <a:solidFill>
                  <a:schemeClr val="tx1"/>
                </a:solidFill>
              </a:rPr>
              <a:t>38</a:t>
            </a:r>
            <a:r>
              <a:rPr lang="en-US" sz="1400" b="0" dirty="0" smtClean="0">
                <a:solidFill>
                  <a:schemeClr val="tx1"/>
                </a:solidFill>
              </a:rPr>
              <a:t>00</a:t>
            </a:r>
            <a:r>
              <a:rPr lang="ru-RU" sz="1400" b="0" dirty="0" smtClean="0">
                <a:solidFill>
                  <a:schemeClr val="tx1"/>
                </a:solidFill>
              </a:rPr>
              <a:t> идеально</a:t>
            </a:r>
          </a:p>
          <a:p>
            <a:pPr algn="l"/>
            <a:r>
              <a:rPr lang="ru-RU" sz="1400" b="0" dirty="0" smtClean="0">
                <a:solidFill>
                  <a:schemeClr val="tx1"/>
                </a:solidFill>
              </a:rPr>
              <a:t>подходят для применения в</a:t>
            </a:r>
          </a:p>
          <a:p>
            <a:pPr algn="l"/>
            <a:r>
              <a:rPr lang="ru-RU" sz="1400" b="0" dirty="0" smtClean="0">
                <a:solidFill>
                  <a:schemeClr val="tx1"/>
                </a:solidFill>
              </a:rPr>
              <a:t>прецизионных задачах</a:t>
            </a:r>
          </a:p>
          <a:p>
            <a:pPr algn="l"/>
            <a:r>
              <a:rPr lang="ru-RU" sz="1400" b="0" dirty="0" smtClean="0">
                <a:solidFill>
                  <a:schemeClr val="tx1"/>
                </a:solidFill>
              </a:rPr>
              <a:t>на производстве полу-</a:t>
            </a:r>
          </a:p>
          <a:p>
            <a:pPr algn="l"/>
            <a:r>
              <a:rPr lang="ru-RU" sz="1400" b="0" dirty="0" smtClean="0">
                <a:solidFill>
                  <a:schemeClr val="tx1"/>
                </a:solidFill>
              </a:rPr>
              <a:t>проводников и плазменных</a:t>
            </a:r>
            <a:endParaRPr lang="en-US" sz="1400" b="0" dirty="0" smtClean="0">
              <a:solidFill>
                <a:schemeClr val="tx1"/>
              </a:solidFill>
            </a:endParaRPr>
          </a:p>
          <a:p>
            <a:pPr algn="l"/>
            <a:r>
              <a:rPr lang="ru-RU" sz="1400" b="0" dirty="0" smtClean="0">
                <a:solidFill>
                  <a:schemeClr val="tx1"/>
                </a:solidFill>
              </a:rPr>
              <a:t>панелей</a:t>
            </a:r>
            <a:r>
              <a:rPr lang="ru-RU" sz="1400" b="0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ru-RU" sz="1400" b="0" dirty="0" smtClean="0">
              <a:solidFill>
                <a:schemeClr val="tx1"/>
              </a:solidFill>
            </a:endParaRPr>
          </a:p>
          <a:p>
            <a:pPr algn="l"/>
            <a:endParaRPr lang="ru-RU" sz="1400" b="0" dirty="0">
              <a:solidFill>
                <a:schemeClr val="tx1"/>
              </a:solidFill>
            </a:endParaRPr>
          </a:p>
          <a:p>
            <a:pPr algn="l"/>
            <a:r>
              <a:rPr lang="ru-RU" sz="1400" b="0" dirty="0" smtClean="0">
                <a:solidFill>
                  <a:schemeClr val="tx1"/>
                </a:solidFill>
              </a:rPr>
              <a:t>Низкая индуктивность,</a:t>
            </a:r>
          </a:p>
          <a:p>
            <a:pPr algn="l"/>
            <a:r>
              <a:rPr lang="ru-RU" sz="1400" b="0" dirty="0" smtClean="0">
                <a:solidFill>
                  <a:schemeClr val="tx1"/>
                </a:solidFill>
              </a:rPr>
              <a:t>отсутствие паразитного</a:t>
            </a:r>
          </a:p>
          <a:p>
            <a:pPr algn="l"/>
            <a:r>
              <a:rPr lang="ru-RU" sz="1400" b="0" dirty="0" smtClean="0">
                <a:solidFill>
                  <a:schemeClr val="tx1"/>
                </a:solidFill>
              </a:rPr>
              <a:t>возмущения магнитных полей,</a:t>
            </a:r>
          </a:p>
          <a:p>
            <a:pPr algn="l"/>
            <a:r>
              <a:rPr lang="ru-RU" sz="1400" b="0" dirty="0" smtClean="0">
                <a:solidFill>
                  <a:schemeClr val="tx1"/>
                </a:solidFill>
              </a:rPr>
              <a:t>а также механического контакта</a:t>
            </a:r>
          </a:p>
          <a:p>
            <a:pPr algn="l"/>
            <a:r>
              <a:rPr lang="ru-RU" sz="1400" b="0" dirty="0" smtClean="0">
                <a:solidFill>
                  <a:schemeClr val="tx1"/>
                </a:solidFill>
              </a:rPr>
              <a:t>между первичной и вторичной</a:t>
            </a:r>
          </a:p>
          <a:p>
            <a:pPr algn="l"/>
            <a:r>
              <a:rPr lang="ru-RU" sz="1400" b="0" dirty="0" smtClean="0">
                <a:solidFill>
                  <a:schemeClr val="tx1"/>
                </a:solidFill>
              </a:rPr>
              <a:t>секциями позволяет организовать</a:t>
            </a:r>
          </a:p>
          <a:p>
            <a:pPr algn="l"/>
            <a:r>
              <a:rPr lang="ru-RU" sz="1400" b="0" dirty="0" smtClean="0">
                <a:solidFill>
                  <a:schemeClr val="tx1"/>
                </a:solidFill>
              </a:rPr>
              <a:t>максимально сбалансированную</a:t>
            </a:r>
          </a:p>
          <a:p>
            <a:pPr algn="l"/>
            <a:r>
              <a:rPr lang="ru-RU" sz="1400" b="0" dirty="0" err="1" smtClean="0">
                <a:solidFill>
                  <a:schemeClr val="tx1"/>
                </a:solidFill>
              </a:rPr>
              <a:t>высокодинамичную</a:t>
            </a:r>
            <a:r>
              <a:rPr lang="ru-RU" sz="1400" b="0" dirty="0" smtClean="0">
                <a:solidFill>
                  <a:schemeClr val="tx1"/>
                </a:solidFill>
              </a:rPr>
              <a:t> систему без</a:t>
            </a:r>
          </a:p>
          <a:p>
            <a:pPr algn="l"/>
            <a:r>
              <a:rPr lang="ru-RU" sz="1400" b="0" dirty="0" smtClean="0">
                <a:solidFill>
                  <a:schemeClr val="tx1"/>
                </a:solidFill>
              </a:rPr>
              <a:t>трения и люфтов.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998948" y="5291921"/>
            <a:ext cx="28215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b="0" dirty="0" smtClean="0">
                <a:solidFill>
                  <a:schemeClr val="tx1"/>
                </a:solidFill>
              </a:rPr>
              <a:t>Доступно 5 модификаций: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400" b="0" dirty="0" smtClean="0">
                <a:solidFill>
                  <a:schemeClr val="tx1"/>
                </a:solidFill>
              </a:rPr>
              <a:t>от 2.7 до </a:t>
            </a:r>
            <a:r>
              <a:rPr lang="ru-RU" sz="1400" b="0" dirty="0">
                <a:solidFill>
                  <a:schemeClr val="tx1"/>
                </a:solidFill>
              </a:rPr>
              <a:t>6.6 </a:t>
            </a:r>
            <a:r>
              <a:rPr lang="ru-RU" sz="1400" b="0" dirty="0" smtClean="0">
                <a:solidFill>
                  <a:schemeClr val="tx1"/>
                </a:solidFill>
              </a:rPr>
              <a:t>м/с,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400" b="0" dirty="0" smtClean="0">
                <a:solidFill>
                  <a:schemeClr val="tx1"/>
                </a:solidFill>
              </a:rPr>
              <a:t>усилие от 104 до 4200 Н.</a:t>
            </a:r>
            <a:endParaRPr lang="ru-RU" sz="14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106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929059" y="6489700"/>
            <a:ext cx="5072098" cy="368300"/>
          </a:xfrm>
        </p:spPr>
        <p:txBody>
          <a:bodyPr/>
          <a:lstStyle/>
          <a:p>
            <a:fld id="{FD441D9A-94C8-4E78-874A-6A56C3D5833A}" type="slidenum">
              <a:rPr lang="de-DE" b="1" smtClean="0">
                <a:latin typeface="Verdana" pitchFamily="34" charset="0"/>
              </a:rPr>
              <a:pPr/>
              <a:t>15</a:t>
            </a:fld>
            <a:endParaRPr lang="de-DE" b="1" dirty="0">
              <a:latin typeface="Verdan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60" y="174229"/>
            <a:ext cx="2816806" cy="75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715172" cy="493713"/>
          </a:xfrm>
        </p:spPr>
        <p:txBody>
          <a:bodyPr/>
          <a:lstStyle/>
          <a:p>
            <a:pPr algn="r"/>
            <a:r>
              <a:rPr lang="ru-RU" sz="1800" b="0" dirty="0" smtClean="0">
                <a:latin typeface="Verdana" pitchFamily="34" charset="0"/>
              </a:rPr>
              <a:t>Беспроводная транспортная </a:t>
            </a:r>
            <a:r>
              <a:rPr lang="ru-RU" sz="1800" b="0" dirty="0" smtClean="0">
                <a:latin typeface="Verdana" pitchFamily="34" charset="0"/>
              </a:rPr>
              <a:t>система </a:t>
            </a:r>
            <a:r>
              <a:rPr lang="en-US" sz="1800" b="0" dirty="0" smtClean="0">
                <a:latin typeface="Verdana" pitchFamily="34" charset="0"/>
              </a:rPr>
              <a:t>XTS</a:t>
            </a:r>
            <a:endParaRPr lang="ru-RU" sz="1800" b="0" dirty="0">
              <a:latin typeface="Verdana" pitchFamily="34" charset="0"/>
            </a:endParaRPr>
          </a:p>
        </p:txBody>
      </p:sp>
      <p:pic>
        <p:nvPicPr>
          <p:cNvPr id="8" name="Рисунок 7" descr="xts.jpg"/>
          <p:cNvPicPr>
            <a:picLocks noChangeAspect="1"/>
          </p:cNvPicPr>
          <p:nvPr/>
        </p:nvPicPr>
        <p:blipFill>
          <a:blip r:embed="rId3"/>
          <a:srcRect t="16986"/>
          <a:stretch>
            <a:fillRect/>
          </a:stretch>
        </p:blipFill>
        <p:spPr>
          <a:xfrm>
            <a:off x="0" y="1071546"/>
            <a:ext cx="9147600" cy="54351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5349499" y="1628800"/>
            <a:ext cx="3783513" cy="2092618"/>
          </a:xfrm>
          <a:prstGeom prst="rect">
            <a:avLst/>
          </a:prstGeom>
          <a:solidFill>
            <a:schemeClr val="tx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97323" y="1724739"/>
            <a:ext cx="319167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b="0" u="sng" dirty="0" smtClean="0"/>
              <a:t>Базовая модификация</a:t>
            </a:r>
            <a:r>
              <a:rPr lang="ru-RU" sz="1200" dirty="0" smtClean="0"/>
              <a:t>: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 smtClean="0"/>
              <a:t>Подвижные </a:t>
            </a:r>
            <a:r>
              <a:rPr lang="ru-RU" sz="1200" b="0" dirty="0" smtClean="0"/>
              <a:t>элементы с постоянными магнитами и </a:t>
            </a:r>
            <a:r>
              <a:rPr lang="ru-RU" sz="1200" b="0" dirty="0" err="1" smtClean="0"/>
              <a:t>энкодерными</a:t>
            </a:r>
            <a:r>
              <a:rPr lang="ru-RU" sz="1200" b="0" dirty="0" smtClean="0"/>
              <a:t> </a:t>
            </a:r>
            <a:r>
              <a:rPr lang="ru-RU" sz="1200" b="0" dirty="0" smtClean="0"/>
              <a:t>флагами,</a:t>
            </a:r>
            <a:endParaRPr lang="ru-RU" sz="1200" b="0" dirty="0" smtClean="0"/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 smtClean="0"/>
              <a:t>Сборка </a:t>
            </a:r>
            <a:r>
              <a:rPr lang="ru-RU" sz="1200" b="0" dirty="0" smtClean="0"/>
              <a:t>из направляющих </a:t>
            </a:r>
            <a:r>
              <a:rPr lang="ru-RU" sz="1200" b="0" dirty="0" smtClean="0"/>
              <a:t>дорожек-серводвигателей,</a:t>
            </a:r>
            <a:endParaRPr lang="ru-RU" sz="1200" b="0" dirty="0" smtClean="0"/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/>
              <a:t>Б</a:t>
            </a:r>
            <a:r>
              <a:rPr lang="ru-RU" sz="1200" b="0" dirty="0" smtClean="0"/>
              <a:t>есконтактная </a:t>
            </a:r>
            <a:r>
              <a:rPr lang="ru-RU" sz="1200" b="0" dirty="0" smtClean="0"/>
              <a:t>абсолютная измерительная линейка,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/>
              <a:t>Н</a:t>
            </a:r>
            <a:r>
              <a:rPr lang="ru-RU" sz="1200" b="0" dirty="0" smtClean="0"/>
              <a:t>аправляющие </a:t>
            </a:r>
            <a:r>
              <a:rPr lang="ru-RU" sz="1200" b="0" dirty="0" smtClean="0"/>
              <a:t>рельсы.</a:t>
            </a:r>
            <a:endParaRPr lang="ru-RU" sz="1200" b="0" dirty="0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5349498" y="4081458"/>
            <a:ext cx="3783513" cy="1800200"/>
          </a:xfrm>
          <a:prstGeom prst="rect">
            <a:avLst/>
          </a:prstGeom>
          <a:solidFill>
            <a:schemeClr val="tx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97322" y="4177397"/>
            <a:ext cx="31916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200" b="0" u="sng" dirty="0" smtClean="0"/>
              <a:t>Характеристики</a:t>
            </a:r>
            <a:r>
              <a:rPr lang="ru-RU" sz="1200" b="0" dirty="0" smtClean="0"/>
              <a:t>: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/>
              <a:t>С</a:t>
            </a:r>
            <a:r>
              <a:rPr lang="ru-RU" sz="1200" b="0" dirty="0" smtClean="0"/>
              <a:t>иловое </a:t>
            </a:r>
            <a:r>
              <a:rPr lang="ru-RU" sz="1200" b="0" dirty="0" smtClean="0"/>
              <a:t>питание 50 В</a:t>
            </a:r>
            <a:r>
              <a:rPr lang="en-US" sz="1200" b="0" baseline="-25000" dirty="0" smtClean="0"/>
              <a:t>DC</a:t>
            </a:r>
            <a:r>
              <a:rPr lang="ru-RU" sz="1200" b="0" dirty="0" smtClean="0"/>
              <a:t>,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/>
              <a:t>С</a:t>
            </a:r>
            <a:r>
              <a:rPr lang="ru-RU" sz="1200" b="0" dirty="0" smtClean="0"/>
              <a:t>корость </a:t>
            </a:r>
            <a:r>
              <a:rPr lang="ru-RU" sz="1200" b="0" dirty="0" smtClean="0"/>
              <a:t>до 4 м/с,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 smtClean="0"/>
              <a:t>Регулируемый </a:t>
            </a:r>
            <a:r>
              <a:rPr lang="ru-RU" sz="1200" b="0" dirty="0" smtClean="0"/>
              <a:t>до 30 </a:t>
            </a:r>
            <a:r>
              <a:rPr lang="ru-RU" sz="1200" b="0" dirty="0" err="1" smtClean="0"/>
              <a:t>Нм</a:t>
            </a:r>
            <a:r>
              <a:rPr lang="ru-RU" sz="1200" b="0" dirty="0" smtClean="0"/>
              <a:t> момент между подвижными элементами,</a:t>
            </a:r>
          </a:p>
          <a:p>
            <a:pPr marL="540000" lvl="1" indent="-285750" algn="l">
              <a:buFont typeface="Arial" panose="020B0604020202020204" pitchFamily="34" charset="0"/>
              <a:buChar char="•"/>
            </a:pPr>
            <a:r>
              <a:rPr lang="ru-RU" sz="1200" b="0" dirty="0"/>
              <a:t>А</a:t>
            </a:r>
            <a:r>
              <a:rPr lang="ru-RU" sz="1200" b="0" dirty="0" smtClean="0"/>
              <a:t>рбитраж </a:t>
            </a:r>
            <a:r>
              <a:rPr lang="ru-RU" sz="1200" b="0" dirty="0" smtClean="0"/>
              <a:t>столкновений и кинематические трансформации на программном уровне.</a:t>
            </a:r>
          </a:p>
        </p:txBody>
      </p:sp>
    </p:spTree>
    <p:extLst>
      <p:ext uri="{BB962C8B-B14F-4D97-AF65-F5344CB8AC3E}">
        <p14:creationId xmlns:p14="http://schemas.microsoft.com/office/powerpoint/2010/main" val="38707831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929059" y="6489700"/>
            <a:ext cx="5072098" cy="368300"/>
          </a:xfrm>
        </p:spPr>
        <p:txBody>
          <a:bodyPr/>
          <a:lstStyle/>
          <a:p>
            <a:fld id="{FD441D9A-94C8-4E78-874A-6A56C3D5833A}" type="slidenum">
              <a:rPr lang="de-DE" b="1" smtClean="0">
                <a:latin typeface="Verdana" pitchFamily="34" charset="0"/>
              </a:rPr>
              <a:pPr/>
              <a:t>16</a:t>
            </a:fld>
            <a:endParaRPr lang="de-DE" b="1" dirty="0">
              <a:latin typeface="Verdan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60" y="174229"/>
            <a:ext cx="2816806" cy="75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715172" cy="493713"/>
          </a:xfrm>
        </p:spPr>
        <p:txBody>
          <a:bodyPr/>
          <a:lstStyle/>
          <a:p>
            <a:pPr algn="r"/>
            <a:r>
              <a:rPr lang="ru-RU" sz="1800" b="0" dirty="0" smtClean="0">
                <a:latin typeface="Verdana" pitchFamily="34" charset="0"/>
              </a:rPr>
              <a:t>Промышленная шина </a:t>
            </a:r>
            <a:r>
              <a:rPr lang="en-US" sz="1800" b="0" dirty="0" err="1" smtClean="0">
                <a:latin typeface="Verdana" pitchFamily="34" charset="0"/>
              </a:rPr>
              <a:t>EtherCAT</a:t>
            </a:r>
            <a:endParaRPr lang="ru-RU" sz="1800" b="0" dirty="0">
              <a:latin typeface="Verdana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73"/>
          <a:stretch/>
        </p:blipFill>
        <p:spPr>
          <a:xfrm>
            <a:off x="4139" y="1076325"/>
            <a:ext cx="9147600" cy="542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193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929059" y="6489700"/>
            <a:ext cx="5072098" cy="368300"/>
          </a:xfrm>
        </p:spPr>
        <p:txBody>
          <a:bodyPr/>
          <a:lstStyle/>
          <a:p>
            <a:fld id="{FD441D9A-94C8-4E78-874A-6A56C3D5833A}" type="slidenum">
              <a:rPr lang="de-DE" b="1" smtClean="0">
                <a:latin typeface="Verdana" pitchFamily="34" charset="0"/>
              </a:rPr>
              <a:pPr/>
              <a:t>17</a:t>
            </a:fld>
            <a:endParaRPr lang="de-DE" b="1" dirty="0">
              <a:latin typeface="Verdan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60" y="174229"/>
            <a:ext cx="2816806" cy="75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715172" cy="493713"/>
          </a:xfrm>
        </p:spPr>
        <p:txBody>
          <a:bodyPr/>
          <a:lstStyle/>
          <a:p>
            <a:pPr algn="r"/>
            <a:r>
              <a:rPr lang="ru-RU" sz="1800" b="0" dirty="0" smtClean="0">
                <a:latin typeface="Verdana" pitchFamily="34" charset="0"/>
              </a:rPr>
              <a:t>Свободная топология </a:t>
            </a:r>
            <a:r>
              <a:rPr lang="en-US" sz="1800" b="0" dirty="0" err="1" smtClean="0">
                <a:latin typeface="Verdana" pitchFamily="34" charset="0"/>
              </a:rPr>
              <a:t>EtherCAT</a:t>
            </a:r>
            <a:endParaRPr lang="ru-RU" sz="1800" b="0" dirty="0">
              <a:latin typeface="Verdana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799717" y="2211743"/>
            <a:ext cx="2292692" cy="612000"/>
            <a:chOff x="1890690" y="2391051"/>
            <a:chExt cx="2292692" cy="61200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0690" y="2391051"/>
              <a:ext cx="2094416" cy="612000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71" r="38028"/>
            <a:stretch/>
          </p:blipFill>
          <p:spPr>
            <a:xfrm>
              <a:off x="3968421" y="2391051"/>
              <a:ext cx="214961" cy="612000"/>
            </a:xfrm>
            <a:prstGeom prst="rect">
              <a:avLst/>
            </a:prstGeom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8" b="7676"/>
          <a:stretch/>
        </p:blipFill>
        <p:spPr>
          <a:xfrm>
            <a:off x="6125349" y="4944941"/>
            <a:ext cx="1093003" cy="612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8" r="2839" b="6393"/>
          <a:stretch/>
        </p:blipFill>
        <p:spPr>
          <a:xfrm>
            <a:off x="6118041" y="4171041"/>
            <a:ext cx="1098112" cy="648000"/>
          </a:xfrm>
          <a:prstGeom prst="rect">
            <a:avLst/>
          </a:prstGeom>
        </p:spPr>
      </p:pic>
      <p:pic>
        <p:nvPicPr>
          <p:cNvPr id="14" name="Рисунок 13" descr="switch_small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4480" y="3806710"/>
            <a:ext cx="504825" cy="557213"/>
          </a:xfrm>
          <a:prstGeom prst="rect">
            <a:avLst/>
          </a:prstGeom>
        </p:spPr>
      </p:pic>
      <p:pic>
        <p:nvPicPr>
          <p:cNvPr id="15" name="Рисунок 14" descr="pc_small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6702" y="1772816"/>
            <a:ext cx="560070" cy="1446848"/>
          </a:xfrm>
          <a:prstGeom prst="rect">
            <a:avLst/>
          </a:prstGeom>
        </p:spPr>
      </p:pic>
      <p:pic>
        <p:nvPicPr>
          <p:cNvPr id="16" name="Рисунок 15" descr="servoamlpifier_small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2690" y="4192478"/>
            <a:ext cx="631508" cy="1479709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>
            <a:stCxn id="18" idx="3"/>
            <a:endCxn id="19" idx="1"/>
          </p:cNvCxnSpPr>
          <p:nvPr/>
        </p:nvCxnSpPr>
        <p:spPr bwMode="auto">
          <a:xfrm>
            <a:off x="793879" y="2382420"/>
            <a:ext cx="1094210" cy="1"/>
          </a:xfrm>
          <a:prstGeom prst="line">
            <a:avLst/>
          </a:prstGeom>
          <a:solidFill>
            <a:srgbClr val="969696"/>
          </a:solidFill>
          <a:ln w="31750" cap="flat" cmpd="sng" algn="ctr">
            <a:solidFill>
              <a:srgbClr val="FD920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" name="Прямоугольник 17"/>
          <p:cNvSpPr/>
          <p:nvPr/>
        </p:nvSpPr>
        <p:spPr bwMode="auto">
          <a:xfrm>
            <a:off x="651003" y="2310982"/>
            <a:ext cx="142876" cy="142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888089" y="2310983"/>
            <a:ext cx="142876" cy="142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 bwMode="auto">
          <a:xfrm>
            <a:off x="1885029" y="2486626"/>
            <a:ext cx="142876" cy="142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4006533" y="4725882"/>
            <a:ext cx="71438" cy="142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 bwMode="auto">
          <a:xfrm>
            <a:off x="3851439" y="2315746"/>
            <a:ext cx="142876" cy="142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cxnSp>
        <p:nvCxnSpPr>
          <p:cNvPr id="23" name="Прямая соединительная линия 58"/>
          <p:cNvCxnSpPr>
            <a:stCxn id="20" idx="1"/>
            <a:endCxn id="79" idx="1"/>
          </p:cNvCxnSpPr>
          <p:nvPr/>
        </p:nvCxnSpPr>
        <p:spPr bwMode="auto">
          <a:xfrm rot="10800000" flipH="1" flipV="1">
            <a:off x="1885028" y="2558064"/>
            <a:ext cx="76771" cy="1388836"/>
          </a:xfrm>
          <a:prstGeom prst="bentConnector3">
            <a:avLst>
              <a:gd name="adj1" fmla="val -297769"/>
            </a:avLst>
          </a:prstGeom>
          <a:solidFill>
            <a:srgbClr val="969696"/>
          </a:solidFill>
          <a:ln w="31750" cap="flat" cmpd="sng" algn="ctr">
            <a:solidFill>
              <a:srgbClr val="FD920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24" name="Рисунок 23" descr="servoamlpifier_small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4194" y="4192478"/>
            <a:ext cx="631508" cy="1479709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 bwMode="auto">
          <a:xfrm>
            <a:off x="4578037" y="4725882"/>
            <a:ext cx="71438" cy="142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pic>
        <p:nvPicPr>
          <p:cNvPr id="26" name="Рисунок 25" descr="servoamlpifier_small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5698" y="4192478"/>
            <a:ext cx="631508" cy="1479709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 bwMode="auto">
          <a:xfrm>
            <a:off x="5149541" y="4725882"/>
            <a:ext cx="71438" cy="142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cxnSp>
        <p:nvCxnSpPr>
          <p:cNvPr id="28" name="Прямая соединительная линия 27"/>
          <p:cNvCxnSpPr>
            <a:stCxn id="21" idx="3"/>
            <a:endCxn id="25" idx="1"/>
          </p:cNvCxnSpPr>
          <p:nvPr/>
        </p:nvCxnSpPr>
        <p:spPr bwMode="auto">
          <a:xfrm>
            <a:off x="4077971" y="4797320"/>
            <a:ext cx="500066" cy="1588"/>
          </a:xfrm>
          <a:prstGeom prst="line">
            <a:avLst/>
          </a:prstGeom>
          <a:solidFill>
            <a:srgbClr val="969696"/>
          </a:solidFill>
          <a:ln w="31750" cap="flat" cmpd="sng" algn="ctr">
            <a:solidFill>
              <a:srgbClr val="FD920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29" name="Рисунок 28" descr="servoamlpifier_small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5728" y="4192478"/>
            <a:ext cx="631508" cy="1479709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 bwMode="auto">
          <a:xfrm>
            <a:off x="7819571" y="4725882"/>
            <a:ext cx="71438" cy="142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pic>
        <p:nvPicPr>
          <p:cNvPr id="31" name="Рисунок 30" descr="servoamlpifier_small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7232" y="4192478"/>
            <a:ext cx="631508" cy="1479709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 bwMode="auto">
          <a:xfrm>
            <a:off x="8391075" y="4725882"/>
            <a:ext cx="71438" cy="142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cxnSp>
        <p:nvCxnSpPr>
          <p:cNvPr id="33" name="Прямая соединительная линия 32"/>
          <p:cNvCxnSpPr>
            <a:stCxn id="25" idx="3"/>
            <a:endCxn id="27" idx="1"/>
          </p:cNvCxnSpPr>
          <p:nvPr/>
        </p:nvCxnSpPr>
        <p:spPr bwMode="auto">
          <a:xfrm>
            <a:off x="4649475" y="4797320"/>
            <a:ext cx="500066" cy="1588"/>
          </a:xfrm>
          <a:prstGeom prst="line">
            <a:avLst/>
          </a:prstGeom>
          <a:solidFill>
            <a:srgbClr val="969696"/>
          </a:solidFill>
          <a:ln w="31750" cap="flat" cmpd="sng" algn="ctr">
            <a:solidFill>
              <a:srgbClr val="FD920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4" name="Прямоугольник 33"/>
          <p:cNvSpPr/>
          <p:nvPr/>
        </p:nvSpPr>
        <p:spPr bwMode="auto">
          <a:xfrm>
            <a:off x="6235387" y="4287726"/>
            <a:ext cx="142876" cy="142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 bwMode="auto">
          <a:xfrm>
            <a:off x="6225862" y="4392501"/>
            <a:ext cx="142876" cy="142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cxnSp>
        <p:nvCxnSpPr>
          <p:cNvPr id="36" name="Прямая соединительная линия 58"/>
          <p:cNvCxnSpPr>
            <a:stCxn id="27" idx="3"/>
            <a:endCxn id="34" idx="1"/>
          </p:cNvCxnSpPr>
          <p:nvPr/>
        </p:nvCxnSpPr>
        <p:spPr bwMode="auto">
          <a:xfrm flipV="1">
            <a:off x="5220979" y="4359164"/>
            <a:ext cx="1014408" cy="438156"/>
          </a:xfrm>
          <a:prstGeom prst="bentConnector3">
            <a:avLst>
              <a:gd name="adj1" fmla="val 50000"/>
            </a:avLst>
          </a:prstGeom>
          <a:solidFill>
            <a:srgbClr val="969696"/>
          </a:solidFill>
          <a:ln w="31750" cap="flat" cmpd="sng" algn="ctr">
            <a:solidFill>
              <a:srgbClr val="FD920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7" name="Прямоугольник 36"/>
          <p:cNvSpPr/>
          <p:nvPr/>
        </p:nvSpPr>
        <p:spPr bwMode="auto">
          <a:xfrm>
            <a:off x="6225097" y="4463939"/>
            <a:ext cx="142876" cy="142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cxnSp>
        <p:nvCxnSpPr>
          <p:cNvPr id="38" name="Прямая соединительная линия 37"/>
          <p:cNvCxnSpPr>
            <a:stCxn id="30" idx="3"/>
            <a:endCxn id="32" idx="1"/>
          </p:cNvCxnSpPr>
          <p:nvPr/>
        </p:nvCxnSpPr>
        <p:spPr bwMode="auto">
          <a:xfrm>
            <a:off x="7891009" y="4797320"/>
            <a:ext cx="500066" cy="1588"/>
          </a:xfrm>
          <a:prstGeom prst="line">
            <a:avLst/>
          </a:prstGeom>
          <a:solidFill>
            <a:srgbClr val="969696"/>
          </a:solidFill>
          <a:ln w="31750" cap="flat" cmpd="sng" algn="ctr">
            <a:solidFill>
              <a:srgbClr val="FD920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9" name="Прямоугольник 38"/>
          <p:cNvSpPr/>
          <p:nvPr/>
        </p:nvSpPr>
        <p:spPr bwMode="auto">
          <a:xfrm>
            <a:off x="6220905" y="5047782"/>
            <a:ext cx="142876" cy="142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 bwMode="auto">
          <a:xfrm>
            <a:off x="6230430" y="5152557"/>
            <a:ext cx="142876" cy="142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 bwMode="auto">
          <a:xfrm>
            <a:off x="6984418" y="5045501"/>
            <a:ext cx="142876" cy="142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cxnSp>
        <p:nvCxnSpPr>
          <p:cNvPr id="42" name="Прямая соединительная линия 58"/>
          <p:cNvCxnSpPr>
            <a:stCxn id="37" idx="1"/>
            <a:endCxn id="39" idx="1"/>
          </p:cNvCxnSpPr>
          <p:nvPr/>
        </p:nvCxnSpPr>
        <p:spPr bwMode="auto">
          <a:xfrm rot="10800000" flipV="1">
            <a:off x="6220905" y="4535376"/>
            <a:ext cx="4192" cy="583843"/>
          </a:xfrm>
          <a:prstGeom prst="bentConnector3">
            <a:avLst>
              <a:gd name="adj1" fmla="val 5553244"/>
            </a:avLst>
          </a:prstGeom>
          <a:solidFill>
            <a:srgbClr val="969696"/>
          </a:solidFill>
          <a:ln w="31750" cap="flat" cmpd="sng" algn="ctr">
            <a:solidFill>
              <a:srgbClr val="FD920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3" name="Прямая соединительная линия 58"/>
          <p:cNvCxnSpPr>
            <a:stCxn id="41" idx="3"/>
            <a:endCxn id="30" idx="1"/>
          </p:cNvCxnSpPr>
          <p:nvPr/>
        </p:nvCxnSpPr>
        <p:spPr bwMode="auto">
          <a:xfrm flipV="1">
            <a:off x="7127294" y="4797320"/>
            <a:ext cx="692277" cy="319619"/>
          </a:xfrm>
          <a:prstGeom prst="bentConnector3">
            <a:avLst>
              <a:gd name="adj1" fmla="val 50000"/>
            </a:avLst>
          </a:prstGeom>
          <a:solidFill>
            <a:srgbClr val="969696"/>
          </a:solidFill>
          <a:ln w="31750" cap="flat" cmpd="sng" algn="ctr">
            <a:solidFill>
              <a:srgbClr val="FD920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44" name="Рисунок 43" descr="servoamlpifier_small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1654" y="1787105"/>
            <a:ext cx="631508" cy="1479709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 bwMode="auto">
          <a:xfrm>
            <a:off x="5105497" y="2320509"/>
            <a:ext cx="71438" cy="142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pic>
        <p:nvPicPr>
          <p:cNvPr id="46" name="Рисунок 45" descr="servoamlpifier_small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3158" y="1787105"/>
            <a:ext cx="631508" cy="1479709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 bwMode="auto">
          <a:xfrm>
            <a:off x="5677001" y="2320509"/>
            <a:ext cx="71438" cy="142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cxnSp>
        <p:nvCxnSpPr>
          <p:cNvPr id="48" name="Прямая соединительная линия 47"/>
          <p:cNvCxnSpPr>
            <a:stCxn id="45" idx="3"/>
            <a:endCxn id="47" idx="1"/>
          </p:cNvCxnSpPr>
          <p:nvPr/>
        </p:nvCxnSpPr>
        <p:spPr bwMode="auto">
          <a:xfrm>
            <a:off x="5176935" y="2391947"/>
            <a:ext cx="500066" cy="1588"/>
          </a:xfrm>
          <a:prstGeom prst="line">
            <a:avLst/>
          </a:prstGeom>
          <a:solidFill>
            <a:srgbClr val="969696"/>
          </a:solidFill>
          <a:ln w="31750" cap="flat" cmpd="sng" algn="ctr">
            <a:solidFill>
              <a:srgbClr val="FD920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49" name="Рисунок 48" descr="servoamlpifier_small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4662" y="1787105"/>
            <a:ext cx="631508" cy="1479709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 bwMode="auto">
          <a:xfrm>
            <a:off x="6248505" y="2320509"/>
            <a:ext cx="71438" cy="142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pic>
        <p:nvPicPr>
          <p:cNvPr id="51" name="Рисунок 50" descr="servoamlpifier_small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36166" y="1787105"/>
            <a:ext cx="631508" cy="1479709"/>
          </a:xfrm>
          <a:prstGeom prst="rect">
            <a:avLst/>
          </a:prstGeom>
        </p:spPr>
      </p:pic>
      <p:sp>
        <p:nvSpPr>
          <p:cNvPr id="52" name="Прямоугольник 51"/>
          <p:cNvSpPr/>
          <p:nvPr/>
        </p:nvSpPr>
        <p:spPr bwMode="auto">
          <a:xfrm>
            <a:off x="6820009" y="2320509"/>
            <a:ext cx="71438" cy="142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cxnSp>
        <p:nvCxnSpPr>
          <p:cNvPr id="53" name="Прямая соединительная линия 52"/>
          <p:cNvCxnSpPr>
            <a:stCxn id="50" idx="3"/>
            <a:endCxn id="52" idx="1"/>
          </p:cNvCxnSpPr>
          <p:nvPr/>
        </p:nvCxnSpPr>
        <p:spPr bwMode="auto">
          <a:xfrm>
            <a:off x="6319943" y="2391947"/>
            <a:ext cx="500066" cy="1588"/>
          </a:xfrm>
          <a:prstGeom prst="line">
            <a:avLst/>
          </a:prstGeom>
          <a:solidFill>
            <a:srgbClr val="969696"/>
          </a:solidFill>
          <a:ln w="31750" cap="flat" cmpd="sng" algn="ctr">
            <a:solidFill>
              <a:srgbClr val="FD920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54" name="Рисунок 53" descr="servoamlpifier_small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7670" y="1787105"/>
            <a:ext cx="631508" cy="1479709"/>
          </a:xfrm>
          <a:prstGeom prst="rect">
            <a:avLst/>
          </a:prstGeom>
        </p:spPr>
      </p:pic>
      <p:sp>
        <p:nvSpPr>
          <p:cNvPr id="55" name="Прямоугольник 54"/>
          <p:cNvSpPr/>
          <p:nvPr/>
        </p:nvSpPr>
        <p:spPr bwMode="auto">
          <a:xfrm>
            <a:off x="7391513" y="2320509"/>
            <a:ext cx="71438" cy="142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pic>
        <p:nvPicPr>
          <p:cNvPr id="56" name="Рисунок 55" descr="servoamlpifier_small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9174" y="1787105"/>
            <a:ext cx="631508" cy="1479709"/>
          </a:xfrm>
          <a:prstGeom prst="rect">
            <a:avLst/>
          </a:prstGeom>
        </p:spPr>
      </p:pic>
      <p:sp>
        <p:nvSpPr>
          <p:cNvPr id="57" name="Прямоугольник 56"/>
          <p:cNvSpPr/>
          <p:nvPr/>
        </p:nvSpPr>
        <p:spPr bwMode="auto">
          <a:xfrm>
            <a:off x="7963017" y="2320509"/>
            <a:ext cx="71438" cy="142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cxnSp>
        <p:nvCxnSpPr>
          <p:cNvPr id="58" name="Прямая соединительная линия 57"/>
          <p:cNvCxnSpPr>
            <a:stCxn id="55" idx="3"/>
            <a:endCxn id="57" idx="1"/>
          </p:cNvCxnSpPr>
          <p:nvPr/>
        </p:nvCxnSpPr>
        <p:spPr bwMode="auto">
          <a:xfrm>
            <a:off x="7462951" y="2391947"/>
            <a:ext cx="500066" cy="1588"/>
          </a:xfrm>
          <a:prstGeom prst="line">
            <a:avLst/>
          </a:prstGeom>
          <a:solidFill>
            <a:srgbClr val="969696"/>
          </a:solidFill>
          <a:ln w="31750" cap="flat" cmpd="sng" algn="ctr">
            <a:solidFill>
              <a:srgbClr val="FD920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9" name="Прямая соединительная линия 58"/>
          <p:cNvCxnSpPr>
            <a:stCxn id="47" idx="3"/>
            <a:endCxn id="50" idx="1"/>
          </p:cNvCxnSpPr>
          <p:nvPr/>
        </p:nvCxnSpPr>
        <p:spPr bwMode="auto">
          <a:xfrm>
            <a:off x="5748439" y="2391947"/>
            <a:ext cx="500066" cy="1588"/>
          </a:xfrm>
          <a:prstGeom prst="line">
            <a:avLst/>
          </a:prstGeom>
          <a:solidFill>
            <a:srgbClr val="969696"/>
          </a:solidFill>
          <a:ln w="31750" cap="flat" cmpd="sng" algn="ctr">
            <a:solidFill>
              <a:srgbClr val="FD920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0" name="Прямая соединительная линия 59"/>
          <p:cNvCxnSpPr>
            <a:stCxn id="52" idx="3"/>
            <a:endCxn id="55" idx="1"/>
          </p:cNvCxnSpPr>
          <p:nvPr/>
        </p:nvCxnSpPr>
        <p:spPr bwMode="auto">
          <a:xfrm>
            <a:off x="6891447" y="2391947"/>
            <a:ext cx="500066" cy="1588"/>
          </a:xfrm>
          <a:prstGeom prst="line">
            <a:avLst/>
          </a:prstGeom>
          <a:solidFill>
            <a:srgbClr val="969696"/>
          </a:solidFill>
          <a:ln w="31750" cap="flat" cmpd="sng" algn="ctr">
            <a:solidFill>
              <a:srgbClr val="FD920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61" name="Прямая соединительная линия 60"/>
          <p:cNvCxnSpPr>
            <a:stCxn id="22" idx="3"/>
            <a:endCxn id="45" idx="1"/>
          </p:cNvCxnSpPr>
          <p:nvPr/>
        </p:nvCxnSpPr>
        <p:spPr bwMode="auto">
          <a:xfrm>
            <a:off x="3994315" y="2387184"/>
            <a:ext cx="1111182" cy="4763"/>
          </a:xfrm>
          <a:prstGeom prst="line">
            <a:avLst/>
          </a:prstGeom>
          <a:solidFill>
            <a:srgbClr val="969696"/>
          </a:solidFill>
          <a:ln w="31750" cap="flat" cmpd="sng" algn="ctr">
            <a:solidFill>
              <a:srgbClr val="FD920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2" name="Прямоугольник 61"/>
          <p:cNvSpPr/>
          <p:nvPr/>
        </p:nvSpPr>
        <p:spPr bwMode="auto">
          <a:xfrm>
            <a:off x="8893620" y="2315746"/>
            <a:ext cx="142876" cy="142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cxnSp>
        <p:nvCxnSpPr>
          <p:cNvPr id="63" name="Прямая соединительная линия 62"/>
          <p:cNvCxnSpPr>
            <a:stCxn id="57" idx="3"/>
            <a:endCxn id="62" idx="1"/>
          </p:cNvCxnSpPr>
          <p:nvPr/>
        </p:nvCxnSpPr>
        <p:spPr bwMode="auto">
          <a:xfrm flipV="1">
            <a:off x="8034455" y="2387184"/>
            <a:ext cx="859165" cy="4763"/>
          </a:xfrm>
          <a:prstGeom prst="line">
            <a:avLst/>
          </a:prstGeom>
          <a:solidFill>
            <a:srgbClr val="969696"/>
          </a:solidFill>
          <a:ln w="31750" cap="flat" cmpd="sng" algn="ctr">
            <a:solidFill>
              <a:srgbClr val="FD9203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4" name="Прямоугольник 63"/>
          <p:cNvSpPr/>
          <p:nvPr/>
        </p:nvSpPr>
        <p:spPr bwMode="auto">
          <a:xfrm>
            <a:off x="8821612" y="4725879"/>
            <a:ext cx="142876" cy="142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cxnSp>
        <p:nvCxnSpPr>
          <p:cNvPr id="65" name="Прямая соединительная линия 64"/>
          <p:cNvCxnSpPr>
            <a:stCxn id="32" idx="3"/>
            <a:endCxn id="64" idx="1"/>
          </p:cNvCxnSpPr>
          <p:nvPr/>
        </p:nvCxnSpPr>
        <p:spPr bwMode="auto">
          <a:xfrm flipV="1">
            <a:off x="8462513" y="4797317"/>
            <a:ext cx="359099" cy="3"/>
          </a:xfrm>
          <a:prstGeom prst="line">
            <a:avLst/>
          </a:prstGeom>
          <a:solidFill>
            <a:srgbClr val="969696"/>
          </a:solidFill>
          <a:ln w="31750" cap="flat" cmpd="sng" algn="ctr">
            <a:solidFill>
              <a:srgbClr val="FD9203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6" name="Прямоугольник 65"/>
          <p:cNvSpPr/>
          <p:nvPr/>
        </p:nvSpPr>
        <p:spPr>
          <a:xfrm>
            <a:off x="179512" y="3201576"/>
            <a:ext cx="12858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0" dirty="0" smtClean="0">
                <a:solidFill>
                  <a:schemeClr val="tx1"/>
                </a:solidFill>
              </a:rPr>
              <a:t>ПК/ПЛК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2195736" y="2845526"/>
            <a:ext cx="1500198" cy="214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0" dirty="0" smtClean="0">
                <a:solidFill>
                  <a:schemeClr val="tx1"/>
                </a:solidFill>
              </a:rPr>
              <a:t>Модуль сбора сигналов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5925834" y="5664098"/>
            <a:ext cx="1500198" cy="214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0" dirty="0" smtClean="0">
                <a:solidFill>
                  <a:schemeClr val="tx1"/>
                </a:solidFill>
              </a:rPr>
              <a:t>Модули сбора сигналов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3854132" y="5664098"/>
            <a:ext cx="1500198" cy="214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0" dirty="0" smtClean="0">
                <a:solidFill>
                  <a:schemeClr val="tx1"/>
                </a:solidFill>
              </a:rPr>
              <a:t>Группа приводов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5808106" y="3205566"/>
            <a:ext cx="1500198" cy="214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0" dirty="0" smtClean="0">
                <a:solidFill>
                  <a:schemeClr val="tx1"/>
                </a:solidFill>
              </a:rPr>
              <a:t>Группа приводов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7381418" y="5664098"/>
            <a:ext cx="1500198" cy="214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0" dirty="0" smtClean="0">
                <a:solidFill>
                  <a:schemeClr val="tx1"/>
                </a:solidFill>
              </a:rPr>
              <a:t>Группа приводов</a:t>
            </a:r>
          </a:p>
        </p:txBody>
      </p:sp>
      <p:sp>
        <p:nvSpPr>
          <p:cNvPr id="72" name="Прямоугольник 71"/>
          <p:cNvSpPr/>
          <p:nvPr/>
        </p:nvSpPr>
        <p:spPr bwMode="auto">
          <a:xfrm>
            <a:off x="2064051" y="3868623"/>
            <a:ext cx="45719" cy="142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cxnSp>
        <p:nvCxnSpPr>
          <p:cNvPr id="73" name="Прямая соединительная линия 58"/>
          <p:cNvCxnSpPr>
            <a:stCxn id="72" idx="3"/>
            <a:endCxn id="21" idx="1"/>
          </p:cNvCxnSpPr>
          <p:nvPr/>
        </p:nvCxnSpPr>
        <p:spPr bwMode="auto">
          <a:xfrm>
            <a:off x="2109770" y="3940061"/>
            <a:ext cx="1896763" cy="857259"/>
          </a:xfrm>
          <a:prstGeom prst="bentConnector3">
            <a:avLst>
              <a:gd name="adj1" fmla="val 50000"/>
            </a:avLst>
          </a:prstGeom>
          <a:solidFill>
            <a:srgbClr val="969696"/>
          </a:solidFill>
          <a:ln w="31750" cap="flat" cmpd="sng" algn="ctr">
            <a:solidFill>
              <a:srgbClr val="FD920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74" name="Рисунок 73" descr="cx5000_small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43645" y="4949718"/>
            <a:ext cx="1485900" cy="754380"/>
          </a:xfrm>
          <a:prstGeom prst="rect">
            <a:avLst/>
          </a:prstGeom>
        </p:spPr>
      </p:pic>
      <p:sp>
        <p:nvSpPr>
          <p:cNvPr id="75" name="Прямоугольник 74"/>
          <p:cNvSpPr/>
          <p:nvPr/>
        </p:nvSpPr>
        <p:spPr bwMode="auto">
          <a:xfrm>
            <a:off x="1438898" y="5059257"/>
            <a:ext cx="142876" cy="142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 bwMode="auto">
          <a:xfrm>
            <a:off x="1438898" y="5164032"/>
            <a:ext cx="142876" cy="142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 bwMode="auto">
          <a:xfrm>
            <a:off x="2500943" y="5254520"/>
            <a:ext cx="142876" cy="142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1257922" y="5664098"/>
            <a:ext cx="1500198" cy="214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0" dirty="0" smtClean="0">
                <a:solidFill>
                  <a:schemeClr val="tx1"/>
                </a:solidFill>
              </a:rPr>
              <a:t>Модуль сбора сигналов</a:t>
            </a:r>
          </a:p>
        </p:txBody>
      </p:sp>
      <p:sp>
        <p:nvSpPr>
          <p:cNvPr id="79" name="Прямоугольник 78"/>
          <p:cNvSpPr/>
          <p:nvPr/>
        </p:nvSpPr>
        <p:spPr bwMode="auto">
          <a:xfrm>
            <a:off x="1961800" y="3875462"/>
            <a:ext cx="142876" cy="142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80" name="Прямоугольник 79"/>
          <p:cNvSpPr/>
          <p:nvPr/>
        </p:nvSpPr>
        <p:spPr bwMode="auto">
          <a:xfrm>
            <a:off x="1966891" y="4059124"/>
            <a:ext cx="142876" cy="142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cxnSp>
        <p:nvCxnSpPr>
          <p:cNvPr id="81" name="Прямая соединительная линия 58"/>
          <p:cNvCxnSpPr>
            <a:stCxn id="80" idx="1"/>
            <a:endCxn id="75" idx="1"/>
          </p:cNvCxnSpPr>
          <p:nvPr/>
        </p:nvCxnSpPr>
        <p:spPr bwMode="auto">
          <a:xfrm rot="10800000" flipV="1">
            <a:off x="1438899" y="4130561"/>
            <a:ext cx="527993" cy="1000133"/>
          </a:xfrm>
          <a:prstGeom prst="bentConnector3">
            <a:avLst>
              <a:gd name="adj1" fmla="val 161336"/>
            </a:avLst>
          </a:prstGeom>
          <a:solidFill>
            <a:srgbClr val="969696"/>
          </a:solidFill>
          <a:ln w="31750" cap="flat" cmpd="sng" algn="ctr">
            <a:solidFill>
              <a:srgbClr val="FD920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82" name="Прямоугольник 81"/>
          <p:cNvSpPr/>
          <p:nvPr/>
        </p:nvSpPr>
        <p:spPr bwMode="auto">
          <a:xfrm>
            <a:off x="2829558" y="5878412"/>
            <a:ext cx="142876" cy="142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83" name="Прямоугольник 82"/>
          <p:cNvSpPr/>
          <p:nvPr/>
        </p:nvSpPr>
        <p:spPr bwMode="auto">
          <a:xfrm>
            <a:off x="1043608" y="5878412"/>
            <a:ext cx="142876" cy="14287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cxnSp>
        <p:nvCxnSpPr>
          <p:cNvPr id="84" name="Прямая соединительная линия 177"/>
          <p:cNvCxnSpPr>
            <a:stCxn id="77" idx="3"/>
            <a:endCxn id="82" idx="0"/>
          </p:cNvCxnSpPr>
          <p:nvPr/>
        </p:nvCxnSpPr>
        <p:spPr bwMode="auto">
          <a:xfrm>
            <a:off x="2643819" y="5325958"/>
            <a:ext cx="257177" cy="552454"/>
          </a:xfrm>
          <a:prstGeom prst="bentConnector2">
            <a:avLst/>
          </a:prstGeom>
          <a:solidFill>
            <a:srgbClr val="969696"/>
          </a:solidFill>
          <a:ln w="31750" cap="flat" cmpd="sng" algn="ctr">
            <a:solidFill>
              <a:srgbClr val="FD9203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85" name="Прямая соединительная линия 177"/>
          <p:cNvCxnSpPr>
            <a:stCxn id="76" idx="1"/>
            <a:endCxn id="83" idx="0"/>
          </p:cNvCxnSpPr>
          <p:nvPr/>
        </p:nvCxnSpPr>
        <p:spPr bwMode="auto">
          <a:xfrm rot="10800000" flipV="1">
            <a:off x="1115046" y="5235470"/>
            <a:ext cx="323852" cy="642942"/>
          </a:xfrm>
          <a:prstGeom prst="bentConnector2">
            <a:avLst/>
          </a:prstGeom>
          <a:solidFill>
            <a:srgbClr val="969696"/>
          </a:solidFill>
          <a:ln w="31750" cap="flat" cmpd="sng" algn="ctr">
            <a:solidFill>
              <a:srgbClr val="FD9203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86" name="Прямоугольник 85"/>
          <p:cNvSpPr/>
          <p:nvPr/>
        </p:nvSpPr>
        <p:spPr>
          <a:xfrm>
            <a:off x="1412694" y="4377084"/>
            <a:ext cx="108825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0" dirty="0" smtClean="0">
                <a:solidFill>
                  <a:schemeClr val="tx1"/>
                </a:solidFill>
              </a:rPr>
              <a:t>Коммутатор</a:t>
            </a:r>
          </a:p>
        </p:txBody>
      </p:sp>
      <p:pic>
        <p:nvPicPr>
          <p:cNvPr id="88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934" y="3411423"/>
            <a:ext cx="1876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8051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929059" y="6489700"/>
            <a:ext cx="5072098" cy="368300"/>
          </a:xfrm>
        </p:spPr>
        <p:txBody>
          <a:bodyPr/>
          <a:lstStyle/>
          <a:p>
            <a:fld id="{FD441D9A-94C8-4E78-874A-6A56C3D5833A}" type="slidenum">
              <a:rPr lang="de-DE" b="1" smtClean="0">
                <a:latin typeface="Verdana" pitchFamily="34" charset="0"/>
              </a:rPr>
              <a:pPr/>
              <a:t>18</a:t>
            </a:fld>
            <a:endParaRPr lang="de-DE" b="1" dirty="0">
              <a:latin typeface="Verdan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60" y="174229"/>
            <a:ext cx="2816806" cy="75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715172" cy="493713"/>
          </a:xfrm>
        </p:spPr>
        <p:txBody>
          <a:bodyPr/>
          <a:lstStyle/>
          <a:p>
            <a:pPr algn="r"/>
            <a:r>
              <a:rPr lang="ru-RU" sz="1800" b="0" dirty="0" smtClean="0">
                <a:latin typeface="Verdana" pitchFamily="34" charset="0"/>
              </a:rPr>
              <a:t>Программное обеспечение </a:t>
            </a:r>
            <a:r>
              <a:rPr lang="en-US" sz="1800" b="0" dirty="0" err="1" smtClean="0">
                <a:latin typeface="Verdana" pitchFamily="34" charset="0"/>
              </a:rPr>
              <a:t>TwinCAT</a:t>
            </a:r>
            <a:endParaRPr lang="ru-RU" sz="1800" b="0" dirty="0">
              <a:latin typeface="Verdana" pitchFamily="34" charset="0"/>
            </a:endParaRPr>
          </a:p>
        </p:txBody>
      </p:sp>
      <p:sp>
        <p:nvSpPr>
          <p:cNvPr id="2" name="AutoShape 2" descr="http://www.ceasiamag.com/uploadedimages/ceasia/9-Jun-14-Beckhoff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8" name="Picture 4" descr="http://www.ceasiamag.com/uploadedimages/ceasia/9-Jun-14-Beckhof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4" b="7882"/>
          <a:stretch/>
        </p:blipFill>
        <p:spPr bwMode="auto">
          <a:xfrm>
            <a:off x="-3600" y="1071786"/>
            <a:ext cx="9147600" cy="543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745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929059" y="6489700"/>
            <a:ext cx="5072098" cy="368300"/>
          </a:xfrm>
        </p:spPr>
        <p:txBody>
          <a:bodyPr/>
          <a:lstStyle/>
          <a:p>
            <a:fld id="{FD441D9A-94C8-4E78-874A-6A56C3D5833A}" type="slidenum">
              <a:rPr lang="de-DE" b="1" smtClean="0">
                <a:latin typeface="Verdana" pitchFamily="34" charset="0"/>
              </a:rPr>
              <a:pPr/>
              <a:t>19</a:t>
            </a:fld>
            <a:endParaRPr lang="de-DE" b="1" dirty="0">
              <a:latin typeface="Verdan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60" y="174229"/>
            <a:ext cx="2816806" cy="75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715172" cy="493713"/>
          </a:xfrm>
        </p:spPr>
        <p:txBody>
          <a:bodyPr/>
          <a:lstStyle/>
          <a:p>
            <a:pPr algn="r"/>
            <a:r>
              <a:rPr lang="ru-RU" sz="1800" b="0" dirty="0" smtClean="0">
                <a:latin typeface="Verdana" pitchFamily="34" charset="0"/>
              </a:rPr>
              <a:t>Программное обеспечение </a:t>
            </a:r>
            <a:r>
              <a:rPr lang="en-US" sz="1800" b="0" dirty="0" err="1" smtClean="0">
                <a:latin typeface="Verdana" pitchFamily="34" charset="0"/>
              </a:rPr>
              <a:t>TwinCAT</a:t>
            </a:r>
            <a:endParaRPr lang="ru-RU" sz="1800" b="0" dirty="0">
              <a:latin typeface="Verdana" pitchFamily="34" charset="0"/>
            </a:endParaRPr>
          </a:p>
        </p:txBody>
      </p:sp>
      <p:sp>
        <p:nvSpPr>
          <p:cNvPr id="2" name="AutoShape 2" descr="http://www.ceasiamag.com/uploadedimages/ceasia/9-Jun-14-Beckhoff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1412776"/>
            <a:ext cx="831986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0" u="sng" dirty="0" err="1" smtClean="0">
                <a:solidFill>
                  <a:schemeClr val="tx1"/>
                </a:solidFill>
                <a:latin typeface="+mn-lt"/>
              </a:rPr>
              <a:t>TwinCAT</a:t>
            </a:r>
            <a:r>
              <a:rPr lang="en-US" sz="1800" b="0" u="sng" dirty="0" smtClean="0">
                <a:solidFill>
                  <a:schemeClr val="tx1"/>
                </a:solidFill>
                <a:latin typeface="+mn-lt"/>
              </a:rPr>
              <a:t> NC PTP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:</a:t>
            </a:r>
            <a:r>
              <a:rPr lang="ru-RU" sz="1800" b="0" dirty="0" smtClean="0">
                <a:solidFill>
                  <a:schemeClr val="tx1"/>
                </a:solidFill>
                <a:latin typeface="+mn-lt"/>
              </a:rPr>
              <a:t> </a:t>
            </a:r>
            <a:endParaRPr lang="en-US" sz="1800" b="0" dirty="0" smtClean="0">
              <a:solidFill>
                <a:schemeClr val="tx1"/>
              </a:solidFill>
              <a:latin typeface="+mn-lt"/>
            </a:endParaRPr>
          </a:p>
          <a:p>
            <a:pPr marL="800100" lvl="1" indent="-342900" algn="l">
              <a:buFont typeface="Arial" pitchFamily="34" charset="0"/>
              <a:buChar char="•"/>
            </a:pPr>
            <a:r>
              <a:rPr lang="ru-RU" sz="1400" b="0" dirty="0" smtClean="0">
                <a:solidFill>
                  <a:schemeClr val="tx1"/>
                </a:solidFill>
                <a:latin typeface="+mn-lt"/>
              </a:rPr>
              <a:t>реализация базовых функций привода (поиск исходного положения, работа на заданной скорости, позиционирование, электронный редуктор, кулачковые взаимодействия, «летающая пила» и другие;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ru-RU" sz="1400" b="0" dirty="0" smtClean="0">
                <a:solidFill>
                  <a:schemeClr val="tx1"/>
                </a:solidFill>
                <a:latin typeface="+mn-lt"/>
              </a:rPr>
              <a:t>поддержка до 255 осей.</a:t>
            </a:r>
          </a:p>
          <a:p>
            <a:pPr algn="l"/>
            <a:endParaRPr lang="ru-RU" sz="1400" b="0" dirty="0" smtClean="0">
              <a:solidFill>
                <a:schemeClr val="tx1"/>
              </a:solidFill>
              <a:latin typeface="+mn-lt"/>
            </a:endParaRPr>
          </a:p>
          <a:p>
            <a:pPr algn="l"/>
            <a:r>
              <a:rPr lang="en-US" sz="1800" b="0" u="sng" dirty="0" err="1" smtClean="0">
                <a:solidFill>
                  <a:schemeClr val="tx1"/>
                </a:solidFill>
                <a:latin typeface="+mn-lt"/>
              </a:rPr>
              <a:t>TwinCAT</a:t>
            </a:r>
            <a:r>
              <a:rPr lang="en-US" sz="1800" b="0" u="sng" dirty="0" smtClean="0">
                <a:solidFill>
                  <a:schemeClr val="tx1"/>
                </a:solidFill>
                <a:latin typeface="+mn-lt"/>
              </a:rPr>
              <a:t> NCI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:</a:t>
            </a:r>
            <a:r>
              <a:rPr lang="ru-RU" sz="1800" b="0" dirty="0" smtClean="0">
                <a:solidFill>
                  <a:schemeClr val="tx1"/>
                </a:solidFill>
                <a:latin typeface="+mn-lt"/>
              </a:rPr>
              <a:t> </a:t>
            </a:r>
            <a:endParaRPr lang="en-US" sz="1800" b="0" dirty="0" smtClean="0">
              <a:solidFill>
                <a:schemeClr val="tx1"/>
              </a:solidFill>
              <a:latin typeface="+mn-lt"/>
            </a:endParaRPr>
          </a:p>
          <a:p>
            <a:pPr marL="800100" lvl="1" indent="-342900" algn="l">
              <a:buFont typeface="Arial" pitchFamily="34" charset="0"/>
              <a:buChar char="•"/>
            </a:pPr>
            <a:r>
              <a:rPr lang="ru-RU" sz="1400" b="0" dirty="0" smtClean="0">
                <a:solidFill>
                  <a:schemeClr val="tx1"/>
                </a:solidFill>
                <a:latin typeface="+mn-lt"/>
              </a:rPr>
              <a:t>включает в себя пакет </a:t>
            </a:r>
            <a:r>
              <a:rPr lang="en-US" sz="1400" b="0" dirty="0" err="1" smtClean="0">
                <a:solidFill>
                  <a:schemeClr val="tx1"/>
                </a:solidFill>
                <a:latin typeface="+mn-lt"/>
              </a:rPr>
              <a:t>TwinCAT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 PTP</a:t>
            </a:r>
            <a:r>
              <a:rPr lang="ru-RU" sz="1400" b="0" dirty="0" smtClean="0">
                <a:solidFill>
                  <a:schemeClr val="tx1"/>
                </a:solidFill>
                <a:latin typeface="+mn-lt"/>
              </a:rPr>
              <a:t>;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ru-RU" sz="1400" b="0" dirty="0" smtClean="0">
                <a:solidFill>
                  <a:schemeClr val="tx1"/>
                </a:solidFill>
                <a:latin typeface="+mn-lt"/>
              </a:rPr>
              <a:t>имеет встроенный интерпретатор для 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G-</a:t>
            </a:r>
            <a:r>
              <a:rPr lang="ru-RU" sz="1400" b="0" dirty="0" smtClean="0">
                <a:solidFill>
                  <a:schemeClr val="tx1"/>
                </a:solidFill>
                <a:latin typeface="+mn-lt"/>
              </a:rPr>
              <a:t>кодов (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DIN 66025</a:t>
            </a:r>
            <a:r>
              <a:rPr lang="ru-RU" sz="1400" b="0" dirty="0" smtClean="0">
                <a:solidFill>
                  <a:schemeClr val="tx1"/>
                </a:solidFill>
                <a:latin typeface="+mn-lt"/>
              </a:rPr>
              <a:t>);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ru-RU" sz="1400" b="0" dirty="0" smtClean="0">
                <a:solidFill>
                  <a:schemeClr val="tx1"/>
                </a:solidFill>
                <a:latin typeface="+mn-lt"/>
              </a:rPr>
              <a:t>позволяет организовывать сложные 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3D</a:t>
            </a:r>
            <a:r>
              <a:rPr lang="ru-RU" sz="1400" b="0" dirty="0" smtClean="0">
                <a:solidFill>
                  <a:schemeClr val="tx1"/>
                </a:solidFill>
                <a:latin typeface="+mn-lt"/>
              </a:rPr>
              <a:t> интерполяции для группы из 3 осей (включая 5 вспомогательных);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ru-RU" sz="1400" b="0" dirty="0" smtClean="0">
                <a:solidFill>
                  <a:schemeClr val="tx1"/>
                </a:solidFill>
                <a:latin typeface="+mn-lt"/>
              </a:rPr>
              <a:t>максимальное количество групп — 31.</a:t>
            </a:r>
          </a:p>
          <a:p>
            <a:pPr lvl="1" algn="l"/>
            <a:endParaRPr lang="ru-RU" sz="1400" b="0" dirty="0" smtClean="0">
              <a:solidFill>
                <a:schemeClr val="tx1"/>
              </a:solidFill>
              <a:latin typeface="+mn-lt"/>
            </a:endParaRPr>
          </a:p>
          <a:p>
            <a:pPr algn="l"/>
            <a:r>
              <a:rPr lang="en-US" sz="1800" b="0" u="sng" dirty="0" err="1" smtClean="0">
                <a:solidFill>
                  <a:schemeClr val="tx1"/>
                </a:solidFill>
                <a:latin typeface="+mn-lt"/>
              </a:rPr>
              <a:t>TwinCAT</a:t>
            </a:r>
            <a:r>
              <a:rPr lang="en-US" sz="1800" b="0" u="sng" dirty="0" smtClean="0">
                <a:solidFill>
                  <a:schemeClr val="tx1"/>
                </a:solidFill>
                <a:latin typeface="+mn-lt"/>
              </a:rPr>
              <a:t> CNC</a:t>
            </a:r>
            <a:r>
              <a:rPr lang="en-US" sz="1800" b="0" dirty="0" smtClean="0">
                <a:solidFill>
                  <a:schemeClr val="tx1"/>
                </a:solidFill>
                <a:latin typeface="+mn-lt"/>
              </a:rPr>
              <a:t>:</a:t>
            </a:r>
            <a:r>
              <a:rPr lang="ru-RU" sz="1800" b="0" dirty="0" smtClean="0">
                <a:solidFill>
                  <a:schemeClr val="tx1"/>
                </a:solidFill>
                <a:latin typeface="+mn-lt"/>
              </a:rPr>
              <a:t> </a:t>
            </a:r>
            <a:endParaRPr lang="en-US" sz="1800" b="0" dirty="0" smtClean="0">
              <a:solidFill>
                <a:schemeClr val="tx1"/>
              </a:solidFill>
              <a:latin typeface="+mn-lt"/>
            </a:endParaRPr>
          </a:p>
          <a:p>
            <a:pPr marL="800100" lvl="1" indent="-342900" algn="l">
              <a:buFont typeface="Arial" pitchFamily="34" charset="0"/>
              <a:buChar char="•"/>
            </a:pPr>
            <a:r>
              <a:rPr lang="ru-RU" sz="1400" b="0" dirty="0" smtClean="0">
                <a:solidFill>
                  <a:schemeClr val="tx1"/>
                </a:solidFill>
                <a:latin typeface="+mn-lt"/>
              </a:rPr>
              <a:t>включает в себя пакеты </a:t>
            </a:r>
            <a:r>
              <a:rPr lang="en-US" sz="1400" b="0" dirty="0" err="1" smtClean="0">
                <a:solidFill>
                  <a:schemeClr val="tx1"/>
                </a:solidFill>
                <a:latin typeface="+mn-lt"/>
              </a:rPr>
              <a:t>TwinCAT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 PTP</a:t>
            </a:r>
            <a:r>
              <a:rPr lang="ru-RU" sz="1400" b="0" dirty="0" smtClean="0">
                <a:solidFill>
                  <a:schemeClr val="tx1"/>
                </a:solidFill>
                <a:latin typeface="+mn-lt"/>
              </a:rPr>
              <a:t> и </a:t>
            </a:r>
            <a:r>
              <a:rPr lang="en-US" sz="1400" b="0" dirty="0" err="1" smtClean="0">
                <a:solidFill>
                  <a:schemeClr val="tx1"/>
                </a:solidFill>
                <a:latin typeface="+mn-lt"/>
              </a:rPr>
              <a:t>TwinCAT</a:t>
            </a:r>
            <a:r>
              <a:rPr lang="en-US" sz="1400" b="0" dirty="0" smtClean="0">
                <a:solidFill>
                  <a:schemeClr val="tx1"/>
                </a:solidFill>
                <a:latin typeface="+mn-lt"/>
              </a:rPr>
              <a:t> NCI</a:t>
            </a:r>
            <a:r>
              <a:rPr lang="ru-RU" sz="1400" b="0" dirty="0" smtClean="0">
                <a:solidFill>
                  <a:schemeClr val="tx1"/>
                </a:solidFill>
                <a:latin typeface="+mn-lt"/>
              </a:rPr>
              <a:t>;</a:t>
            </a:r>
            <a:endParaRPr lang="en-US" sz="1400" b="0" dirty="0" smtClean="0">
              <a:solidFill>
                <a:schemeClr val="tx1"/>
              </a:solidFill>
              <a:latin typeface="+mn-lt"/>
            </a:endParaRPr>
          </a:p>
          <a:p>
            <a:pPr marL="800100" lvl="1" indent="-342900" algn="l">
              <a:buFont typeface="Arial" pitchFamily="34" charset="0"/>
              <a:buChar char="•"/>
            </a:pPr>
            <a:r>
              <a:rPr lang="ru-RU" sz="1400" b="0" dirty="0" smtClean="0">
                <a:solidFill>
                  <a:schemeClr val="tx1"/>
                </a:solidFill>
                <a:latin typeface="+mn-lt"/>
              </a:rPr>
              <a:t>представляет </a:t>
            </a:r>
            <a:r>
              <a:rPr lang="ru-RU" sz="1400" b="0" dirty="0">
                <a:solidFill>
                  <a:schemeClr val="tx1"/>
                </a:solidFill>
                <a:latin typeface="+mn-lt"/>
              </a:rPr>
              <a:t>из себя полноценную цифровую ЧПУ-систему с поддержкой группы до 8 и более осей (максимум — 32 оси на 1 канал);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ru-RU" sz="1400" b="0" dirty="0" smtClean="0">
                <a:solidFill>
                  <a:schemeClr val="tx1"/>
                </a:solidFill>
                <a:latin typeface="+mn-lt"/>
              </a:rPr>
              <a:t>включает алгоритмы работы с инструментами (компенсация длины, радиуса и т.</a:t>
            </a:r>
            <a:r>
              <a:rPr lang="ru-RU" sz="1400" b="0" dirty="0">
                <a:solidFill>
                  <a:schemeClr val="tx1"/>
                </a:solidFill>
                <a:latin typeface="+mn-lt"/>
              </a:rPr>
              <a:t>д</a:t>
            </a:r>
            <a:r>
              <a:rPr lang="ru-RU" sz="1400" b="0" dirty="0" smtClean="0">
                <a:solidFill>
                  <a:schemeClr val="tx1"/>
                </a:solidFill>
                <a:latin typeface="+mn-lt"/>
              </a:rPr>
              <a:t>.);</a:t>
            </a:r>
            <a:endParaRPr lang="en-US" sz="1400" b="0" dirty="0" smtClean="0">
              <a:solidFill>
                <a:schemeClr val="tx1"/>
              </a:solidFill>
              <a:latin typeface="+mn-lt"/>
            </a:endParaRPr>
          </a:p>
          <a:p>
            <a:pPr marL="800100" lvl="1" indent="-342900" algn="l">
              <a:buFont typeface="Arial" pitchFamily="34" charset="0"/>
              <a:buChar char="•"/>
            </a:pPr>
            <a:r>
              <a:rPr lang="ru-RU" sz="1400" b="0" dirty="0" smtClean="0">
                <a:solidFill>
                  <a:schemeClr val="tx1"/>
                </a:solidFill>
                <a:latin typeface="+mn-lt"/>
              </a:rPr>
              <a:t>математическая компенсация люфтов (8 разновидностей);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ru-RU" sz="1400" b="0" dirty="0">
                <a:solidFill>
                  <a:schemeClr val="tx1"/>
                </a:solidFill>
                <a:latin typeface="+mn-lt"/>
              </a:rPr>
              <a:t>поддержка различных готовых к использованию кинематических трансформаций (</a:t>
            </a:r>
            <a:r>
              <a:rPr lang="ru-RU" sz="1400" b="0" dirty="0" err="1">
                <a:solidFill>
                  <a:schemeClr val="tx1"/>
                </a:solidFill>
                <a:latin typeface="+mn-lt"/>
              </a:rPr>
              <a:t>гексаподы</a:t>
            </a:r>
            <a:r>
              <a:rPr lang="ru-RU" sz="1400" b="0" dirty="0">
                <a:solidFill>
                  <a:schemeClr val="tx1"/>
                </a:solidFill>
                <a:latin typeface="+mn-lt"/>
              </a:rPr>
              <a:t>, манипуляторы, порталы и т.д</a:t>
            </a:r>
            <a:r>
              <a:rPr lang="ru-RU" sz="1400" b="0" dirty="0" smtClean="0">
                <a:solidFill>
                  <a:schemeClr val="tx1"/>
                </a:solidFill>
                <a:latin typeface="+mn-lt"/>
              </a:rPr>
              <a:t>.).</a:t>
            </a:r>
            <a:endParaRPr lang="ru-RU" sz="1000" b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36068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929059" y="6489700"/>
            <a:ext cx="5072098" cy="368300"/>
          </a:xfrm>
        </p:spPr>
        <p:txBody>
          <a:bodyPr/>
          <a:lstStyle/>
          <a:p>
            <a:fld id="{FD441D9A-94C8-4E78-874A-6A56C3D5833A}" type="slidenum">
              <a:rPr lang="de-DE" b="1" smtClean="0">
                <a:latin typeface="Verdana" pitchFamily="34" charset="0"/>
              </a:rPr>
              <a:pPr/>
              <a:t>2</a:t>
            </a:fld>
            <a:endParaRPr lang="de-DE" b="1" dirty="0">
              <a:latin typeface="Verdan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60" y="174229"/>
            <a:ext cx="2816806" cy="75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715172" cy="493713"/>
          </a:xfrm>
        </p:spPr>
        <p:txBody>
          <a:bodyPr/>
          <a:lstStyle/>
          <a:p>
            <a:pPr algn="r"/>
            <a:r>
              <a:rPr lang="ru-RU" sz="1800" b="0" dirty="0" smtClean="0">
                <a:latin typeface="Verdana" pitchFamily="34" charset="0"/>
              </a:rPr>
              <a:t>Продукция и системные решения</a:t>
            </a:r>
            <a:endParaRPr lang="ru-RU" sz="1800" b="0" dirty="0">
              <a:latin typeface="Verdana" pitchFamily="34" charset="0"/>
            </a:endParaRPr>
          </a:p>
        </p:txBody>
      </p:sp>
      <p:pic>
        <p:nvPicPr>
          <p:cNvPr id="8" name="Picture 43" descr="Bil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"/>
          <a:stretch>
            <a:fillRect/>
          </a:stretch>
        </p:blipFill>
        <p:spPr bwMode="auto">
          <a:xfrm>
            <a:off x="0" y="1089025"/>
            <a:ext cx="91440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1113" y="1111250"/>
            <a:ext cx="12485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ru-RU" altLang="ru-RU" sz="1000" b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Промышленные ПК</a:t>
            </a:r>
            <a:endParaRPr lang="en-GB" altLang="ru-RU" sz="1000" b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572000" y="1089025"/>
            <a:ext cx="111601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altLang="ru-RU" sz="1000" b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Модули </a:t>
            </a:r>
            <a:r>
              <a:rPr lang="en-US" altLang="ru-RU" sz="1000" b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IP67</a:t>
            </a:r>
            <a:endParaRPr lang="en-GB" altLang="ru-RU" sz="1000" b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276475" y="2889250"/>
            <a:ext cx="1125538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ru-RU" altLang="ru-RU" sz="1000" b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Сбор данных</a:t>
            </a:r>
            <a:endParaRPr lang="en-GB" altLang="ru-RU" sz="1000" b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5652120" y="4689474"/>
            <a:ext cx="1270000" cy="683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ru-RU" altLang="ru-RU" sz="1000" b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Сетевые компоненты и материнские платы</a:t>
            </a:r>
            <a:endParaRPr lang="en-GB" altLang="ru-RU" sz="1000" b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899592" y="4419600"/>
            <a:ext cx="133826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ru-RU" altLang="ru-RU" sz="1000" b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Компактные ПЛК</a:t>
            </a:r>
            <a:endParaRPr lang="en-GB" altLang="ru-RU" sz="1000" b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6958012" y="1112838"/>
            <a:ext cx="207848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90000"/>
              </a:lnSpc>
            </a:pPr>
            <a:r>
              <a:rPr lang="ru-RU" altLang="ru-RU" sz="1000" b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Программное обеспечение</a:t>
            </a:r>
            <a:endParaRPr lang="en-GB" altLang="ru-RU" sz="1000" b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4587230" y="4253026"/>
            <a:ext cx="11160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ru-RU" altLang="ru-RU" sz="1000" b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Шина </a:t>
            </a:r>
            <a:r>
              <a:rPr lang="en-GB" altLang="ru-RU" sz="1000" b="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EtherCAT</a:t>
            </a:r>
            <a:endParaRPr lang="en-GB" altLang="ru-RU" sz="1000" b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7956376" y="4689475"/>
            <a:ext cx="12102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ru-RU" altLang="ru-RU" sz="1000" b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Цифровой сервопривод</a:t>
            </a:r>
            <a:endParaRPr lang="en-GB" altLang="ru-RU" sz="1000" b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Picture 40" descr="E_CAT_4c_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88" y="2652713"/>
            <a:ext cx="62865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894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929059" y="6489700"/>
            <a:ext cx="5072098" cy="368300"/>
          </a:xfrm>
        </p:spPr>
        <p:txBody>
          <a:bodyPr/>
          <a:lstStyle/>
          <a:p>
            <a:fld id="{FD441D9A-94C8-4E78-874A-6A56C3D5833A}" type="slidenum">
              <a:rPr lang="de-DE" b="1" smtClean="0">
                <a:latin typeface="Verdana" pitchFamily="34" charset="0"/>
              </a:rPr>
              <a:pPr/>
              <a:t>20</a:t>
            </a:fld>
            <a:endParaRPr lang="de-DE" b="1" dirty="0">
              <a:latin typeface="Verdan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60" y="174229"/>
            <a:ext cx="2816806" cy="75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715172" cy="493713"/>
          </a:xfrm>
        </p:spPr>
        <p:txBody>
          <a:bodyPr/>
          <a:lstStyle/>
          <a:p>
            <a:pPr algn="r"/>
            <a:r>
              <a:rPr lang="ru-RU" sz="1800" b="0" dirty="0" smtClean="0">
                <a:latin typeface="Verdana" pitchFamily="34" charset="0"/>
              </a:rPr>
              <a:t>Настраиваемая кинематика</a:t>
            </a:r>
            <a:endParaRPr lang="ru-RU" sz="1800" b="0" dirty="0">
              <a:latin typeface="Verdana" pitchFamily="34" charset="0"/>
            </a:endParaRPr>
          </a:p>
        </p:txBody>
      </p:sp>
      <p:sp>
        <p:nvSpPr>
          <p:cNvPr id="2" name="AutoShape 2" descr="http://www.ceasiamag.com/uploadedimages/ceasia/9-Jun-14-Beckhoff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285748"/>
            <a:ext cx="2733495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736" y="1285748"/>
            <a:ext cx="3016416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22239"/>
            <a:ext cx="1887241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452" y="3961631"/>
            <a:ext cx="3216732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640" y="1285748"/>
            <a:ext cx="2224832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382" y="3922239"/>
            <a:ext cx="2304106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3788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929059" y="6489700"/>
            <a:ext cx="5072098" cy="368300"/>
          </a:xfrm>
        </p:spPr>
        <p:txBody>
          <a:bodyPr/>
          <a:lstStyle/>
          <a:p>
            <a:fld id="{FD441D9A-94C8-4E78-874A-6A56C3D5833A}" type="slidenum">
              <a:rPr lang="de-DE" b="1" smtClean="0">
                <a:latin typeface="Verdana" pitchFamily="34" charset="0"/>
              </a:rPr>
              <a:pPr/>
              <a:t>21</a:t>
            </a:fld>
            <a:endParaRPr lang="de-DE" b="1" dirty="0">
              <a:latin typeface="Verdan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60" y="174229"/>
            <a:ext cx="2816806" cy="75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715172" cy="493713"/>
          </a:xfrm>
        </p:spPr>
        <p:txBody>
          <a:bodyPr/>
          <a:lstStyle/>
          <a:p>
            <a:pPr algn="r"/>
            <a:r>
              <a:rPr lang="ru-RU" sz="1800" b="0" dirty="0" smtClean="0">
                <a:latin typeface="Verdana" pitchFamily="34" charset="0"/>
              </a:rPr>
              <a:t>6-осевой робот-манипулятор</a:t>
            </a:r>
            <a:endParaRPr lang="ru-RU" sz="1800" b="0" dirty="0">
              <a:latin typeface="Verdana" pitchFamily="34" charset="0"/>
            </a:endParaRPr>
          </a:p>
        </p:txBody>
      </p:sp>
      <p:sp>
        <p:nvSpPr>
          <p:cNvPr id="2" name="AutoShape 2" descr="http://www.ceasiamag.com/uploadedimages/ceasia/9-Jun-14-Beckhoff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09" b="28194"/>
          <a:stretch/>
        </p:blipFill>
        <p:spPr>
          <a:xfrm>
            <a:off x="6921" y="1104899"/>
            <a:ext cx="2352565" cy="2664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71" b="13821"/>
          <a:stretch/>
        </p:blipFill>
        <p:spPr>
          <a:xfrm>
            <a:off x="6791371" y="3804084"/>
            <a:ext cx="2352096" cy="2664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9" r="9848"/>
          <a:stretch/>
        </p:blipFill>
        <p:spPr>
          <a:xfrm>
            <a:off x="2382727" y="1104899"/>
            <a:ext cx="4384918" cy="2664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04" b="14135"/>
          <a:stretch/>
        </p:blipFill>
        <p:spPr>
          <a:xfrm>
            <a:off x="6920" y="3804084"/>
            <a:ext cx="2353916" cy="2664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04" r="20000" b="9368"/>
          <a:stretch/>
        </p:blipFill>
        <p:spPr>
          <a:xfrm>
            <a:off x="2382728" y="3804084"/>
            <a:ext cx="4387437" cy="2664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398" b="12894"/>
          <a:stretch/>
        </p:blipFill>
        <p:spPr>
          <a:xfrm>
            <a:off x="6791371" y="1104899"/>
            <a:ext cx="2352096" cy="26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83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929059" y="6489700"/>
            <a:ext cx="5072098" cy="368300"/>
          </a:xfrm>
        </p:spPr>
        <p:txBody>
          <a:bodyPr/>
          <a:lstStyle/>
          <a:p>
            <a:fld id="{FD441D9A-94C8-4E78-874A-6A56C3D5833A}" type="slidenum">
              <a:rPr lang="de-DE" b="1" smtClean="0">
                <a:latin typeface="Verdana" pitchFamily="34" charset="0"/>
              </a:rPr>
              <a:pPr/>
              <a:t>22</a:t>
            </a:fld>
            <a:endParaRPr lang="de-DE" b="1" dirty="0">
              <a:latin typeface="Verdan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60" y="174229"/>
            <a:ext cx="2816806" cy="75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715172" cy="493713"/>
          </a:xfrm>
        </p:spPr>
        <p:txBody>
          <a:bodyPr/>
          <a:lstStyle/>
          <a:p>
            <a:pPr algn="r"/>
            <a:r>
              <a:rPr lang="ru-RU" sz="1800" b="0" dirty="0" smtClean="0">
                <a:latin typeface="Verdana" pitchFamily="34" charset="0"/>
              </a:rPr>
              <a:t>6-осевой робот-манипулятор</a:t>
            </a:r>
            <a:endParaRPr lang="ru-RU" sz="1800" b="0" dirty="0">
              <a:latin typeface="Verdana" pitchFamily="34" charset="0"/>
            </a:endParaRPr>
          </a:p>
        </p:txBody>
      </p:sp>
      <p:sp>
        <p:nvSpPr>
          <p:cNvPr id="2" name="AutoShape 2" descr="http://www.ceasiamag.com/uploadedimages/ceasia/9-Jun-14-Beckhoff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3500" y="5637417"/>
            <a:ext cx="46765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0" dirty="0" smtClean="0">
                <a:solidFill>
                  <a:schemeClr val="tx1"/>
                </a:solidFill>
              </a:rPr>
              <a:t>Кинематическая модель (№</a:t>
            </a:r>
            <a:r>
              <a:rPr lang="ru-RU" sz="1400" b="0" dirty="0" smtClean="0">
                <a:solidFill>
                  <a:schemeClr val="tx1"/>
                </a:solidFill>
              </a:rPr>
              <a:t>45)</a:t>
            </a:r>
          </a:p>
          <a:p>
            <a:r>
              <a:rPr lang="ru-RU" sz="1400" b="0" dirty="0" smtClean="0">
                <a:solidFill>
                  <a:schemeClr val="tx1"/>
                </a:solidFill>
              </a:rPr>
              <a:t>6-осевого </a:t>
            </a:r>
            <a:r>
              <a:rPr lang="ru-RU" sz="1400" b="0" dirty="0" smtClean="0">
                <a:solidFill>
                  <a:schemeClr val="tx1"/>
                </a:solidFill>
              </a:rPr>
              <a:t>робота-манипулятора</a:t>
            </a:r>
            <a:endParaRPr lang="ru-RU" sz="1400" b="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101489" y="5632104"/>
            <a:ext cx="38047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0" dirty="0" smtClean="0">
                <a:solidFill>
                  <a:schemeClr val="tx1"/>
                </a:solidFill>
              </a:rPr>
              <a:t>Габаритный </a:t>
            </a:r>
            <a:r>
              <a:rPr lang="ru-RU" sz="1400" b="0" dirty="0" smtClean="0">
                <a:solidFill>
                  <a:schemeClr val="tx1"/>
                </a:solidFill>
              </a:rPr>
              <a:t>чертёж</a:t>
            </a:r>
          </a:p>
          <a:p>
            <a:r>
              <a:rPr lang="ru-RU" sz="1400" b="0" dirty="0" smtClean="0">
                <a:solidFill>
                  <a:schemeClr val="tx1"/>
                </a:solidFill>
              </a:rPr>
              <a:t>автоматизируемого </a:t>
            </a:r>
            <a:r>
              <a:rPr lang="ru-RU" sz="1400" b="0" dirty="0" smtClean="0">
                <a:solidFill>
                  <a:schemeClr val="tx1"/>
                </a:solidFill>
              </a:rPr>
              <a:t>робота  </a:t>
            </a:r>
            <a:endParaRPr lang="ru-RU" sz="1400" b="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9202"/>
            <a:ext cx="4740082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489" y="1419667"/>
            <a:ext cx="3804706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572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929059" y="6489700"/>
            <a:ext cx="5072098" cy="368300"/>
          </a:xfrm>
        </p:spPr>
        <p:txBody>
          <a:bodyPr/>
          <a:lstStyle/>
          <a:p>
            <a:fld id="{FD441D9A-94C8-4E78-874A-6A56C3D5833A}" type="slidenum">
              <a:rPr lang="de-DE" b="1" smtClean="0">
                <a:latin typeface="Verdana" pitchFamily="34" charset="0"/>
              </a:rPr>
              <a:pPr/>
              <a:t>23</a:t>
            </a:fld>
            <a:endParaRPr lang="de-DE" b="1" dirty="0">
              <a:latin typeface="Verdan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60" y="174229"/>
            <a:ext cx="2816806" cy="75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715172" cy="493713"/>
          </a:xfrm>
        </p:spPr>
        <p:txBody>
          <a:bodyPr/>
          <a:lstStyle/>
          <a:p>
            <a:pPr algn="r"/>
            <a:r>
              <a:rPr lang="ru-RU" sz="1800" b="0" dirty="0" smtClean="0">
                <a:latin typeface="Verdana" pitchFamily="34" charset="0"/>
              </a:rPr>
              <a:t>6-осевой робот-манипулятор</a:t>
            </a:r>
            <a:endParaRPr lang="ru-RU" sz="1800" b="0" dirty="0">
              <a:latin typeface="Verdana" pitchFamily="34" charset="0"/>
            </a:endParaRPr>
          </a:p>
        </p:txBody>
      </p:sp>
      <p:sp>
        <p:nvSpPr>
          <p:cNvPr id="2" name="AutoShape 2" descr="http://www.ceasiamag.com/uploadedimages/ceasia/9-Jun-14-Beckhoff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64" y="1757714"/>
            <a:ext cx="3657600" cy="2340000"/>
          </a:xfrm>
          <a:prstGeom prst="rect">
            <a:avLst/>
          </a:prstGeom>
        </p:spPr>
      </p:pic>
      <p:pic>
        <p:nvPicPr>
          <p:cNvPr id="5" name="Рисунок 4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969" y="1757714"/>
            <a:ext cx="3657600" cy="2340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14164" y="3845947"/>
            <a:ext cx="3657600" cy="20313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ru-RU" sz="1400" b="0" dirty="0" smtClean="0">
                <a:solidFill>
                  <a:schemeClr val="tx1"/>
                </a:solidFill>
                <a:latin typeface="+mn-lt"/>
              </a:rPr>
              <a:t>Рисование окружности с подводом маркера к плоскости рисования.</a:t>
            </a:r>
          </a:p>
          <a:p>
            <a:pPr algn="l"/>
            <a:endParaRPr lang="ru-RU" sz="1400" b="0" dirty="0">
              <a:solidFill>
                <a:schemeClr val="tx1"/>
              </a:solidFill>
              <a:latin typeface="+mn-lt"/>
            </a:endParaRPr>
          </a:p>
          <a:p>
            <a:pPr algn="l"/>
            <a:r>
              <a:rPr lang="ru-RU" sz="1400" b="0" dirty="0" smtClean="0">
                <a:solidFill>
                  <a:schemeClr val="tx1"/>
                </a:solidFill>
                <a:latin typeface="+mn-lt"/>
              </a:rPr>
              <a:t>Варианты применения: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sz="1400" b="0" dirty="0" smtClean="0">
                <a:solidFill>
                  <a:schemeClr val="tx1"/>
                </a:solidFill>
                <a:latin typeface="+mn-lt"/>
              </a:rPr>
              <a:t>сварочные работы,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sz="1400" b="0" dirty="0" err="1" smtClean="0">
                <a:solidFill>
                  <a:schemeClr val="tx1"/>
                </a:solidFill>
                <a:latin typeface="+mn-lt"/>
              </a:rPr>
              <a:t>гидро</a:t>
            </a:r>
            <a:r>
              <a:rPr lang="ru-RU" sz="1400" b="0" dirty="0" smtClean="0">
                <a:solidFill>
                  <a:schemeClr val="tx1"/>
                </a:solidFill>
                <a:latin typeface="+mn-lt"/>
              </a:rPr>
              <a:t>-, плазменная и лазерная резка,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sz="1400" b="0" dirty="0" smtClean="0">
                <a:solidFill>
                  <a:schemeClr val="tx1"/>
                </a:solidFill>
                <a:latin typeface="+mn-lt"/>
              </a:rPr>
              <a:t>транспортировка и перемещение опасных грузов.</a:t>
            </a:r>
            <a:endParaRPr lang="ru-RU" sz="14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48968" y="3845946"/>
            <a:ext cx="3657601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ru-RU" sz="1400" b="0" dirty="0" smtClean="0">
                <a:solidFill>
                  <a:schemeClr val="tx1"/>
                </a:solidFill>
                <a:latin typeface="+mn-lt"/>
              </a:rPr>
              <a:t>Вращение инструмента относительно неподвижной координаты в пространстве.</a:t>
            </a:r>
          </a:p>
          <a:p>
            <a:pPr algn="l"/>
            <a:endParaRPr lang="ru-RU" sz="1400" b="0" dirty="0">
              <a:solidFill>
                <a:schemeClr val="tx1"/>
              </a:solidFill>
              <a:latin typeface="+mn-lt"/>
            </a:endParaRPr>
          </a:p>
          <a:p>
            <a:pPr algn="l"/>
            <a:r>
              <a:rPr lang="ru-RU" sz="1400" b="0" dirty="0" smtClean="0">
                <a:solidFill>
                  <a:schemeClr val="tx1"/>
                </a:solidFill>
                <a:latin typeface="+mn-lt"/>
              </a:rPr>
              <a:t>Варианты  применения: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sz="1400" b="0" dirty="0" smtClean="0">
                <a:solidFill>
                  <a:schemeClr val="tx1"/>
                </a:solidFill>
                <a:latin typeface="+mn-lt"/>
              </a:rPr>
              <a:t>сварочные работы,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sz="1400" b="0" dirty="0" smtClean="0">
                <a:solidFill>
                  <a:schemeClr val="tx1"/>
                </a:solidFill>
                <a:latin typeface="+mn-lt"/>
              </a:rPr>
              <a:t>шлифовка,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ru-RU" sz="1400" b="0" dirty="0" smtClean="0">
                <a:solidFill>
                  <a:schemeClr val="tx1"/>
                </a:solidFill>
                <a:latin typeface="+mn-lt"/>
              </a:rPr>
              <a:t>окраска.</a:t>
            </a:r>
            <a:endParaRPr lang="ru-RU" sz="1400" b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0831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kuka.jpg"/>
          <p:cNvPicPr>
            <a:picLocks noChangeAspect="1"/>
          </p:cNvPicPr>
          <p:nvPr/>
        </p:nvPicPr>
        <p:blipFill>
          <a:blip r:embed="rId2"/>
          <a:srcRect t="4625" b="6012"/>
          <a:stretch>
            <a:fillRect/>
          </a:stretch>
        </p:blipFill>
        <p:spPr>
          <a:xfrm>
            <a:off x="-3600" y="1071546"/>
            <a:ext cx="9147600" cy="5436928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D441D9A-94C8-4E78-874A-6A56C3D5833A}" type="slidenum">
              <a:rPr lang="de-DE" b="1" smtClean="0"/>
              <a:pPr/>
              <a:t>24</a:t>
            </a:fld>
            <a:endParaRPr lang="de-DE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60" y="174229"/>
            <a:ext cx="2816806" cy="75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715172" cy="493713"/>
          </a:xfrm>
        </p:spPr>
        <p:txBody>
          <a:bodyPr/>
          <a:lstStyle/>
          <a:p>
            <a:pPr algn="r"/>
            <a:r>
              <a:rPr lang="ru-RU" sz="1800" b="0" dirty="0" smtClean="0">
                <a:latin typeface="Verdana" pitchFamily="34" charset="0"/>
              </a:rPr>
              <a:t>Робототехника</a:t>
            </a:r>
            <a:endParaRPr lang="ru-RU" sz="1800" b="0" dirty="0"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929059" y="6489700"/>
            <a:ext cx="5072098" cy="368300"/>
          </a:xfrm>
        </p:spPr>
        <p:txBody>
          <a:bodyPr/>
          <a:lstStyle/>
          <a:p>
            <a:fld id="{FD441D9A-94C8-4E78-874A-6A56C3D5833A}" type="slidenum">
              <a:rPr lang="de-DE" b="1" smtClean="0">
                <a:latin typeface="Verdana" pitchFamily="34" charset="0"/>
              </a:rPr>
              <a:pPr/>
              <a:t>25</a:t>
            </a:fld>
            <a:endParaRPr lang="de-DE" b="1" dirty="0">
              <a:latin typeface="Verdan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60" y="174229"/>
            <a:ext cx="2816806" cy="75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715172" cy="493713"/>
          </a:xfrm>
        </p:spPr>
        <p:txBody>
          <a:bodyPr/>
          <a:lstStyle/>
          <a:p>
            <a:pPr algn="r"/>
            <a:r>
              <a:rPr lang="ru-RU" sz="1800" b="0" dirty="0">
                <a:latin typeface="Verdana" pitchFamily="34" charset="0"/>
              </a:rPr>
              <a:t>М</a:t>
            </a:r>
            <a:r>
              <a:rPr lang="ru-RU" sz="1800" b="0" dirty="0" smtClean="0">
                <a:latin typeface="Verdana" pitchFamily="34" charset="0"/>
              </a:rPr>
              <a:t>еталлообработка</a:t>
            </a:r>
            <a:endParaRPr lang="ru-RU" sz="1800" b="0" dirty="0">
              <a:latin typeface="Verdana" pitchFamily="34" charset="0"/>
            </a:endParaRPr>
          </a:p>
        </p:txBody>
      </p:sp>
      <p:sp>
        <p:nvSpPr>
          <p:cNvPr id="2" name="AutoShape 2" descr="http://www.ceasiamag.com/uploadedimages/ceasia/9-Jun-14-Beckhoff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jednotky2.jpg"/>
          <p:cNvPicPr>
            <a:picLocks/>
          </p:cNvPicPr>
          <p:nvPr/>
        </p:nvPicPr>
        <p:blipFill>
          <a:blip r:embed="rId3"/>
          <a:srcRect l="92" t="10422" b="139"/>
          <a:stretch>
            <a:fillRect/>
          </a:stretch>
        </p:blipFill>
        <p:spPr>
          <a:xfrm>
            <a:off x="-3568" y="1071546"/>
            <a:ext cx="9147600" cy="54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586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wood.jpg"/>
          <p:cNvPicPr>
            <a:picLocks noChangeAspect="1"/>
          </p:cNvPicPr>
          <p:nvPr/>
        </p:nvPicPr>
        <p:blipFill>
          <a:blip r:embed="rId2"/>
          <a:srcRect l="6245" r="4996"/>
          <a:stretch>
            <a:fillRect/>
          </a:stretch>
        </p:blipFill>
        <p:spPr>
          <a:xfrm>
            <a:off x="-32" y="1071546"/>
            <a:ext cx="9148001" cy="5436000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D441D9A-94C8-4E78-874A-6A56C3D5833A}" type="slidenum">
              <a:rPr lang="de-DE" b="1" smtClean="0"/>
              <a:pPr/>
              <a:t>26</a:t>
            </a:fld>
            <a:endParaRPr lang="de-DE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60" y="174229"/>
            <a:ext cx="2816806" cy="75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6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715172" cy="493713"/>
          </a:xfrm>
        </p:spPr>
        <p:txBody>
          <a:bodyPr/>
          <a:lstStyle/>
          <a:p>
            <a:pPr algn="r"/>
            <a:r>
              <a:rPr lang="ru-RU" sz="1800" b="0" dirty="0" smtClean="0">
                <a:latin typeface="Verdana" pitchFamily="34" charset="0"/>
              </a:rPr>
              <a:t>Специальные станки</a:t>
            </a:r>
            <a:endParaRPr lang="ru-RU" sz="1800" b="0" dirty="0"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929059" y="6489700"/>
            <a:ext cx="5072098" cy="368300"/>
          </a:xfrm>
        </p:spPr>
        <p:txBody>
          <a:bodyPr/>
          <a:lstStyle/>
          <a:p>
            <a:fld id="{FD441D9A-94C8-4E78-874A-6A56C3D5833A}" type="slidenum">
              <a:rPr lang="de-DE" b="1" smtClean="0">
                <a:latin typeface="Verdana" pitchFamily="34" charset="0"/>
              </a:rPr>
              <a:pPr/>
              <a:t>27</a:t>
            </a:fld>
            <a:endParaRPr lang="de-DE" b="1" dirty="0">
              <a:latin typeface="Verdan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60" y="174229"/>
            <a:ext cx="2816806" cy="75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715172" cy="493713"/>
          </a:xfrm>
        </p:spPr>
        <p:txBody>
          <a:bodyPr/>
          <a:lstStyle/>
          <a:p>
            <a:pPr algn="r"/>
            <a:r>
              <a:rPr lang="ru-RU" sz="1800" b="0" dirty="0" smtClean="0">
                <a:latin typeface="Verdana" pitchFamily="34" charset="0"/>
              </a:rPr>
              <a:t>Автоматизация упаковочных производств</a:t>
            </a:r>
            <a:endParaRPr lang="ru-RU" sz="1800" b="0" dirty="0">
              <a:latin typeface="Verdana" pitchFamily="34" charset="0"/>
            </a:endParaRPr>
          </a:p>
        </p:txBody>
      </p:sp>
      <p:sp>
        <p:nvSpPr>
          <p:cNvPr id="2" name="AutoShape 2" descr="http://www.ceasiamag.com/uploadedimages/ceasia/9-Jun-14-Beckhoff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beckoff-success.jpg"/>
          <p:cNvPicPr>
            <a:picLocks noChangeAspect="1"/>
          </p:cNvPicPr>
          <p:nvPr/>
        </p:nvPicPr>
        <p:blipFill>
          <a:blip r:embed="rId3"/>
          <a:srcRect t="9360" r="344" b="8914"/>
          <a:stretch>
            <a:fillRect/>
          </a:stretch>
        </p:blipFill>
        <p:spPr>
          <a:xfrm>
            <a:off x="-32" y="1066246"/>
            <a:ext cx="9148336" cy="543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786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929059" y="6489700"/>
            <a:ext cx="5072098" cy="368300"/>
          </a:xfrm>
        </p:spPr>
        <p:txBody>
          <a:bodyPr/>
          <a:lstStyle/>
          <a:p>
            <a:fld id="{FD441D9A-94C8-4E78-874A-6A56C3D5833A}" type="slidenum">
              <a:rPr lang="de-DE" b="1" smtClean="0">
                <a:latin typeface="Verdana" pitchFamily="34" charset="0"/>
              </a:rPr>
              <a:pPr/>
              <a:t>28</a:t>
            </a:fld>
            <a:endParaRPr lang="de-DE" b="1" dirty="0">
              <a:latin typeface="Verdan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60" y="174229"/>
            <a:ext cx="2816806" cy="75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715172" cy="493713"/>
          </a:xfrm>
        </p:spPr>
        <p:txBody>
          <a:bodyPr/>
          <a:lstStyle/>
          <a:p>
            <a:pPr algn="r"/>
            <a:r>
              <a:rPr lang="ru-RU" sz="1800" b="0" dirty="0" smtClean="0">
                <a:latin typeface="Verdana" pitchFamily="34" charset="0"/>
              </a:rPr>
              <a:t>«Кинетический дождь»</a:t>
            </a:r>
            <a:endParaRPr lang="ru-RU" sz="1800" b="0" dirty="0">
              <a:latin typeface="Verdana" pitchFamily="34" charset="0"/>
            </a:endParaRPr>
          </a:p>
        </p:txBody>
      </p:sp>
      <p:sp>
        <p:nvSpPr>
          <p:cNvPr id="2" name="AutoShape 2" descr="http://www.ceasiamag.com/uploadedimages/ceasia/9-Jun-14-Beckhoff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ac_kinetic_rain_8.jpg"/>
          <p:cNvPicPr>
            <a:picLocks noChangeAspect="1"/>
          </p:cNvPicPr>
          <p:nvPr/>
        </p:nvPicPr>
        <p:blipFill>
          <a:blip r:embed="rId3" cstate="print"/>
          <a:srcRect t="10869"/>
          <a:stretch>
            <a:fillRect/>
          </a:stretch>
        </p:blipFill>
        <p:spPr>
          <a:xfrm>
            <a:off x="0" y="1066009"/>
            <a:ext cx="9147600" cy="543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79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FD441D9A-94C8-4E78-874A-6A56C3D5833A}" type="slidenum">
              <a:rPr lang="de-DE" b="1" smtClean="0"/>
              <a:pPr/>
              <a:t>29</a:t>
            </a:fld>
            <a:endParaRPr lang="de-DE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60" y="174229"/>
            <a:ext cx="2816806" cy="75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28596" y="3447636"/>
            <a:ext cx="81439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dirty="0" smtClean="0">
                <a:solidFill>
                  <a:schemeClr val="tx1"/>
                </a:solidFill>
              </a:rPr>
              <a:t>Спасибо за внимание!</a:t>
            </a:r>
            <a:endParaRPr lang="ru-RU" b="0" dirty="0">
              <a:solidFill>
                <a:schemeClr val="tx1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715172" cy="493713"/>
          </a:xfrm>
        </p:spPr>
        <p:txBody>
          <a:bodyPr/>
          <a:lstStyle/>
          <a:p>
            <a:pPr algn="r"/>
            <a:r>
              <a:rPr lang="ru-RU" sz="1800" b="0" dirty="0" smtClean="0">
                <a:latin typeface="Verdana" pitchFamily="34" charset="0"/>
              </a:rPr>
              <a:t>Новые технологии автоматизации</a:t>
            </a:r>
            <a:endParaRPr lang="ru-RU" sz="1800" b="0" dirty="0"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929059" y="6489700"/>
            <a:ext cx="5072098" cy="368300"/>
          </a:xfrm>
        </p:spPr>
        <p:txBody>
          <a:bodyPr/>
          <a:lstStyle/>
          <a:p>
            <a:fld id="{FD441D9A-94C8-4E78-874A-6A56C3D5833A}" type="slidenum">
              <a:rPr lang="de-DE" b="1" smtClean="0">
                <a:latin typeface="Verdana" pitchFamily="34" charset="0"/>
              </a:rPr>
              <a:pPr/>
              <a:t>3</a:t>
            </a:fld>
            <a:endParaRPr lang="de-DE" b="1" dirty="0">
              <a:latin typeface="Verdan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60" y="174229"/>
            <a:ext cx="2816806" cy="75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715172" cy="493713"/>
          </a:xfrm>
        </p:spPr>
        <p:txBody>
          <a:bodyPr/>
          <a:lstStyle/>
          <a:p>
            <a:pPr algn="r"/>
            <a:r>
              <a:rPr lang="ru-RU" sz="1800" b="0" dirty="0" smtClean="0">
                <a:latin typeface="Verdana" pitchFamily="34" charset="0"/>
              </a:rPr>
              <a:t>Промышленные панели</a:t>
            </a:r>
            <a:endParaRPr lang="ru-RU" sz="1800" b="0" dirty="0">
              <a:latin typeface="Verdana" pitchFamily="34" charset="0"/>
            </a:endParaRPr>
          </a:p>
        </p:txBody>
      </p:sp>
      <p:pic>
        <p:nvPicPr>
          <p:cNvPr id="17" name="Picture 24" descr="CP3918-Perspekti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7" r="18066" b="308"/>
          <a:stretch>
            <a:fillRect/>
          </a:stretch>
        </p:blipFill>
        <p:spPr bwMode="auto">
          <a:xfrm>
            <a:off x="4572000" y="1089025"/>
            <a:ext cx="45720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6" descr="Panel_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0425"/>
            <a:ext cx="2296800" cy="182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7" descr="Panel_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4689475"/>
            <a:ext cx="2295525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4" descr="CP62xx_dvi_us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9025"/>
            <a:ext cx="45720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8" descr="Panel_0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89475"/>
            <a:ext cx="2295525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9" descr="Panel_0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25" y="4689475"/>
            <a:ext cx="2276475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Line 8"/>
          <p:cNvSpPr>
            <a:spLocks noChangeShapeType="1"/>
          </p:cNvSpPr>
          <p:nvPr/>
        </p:nvSpPr>
        <p:spPr bwMode="auto">
          <a:xfrm>
            <a:off x="4572000" y="1089025"/>
            <a:ext cx="0" cy="54006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non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" name="Line 9"/>
          <p:cNvSpPr>
            <a:spLocks noChangeShapeType="1"/>
          </p:cNvSpPr>
          <p:nvPr/>
        </p:nvSpPr>
        <p:spPr bwMode="auto">
          <a:xfrm>
            <a:off x="0" y="4689475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non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7" name="Line 10"/>
          <p:cNvSpPr>
            <a:spLocks noChangeShapeType="1"/>
          </p:cNvSpPr>
          <p:nvPr/>
        </p:nvSpPr>
        <p:spPr bwMode="auto">
          <a:xfrm>
            <a:off x="2276475" y="4689475"/>
            <a:ext cx="0" cy="18002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non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" name="Line 13"/>
          <p:cNvSpPr>
            <a:spLocks noChangeShapeType="1"/>
          </p:cNvSpPr>
          <p:nvPr/>
        </p:nvSpPr>
        <p:spPr bwMode="auto">
          <a:xfrm>
            <a:off x="6867525" y="4689475"/>
            <a:ext cx="0" cy="18002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non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2373610" y="1089027"/>
            <a:ext cx="218930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ts val="0"/>
              </a:spcBef>
            </a:pPr>
            <a:r>
              <a:rPr lang="en-US" altLang="ru-RU" sz="1800" b="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IP20 – IP65</a:t>
            </a:r>
          </a:p>
          <a:p>
            <a:pPr algn="r" eaLnBrk="1" hangingPunct="1">
              <a:spcBef>
                <a:spcPts val="0"/>
              </a:spcBef>
            </a:pPr>
            <a:r>
              <a:rPr lang="ru-RU" altLang="ru-RU" sz="1800" b="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5.6 – 24"</a:t>
            </a:r>
          </a:p>
          <a:p>
            <a:pPr algn="r" eaLnBrk="1" hangingPunct="1">
              <a:spcBef>
                <a:spcPts val="0"/>
              </a:spcBef>
            </a:pPr>
            <a:r>
              <a:rPr lang="ru-RU" altLang="ru-RU" sz="1800" b="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1920х1080 </a:t>
            </a:r>
            <a:r>
              <a:rPr lang="en-US" altLang="ru-RU" sz="1800" b="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HD</a:t>
            </a:r>
          </a:p>
          <a:p>
            <a:pPr algn="r" eaLnBrk="1" hangingPunct="1">
              <a:spcBef>
                <a:spcPts val="0"/>
              </a:spcBef>
            </a:pPr>
            <a:r>
              <a:rPr lang="en-US" altLang="ru-RU" sz="1800" b="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DVI/USB</a:t>
            </a:r>
            <a:endParaRPr lang="ru-RU" altLang="ru-RU" sz="1800" b="0" dirty="0" smtClean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 eaLnBrk="1" hangingPunct="1">
              <a:spcBef>
                <a:spcPts val="0"/>
              </a:spcBef>
            </a:pPr>
            <a:r>
              <a:rPr lang="en-US" altLang="ru-RU" sz="1800" b="0" dirty="0" smtClean="0">
                <a:solidFill>
                  <a:schemeClr val="tx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Ethernet</a:t>
            </a:r>
            <a:endParaRPr lang="ru-RU" altLang="ru-RU" sz="1800" b="0" dirty="0" smtClean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2296800" y="6237312"/>
            <a:ext cx="225352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ts val="0"/>
              </a:spcBef>
            </a:pPr>
            <a:r>
              <a:rPr lang="ru-RU" altLang="ru-RU" sz="1000" b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Функциональные клавиши</a:t>
            </a:r>
            <a:endParaRPr lang="en-GB" altLang="ru-RU" sz="1000" b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4593001" y="6235749"/>
            <a:ext cx="225352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ts val="0"/>
              </a:spcBef>
            </a:pPr>
            <a:r>
              <a:rPr lang="ru-RU" altLang="ru-RU" sz="1000" b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Встроенная клавиатура</a:t>
            </a:r>
            <a:endParaRPr lang="en-GB" altLang="ru-RU" sz="1000" b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-2942" y="6235748"/>
            <a:ext cx="225352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ts val="0"/>
              </a:spcBef>
            </a:pPr>
            <a:r>
              <a:rPr lang="ru-RU" altLang="ru-RU" sz="1000" b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Сенсорный экран</a:t>
            </a:r>
            <a:endParaRPr lang="en-GB" altLang="ru-RU" sz="1000" b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6890479" y="6235747"/>
            <a:ext cx="225352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l" eaLnBrk="1" hangingPunct="1">
              <a:spcBef>
                <a:spcPts val="0"/>
              </a:spcBef>
            </a:pPr>
            <a:r>
              <a:rPr lang="ru-RU" altLang="ru-RU" sz="1000" b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ЧПУ</a:t>
            </a:r>
            <a:endParaRPr lang="en-GB" altLang="ru-RU" sz="1000" b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6200000">
            <a:off x="6959056" y="2489142"/>
            <a:ext cx="360044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</a:pPr>
            <a:r>
              <a:rPr lang="en-US" altLang="ru-RU" sz="4600" b="0" dirty="0" smtClean="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Multi-touch</a:t>
            </a:r>
            <a:endParaRPr lang="en-US" altLang="ru-RU" sz="4600" b="0" dirty="0">
              <a:solidFill>
                <a:schemeClr val="bg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535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929059" y="6489700"/>
            <a:ext cx="5072098" cy="368300"/>
          </a:xfrm>
        </p:spPr>
        <p:txBody>
          <a:bodyPr/>
          <a:lstStyle/>
          <a:p>
            <a:fld id="{FD441D9A-94C8-4E78-874A-6A56C3D5833A}" type="slidenum">
              <a:rPr lang="de-DE" b="1" smtClean="0">
                <a:latin typeface="Verdana" pitchFamily="34" charset="0"/>
              </a:rPr>
              <a:pPr/>
              <a:t>4</a:t>
            </a:fld>
            <a:endParaRPr lang="de-DE" b="1" dirty="0">
              <a:latin typeface="Verdan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60" y="174229"/>
            <a:ext cx="2816806" cy="75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715172" cy="493713"/>
          </a:xfrm>
        </p:spPr>
        <p:txBody>
          <a:bodyPr/>
          <a:lstStyle/>
          <a:p>
            <a:pPr algn="r"/>
            <a:r>
              <a:rPr lang="ru-RU" sz="1800" b="0" dirty="0" smtClean="0">
                <a:latin typeface="Verdana" pitchFamily="34" charset="0"/>
              </a:rPr>
              <a:t>Промышленные компьютеры</a:t>
            </a:r>
            <a:endParaRPr lang="ru-RU" sz="1800" b="0" dirty="0">
              <a:latin typeface="Verdana" pitchFamily="34" charset="0"/>
            </a:endParaRPr>
          </a:p>
        </p:txBody>
      </p:sp>
      <p:pic>
        <p:nvPicPr>
          <p:cNvPr id="15" name="Picture 20" descr="C5101__ma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89475"/>
            <a:ext cx="22955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 descr="C65xx__Fami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25" y="4689475"/>
            <a:ext cx="22764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5" descr="C62xx__Fami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475" y="4689475"/>
            <a:ext cx="22955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6" descr="C6350__ma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9475"/>
            <a:ext cx="22764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4" descr="C66xx__family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89025"/>
            <a:ext cx="45720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C69xx__Family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9025"/>
            <a:ext cx="45720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Line 8"/>
          <p:cNvSpPr>
            <a:spLocks noChangeShapeType="1"/>
          </p:cNvSpPr>
          <p:nvPr/>
        </p:nvSpPr>
        <p:spPr bwMode="auto">
          <a:xfrm>
            <a:off x="4575175" y="1089025"/>
            <a:ext cx="0" cy="54006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non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" name="Line 9"/>
          <p:cNvSpPr>
            <a:spLocks noChangeShapeType="1"/>
          </p:cNvSpPr>
          <p:nvPr/>
        </p:nvSpPr>
        <p:spPr bwMode="auto">
          <a:xfrm>
            <a:off x="3175" y="4689475"/>
            <a:ext cx="914082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non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" name="Line 10"/>
          <p:cNvSpPr>
            <a:spLocks noChangeShapeType="1"/>
          </p:cNvSpPr>
          <p:nvPr/>
        </p:nvSpPr>
        <p:spPr bwMode="auto">
          <a:xfrm>
            <a:off x="2276475" y="4689475"/>
            <a:ext cx="0" cy="18002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non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" name="Line 11"/>
          <p:cNvSpPr>
            <a:spLocks noChangeShapeType="1"/>
          </p:cNvSpPr>
          <p:nvPr/>
        </p:nvSpPr>
        <p:spPr bwMode="auto">
          <a:xfrm>
            <a:off x="6854825" y="4689475"/>
            <a:ext cx="0" cy="180022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none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175" y="1089025"/>
            <a:ext cx="45720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ts val="0"/>
              </a:spcBef>
            </a:pPr>
            <a:r>
              <a:rPr lang="ru-RU" altLang="ru-RU" sz="1400" b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Компактные ПК на базе </a:t>
            </a:r>
            <a:r>
              <a:rPr lang="en-US" altLang="ru-RU" sz="1400" b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Intel Core i3/i5/i7</a:t>
            </a:r>
            <a:r>
              <a:rPr lang="ru-RU" altLang="ru-RU" sz="1400" b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4559771" y="1089025"/>
            <a:ext cx="456882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>
              <a:defRPr sz="1600" b="1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>
              <a:defRPr sz="1600" b="1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ts val="0"/>
              </a:spcBef>
            </a:pPr>
            <a:r>
              <a:rPr lang="ru-RU" altLang="ru-RU" sz="1400" b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Большое разнообразие форм-факторов</a:t>
            </a:r>
            <a:r>
              <a:rPr lang="en-US" altLang="ru-RU" sz="1400" b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ru-RU" sz="1400" b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</a:t>
            </a:r>
          </a:p>
          <a:p>
            <a:pPr algn="r" eaLnBrk="1" hangingPunct="1">
              <a:spcBef>
                <a:spcPts val="0"/>
              </a:spcBef>
            </a:pPr>
            <a:r>
              <a:rPr lang="ru-RU" altLang="ru-RU" sz="1400" b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классов производительности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052948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929059" y="6489700"/>
            <a:ext cx="5072098" cy="368300"/>
          </a:xfrm>
        </p:spPr>
        <p:txBody>
          <a:bodyPr/>
          <a:lstStyle/>
          <a:p>
            <a:fld id="{FD441D9A-94C8-4E78-874A-6A56C3D5833A}" type="slidenum">
              <a:rPr lang="de-DE" b="1" smtClean="0">
                <a:latin typeface="Verdana" pitchFamily="34" charset="0"/>
              </a:rPr>
              <a:pPr/>
              <a:t>5</a:t>
            </a:fld>
            <a:endParaRPr lang="de-DE" b="1" dirty="0">
              <a:latin typeface="Verdan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60" y="174229"/>
            <a:ext cx="2816806" cy="75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715172" cy="493713"/>
          </a:xfrm>
        </p:spPr>
        <p:txBody>
          <a:bodyPr/>
          <a:lstStyle/>
          <a:p>
            <a:pPr algn="r"/>
            <a:r>
              <a:rPr lang="ru-RU" sz="1800" b="0" dirty="0" smtClean="0">
                <a:latin typeface="Verdana" pitchFamily="34" charset="0"/>
              </a:rPr>
              <a:t>Компактные ПЛК на базе </a:t>
            </a:r>
            <a:r>
              <a:rPr lang="en-US" sz="1800" b="0" dirty="0" smtClean="0">
                <a:latin typeface="Verdana" pitchFamily="34" charset="0"/>
              </a:rPr>
              <a:t>Windows</a:t>
            </a:r>
            <a:r>
              <a:rPr lang="ru-RU" sz="1800" b="0" dirty="0" smtClean="0">
                <a:latin typeface="Verdana" pitchFamily="34" charset="0"/>
              </a:rPr>
              <a:t> </a:t>
            </a:r>
            <a:r>
              <a:rPr lang="en-US" sz="1800" b="0" dirty="0" smtClean="0">
                <a:latin typeface="Verdana" pitchFamily="34" charset="0"/>
              </a:rPr>
              <a:t>Embedded</a:t>
            </a:r>
            <a:endParaRPr lang="ru-RU" sz="1800" b="0" dirty="0">
              <a:latin typeface="Verdana" pitchFamily="34" charset="0"/>
            </a:endParaRPr>
          </a:p>
        </p:txBody>
      </p:sp>
      <p:pic>
        <p:nvPicPr>
          <p:cNvPr id="17" name="Picture 4" descr="CX1020_B_2008_ohne#10161C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9025"/>
            <a:ext cx="91440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Overview fieldbus syste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255" y="4221328"/>
            <a:ext cx="4203241" cy="216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432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929059" y="6489700"/>
            <a:ext cx="5072098" cy="368300"/>
          </a:xfrm>
        </p:spPr>
        <p:txBody>
          <a:bodyPr/>
          <a:lstStyle/>
          <a:p>
            <a:fld id="{FD441D9A-94C8-4E78-874A-6A56C3D5833A}" type="slidenum">
              <a:rPr lang="de-DE" b="1" smtClean="0">
                <a:latin typeface="Verdana" pitchFamily="34" charset="0"/>
              </a:rPr>
              <a:pPr/>
              <a:t>6</a:t>
            </a:fld>
            <a:endParaRPr lang="de-DE" b="1" dirty="0">
              <a:latin typeface="Verdan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60" y="174229"/>
            <a:ext cx="2816806" cy="75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715172" cy="493713"/>
          </a:xfrm>
        </p:spPr>
        <p:txBody>
          <a:bodyPr/>
          <a:lstStyle/>
          <a:p>
            <a:pPr algn="r"/>
            <a:r>
              <a:rPr lang="ru-RU" sz="1800" b="0" dirty="0" smtClean="0">
                <a:latin typeface="Verdana" pitchFamily="34" charset="0"/>
              </a:rPr>
              <a:t>Система</a:t>
            </a:r>
            <a:r>
              <a:rPr lang="ru-RU" sz="1800" b="0" dirty="0" smtClean="0">
                <a:latin typeface="Verdana" pitchFamily="34" charset="0"/>
              </a:rPr>
              <a:t> </a:t>
            </a:r>
            <a:r>
              <a:rPr lang="ru-RU" sz="1800" b="0" dirty="0" smtClean="0">
                <a:latin typeface="Verdana" pitchFamily="34" charset="0"/>
              </a:rPr>
              <a:t>ввода/вывода</a:t>
            </a:r>
            <a:endParaRPr lang="ru-RU" sz="1800" b="0" dirty="0">
              <a:latin typeface="Verdana" pitchFamily="34" charset="0"/>
            </a:endParaRPr>
          </a:p>
        </p:txBody>
      </p:sp>
      <p:pic>
        <p:nvPicPr>
          <p:cNvPr id="8" name="Picture 4" descr="EtherCAT_1600x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7" b="10762"/>
          <a:stretch>
            <a:fillRect/>
          </a:stretch>
        </p:blipFill>
        <p:spPr bwMode="auto">
          <a:xfrm>
            <a:off x="0" y="1089025"/>
            <a:ext cx="91440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121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929059" y="6489700"/>
            <a:ext cx="5072098" cy="368300"/>
          </a:xfrm>
        </p:spPr>
        <p:txBody>
          <a:bodyPr/>
          <a:lstStyle/>
          <a:p>
            <a:fld id="{FD441D9A-94C8-4E78-874A-6A56C3D5833A}" type="slidenum">
              <a:rPr lang="de-DE" b="1" smtClean="0">
                <a:latin typeface="Verdana" pitchFamily="34" charset="0"/>
              </a:rPr>
              <a:pPr/>
              <a:t>7</a:t>
            </a:fld>
            <a:endParaRPr lang="de-DE" b="1" dirty="0">
              <a:latin typeface="Verdan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60" y="174229"/>
            <a:ext cx="2816806" cy="75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715172" cy="493713"/>
          </a:xfrm>
        </p:spPr>
        <p:txBody>
          <a:bodyPr/>
          <a:lstStyle/>
          <a:p>
            <a:pPr algn="r"/>
            <a:r>
              <a:rPr lang="ru-RU" sz="1800" b="0" dirty="0" smtClean="0">
                <a:latin typeface="Verdana" pitchFamily="34" charset="0"/>
              </a:rPr>
              <a:t>Цифровые </a:t>
            </a:r>
            <a:r>
              <a:rPr lang="ru-RU" sz="1800" b="0" dirty="0" err="1" smtClean="0">
                <a:latin typeface="Verdana" pitchFamily="34" charset="0"/>
              </a:rPr>
              <a:t>сервоусилители</a:t>
            </a:r>
            <a:r>
              <a:rPr lang="ru-RU" sz="1800" b="0" dirty="0" smtClean="0">
                <a:latin typeface="Verdana" pitchFamily="34" charset="0"/>
              </a:rPr>
              <a:t> </a:t>
            </a:r>
            <a:r>
              <a:rPr lang="en-US" sz="1800" b="0" dirty="0" smtClean="0">
                <a:latin typeface="Verdana" pitchFamily="34" charset="0"/>
              </a:rPr>
              <a:t>AX5000</a:t>
            </a:r>
            <a:endParaRPr lang="ru-RU" sz="1800" b="0" dirty="0">
              <a:latin typeface="Verdana" pitchFamily="34" charset="0"/>
            </a:endParaRPr>
          </a:p>
        </p:txBody>
      </p:sp>
      <p:pic>
        <p:nvPicPr>
          <p:cNvPr id="9" name="Рисунок 8" descr="AX5203_AX5118_AX5125_EtherCAT.jpg"/>
          <p:cNvPicPr>
            <a:picLocks/>
          </p:cNvPicPr>
          <p:nvPr/>
        </p:nvPicPr>
        <p:blipFill>
          <a:blip r:embed="rId3"/>
          <a:srcRect t="9790" b="7343"/>
          <a:stretch>
            <a:fillRect/>
          </a:stretch>
        </p:blipFill>
        <p:spPr>
          <a:xfrm>
            <a:off x="0" y="1064834"/>
            <a:ext cx="9147600" cy="5436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 bwMode="auto">
          <a:xfrm>
            <a:off x="5193560" y="3501008"/>
            <a:ext cx="3954040" cy="2808312"/>
          </a:xfrm>
          <a:prstGeom prst="rect">
            <a:avLst/>
          </a:prstGeom>
          <a:solidFill>
            <a:schemeClr val="tx1">
              <a:alpha val="7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4088" y="3611116"/>
            <a:ext cx="378351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b="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Диапазон мощностей</a:t>
            </a:r>
            <a:r>
              <a:rPr lang="ru-RU" sz="1200" b="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от 1.5 до 170 А;</a:t>
            </a:r>
          </a:p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b="0" dirty="0" smtClean="0"/>
              <a:t>Универсальное силовое питание:</a:t>
            </a:r>
          </a:p>
          <a:p>
            <a:pPr marL="742950" lvl="1" indent="-285750" algn="l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100" b="0" dirty="0" smtClean="0"/>
              <a:t>1 </a:t>
            </a:r>
            <a:r>
              <a:rPr lang="ru-RU" sz="1100" b="0" dirty="0"/>
              <a:t>х 100…240 В ±10</a:t>
            </a:r>
            <a:r>
              <a:rPr lang="ru-RU" sz="1100" b="0" dirty="0" smtClean="0"/>
              <a:t>%,</a:t>
            </a:r>
          </a:p>
          <a:p>
            <a:pPr marL="742950" lvl="1" indent="-285750" algn="l"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ru-RU" sz="1100" b="0" dirty="0" smtClean="0"/>
              <a:t>3 </a:t>
            </a:r>
            <a:r>
              <a:rPr lang="ru-RU" sz="1100" b="0" dirty="0"/>
              <a:t>х 100…480 В ±10</a:t>
            </a:r>
            <a:r>
              <a:rPr lang="ru-RU" sz="1100" b="0" dirty="0" smtClean="0"/>
              <a:t>%;</a:t>
            </a:r>
            <a:endParaRPr lang="en-US" sz="1100" b="0" dirty="0"/>
          </a:p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b="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Работа с вращающимися серво-, линейными, моментными и асинхронными двигателями;</a:t>
            </a:r>
          </a:p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b="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Возможность работы без замкнутого контура регулирования;</a:t>
            </a:r>
          </a:p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b="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Встроенные тормозные резисторы и сетевые фильтры;</a:t>
            </a:r>
          </a:p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b="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Встроенные функции безопасности;</a:t>
            </a:r>
          </a:p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b="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Поддержка всех современных интерфейсов обратной связи;</a:t>
            </a:r>
          </a:p>
          <a:p>
            <a:pPr marL="285750" indent="-285750" algn="l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200" b="0" dirty="0" smtClean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Отсутствие аналоговых цепей управления.</a:t>
            </a:r>
            <a:endParaRPr lang="ru-RU" sz="1200" b="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365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929059" y="6489700"/>
            <a:ext cx="5072098" cy="368300"/>
          </a:xfrm>
        </p:spPr>
        <p:txBody>
          <a:bodyPr/>
          <a:lstStyle/>
          <a:p>
            <a:fld id="{FD441D9A-94C8-4E78-874A-6A56C3D5833A}" type="slidenum">
              <a:rPr lang="de-DE" b="1" smtClean="0">
                <a:latin typeface="Verdana" pitchFamily="34" charset="0"/>
              </a:rPr>
              <a:pPr/>
              <a:t>8</a:t>
            </a:fld>
            <a:endParaRPr lang="de-DE" b="1" dirty="0">
              <a:latin typeface="Verdan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60" y="174229"/>
            <a:ext cx="2816806" cy="75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715172" cy="493713"/>
          </a:xfrm>
        </p:spPr>
        <p:txBody>
          <a:bodyPr/>
          <a:lstStyle/>
          <a:p>
            <a:pPr algn="r"/>
            <a:r>
              <a:rPr lang="ru-RU" sz="1800" b="0" dirty="0" smtClean="0">
                <a:latin typeface="Verdana" pitchFamily="34" charset="0"/>
              </a:rPr>
              <a:t>Цифровые </a:t>
            </a:r>
            <a:r>
              <a:rPr lang="ru-RU" sz="1800" b="0" dirty="0" err="1" smtClean="0">
                <a:latin typeface="Verdana" pitchFamily="34" charset="0"/>
              </a:rPr>
              <a:t>сервоусилители</a:t>
            </a:r>
            <a:r>
              <a:rPr lang="ru-RU" sz="1800" b="0" dirty="0" smtClean="0">
                <a:latin typeface="Verdana" pitchFamily="34" charset="0"/>
              </a:rPr>
              <a:t> </a:t>
            </a:r>
            <a:r>
              <a:rPr lang="en-US" sz="1800" b="0" dirty="0" smtClean="0">
                <a:latin typeface="Verdana" pitchFamily="34" charset="0"/>
              </a:rPr>
              <a:t>AX5000</a:t>
            </a:r>
            <a:endParaRPr lang="ru-RU" sz="1800" b="0" dirty="0">
              <a:latin typeface="Verdana" pitchFamily="34" charset="0"/>
            </a:endParaRPr>
          </a:p>
        </p:txBody>
      </p:sp>
      <p:pic>
        <p:nvPicPr>
          <p:cNvPr id="12" name="Рисунок 11" descr="Title_Drives__2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071546"/>
            <a:ext cx="9147600" cy="54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624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929059" y="6489700"/>
            <a:ext cx="5072098" cy="368300"/>
          </a:xfrm>
        </p:spPr>
        <p:txBody>
          <a:bodyPr/>
          <a:lstStyle/>
          <a:p>
            <a:fld id="{FD441D9A-94C8-4E78-874A-6A56C3D5833A}" type="slidenum">
              <a:rPr lang="de-DE" b="1" smtClean="0">
                <a:latin typeface="Verdana" pitchFamily="34" charset="0"/>
              </a:rPr>
              <a:pPr/>
              <a:t>9</a:t>
            </a:fld>
            <a:endParaRPr lang="de-DE" b="1" dirty="0">
              <a:latin typeface="Verdan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60" y="174229"/>
            <a:ext cx="2816806" cy="75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285984" y="285728"/>
            <a:ext cx="6715172" cy="493713"/>
          </a:xfrm>
        </p:spPr>
        <p:txBody>
          <a:bodyPr/>
          <a:lstStyle/>
          <a:p>
            <a:pPr algn="r"/>
            <a:r>
              <a:rPr lang="ru-RU" sz="1800" b="0" dirty="0" smtClean="0">
                <a:latin typeface="Verdana" pitchFamily="34" charset="0"/>
              </a:rPr>
              <a:t>Цифровые </a:t>
            </a:r>
            <a:r>
              <a:rPr lang="ru-RU" sz="1800" b="0" dirty="0" err="1" smtClean="0">
                <a:latin typeface="Verdana" pitchFamily="34" charset="0"/>
              </a:rPr>
              <a:t>сервоусилители</a:t>
            </a:r>
            <a:r>
              <a:rPr lang="ru-RU" sz="1800" b="0" dirty="0" smtClean="0">
                <a:latin typeface="Verdana" pitchFamily="34" charset="0"/>
              </a:rPr>
              <a:t> </a:t>
            </a:r>
            <a:r>
              <a:rPr lang="en-US" sz="1800" b="0" dirty="0" smtClean="0">
                <a:latin typeface="Verdana" pitchFamily="34" charset="0"/>
              </a:rPr>
              <a:t>AX5000</a:t>
            </a:r>
            <a:endParaRPr lang="ru-RU" sz="1800" b="0" dirty="0">
              <a:latin typeface="Verdana" pitchFamily="34" charset="0"/>
            </a:endParaRPr>
          </a:p>
        </p:txBody>
      </p:sp>
      <p:pic>
        <p:nvPicPr>
          <p:cNvPr id="8" name="Picture 4" descr="http://i1.ytimg.com/vi/JKu3LASHbv8/maxresdefaul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2" t="14097" r="9792"/>
          <a:stretch/>
        </p:blipFill>
        <p:spPr bwMode="auto">
          <a:xfrm>
            <a:off x="1" y="1062261"/>
            <a:ext cx="9144000" cy="54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429683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b="0" dirty="0" smtClean="0">
                <a:solidFill>
                  <a:schemeClr val="tx1"/>
                </a:solidFill>
              </a:rPr>
              <a:t>Объединение приводов по звену постоянного тока в </a:t>
            </a:r>
            <a:r>
              <a:rPr lang="ru-RU" sz="1400" b="0" dirty="0" err="1" smtClean="0">
                <a:solidFill>
                  <a:schemeClr val="tx1"/>
                </a:solidFill>
              </a:rPr>
              <a:t>многоосевых</a:t>
            </a:r>
            <a:r>
              <a:rPr lang="ru-RU" sz="1400" b="0" dirty="0" smtClean="0">
                <a:solidFill>
                  <a:schemeClr val="tx1"/>
                </a:solidFill>
              </a:rPr>
              <a:t> решениях позволяет равномерно распределить энергию торможения между всеми задействованными осями. </a:t>
            </a:r>
            <a:endParaRPr lang="ru-RU" sz="14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240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1"/>
  <p:tag name="PRESENTATION_PLAYLIST_COUNT" val="0"/>
  <p:tag name="PRESENTATION_PRESENTER_SLIDE_LEVEL" val="0"/>
  <p:tag name="ARTICULATE_PRESENTER_VERSION" val="6"/>
  <p:tag name="PUBLISH_TITLE" val="beckhoff_image_d"/>
  <p:tag name="ARTICULATE_PUBLISH_PATH" val="C:\Users\frederikb.BECKHOFF\Desktop\beckhoff_image"/>
  <p:tag name="ARTICULATE_LOGO" val="(None selected)"/>
  <p:tag name="ARTICULATE_PRESENTER" val="(None selected)"/>
  <p:tag name="ARTICULATE_PRESENTER_GUID" val="9869030842"/>
  <p:tag name="ARTICULATE_LMS" val="0"/>
  <p:tag name="ARTICULATE_TEMPLATE" val="beckhoff"/>
  <p:tag name="ARTICULATE_TEMPLATE_GUID" val="450a80fc-fedd-41ae-873e-f32a067e5a66"/>
  <p:tag name="LMS_PUBLISH" val="No"/>
  <p:tag name="PRESENTER_PREVIEW_MODE" val="0"/>
  <p:tag name="PRESENTER_PREVIEW_START" val="1"/>
  <p:tag name="LAUNCHINNEWWINDOW" val="0"/>
  <p:tag name="LASTPUBLISHED" val="C:\Users\frederikb.BECKHOFF\Desktop\beckhoff_image\beckhoff_image_d\player.html"/>
</p:tagLst>
</file>

<file path=ppt/theme/theme1.xml><?xml version="1.0" encoding="utf-8"?>
<a:theme xmlns:a="http://schemas.openxmlformats.org/drawingml/2006/main" name="22_Benutzerdefiniertes Design">
  <a:themeElements>
    <a:clrScheme name="22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2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69696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69696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2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2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2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3_Benutzerdefiniertes Design">
  <a:themeElements>
    <a:clrScheme name="23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3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69696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69696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3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3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3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10418</TotalTime>
  <Words>850</Words>
  <Application>Microsoft Office PowerPoint</Application>
  <PresentationFormat>Экран (4:3)</PresentationFormat>
  <Paragraphs>212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22_Benutzerdefiniertes Design</vt:lpstr>
      <vt:lpstr>23_Benutzerdefiniertes Design</vt:lpstr>
      <vt:lpstr>Новые технологии автоматизации</vt:lpstr>
      <vt:lpstr>Продукция и системные решения</vt:lpstr>
      <vt:lpstr>Промышленные панели</vt:lpstr>
      <vt:lpstr>Промышленные компьютеры</vt:lpstr>
      <vt:lpstr>Компактные ПЛК на базе Windows Embedded</vt:lpstr>
      <vt:lpstr>Система ввода/вывода</vt:lpstr>
      <vt:lpstr>Цифровые сервоусилители AX5000</vt:lpstr>
      <vt:lpstr>Цифровые сервоусилители AX5000</vt:lpstr>
      <vt:lpstr>Цифровые сервоусилители AX5000</vt:lpstr>
      <vt:lpstr>Серводвигатели AM8000 с технологией OCT</vt:lpstr>
      <vt:lpstr>Серводвигатели AM8800 со степенью зашиты IP69K</vt:lpstr>
      <vt:lpstr>Компактные сервотерминалы</vt:lpstr>
      <vt:lpstr>Линейные двигатели</vt:lpstr>
      <vt:lpstr>Линейные двигатели без железных сердечников</vt:lpstr>
      <vt:lpstr>Беспроводная транспортная система XTS</vt:lpstr>
      <vt:lpstr>Промышленная шина EtherCAT</vt:lpstr>
      <vt:lpstr>Свободная топология EtherCAT</vt:lpstr>
      <vt:lpstr>Программное обеспечение TwinCAT</vt:lpstr>
      <vt:lpstr>Программное обеспечение TwinCAT</vt:lpstr>
      <vt:lpstr>Настраиваемая кинематика</vt:lpstr>
      <vt:lpstr>6-осевой робот-манипулятор</vt:lpstr>
      <vt:lpstr>6-осевой робот-манипулятор</vt:lpstr>
      <vt:lpstr>6-осевой робот-манипулятор</vt:lpstr>
      <vt:lpstr>Робототехника</vt:lpstr>
      <vt:lpstr>Металлообработка</vt:lpstr>
      <vt:lpstr>Специальные станки</vt:lpstr>
      <vt:lpstr>Автоматизация упаковочных производств</vt:lpstr>
      <vt:lpstr>«Кинетический дождь»</vt:lpstr>
      <vt:lpstr>Новые технологии автоматизации</vt:lpstr>
    </vt:vector>
  </TitlesOfParts>
  <Company>Beckhoff Automation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Automation Technology</dc:title>
  <dc:subject>Image</dc:subject>
  <dc:creator>www.beckhoff.de</dc:creator>
  <dc:description>Version 2.2 | 13.04.2010</dc:description>
  <cp:lastModifiedBy>Yuri Kuryugin</cp:lastModifiedBy>
  <cp:revision>1382</cp:revision>
  <cp:lastPrinted>2012-01-31T07:34:48Z</cp:lastPrinted>
  <dcterms:created xsi:type="dcterms:W3CDTF">2003-09-05T10:39:40Z</dcterms:created>
  <dcterms:modified xsi:type="dcterms:W3CDTF">2014-10-06T09:09:25Z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GUID">
    <vt:lpwstr>18271020-3630-40BF-8AA9-8EFD4E5E8691</vt:lpwstr>
  </property>
  <property fmtid="{D5CDD505-2E9C-101B-9397-08002B2CF9AE}" pid="4" name="ArticulatePath">
    <vt:lpwstr>beckhoff_image_d</vt:lpwstr>
  </property>
  <property fmtid="{D5CDD505-2E9C-101B-9397-08002B2CF9AE}" pid="5" name="ArticulateProjectFull">
    <vt:lpwstr>Z:\Powerpoint\Beckhoff_Slides_Library_2009_online\external\german\beckhoff_image\beckhoff_image_d.ppta</vt:lpwstr>
  </property>
</Properties>
</file>