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76" r:id="rId2"/>
    <p:sldMasterId id="2147483696" r:id="rId3"/>
    <p:sldMasterId id="2147483711" r:id="rId4"/>
    <p:sldMasterId id="2147483719" r:id="rId5"/>
    <p:sldMasterId id="2147483726" r:id="rId6"/>
  </p:sldMasterIdLst>
  <p:notesMasterIdLst>
    <p:notesMasterId r:id="rId33"/>
  </p:notesMasterIdLst>
  <p:handoutMasterIdLst>
    <p:handoutMasterId r:id="rId34"/>
  </p:handoutMasterIdLst>
  <p:sldIdLst>
    <p:sldId id="906" r:id="rId7"/>
    <p:sldId id="926" r:id="rId8"/>
    <p:sldId id="924" r:id="rId9"/>
    <p:sldId id="907" r:id="rId10"/>
    <p:sldId id="908" r:id="rId11"/>
    <p:sldId id="925" r:id="rId12"/>
    <p:sldId id="909" r:id="rId13"/>
    <p:sldId id="919" r:id="rId14"/>
    <p:sldId id="910" r:id="rId15"/>
    <p:sldId id="902" r:id="rId16"/>
    <p:sldId id="903" r:id="rId17"/>
    <p:sldId id="904" r:id="rId18"/>
    <p:sldId id="905" r:id="rId19"/>
    <p:sldId id="789" r:id="rId20"/>
    <p:sldId id="901" r:id="rId21"/>
    <p:sldId id="922" r:id="rId22"/>
    <p:sldId id="920" r:id="rId23"/>
    <p:sldId id="914" r:id="rId24"/>
    <p:sldId id="923" r:id="rId25"/>
    <p:sldId id="916" r:id="rId26"/>
    <p:sldId id="915" r:id="rId27"/>
    <p:sldId id="913" r:id="rId28"/>
    <p:sldId id="917" r:id="rId29"/>
    <p:sldId id="918" r:id="rId30"/>
    <p:sldId id="911" r:id="rId31"/>
    <p:sldId id="912" r:id="rId3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hy.shih" initials="c"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000"/>
    <a:srgbClr val="D74B00"/>
    <a:srgbClr val="D9D9D9"/>
    <a:srgbClr val="000000"/>
    <a:srgbClr val="FF0000"/>
    <a:srgbClr val="646464"/>
    <a:srgbClr val="1D1D1D"/>
    <a:srgbClr val="C93D00"/>
    <a:srgbClr val="C483F0"/>
    <a:srgbClr val="3E0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98310" autoAdjust="0"/>
  </p:normalViewPr>
  <p:slideViewPr>
    <p:cSldViewPr snapToObjects="1">
      <p:cViewPr varScale="1">
        <p:scale>
          <a:sx n="82" d="100"/>
          <a:sy n="82" d="100"/>
        </p:scale>
        <p:origin x="1098" y="60"/>
      </p:cViewPr>
      <p:guideLst>
        <p:guide orient="horz" pos="2160"/>
        <p:guide pos="2880"/>
      </p:guideLst>
    </p:cSldViewPr>
  </p:slideViewPr>
  <p:outlineViewPr>
    <p:cViewPr>
      <p:scale>
        <a:sx n="33" d="100"/>
        <a:sy n="33" d="100"/>
      </p:scale>
      <p:origin x="0" y="523"/>
    </p:cViewPr>
  </p:outlineViewPr>
  <p:notesTextViewPr>
    <p:cViewPr>
      <p:scale>
        <a:sx n="100" d="100"/>
        <a:sy n="100" d="100"/>
      </p:scale>
      <p:origin x="0" y="0"/>
    </p:cViewPr>
  </p:notesTextViewPr>
  <p:sorterViewPr>
    <p:cViewPr>
      <p:scale>
        <a:sx n="60" d="100"/>
        <a:sy n="60" d="100"/>
      </p:scale>
      <p:origin x="0" y="0"/>
    </p:cViewPr>
  </p:sorterViewPr>
  <p:notesViewPr>
    <p:cSldViewPr snapToObjects="1">
      <p:cViewPr varScale="1">
        <p:scale>
          <a:sx n="52" d="100"/>
          <a:sy n="52" d="100"/>
        </p:scale>
        <p:origin x="-2726"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9A565DC-4179-47A5-BFEB-5139865E8A48}" type="datetime1">
              <a:rPr lang="en-US"/>
              <a:pPr/>
              <a:t>4/20/2018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F84AAC-FB65-48C6-A7AC-6E6B6AAEF70B}" type="slidenum">
              <a:rPr lang="en-US"/>
              <a:pPr/>
              <a:t>‹#›</a:t>
            </a:fld>
            <a:endParaRPr lang="en-US"/>
          </a:p>
        </p:txBody>
      </p:sp>
    </p:spTree>
    <p:extLst>
      <p:ext uri="{BB962C8B-B14F-4D97-AF65-F5344CB8AC3E}">
        <p14:creationId xmlns:p14="http://schemas.microsoft.com/office/powerpoint/2010/main" val="2267490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C7B5EED-615C-4510-A51B-5BCAF2A64E67}" type="datetime1">
              <a:rPr lang="en-US"/>
              <a:pPr/>
              <a:t>4/20/2018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9070A9-674C-4C1E-83BA-6A914ACA06B0}" type="slidenum">
              <a:rPr lang="en-US"/>
              <a:pPr/>
              <a:t>‹#›</a:t>
            </a:fld>
            <a:endParaRPr lang="en-US"/>
          </a:p>
        </p:txBody>
      </p:sp>
    </p:spTree>
    <p:extLst>
      <p:ext uri="{BB962C8B-B14F-4D97-AF65-F5344CB8AC3E}">
        <p14:creationId xmlns:p14="http://schemas.microsoft.com/office/powerpoint/2010/main" val="79428643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optical.getac.com/technologies/quadraclear.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optical.getac.com/technologies/lumibond.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smtClean="0"/>
              <a:t>Talk Track: </a:t>
            </a:r>
          </a:p>
          <a:p>
            <a:r>
              <a:rPr lang="en-US" sz="1600" baseline="0" dirty="0" smtClean="0"/>
              <a:t>Hi, welcome to the Getac company introduction training. Today I will give you a general overview of Getac </a:t>
            </a:r>
            <a:r>
              <a:rPr lang="en-US" sz="1600" b="0" u="sng" baseline="0" dirty="0" smtClean="0">
                <a:solidFill>
                  <a:schemeClr val="accent3"/>
                </a:solidFill>
              </a:rPr>
              <a:t>who we are and what we do.</a:t>
            </a:r>
            <a:endParaRPr lang="en-US" sz="1600" dirty="0" smtClean="0"/>
          </a:p>
          <a:p>
            <a:endParaRPr lang="en-US" sz="1600" dirty="0" smtClean="0"/>
          </a:p>
          <a:p>
            <a:r>
              <a:rPr lang="en-US" sz="1600" dirty="0" smtClean="0"/>
              <a:t>I</a:t>
            </a:r>
            <a:r>
              <a:rPr lang="en-US" sz="1600" baseline="0" dirty="0" smtClean="0"/>
              <a:t> will be going over the company history, technology and expertise we possess and services we offer. </a:t>
            </a:r>
            <a:endParaRPr lang="en-US" sz="1600" dirty="0" smtClean="0"/>
          </a:p>
          <a:p>
            <a:endParaRPr lang="en-US" dirty="0" smtClean="0"/>
          </a:p>
          <a:p>
            <a:r>
              <a:rPr lang="en-US" sz="1200" b="1" kern="1200" dirty="0" smtClean="0">
                <a:solidFill>
                  <a:schemeClr val="tx1"/>
                </a:solidFill>
                <a:effectLst/>
                <a:latin typeface="Segoe UI" pitchFamily="34" charset="0"/>
                <a:ea typeface="ＭＳ Ｐゴシック" pitchFamily="34" charset="-128"/>
                <a:cs typeface="MS PGothic" pitchFamily="34" charset="-128"/>
              </a:rPr>
              <a:t>-----------------------------------</a:t>
            </a:r>
          </a:p>
          <a:p>
            <a:r>
              <a:rPr lang="en-US" sz="1200" b="1" i="1" kern="1200" dirty="0" smtClean="0">
                <a:solidFill>
                  <a:schemeClr val="tx1"/>
                </a:solidFill>
                <a:effectLst/>
                <a:latin typeface="Segoe UI" pitchFamily="34" charset="0"/>
                <a:ea typeface="ＭＳ Ｐゴシック" pitchFamily="34" charset="-128"/>
                <a:cs typeface="MS PGothic" pitchFamily="34" charset="-128"/>
              </a:rPr>
              <a:t>Internal note: </a:t>
            </a:r>
          </a:p>
          <a:p>
            <a:r>
              <a:rPr lang="en-US" sz="1200" b="1" kern="1200" dirty="0" smtClean="0">
                <a:solidFill>
                  <a:schemeClr val="tx1"/>
                </a:solidFill>
                <a:effectLst/>
                <a:latin typeface="Segoe UI" pitchFamily="34" charset="0"/>
                <a:ea typeface="ＭＳ Ｐゴシック" pitchFamily="34" charset="-128"/>
                <a:cs typeface="MS PGothic" pitchFamily="34" charset="-128"/>
              </a:rPr>
              <a:t>Objectives:</a:t>
            </a:r>
            <a:endParaRPr lang="en-US" sz="1200" kern="1200" dirty="0" smtClean="0">
              <a:solidFill>
                <a:schemeClr val="tx1"/>
              </a:solidFill>
              <a:effectLst/>
              <a:latin typeface="Segoe UI" pitchFamily="34" charset="0"/>
              <a:ea typeface="ＭＳ Ｐゴシック" pitchFamily="34" charset="-128"/>
              <a:cs typeface="MS PGothic" pitchFamily="34" charset="-128"/>
            </a:endParaRPr>
          </a:p>
          <a:p>
            <a:pPr marL="171450" lvl="0" indent="-171450">
              <a:buFont typeface="Arial" panose="020B0604020202020204" pitchFamily="34" charset="0"/>
              <a:buChar char="•"/>
            </a:pPr>
            <a:r>
              <a:rPr lang="en-US" sz="1200" kern="1200" dirty="0" smtClean="0">
                <a:solidFill>
                  <a:schemeClr val="tx1"/>
                </a:solidFill>
                <a:effectLst/>
                <a:latin typeface="Segoe UI" pitchFamily="34" charset="0"/>
                <a:ea typeface="ＭＳ Ｐゴシック" pitchFamily="34" charset="-128"/>
                <a:cs typeface="MS PGothic" pitchFamily="34" charset="-128"/>
              </a:rPr>
              <a:t>Give customers a general overview of Getac</a:t>
            </a:r>
            <a:r>
              <a:rPr lang="en-US" sz="1200" kern="1200" baseline="0" dirty="0" smtClean="0">
                <a:solidFill>
                  <a:schemeClr val="tx1"/>
                </a:solidFill>
                <a:effectLst/>
                <a:latin typeface="Segoe UI" pitchFamily="34" charset="0"/>
                <a:ea typeface="ＭＳ Ｐゴシック" pitchFamily="34" charset="-128"/>
                <a:cs typeface="MS PGothic" pitchFamily="34" charset="-128"/>
              </a:rPr>
              <a:t> </a:t>
            </a:r>
          </a:p>
          <a:p>
            <a:pPr marL="171450" lvl="0" indent="-171450">
              <a:buFont typeface="Arial" panose="020B0604020202020204" pitchFamily="34" charset="0"/>
              <a:buChar char="•"/>
            </a:pPr>
            <a:r>
              <a:rPr lang="en-US" sz="1200" kern="1200" dirty="0" smtClean="0">
                <a:solidFill>
                  <a:schemeClr val="tx1"/>
                </a:solidFill>
                <a:effectLst/>
                <a:latin typeface="Segoe UI" pitchFamily="34" charset="0"/>
                <a:ea typeface="ＭＳ Ｐゴシック" pitchFamily="34" charset="-128"/>
                <a:cs typeface="MS PGothic" pitchFamily="34" charset="-128"/>
              </a:rPr>
              <a:t>Increase</a:t>
            </a:r>
            <a:r>
              <a:rPr lang="en-US" sz="1200" kern="1200" baseline="0" dirty="0" smtClean="0">
                <a:solidFill>
                  <a:schemeClr val="tx1"/>
                </a:solidFill>
                <a:effectLst/>
                <a:latin typeface="Segoe UI" pitchFamily="34" charset="0"/>
                <a:ea typeface="ＭＳ Ｐゴシック" pitchFamily="34" charset="-128"/>
                <a:cs typeface="MS PGothic" pitchFamily="34" charset="-128"/>
              </a:rPr>
              <a:t> the customer’s confidence and perception of the Getac brand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smtClean="0">
                <a:solidFill>
                  <a:schemeClr val="tx1"/>
                </a:solidFill>
                <a:effectLst/>
                <a:latin typeface="Segoe UI" pitchFamily="34" charset="0"/>
                <a:ea typeface="ＭＳ Ｐゴシック" pitchFamily="34" charset="-128"/>
                <a:cs typeface="MS PGothic" pitchFamily="34" charset="-128"/>
              </a:rPr>
              <a:t>Give customers an idea of who uses our products </a:t>
            </a:r>
            <a:endParaRPr lang="en-US" sz="1200" kern="1200" dirty="0" smtClean="0">
              <a:solidFill>
                <a:schemeClr val="tx1"/>
              </a:solidFill>
              <a:effectLst/>
              <a:latin typeface="Segoe UI" pitchFamily="34" charset="0"/>
              <a:ea typeface="ＭＳ Ｐゴシック" pitchFamily="34" charset="-128"/>
              <a:cs typeface="MS PGothic" pitchFamily="34" charset="-128"/>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B9070A9-674C-4C1E-83BA-6A914ACA06B0}" type="slidenum">
              <a:rPr lang="en-US" smtClean="0"/>
              <a:pPr/>
              <a:t>1</a:t>
            </a:fld>
            <a:endParaRPr lang="en-US" dirty="0"/>
          </a:p>
        </p:txBody>
      </p:sp>
    </p:spTree>
    <p:extLst>
      <p:ext uri="{BB962C8B-B14F-4D97-AF65-F5344CB8AC3E}">
        <p14:creationId xmlns:p14="http://schemas.microsoft.com/office/powerpoint/2010/main" val="152853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12</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3681383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13</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196661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14</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1967496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15</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249453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16</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2059447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17</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374683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18</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139308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19</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723479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20</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669132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21</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19861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9070A9-674C-4C1E-83BA-6A914ACA06B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291484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22</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421051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a:lstStyle/>
          <a:p>
            <a:endParaRPr lang="en-US" altLang="zh-TW" dirty="0" smtClean="0"/>
          </a:p>
        </p:txBody>
      </p:sp>
    </p:spTree>
    <p:extLst>
      <p:ext uri="{BB962C8B-B14F-4D97-AF65-F5344CB8AC3E}">
        <p14:creationId xmlns:p14="http://schemas.microsoft.com/office/powerpoint/2010/main" val="2522589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58241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 Track:</a:t>
            </a:r>
          </a:p>
          <a:p>
            <a:endParaRPr lang="en-US" b="1" dirty="0" smtClean="0"/>
          </a:p>
          <a:p>
            <a:r>
              <a:rPr lang="en-US" sz="1200" kern="1200" dirty="0" smtClean="0">
                <a:solidFill>
                  <a:schemeClr val="tx1"/>
                </a:solidFill>
                <a:effectLst/>
                <a:latin typeface="+mn-lt"/>
                <a:ea typeface="ＭＳ Ｐゴシック" pitchFamily="34" charset="-128"/>
                <a:cs typeface="MS PGothic" pitchFamily="34" charset="-128"/>
              </a:rPr>
              <a:t>Getac offers the industry’s best 3 year or 5 year warranties. The Getac warranties covers all major system components. Getac technicians use genuine parts to carry out the repairs. Customers also have the option to choose our accidental warranty, which covers damages that may occur from accidental acts and exposure to environments conditions minimizing your risk. Getac also offers a variety of additional warranty services to secure your investment. We don’t want to just sell you the devices, but we want to give you post-purchase peace of mind. </a:t>
            </a:r>
            <a:endParaRPr lang="en-US" sz="1200" kern="1200" dirty="0">
              <a:solidFill>
                <a:schemeClr val="tx1"/>
              </a:solidFill>
              <a:effectLst/>
              <a:latin typeface="+mn-lt"/>
              <a:ea typeface="ＭＳ Ｐゴシック" pitchFamily="34" charset="-128"/>
              <a:cs typeface="MS PGothic" pitchFamily="34" charset="-128"/>
            </a:endParaRPr>
          </a:p>
        </p:txBody>
      </p:sp>
      <p:sp>
        <p:nvSpPr>
          <p:cNvPr id="4" name="Slide Number Placeholder 3"/>
          <p:cNvSpPr>
            <a:spLocks noGrp="1"/>
          </p:cNvSpPr>
          <p:nvPr>
            <p:ph type="sldNum" sz="quarter" idx="10"/>
          </p:nvPr>
        </p:nvSpPr>
        <p:spPr/>
        <p:txBody>
          <a:bodyPr/>
          <a:lstStyle/>
          <a:p>
            <a:fld id="{4B9070A9-674C-4C1E-83BA-6A914ACA06B0}" type="slidenum">
              <a:rPr lang="en-US" smtClean="0"/>
              <a:pPr/>
              <a:t>25</a:t>
            </a:fld>
            <a:endParaRPr lang="en-US"/>
          </a:p>
        </p:txBody>
      </p:sp>
    </p:spTree>
    <p:extLst>
      <p:ext uri="{BB962C8B-B14F-4D97-AF65-F5344CB8AC3E}">
        <p14:creationId xmlns:p14="http://schemas.microsoft.com/office/powerpoint/2010/main" val="16298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smtClean="0"/>
              <a:t>Talk Track: </a:t>
            </a:r>
          </a:p>
          <a:p>
            <a:r>
              <a:rPr lang="en-US" sz="1600" baseline="0" dirty="0" smtClean="0"/>
              <a:t>Hi, welcome to the Getac company introduction training. Today I will give you a general overview of Getac </a:t>
            </a:r>
            <a:r>
              <a:rPr lang="en-US" sz="1600" b="0" u="sng" baseline="0" dirty="0" smtClean="0">
                <a:solidFill>
                  <a:schemeClr val="accent3"/>
                </a:solidFill>
              </a:rPr>
              <a:t>who we are and what we do.</a:t>
            </a:r>
            <a:endParaRPr lang="en-US" sz="1600" dirty="0" smtClean="0"/>
          </a:p>
          <a:p>
            <a:endParaRPr lang="en-US" sz="1600" dirty="0" smtClean="0"/>
          </a:p>
          <a:p>
            <a:r>
              <a:rPr lang="en-US" sz="1600" dirty="0" smtClean="0"/>
              <a:t>I</a:t>
            </a:r>
            <a:r>
              <a:rPr lang="en-US" sz="1600" baseline="0" dirty="0" smtClean="0"/>
              <a:t> will be going over the company history, technology and expertise we possess and services we offer. </a:t>
            </a:r>
            <a:endParaRPr lang="en-US" sz="1600" dirty="0" smtClean="0"/>
          </a:p>
          <a:p>
            <a:endParaRPr lang="en-US" dirty="0" smtClean="0"/>
          </a:p>
          <a:p>
            <a:r>
              <a:rPr lang="en-US" sz="1200" b="1" kern="1200" dirty="0" smtClean="0">
                <a:solidFill>
                  <a:schemeClr val="tx1"/>
                </a:solidFill>
                <a:effectLst/>
                <a:latin typeface="Segoe UI" pitchFamily="34" charset="0"/>
                <a:ea typeface="ＭＳ Ｐゴシック" pitchFamily="34" charset="-128"/>
                <a:cs typeface="MS PGothic" pitchFamily="34" charset="-128"/>
              </a:rPr>
              <a:t>-----------------------------------</a:t>
            </a:r>
          </a:p>
          <a:p>
            <a:r>
              <a:rPr lang="en-US" sz="1200" b="1" i="1" kern="1200" dirty="0" smtClean="0">
                <a:solidFill>
                  <a:schemeClr val="tx1"/>
                </a:solidFill>
                <a:effectLst/>
                <a:latin typeface="Segoe UI" pitchFamily="34" charset="0"/>
                <a:ea typeface="ＭＳ Ｐゴシック" pitchFamily="34" charset="-128"/>
                <a:cs typeface="MS PGothic" pitchFamily="34" charset="-128"/>
              </a:rPr>
              <a:t>Internal note: </a:t>
            </a:r>
          </a:p>
          <a:p>
            <a:r>
              <a:rPr lang="en-US" sz="1200" b="1" kern="1200" dirty="0" smtClean="0">
                <a:solidFill>
                  <a:schemeClr val="tx1"/>
                </a:solidFill>
                <a:effectLst/>
                <a:latin typeface="Segoe UI" pitchFamily="34" charset="0"/>
                <a:ea typeface="ＭＳ Ｐゴシック" pitchFamily="34" charset="-128"/>
                <a:cs typeface="MS PGothic" pitchFamily="34" charset="-128"/>
              </a:rPr>
              <a:t>Objectives:</a:t>
            </a:r>
            <a:endParaRPr lang="en-US" sz="1200" kern="1200" dirty="0" smtClean="0">
              <a:solidFill>
                <a:schemeClr val="tx1"/>
              </a:solidFill>
              <a:effectLst/>
              <a:latin typeface="Segoe UI" pitchFamily="34" charset="0"/>
              <a:ea typeface="ＭＳ Ｐゴシック" pitchFamily="34" charset="-128"/>
              <a:cs typeface="MS PGothic" pitchFamily="34" charset="-128"/>
            </a:endParaRPr>
          </a:p>
          <a:p>
            <a:pPr marL="171450" lvl="0" indent="-171450">
              <a:buFont typeface="Arial" panose="020B0604020202020204" pitchFamily="34" charset="0"/>
              <a:buChar char="•"/>
            </a:pPr>
            <a:r>
              <a:rPr lang="en-US" sz="1200" kern="1200" dirty="0" smtClean="0">
                <a:solidFill>
                  <a:schemeClr val="tx1"/>
                </a:solidFill>
                <a:effectLst/>
                <a:latin typeface="Segoe UI" pitchFamily="34" charset="0"/>
                <a:ea typeface="ＭＳ Ｐゴシック" pitchFamily="34" charset="-128"/>
                <a:cs typeface="MS PGothic" pitchFamily="34" charset="-128"/>
              </a:rPr>
              <a:t>Give customers a general overview of Getac</a:t>
            </a:r>
            <a:r>
              <a:rPr lang="en-US" sz="1200" kern="1200" baseline="0" dirty="0" smtClean="0">
                <a:solidFill>
                  <a:schemeClr val="tx1"/>
                </a:solidFill>
                <a:effectLst/>
                <a:latin typeface="Segoe UI" pitchFamily="34" charset="0"/>
                <a:ea typeface="ＭＳ Ｐゴシック" pitchFamily="34" charset="-128"/>
                <a:cs typeface="MS PGothic" pitchFamily="34" charset="-128"/>
              </a:rPr>
              <a:t> </a:t>
            </a:r>
          </a:p>
          <a:p>
            <a:pPr marL="171450" lvl="0" indent="-171450">
              <a:buFont typeface="Arial" panose="020B0604020202020204" pitchFamily="34" charset="0"/>
              <a:buChar char="•"/>
            </a:pPr>
            <a:r>
              <a:rPr lang="en-US" sz="1200" kern="1200" dirty="0" smtClean="0">
                <a:solidFill>
                  <a:schemeClr val="tx1"/>
                </a:solidFill>
                <a:effectLst/>
                <a:latin typeface="Segoe UI" pitchFamily="34" charset="0"/>
                <a:ea typeface="ＭＳ Ｐゴシック" pitchFamily="34" charset="-128"/>
                <a:cs typeface="MS PGothic" pitchFamily="34" charset="-128"/>
              </a:rPr>
              <a:t>Increase</a:t>
            </a:r>
            <a:r>
              <a:rPr lang="en-US" sz="1200" kern="1200" baseline="0" dirty="0" smtClean="0">
                <a:solidFill>
                  <a:schemeClr val="tx1"/>
                </a:solidFill>
                <a:effectLst/>
                <a:latin typeface="Segoe UI" pitchFamily="34" charset="0"/>
                <a:ea typeface="ＭＳ Ｐゴシック" pitchFamily="34" charset="-128"/>
                <a:cs typeface="MS PGothic" pitchFamily="34" charset="-128"/>
              </a:rPr>
              <a:t> the customer’s confidence and perception of the Getac brand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smtClean="0">
                <a:solidFill>
                  <a:schemeClr val="tx1"/>
                </a:solidFill>
                <a:effectLst/>
                <a:latin typeface="Segoe UI" pitchFamily="34" charset="0"/>
                <a:ea typeface="ＭＳ Ｐゴシック" pitchFamily="34" charset="-128"/>
                <a:cs typeface="MS PGothic" pitchFamily="34" charset="-128"/>
              </a:rPr>
              <a:t>Give customers an idea of who uses our products </a:t>
            </a:r>
            <a:endParaRPr lang="en-US" sz="1200" kern="1200" dirty="0" smtClean="0">
              <a:solidFill>
                <a:schemeClr val="tx1"/>
              </a:solidFill>
              <a:effectLst/>
              <a:latin typeface="Segoe UI" pitchFamily="34" charset="0"/>
              <a:ea typeface="ＭＳ Ｐゴシック" pitchFamily="34" charset="-128"/>
              <a:cs typeface="MS PGothic" pitchFamily="34" charset="-128"/>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B9070A9-674C-4C1E-83BA-6A914ACA06B0}" type="slidenum">
              <a:rPr lang="en-US" smtClean="0"/>
              <a:pPr/>
              <a:t>26</a:t>
            </a:fld>
            <a:endParaRPr lang="en-US" dirty="0"/>
          </a:p>
        </p:txBody>
      </p:sp>
    </p:spTree>
    <p:extLst>
      <p:ext uri="{BB962C8B-B14F-4D97-AF65-F5344CB8AC3E}">
        <p14:creationId xmlns:p14="http://schemas.microsoft.com/office/powerpoint/2010/main" val="51907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chemeClr val="tx1"/>
                </a:solidFill>
              </a:rPr>
              <a:t>Talk Track: </a:t>
            </a:r>
          </a:p>
          <a:p>
            <a:endParaRPr lang="en-US" dirty="0" smtClean="0">
              <a:solidFill>
                <a:schemeClr val="tx1"/>
              </a:solidFill>
            </a:endParaRPr>
          </a:p>
          <a:p>
            <a:r>
              <a:rPr lang="en-US" sz="1200" kern="1200" dirty="0" smtClean="0">
                <a:solidFill>
                  <a:schemeClr val="tx1"/>
                </a:solidFill>
                <a:effectLst/>
                <a:latin typeface="+mn-lt"/>
                <a:ea typeface="ＭＳ Ｐゴシック" pitchFamily="34" charset="-128"/>
                <a:cs typeface="MS PGothic" pitchFamily="34" charset="-128"/>
              </a:rPr>
              <a:t>Getac is a rugged computing solution provider, and is part</a:t>
            </a:r>
            <a:r>
              <a:rPr lang="en-US" sz="1200" kern="1200" baseline="0" dirty="0" smtClean="0">
                <a:solidFill>
                  <a:schemeClr val="tx1"/>
                </a:solidFill>
                <a:effectLst/>
                <a:latin typeface="+mn-lt"/>
                <a:ea typeface="ＭＳ Ｐゴシック" pitchFamily="34" charset="-128"/>
                <a:cs typeface="MS PGothic" pitchFamily="34" charset="-128"/>
              </a:rPr>
              <a:t> of the </a:t>
            </a:r>
            <a:r>
              <a:rPr lang="en-US" sz="1200" kern="1200" dirty="0" err="1" smtClean="0">
                <a:solidFill>
                  <a:schemeClr val="tx1"/>
                </a:solidFill>
                <a:effectLst/>
                <a:latin typeface="+mn-lt"/>
                <a:ea typeface="ＭＳ Ｐゴシック" pitchFamily="34" charset="-128"/>
                <a:cs typeface="MS PGothic" pitchFamily="34" charset="-128"/>
              </a:rPr>
              <a:t>Mitac-Synnex</a:t>
            </a:r>
            <a:r>
              <a:rPr lang="en-US" sz="1200" kern="1200" dirty="0" smtClean="0">
                <a:solidFill>
                  <a:schemeClr val="tx1"/>
                </a:solidFill>
                <a:effectLst/>
                <a:latin typeface="+mn-lt"/>
                <a:ea typeface="ＭＳ Ｐゴシック" pitchFamily="34" charset="-128"/>
                <a:cs typeface="MS PGothic" pitchFamily="34" charset="-128"/>
              </a:rPr>
              <a:t> group,</a:t>
            </a:r>
            <a:r>
              <a:rPr lang="en-US" sz="1200" kern="1200" baseline="0" dirty="0" smtClean="0">
                <a:solidFill>
                  <a:schemeClr val="tx1"/>
                </a:solidFill>
                <a:effectLst/>
                <a:latin typeface="+mn-lt"/>
                <a:ea typeface="ＭＳ Ｐゴシック" pitchFamily="34" charset="-128"/>
                <a:cs typeface="MS PGothic" pitchFamily="34" charset="-128"/>
              </a:rPr>
              <a:t> </a:t>
            </a:r>
            <a:r>
              <a:rPr lang="en-US" sz="1200" kern="1200" dirty="0" smtClean="0">
                <a:solidFill>
                  <a:schemeClr val="tx1"/>
                </a:solidFill>
                <a:effectLst/>
                <a:latin typeface="+mn-lt"/>
                <a:ea typeface="ＭＳ Ｐゴシック" pitchFamily="34" charset="-128"/>
                <a:cs typeface="MS PGothic" pitchFamily="34" charset="-128"/>
              </a:rPr>
              <a:t>a multinational business group with over </a:t>
            </a:r>
            <a:r>
              <a:rPr lang="en-US" sz="1200" u="sng" kern="1200" dirty="0" smtClean="0">
                <a:solidFill>
                  <a:srgbClr val="FF0000"/>
                </a:solidFill>
                <a:effectLst/>
                <a:latin typeface="+mn-lt"/>
                <a:ea typeface="ＭＳ Ｐゴシック" pitchFamily="34" charset="-128"/>
                <a:cs typeface="MS PGothic" pitchFamily="34" charset="-128"/>
              </a:rPr>
              <a:t>US$29.4 billion </a:t>
            </a:r>
            <a:r>
              <a:rPr lang="en-US" sz="1200" kern="1200" dirty="0" smtClean="0">
                <a:solidFill>
                  <a:schemeClr val="tx1"/>
                </a:solidFill>
                <a:effectLst/>
                <a:latin typeface="+mn-lt"/>
                <a:ea typeface="ＭＳ Ｐゴシック" pitchFamily="34" charset="-128"/>
                <a:cs typeface="MS PGothic" pitchFamily="34" charset="-128"/>
              </a:rPr>
              <a:t>consolidated sales (2014). The</a:t>
            </a:r>
            <a:r>
              <a:rPr lang="en-US" sz="1200" kern="1200" baseline="0" dirty="0" smtClean="0">
                <a:solidFill>
                  <a:schemeClr val="tx1"/>
                </a:solidFill>
                <a:effectLst/>
                <a:latin typeface="+mn-lt"/>
                <a:ea typeface="ＭＳ Ｐゴシック" pitchFamily="34" charset="-128"/>
                <a:cs typeface="MS PGothic" pitchFamily="34" charset="-128"/>
              </a:rPr>
              <a:t> </a:t>
            </a:r>
            <a:r>
              <a:rPr lang="en-US" altLang="zh-TW" sz="1200" kern="1200" dirty="0" err="1" smtClean="0">
                <a:solidFill>
                  <a:schemeClr val="tx1"/>
                </a:solidFill>
                <a:latin typeface="+mn-lt"/>
                <a:ea typeface="新細明體" pitchFamily="18" charset="-120"/>
                <a:cs typeface="Arial"/>
              </a:rPr>
              <a:t>MiTAC-Synnex</a:t>
            </a:r>
            <a:r>
              <a:rPr lang="en-US" altLang="zh-TW" sz="1200" kern="1200" dirty="0" smtClean="0">
                <a:solidFill>
                  <a:schemeClr val="tx1"/>
                </a:solidFill>
                <a:latin typeface="+mn-lt"/>
                <a:ea typeface="新細明體" pitchFamily="18" charset="-120"/>
                <a:cs typeface="Arial"/>
              </a:rPr>
              <a:t> group</a:t>
            </a:r>
            <a:r>
              <a:rPr lang="en-US" altLang="zh-TW" sz="1200" kern="1200" baseline="0" dirty="0" smtClean="0">
                <a:solidFill>
                  <a:schemeClr val="tx1"/>
                </a:solidFill>
                <a:latin typeface="+mn-lt"/>
                <a:ea typeface="新細明體" pitchFamily="18" charset="-120"/>
                <a:cs typeface="Arial"/>
              </a:rPr>
              <a:t> was </a:t>
            </a:r>
            <a:r>
              <a:rPr lang="en-US" altLang="zh-TW" sz="1200" kern="1200" dirty="0" smtClean="0">
                <a:solidFill>
                  <a:schemeClr val="tx1"/>
                </a:solidFill>
                <a:latin typeface="+mn-lt"/>
                <a:ea typeface="新細明體" pitchFamily="18" charset="-120"/>
                <a:cs typeface="Arial"/>
              </a:rPr>
              <a:t>established in 1945. Its scope of businesses covers the computer, consumer electronics such as </a:t>
            </a:r>
            <a:r>
              <a:rPr lang="en-US" altLang="zh-TW" sz="1200" kern="1200" dirty="0" err="1" smtClean="0">
                <a:solidFill>
                  <a:schemeClr val="tx1"/>
                </a:solidFill>
                <a:latin typeface="+mn-lt"/>
                <a:ea typeface="新細明體" pitchFamily="18" charset="-120"/>
                <a:cs typeface="Arial"/>
              </a:rPr>
              <a:t>Mitac</a:t>
            </a:r>
            <a:r>
              <a:rPr lang="en-US" altLang="zh-TW" sz="1200" kern="1200" dirty="0" smtClean="0">
                <a:solidFill>
                  <a:schemeClr val="tx1"/>
                </a:solidFill>
                <a:latin typeface="+mn-lt"/>
                <a:ea typeface="新細明體" pitchFamily="18" charset="-120"/>
                <a:cs typeface="Arial"/>
              </a:rPr>
              <a:t>, IT channel such as </a:t>
            </a:r>
            <a:r>
              <a:rPr lang="en-US" altLang="zh-TW" sz="1200" kern="1200" dirty="0" err="1" smtClean="0">
                <a:solidFill>
                  <a:schemeClr val="tx1"/>
                </a:solidFill>
                <a:latin typeface="+mn-lt"/>
                <a:ea typeface="新細明體" pitchFamily="18" charset="-120"/>
                <a:cs typeface="Arial"/>
              </a:rPr>
              <a:t>Synnex</a:t>
            </a:r>
            <a:r>
              <a:rPr lang="en-US" altLang="zh-TW" sz="1200" kern="1200" dirty="0" smtClean="0">
                <a:solidFill>
                  <a:schemeClr val="tx1"/>
                </a:solidFill>
                <a:latin typeface="+mn-lt"/>
                <a:ea typeface="新細明體" pitchFamily="18" charset="-120"/>
                <a:cs typeface="Arial"/>
              </a:rPr>
              <a:t>, system integration such</a:t>
            </a:r>
            <a:r>
              <a:rPr lang="en-US" altLang="zh-TW" sz="1200" kern="1200" baseline="0" dirty="0" smtClean="0">
                <a:solidFill>
                  <a:schemeClr val="tx1"/>
                </a:solidFill>
                <a:latin typeface="+mn-lt"/>
                <a:ea typeface="新細明體" pitchFamily="18" charset="-120"/>
                <a:cs typeface="Arial"/>
              </a:rPr>
              <a:t> as </a:t>
            </a:r>
            <a:r>
              <a:rPr lang="en-US" altLang="zh-TW" sz="1200" kern="1200" baseline="0" dirty="0" err="1" smtClean="0">
                <a:solidFill>
                  <a:schemeClr val="tx1"/>
                </a:solidFill>
                <a:latin typeface="+mn-lt"/>
                <a:ea typeface="新細明體" pitchFamily="18" charset="-120"/>
                <a:cs typeface="Arial"/>
              </a:rPr>
              <a:t>Mitac</a:t>
            </a:r>
            <a:r>
              <a:rPr lang="en-US" altLang="zh-TW" sz="1200" kern="1200" baseline="0" dirty="0" smtClean="0">
                <a:solidFill>
                  <a:schemeClr val="tx1"/>
                </a:solidFill>
                <a:latin typeface="+mn-lt"/>
                <a:ea typeface="新細明體" pitchFamily="18" charset="-120"/>
                <a:cs typeface="Arial"/>
              </a:rPr>
              <a:t> system integration</a:t>
            </a:r>
            <a:r>
              <a:rPr lang="en-US" altLang="zh-TW" sz="1200" kern="1200" dirty="0" smtClean="0">
                <a:solidFill>
                  <a:schemeClr val="tx1"/>
                </a:solidFill>
                <a:latin typeface="+mn-lt"/>
                <a:ea typeface="新細明體" pitchFamily="18" charset="-120"/>
                <a:cs typeface="Arial"/>
              </a:rPr>
              <a:t>, software development, petrochemical, industrial gases and food processing industries. </a:t>
            </a:r>
            <a:endParaRPr lang="zh-TW" altLang="en-US" sz="1200" kern="1200" dirty="0" smtClean="0">
              <a:solidFill>
                <a:schemeClr val="tx1"/>
              </a:solidFill>
              <a:latin typeface="+mn-lt"/>
              <a:ea typeface="新細明體" pitchFamily="18" charset="-120"/>
              <a:cs typeface="Arial"/>
            </a:endParaRPr>
          </a:p>
          <a:p>
            <a:pPr>
              <a:defRPr/>
            </a:pPr>
            <a:endParaRPr lang="en-US" baseline="0" dirty="0" smtClean="0">
              <a:solidFill>
                <a:schemeClr val="tx1"/>
              </a:solidFill>
            </a:endParaRPr>
          </a:p>
          <a:p>
            <a:pPr>
              <a:defRPr/>
            </a:pPr>
            <a:r>
              <a:rPr lang="en-US" baseline="0" dirty="0" smtClean="0">
                <a:solidFill>
                  <a:schemeClr val="tx1"/>
                </a:solidFill>
              </a:rPr>
              <a:t>Getac is in the design and manufacturing division. We design our own products from the ground up and manufacturer it in our own factories. </a:t>
            </a:r>
          </a:p>
        </p:txBody>
      </p:sp>
      <p:sp>
        <p:nvSpPr>
          <p:cNvPr id="4" name="Slide Number Placeholder 3"/>
          <p:cNvSpPr>
            <a:spLocks noGrp="1"/>
          </p:cNvSpPr>
          <p:nvPr>
            <p:ph type="sldNum" sz="quarter" idx="10"/>
          </p:nvPr>
        </p:nvSpPr>
        <p:spPr/>
        <p:txBody>
          <a:bodyPr/>
          <a:lstStyle/>
          <a:p>
            <a:fld id="{4B9070A9-674C-4C1E-83BA-6A914ACA06B0}" type="slidenum">
              <a:rPr lang="en-US" smtClean="0"/>
              <a:pPr/>
              <a:t>4</a:t>
            </a:fld>
            <a:endParaRPr lang="en-US" dirty="0"/>
          </a:p>
        </p:txBody>
      </p:sp>
    </p:spTree>
    <p:extLst>
      <p:ext uri="{BB962C8B-B14F-4D97-AF65-F5344CB8AC3E}">
        <p14:creationId xmlns:p14="http://schemas.microsoft.com/office/powerpoint/2010/main" val="374701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 Track: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Getac has</a:t>
            </a:r>
            <a:r>
              <a:rPr lang="en-US" baseline="0" dirty="0" smtClean="0"/>
              <a:t> a global presence all around the world. W</a:t>
            </a:r>
            <a:r>
              <a:rPr lang="en-US" dirty="0" smtClean="0"/>
              <a:t>e do</a:t>
            </a:r>
            <a:r>
              <a:rPr lang="en-US" baseline="0" dirty="0" smtClean="0"/>
              <a:t> more than </a:t>
            </a:r>
            <a:r>
              <a:rPr lang="en-US" dirty="0" smtClean="0"/>
              <a:t>half a billion dollars of sales. Getac has been a publically listed company since 2002. We have over 1</a:t>
            </a:r>
            <a:r>
              <a:rPr lang="en-US" altLang="zh-CN" dirty="0" smtClean="0"/>
              <a:t>2</a:t>
            </a:r>
            <a:r>
              <a:rPr lang="en-US" dirty="0" smtClean="0"/>
              <a:t> manufacturing sites worldwide and more than 7 subsidiaries spanning 3 continents. We are growing in your market.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BC3EE88-FFC0-4976-AFD3-78574D885923}" type="slidenum">
              <a:rPr lang="en-GB" smtClean="0"/>
              <a:t>5</a:t>
            </a:fld>
            <a:endParaRPr lang="en-GB"/>
          </a:p>
        </p:txBody>
      </p:sp>
    </p:spTree>
    <p:extLst>
      <p:ext uri="{BB962C8B-B14F-4D97-AF65-F5344CB8AC3E}">
        <p14:creationId xmlns:p14="http://schemas.microsoft.com/office/powerpoint/2010/main" val="327230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 Track: </a:t>
            </a:r>
          </a:p>
          <a:p>
            <a:endParaRPr lang="en-US" b="1" dirty="0" smtClean="0"/>
          </a:p>
          <a:p>
            <a:pPr defTabSz="474739">
              <a:defRPr/>
            </a:pPr>
            <a:r>
              <a:rPr lang="en-US" dirty="0" smtClean="0"/>
              <a:t>Getac has</a:t>
            </a:r>
            <a:r>
              <a:rPr lang="en-US" baseline="0" dirty="0" smtClean="0"/>
              <a:t> complete control of our supply chain. We manufacture our own motherboard, batteries, screens and mechanical parts. This ensures the longevity of the parts of the device. </a:t>
            </a:r>
            <a:endParaRPr lang="en-US" dirty="0" smtClean="0"/>
          </a:p>
          <a:p>
            <a:endParaRPr lang="en-US" dirty="0"/>
          </a:p>
        </p:txBody>
      </p:sp>
      <p:sp>
        <p:nvSpPr>
          <p:cNvPr id="4" name="Slide Number Placeholder 3"/>
          <p:cNvSpPr>
            <a:spLocks noGrp="1"/>
          </p:cNvSpPr>
          <p:nvPr>
            <p:ph type="sldNum" sz="quarter" idx="10"/>
          </p:nvPr>
        </p:nvSpPr>
        <p:spPr/>
        <p:txBody>
          <a:bodyPr/>
          <a:lstStyle/>
          <a:p>
            <a:fld id="{4B9070A9-674C-4C1E-83BA-6A914ACA06B0}" type="slidenum">
              <a:rPr lang="en-US" smtClean="0"/>
              <a:pPr/>
              <a:t>7</a:t>
            </a:fld>
            <a:endParaRPr lang="en-US"/>
          </a:p>
        </p:txBody>
      </p:sp>
    </p:spTree>
    <p:extLst>
      <p:ext uri="{BB962C8B-B14F-4D97-AF65-F5344CB8AC3E}">
        <p14:creationId xmlns:p14="http://schemas.microsoft.com/office/powerpoint/2010/main" val="94201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Talk Track: </a:t>
            </a:r>
          </a:p>
          <a:p>
            <a:endParaRPr lang="en-US" b="1" dirty="0" smtClean="0"/>
          </a:p>
          <a:p>
            <a:pPr defTabSz="474739">
              <a:defRPr/>
            </a:pPr>
            <a:r>
              <a:rPr lang="en-US" dirty="0" smtClean="0"/>
              <a:t>Getac have some unique technology that</a:t>
            </a:r>
            <a:r>
              <a:rPr lang="en-US" baseline="0" dirty="0" smtClean="0"/>
              <a:t> we developed. </a:t>
            </a:r>
            <a:r>
              <a:rPr lang="en-US" dirty="0" smtClean="0"/>
              <a:t>We control the source of the technology</a:t>
            </a:r>
            <a:r>
              <a:rPr lang="en-US" baseline="0" dirty="0" smtClean="0"/>
              <a:t> to </a:t>
            </a:r>
            <a:r>
              <a:rPr lang="en-US" dirty="0" smtClean="0"/>
              <a:t>guarantee we can have a quality product. </a:t>
            </a:r>
          </a:p>
          <a:p>
            <a:pPr defTabSz="474739">
              <a:defRPr/>
            </a:pPr>
            <a:endParaRPr lang="en-US" dirty="0" smtClean="0"/>
          </a:p>
          <a:p>
            <a:pPr defTabSz="474739">
              <a:defRPr/>
            </a:pPr>
            <a:endParaRPr lang="en-US" baseline="0" dirty="0" smtClean="0"/>
          </a:p>
          <a:p>
            <a:pPr defTabSz="474739">
              <a:defRPr/>
            </a:pPr>
            <a:r>
              <a:rPr lang="en-US" b="1" baseline="0" dirty="0" err="1" smtClean="0"/>
              <a:t>QuadraClear</a:t>
            </a:r>
            <a:r>
              <a:rPr lang="en-US" b="1" baseline="0" dirty="0" smtClean="0"/>
              <a:t> ® </a:t>
            </a:r>
            <a:r>
              <a:rPr lang="en-US" baseline="0" dirty="0" smtClean="0"/>
              <a:t> (sunlight readability) </a:t>
            </a:r>
          </a:p>
          <a:p>
            <a:pPr defTabSz="474739">
              <a:defRPr/>
            </a:pPr>
            <a:r>
              <a:rPr lang="en-US" baseline="0" dirty="0" smtClean="0"/>
              <a:t>Where do you use these devices? It’s outdoors or mounted on vehicles. </a:t>
            </a:r>
          </a:p>
          <a:p>
            <a:pPr defTabSz="474739">
              <a:defRPr/>
            </a:pPr>
            <a:r>
              <a:rPr lang="en-US" dirty="0" smtClean="0"/>
              <a:t>Both screen brightness and anti-reflectivity is important. In order to reduce the sunlight's reflectivity and provide a better effective contrast ratio than other displays, we use a combination of super bright LEDs,</a:t>
            </a:r>
            <a:r>
              <a:rPr lang="en-US" baseline="0" dirty="0" smtClean="0"/>
              <a:t> </a:t>
            </a:r>
            <a:r>
              <a:rPr lang="en-US" dirty="0" smtClean="0"/>
              <a:t> optical treatments, layer bonding and circular polarizations to effectively reduce reflected light. So you can clearly view the screen even while the sun is directly shining through the window. </a:t>
            </a:r>
          </a:p>
          <a:p>
            <a:pPr defTabSz="474739">
              <a:defRPr/>
            </a:pPr>
            <a:r>
              <a:rPr lang="en-US" dirty="0" smtClean="0">
                <a:hlinkClick r:id="rId3"/>
              </a:rPr>
              <a:t>http://optical.getac.com/technologies/quadraclear.html</a:t>
            </a:r>
            <a:endParaRPr lang="en-US" dirty="0" smtClean="0"/>
          </a:p>
          <a:p>
            <a:pPr defTabSz="474739">
              <a:defRPr/>
            </a:pPr>
            <a:r>
              <a:rPr lang="en-US" dirty="0" smtClean="0"/>
              <a:t>Conrad </a:t>
            </a:r>
            <a:r>
              <a:rPr lang="en-US" dirty="0" err="1" smtClean="0"/>
              <a:t>Bickerson</a:t>
            </a:r>
            <a:r>
              <a:rPr lang="en-US" dirty="0" smtClean="0"/>
              <a:t> the foremost authority for rugged computers from</a:t>
            </a:r>
            <a:r>
              <a:rPr lang="en-US" baseline="0" dirty="0" smtClean="0"/>
              <a:t> VDC report</a:t>
            </a:r>
            <a:r>
              <a:rPr lang="en-US" dirty="0" smtClean="0"/>
              <a:t>, said that effective contrast ratio is more important then just brightness. Our devices provide better effective contrast ratio than our competitors. So our screens are not only</a:t>
            </a:r>
            <a:r>
              <a:rPr lang="en-US" baseline="0" dirty="0" smtClean="0"/>
              <a:t> bright but they also provide a higher effective contrast ratio. </a:t>
            </a:r>
            <a:endParaRPr lang="en-US" dirty="0" smtClean="0"/>
          </a:p>
          <a:p>
            <a:pPr defTabSz="474739">
              <a:defRPr/>
            </a:pPr>
            <a:endParaRPr lang="en-US" dirty="0" smtClean="0"/>
          </a:p>
          <a:p>
            <a:r>
              <a:rPr lang="en-US" b="1" baseline="0" dirty="0" err="1" smtClean="0"/>
              <a:t>LumiBond</a:t>
            </a:r>
            <a:r>
              <a:rPr lang="en-US" b="1" baseline="0" dirty="0" smtClean="0"/>
              <a:t>®</a:t>
            </a:r>
          </a:p>
          <a:p>
            <a:r>
              <a:rPr lang="en-US" baseline="0" dirty="0" smtClean="0"/>
              <a:t>Getac computers have </a:t>
            </a:r>
            <a:r>
              <a:rPr lang="en-US" baseline="0" dirty="0" err="1" smtClean="0"/>
              <a:t>LumiBond</a:t>
            </a:r>
            <a:r>
              <a:rPr lang="en-US" baseline="0" dirty="0" smtClean="0"/>
              <a:t> Technology. </a:t>
            </a:r>
            <a:r>
              <a:rPr lang="en-US" baseline="0" dirty="0" err="1" smtClean="0"/>
              <a:t>LumiBond</a:t>
            </a:r>
            <a:r>
              <a:rPr lang="en-US" baseline="0" dirty="0" smtClean="0"/>
              <a:t>  offers you multi-layer protective design that gives your screen full protection, while giving you superb touch sensitivity. Whether your using a glove, stylus or your fingers. Typically capacitive screens do no have the touch sensitivity or sunlight readability. Through special optical coating combined with Gorilla glass protection, we not only increase the ruggedness of the product but also provide a higher effective contrast ratio and wider viewing angle for sunlight readability. </a:t>
            </a:r>
          </a:p>
          <a:p>
            <a:pPr defTabSz="474739">
              <a:defRPr/>
            </a:pPr>
            <a:endParaRPr lang="en-US" dirty="0" smtClean="0"/>
          </a:p>
          <a:p>
            <a:r>
              <a:rPr lang="en-US" b="1" baseline="0" dirty="0" smtClean="0"/>
              <a:t>FAQ</a:t>
            </a:r>
          </a:p>
          <a:p>
            <a:r>
              <a:rPr lang="en-US" baseline="0" dirty="0" smtClean="0"/>
              <a:t>Please explain </a:t>
            </a:r>
            <a:r>
              <a:rPr lang="en-US" baseline="0" dirty="0" err="1" smtClean="0"/>
              <a:t>LumiBond</a:t>
            </a:r>
            <a:r>
              <a:rPr lang="en-US" baseline="0" dirty="0" smtClean="0"/>
              <a:t> technology in more detail? For more information you can check interactive website </a:t>
            </a:r>
            <a:r>
              <a:rPr lang="en-US" dirty="0" smtClean="0">
                <a:hlinkClick r:id="rId4"/>
              </a:rPr>
              <a:t>http://optical.getac.com/technologies/lumibond.html</a:t>
            </a:r>
            <a:endParaRPr lang="en-US" baseline="0" dirty="0" smtClean="0"/>
          </a:p>
          <a:p>
            <a:pPr defTabSz="474739">
              <a:defRPr/>
            </a:pPr>
            <a:endParaRPr lang="en-US" dirty="0" smtClean="0"/>
          </a:p>
          <a:p>
            <a:pPr defTabSz="474739">
              <a:defRPr/>
            </a:pPr>
            <a:endParaRPr lang="en-US" dirty="0" smtClean="0"/>
          </a:p>
        </p:txBody>
      </p:sp>
      <p:sp>
        <p:nvSpPr>
          <p:cNvPr id="4" name="Slide Number Placeholder 3"/>
          <p:cNvSpPr>
            <a:spLocks noGrp="1"/>
          </p:cNvSpPr>
          <p:nvPr>
            <p:ph type="sldNum" sz="quarter" idx="10"/>
          </p:nvPr>
        </p:nvSpPr>
        <p:spPr/>
        <p:txBody>
          <a:bodyPr/>
          <a:lstStyle/>
          <a:p>
            <a:fld id="{4B9070A9-674C-4C1E-83BA-6A914ACA06B0}" type="slidenum">
              <a:rPr lang="en-US" smtClean="0"/>
              <a:pPr/>
              <a:t>8</a:t>
            </a:fld>
            <a:endParaRPr lang="en-US"/>
          </a:p>
        </p:txBody>
      </p:sp>
    </p:spTree>
    <p:extLst>
      <p:ext uri="{BB962C8B-B14F-4D97-AF65-F5344CB8AC3E}">
        <p14:creationId xmlns:p14="http://schemas.microsoft.com/office/powerpoint/2010/main" val="260288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Talk Track: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MIL-STD</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Getac</a:t>
            </a:r>
            <a:r>
              <a:rPr lang="en-US" baseline="0" dirty="0" smtClean="0"/>
              <a:t> products are not just compliant and tested internally, we are certified by global independent third-parties. Getac products were military certified in 1989 with the MIL-STD 810E and we innovate our products to fulfill the latest MIL-STD requirements. Our products are certified to the latest MIL-STD 810G for drops, shocks, temperatures and much more. Many of our products are certified for MIL-461-F which means the products can be used without magnetic interference to other electronics. This is critical in the defense industries and also transportation industries such as airports where electronic magnetic interferences can have an adverse affect on operations.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smtClean="0"/>
              <a:t>IP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Our product range consist of certified IP54 products all the way to IP68. The I stands for ingress and the P stands for protection against water. All of our fully rugged products are IP65 which means they are totally protected against dust and protected against water jets from any direction.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smtClean="0"/>
              <a:t>UL1604, ANSI, ATEX</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Getac </a:t>
            </a:r>
            <a:r>
              <a:rPr lang="en-GB" sz="1200" b="0" i="0" kern="1200" dirty="0" smtClean="0">
                <a:solidFill>
                  <a:schemeClr val="tx1"/>
                </a:solidFill>
                <a:effectLst/>
                <a:latin typeface="+mn-lt"/>
                <a:ea typeface="ＭＳ Ｐゴシック" pitchFamily="34" charset="-128"/>
                <a:cs typeface="MS PGothic" pitchFamily="34" charset="-128"/>
              </a:rPr>
              <a:t>goes beyond UL60950 testing to achieve UL 1604 certification. UL 1604 certification assures safe operation in areas where potentially explosive or flammable substances may be present.</a:t>
            </a:r>
            <a:r>
              <a:rPr lang="en-GB" sz="1200" b="0" i="0" kern="1200" baseline="0" dirty="0" smtClean="0">
                <a:solidFill>
                  <a:schemeClr val="tx1"/>
                </a:solidFill>
                <a:effectLst/>
                <a:latin typeface="+mn-lt"/>
                <a:ea typeface="ＭＳ Ｐゴシック" pitchFamily="34" charset="-128"/>
                <a:cs typeface="MS PGothic" pitchFamily="34" charset="-128"/>
              </a:rPr>
              <a:t> </a:t>
            </a:r>
            <a:r>
              <a:rPr lang="en-US" baseline="0" dirty="0" smtClean="0"/>
              <a:t> Getac have an ATEX anti-explosive product line.  </a:t>
            </a:r>
            <a:r>
              <a:rPr lang="en-GB" sz="1200" b="0" i="0" kern="1200" dirty="0" smtClean="0">
                <a:solidFill>
                  <a:schemeClr val="tx1"/>
                </a:solidFill>
                <a:effectLst/>
                <a:latin typeface="+mn-lt"/>
                <a:ea typeface="ＭＳ Ｐゴシック" pitchFamily="34" charset="-128"/>
                <a:cs typeface="MS PGothic" pitchFamily="34" charset="-128"/>
              </a:rPr>
              <a:t>ATEX  is the</a:t>
            </a:r>
            <a:r>
              <a:rPr lang="en-GB" sz="1200" b="0" i="0" kern="1200" baseline="0" dirty="0" smtClean="0">
                <a:solidFill>
                  <a:schemeClr val="tx1"/>
                </a:solidFill>
                <a:effectLst/>
                <a:latin typeface="+mn-lt"/>
                <a:ea typeface="ＭＳ Ｐゴシック" pitchFamily="34" charset="-128"/>
                <a:cs typeface="MS PGothic" pitchFamily="34" charset="-128"/>
              </a:rPr>
              <a:t> </a:t>
            </a:r>
            <a:r>
              <a:rPr lang="en-GB" sz="1200" b="0" i="0" kern="1200" dirty="0" smtClean="0">
                <a:solidFill>
                  <a:schemeClr val="tx1"/>
                </a:solidFill>
                <a:effectLst/>
                <a:latin typeface="+mn-lt"/>
                <a:ea typeface="ＭＳ Ｐゴシック" pitchFamily="34" charset="-128"/>
                <a:cs typeface="MS PGothic" pitchFamily="34" charset="-128"/>
              </a:rPr>
              <a:t>highest-level of certification awarded to information technology products that can be safely operated where specific potentially flammable or explosive materials may be present. To earn ATEX certification, Getac computers are tested to meet four basic criteria: spark ignition, warning markings, temperature, and drop testing.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EPEAT (OPTIONAL)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EPEAT Gold, means we passed more than 75% of the</a:t>
            </a:r>
            <a:r>
              <a:rPr lang="en-US" baseline="0" dirty="0" smtClean="0"/>
              <a:t> additional optional environmental requirements.  </a:t>
            </a:r>
            <a:endParaRPr lang="en-GB" dirty="0" smtClean="0"/>
          </a:p>
          <a:p>
            <a:endParaRPr lang="en-GB" dirty="0"/>
          </a:p>
        </p:txBody>
      </p:sp>
      <p:sp>
        <p:nvSpPr>
          <p:cNvPr id="4" name="Slide Number Placeholder 3"/>
          <p:cNvSpPr>
            <a:spLocks noGrp="1"/>
          </p:cNvSpPr>
          <p:nvPr>
            <p:ph type="sldNum" sz="quarter" idx="10"/>
          </p:nvPr>
        </p:nvSpPr>
        <p:spPr/>
        <p:txBody>
          <a:bodyPr/>
          <a:lstStyle/>
          <a:p>
            <a:fld id="{4B9070A9-674C-4C1E-83BA-6A914ACA06B0}" type="slidenum">
              <a:rPr lang="en-US" smtClean="0"/>
              <a:pPr/>
              <a:t>9</a:t>
            </a:fld>
            <a:endParaRPr lang="en-US"/>
          </a:p>
        </p:txBody>
      </p:sp>
    </p:spTree>
    <p:extLst>
      <p:ext uri="{BB962C8B-B14F-4D97-AF65-F5344CB8AC3E}">
        <p14:creationId xmlns:p14="http://schemas.microsoft.com/office/powerpoint/2010/main" val="39579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10</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331867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67149CD-128C-402A-8A0C-84C0CD240265}" type="slidenum">
              <a:rPr lang="zh-TW" altLang="en-US">
                <a:solidFill>
                  <a:prstClr val="black"/>
                </a:solidFill>
                <a:latin typeface="Arial" pitchFamily="34" charset="0"/>
              </a:rPr>
              <a:pPr eaLnBrk="1" hangingPunct="1">
                <a:spcBef>
                  <a:spcPct val="0"/>
                </a:spcBef>
              </a:pPr>
              <a:t>11</a:t>
            </a:fld>
            <a:endParaRPr lang="zh-TW" altLang="en-US">
              <a:solidFill>
                <a:prstClr val="black"/>
              </a:solidFill>
              <a:latin typeface="Arial" pitchFamily="34" charset="0"/>
            </a:endParaRPr>
          </a:p>
        </p:txBody>
      </p:sp>
    </p:spTree>
    <p:extLst>
      <p:ext uri="{BB962C8B-B14F-4D97-AF65-F5344CB8AC3E}">
        <p14:creationId xmlns:p14="http://schemas.microsoft.com/office/powerpoint/2010/main" val="69686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919261"/>
            <a:ext cx="82296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1624409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435" y="4406905"/>
            <a:ext cx="7772400" cy="1362075"/>
          </a:xfrm>
        </p:spPr>
        <p:txBody>
          <a:bodyPr anchor="t"/>
          <a:lstStyle>
            <a:lvl1pPr algn="l">
              <a:defRPr sz="4000" b="1" cap="all"/>
            </a:lvl1pPr>
          </a:lstStyle>
          <a:p>
            <a:r>
              <a:rPr lang="en-US" altLang="zh-TW" smtClean="0"/>
              <a:t>Click to edit Master title style</a:t>
            </a:r>
            <a:endParaRPr lang="zh-TW" altLang="en-US" dirty="0"/>
          </a:p>
        </p:txBody>
      </p:sp>
      <p:sp>
        <p:nvSpPr>
          <p:cNvPr id="3" name="文字版面配置區 2"/>
          <p:cNvSpPr>
            <a:spLocks noGrp="1"/>
          </p:cNvSpPr>
          <p:nvPr>
            <p:ph type="body" idx="1"/>
          </p:nvPr>
        </p:nvSpPr>
        <p:spPr>
          <a:xfrm>
            <a:off x="722435" y="2906713"/>
            <a:ext cx="7772400" cy="1500187"/>
          </a:xfrm>
        </p:spPr>
        <p:txBody>
          <a:bodyPr anchor="b"/>
          <a:lstStyle>
            <a:lvl1pPr marL="0" indent="0">
              <a:buNone/>
              <a:defRPr sz="2000">
                <a:solidFill>
                  <a:schemeClr val="accent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smtClean="0"/>
              <a:t>Click to edit Master text styles</a:t>
            </a:r>
          </a:p>
        </p:txBody>
      </p:sp>
      <p:sp>
        <p:nvSpPr>
          <p:cNvPr id="4"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12488003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2400"/>
            </a:lvl1pPr>
          </a:lstStyle>
          <a:p>
            <a:r>
              <a:rPr lang="en-US" altLang="zh-TW" dirty="0" smtClean="0"/>
              <a:t>Click to edit Master title style</a:t>
            </a:r>
            <a:endParaRPr lang="zh-TW" altLang="en-US" dirty="0"/>
          </a:p>
        </p:txBody>
      </p:sp>
      <p:sp>
        <p:nvSpPr>
          <p:cNvPr id="3" name="內容版面配置區 2"/>
          <p:cNvSpPr>
            <a:spLocks noGrp="1"/>
          </p:cNvSpPr>
          <p:nvPr>
            <p:ph sz="half" idx="1"/>
          </p:nvPr>
        </p:nvSpPr>
        <p:spPr>
          <a:xfrm>
            <a:off x="517284" y="1400178"/>
            <a:ext cx="3993173" cy="4848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4651133" y="1400178"/>
            <a:ext cx="3994638" cy="4848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5"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5682528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內容版面配置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內容版面配置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21700934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2400"/>
            </a:lvl1pPr>
          </a:lstStyle>
          <a:p>
            <a:r>
              <a:rPr lang="en-US" altLang="zh-TW" dirty="0" smtClean="0"/>
              <a:t>Click to edit Master title style</a:t>
            </a:r>
            <a:endParaRPr lang="zh-TW" altLang="en-US" dirty="0"/>
          </a:p>
        </p:txBody>
      </p:sp>
    </p:spTree>
    <p:extLst>
      <p:ext uri="{BB962C8B-B14F-4D97-AF65-F5344CB8AC3E}">
        <p14:creationId xmlns:p14="http://schemas.microsoft.com/office/powerpoint/2010/main" val="3311721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1432782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435" cy="1162050"/>
          </a:xfrm>
        </p:spPr>
        <p:txBody>
          <a:bodyPr/>
          <a:lstStyle>
            <a:lvl1pPr algn="l">
              <a:defRPr sz="20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457202"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34685338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167" y="4800600"/>
            <a:ext cx="5486400" cy="566738"/>
          </a:xfrm>
        </p:spPr>
        <p:txBody>
          <a:bodyPr/>
          <a:lstStyle>
            <a:lvl1pPr algn="l">
              <a:defRPr sz="20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1792167"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179216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4935515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Click to edit Master title style</a:t>
            </a:r>
            <a:endParaRPr lang="zh-TW" altLang="en-US" dirty="0"/>
          </a:p>
        </p:txBody>
      </p:sp>
      <p:sp>
        <p:nvSpPr>
          <p:cNvPr id="3" name="直排文字版面配置區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34675701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14749" y="107950"/>
            <a:ext cx="2031023" cy="6140450"/>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517282" y="107950"/>
            <a:ext cx="5956788" cy="614045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6286539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3023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5" name="內容版面配置區 2"/>
          <p:cNvSpPr>
            <a:spLocks noGrp="1"/>
          </p:cNvSpPr>
          <p:nvPr>
            <p:ph idx="1"/>
          </p:nvPr>
        </p:nvSpPr>
        <p:spPr>
          <a:xfrm>
            <a:off x="457200" y="919261"/>
            <a:ext cx="41148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內容版面配置區 2"/>
          <p:cNvSpPr>
            <a:spLocks noGrp="1"/>
          </p:cNvSpPr>
          <p:nvPr>
            <p:ph idx="10"/>
          </p:nvPr>
        </p:nvSpPr>
        <p:spPr>
          <a:xfrm>
            <a:off x="4572000" y="919261"/>
            <a:ext cx="41148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30151963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17525" y="1274765"/>
            <a:ext cx="8128000" cy="4848225"/>
          </a:xfrm>
        </p:spPr>
        <p:txBody>
          <a:bodyPr/>
          <a:lstStyle/>
          <a:p>
            <a:pPr lvl="0"/>
            <a:endParaRPr lang="en-US" noProof="0"/>
          </a:p>
        </p:txBody>
      </p:sp>
      <p:sp>
        <p:nvSpPr>
          <p:cNvPr id="5" name="Title 4"/>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19378693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8"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50" y="4005064"/>
            <a:ext cx="9173030" cy="2882630"/>
          </a:xfrm>
          <a:prstGeom prst="rect">
            <a:avLst/>
          </a:prstGeom>
          <a:effectLst/>
        </p:spPr>
      </p:pic>
      <p:pic>
        <p:nvPicPr>
          <p:cNvPr id="9"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441246"/>
            <a:ext cx="9166680" cy="416753"/>
          </a:xfrm>
          <a:prstGeom prst="rect">
            <a:avLst/>
          </a:prstGeom>
        </p:spPr>
      </p:pic>
      <p:sp>
        <p:nvSpPr>
          <p:cNvPr id="10" name="Rectangle 9"/>
          <p:cNvSpPr/>
          <p:nvPr userDrawn="1"/>
        </p:nvSpPr>
        <p:spPr>
          <a:xfrm>
            <a:off x="0" y="1"/>
            <a:ext cx="9166680" cy="4120510"/>
          </a:xfrm>
          <a:prstGeom prst="rect">
            <a:avLst/>
          </a:prstGeom>
          <a:solidFill>
            <a:srgbClr val="D74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solidFill>
                <a:srgbClr val="FFFFFF"/>
              </a:solidFill>
              <a:latin typeface="+mj-lt"/>
            </a:endParaRPr>
          </a:p>
        </p:txBody>
      </p:sp>
      <p:sp>
        <p:nvSpPr>
          <p:cNvPr id="2" name="Title 1"/>
          <p:cNvSpPr>
            <a:spLocks noGrp="1"/>
          </p:cNvSpPr>
          <p:nvPr>
            <p:ph type="title"/>
          </p:nvPr>
        </p:nvSpPr>
        <p:spPr>
          <a:xfrm>
            <a:off x="457200" y="0"/>
            <a:ext cx="8229600" cy="774700"/>
          </a:xfrm>
          <a:prstGeom prst="rect">
            <a:avLst/>
          </a:prstGeom>
        </p:spPr>
        <p:txBody>
          <a:bodyPr vert="horz"/>
          <a:lstStyle>
            <a:lvl1pPr>
              <a:defRPr>
                <a:solidFill>
                  <a:srgbClr val="FFFFFF"/>
                </a:solidFill>
              </a:defRPr>
            </a:lvl1pPr>
          </a:lstStyle>
          <a:p>
            <a:r>
              <a:rPr lang="en-US" dirty="0" smtClean="0"/>
              <a:t>Click to edit Master title style</a:t>
            </a:r>
            <a:endParaRPr lang="en-US" dirty="0"/>
          </a:p>
        </p:txBody>
      </p:sp>
      <p:sp>
        <p:nvSpPr>
          <p:cNvPr id="12" name="文字方塊 8"/>
          <p:cNvSpPr txBox="1"/>
          <p:nvPr userDrawn="1"/>
        </p:nvSpPr>
        <p:spPr>
          <a:xfrm>
            <a:off x="8532440" y="6559832"/>
            <a:ext cx="585216" cy="215444"/>
          </a:xfrm>
          <a:prstGeom prst="rect">
            <a:avLst/>
          </a:prstGeom>
          <a:noFill/>
        </p:spPr>
        <p:txBody>
          <a:bodyPr>
            <a:spAutoFit/>
          </a:bodyPr>
          <a:lstStyle/>
          <a:p>
            <a:pPr algn="r"/>
            <a:r>
              <a:rPr lang="en-US" altLang="zh-TW" sz="800" b="1" dirty="0">
                <a:solidFill>
                  <a:srgbClr val="595A5E"/>
                </a:solidFill>
                <a:ea typeface="新細明體" pitchFamily="18" charset="-120"/>
              </a:rPr>
              <a:t>P</a:t>
            </a:r>
            <a:fld id="{5FBC833A-1590-474D-88B9-0C1D9DD7E055}" type="slidenum">
              <a:rPr lang="en-US" altLang="zh-TW" sz="800" b="1">
                <a:solidFill>
                  <a:srgbClr val="595A5E"/>
                </a:solidFill>
                <a:ea typeface="新細明體" pitchFamily="18" charset="-120"/>
              </a:rPr>
              <a:pPr algn="r"/>
              <a:t>‹#›</a:t>
            </a:fld>
            <a:endParaRPr lang="en-US" altLang="zh-TW" sz="800" b="1" dirty="0">
              <a:solidFill>
                <a:srgbClr val="595A5E"/>
              </a:solidFill>
              <a:ea typeface="新細明體" pitchFamily="18" charset="-120"/>
            </a:endParaRPr>
          </a:p>
        </p:txBody>
      </p:sp>
      <p:sp>
        <p:nvSpPr>
          <p:cNvPr id="13" name="TextBox 12"/>
          <p:cNvSpPr txBox="1"/>
          <p:nvPr userDrawn="1"/>
        </p:nvSpPr>
        <p:spPr>
          <a:xfrm>
            <a:off x="3749292" y="6534060"/>
            <a:ext cx="5215196" cy="253916"/>
          </a:xfrm>
          <a:prstGeom prst="rect">
            <a:avLst/>
          </a:prstGeom>
          <a:noFill/>
        </p:spPr>
        <p:txBody>
          <a:bodyPr wrap="square">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050" kern="1200" dirty="0" smtClean="0">
                <a:solidFill>
                  <a:schemeClr val="bg1">
                    <a:lumMod val="65000"/>
                  </a:schemeClr>
                </a:solidFill>
                <a:latin typeface="Arial" charset="0"/>
                <a:ea typeface="ＭＳ Ｐゴシック" pitchFamily="34" charset="-128"/>
                <a:cs typeface="+mn-cs"/>
              </a:rPr>
              <a:t>	     © 2016 Getac Technology Corp.</a:t>
            </a:r>
            <a:endParaRPr kumimoji="0" lang="en-US" sz="1050" dirty="0">
              <a:solidFill>
                <a:schemeClr val="bg1">
                  <a:lumMod val="65000"/>
                </a:schemeClr>
              </a:solidFill>
            </a:endParaRPr>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368" y="6516685"/>
            <a:ext cx="936103" cy="196582"/>
          </a:xfrm>
          <a:prstGeom prst="rect">
            <a:avLst/>
          </a:prstGeom>
        </p:spPr>
      </p:pic>
    </p:spTree>
    <p:extLst>
      <p:ext uri="{BB962C8B-B14F-4D97-AF65-F5344CB8AC3E}">
        <p14:creationId xmlns:p14="http://schemas.microsoft.com/office/powerpoint/2010/main" val="7646192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6"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9" name="表格版面配置區 8"/>
          <p:cNvSpPr>
            <a:spLocks noGrp="1"/>
          </p:cNvSpPr>
          <p:nvPr>
            <p:ph type="tbl" sz="quarter" idx="10"/>
          </p:nvPr>
        </p:nvSpPr>
        <p:spPr>
          <a:xfrm>
            <a:off x="457200" y="1125538"/>
            <a:ext cx="8147050" cy="4679950"/>
          </a:xfrm>
          <a:prstGeom prst="rect">
            <a:avLst/>
          </a:prstGeom>
        </p:spPr>
        <p:txBody>
          <a:bodyPr/>
          <a:lstStyle/>
          <a:p>
            <a:endParaRPr lang="zh-TW" altLang="en-US" dirty="0"/>
          </a:p>
        </p:txBody>
      </p:sp>
    </p:spTree>
    <p:extLst>
      <p:ext uri="{BB962C8B-B14F-4D97-AF65-F5344CB8AC3E}">
        <p14:creationId xmlns:p14="http://schemas.microsoft.com/office/powerpoint/2010/main" val="19156726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8" y="919261"/>
            <a:ext cx="8229600" cy="5318051"/>
          </a:xfrm>
          <a:prstGeom prst="rect">
            <a:avLst/>
          </a:prstGeom>
        </p:spPr>
        <p:txBody>
          <a:bodyPr/>
          <a:lstStyle>
            <a:lvl1pPr>
              <a:defRPr sz="30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20330883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8"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5" name="內容版面配置區 2"/>
          <p:cNvSpPr>
            <a:spLocks noGrp="1"/>
          </p:cNvSpPr>
          <p:nvPr>
            <p:ph idx="1"/>
          </p:nvPr>
        </p:nvSpPr>
        <p:spPr>
          <a:xfrm>
            <a:off x="457200" y="919261"/>
            <a:ext cx="4114800" cy="5318051"/>
          </a:xfrm>
          <a:prstGeom prst="rect">
            <a:avLst/>
          </a:prstGeom>
        </p:spPr>
        <p:txBody>
          <a:bodyPr/>
          <a:lstStyle>
            <a:lvl1pPr>
              <a:defRPr sz="30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內容版面配置區 2"/>
          <p:cNvSpPr>
            <a:spLocks noGrp="1"/>
          </p:cNvSpPr>
          <p:nvPr>
            <p:ph idx="10"/>
          </p:nvPr>
        </p:nvSpPr>
        <p:spPr>
          <a:xfrm>
            <a:off x="4572004" y="919261"/>
            <a:ext cx="4114800" cy="5318051"/>
          </a:xfrm>
          <a:prstGeom prst="rect">
            <a:avLst/>
          </a:prstGeom>
        </p:spPr>
        <p:txBody>
          <a:bodyPr/>
          <a:lstStyle>
            <a:lvl1pPr>
              <a:defRPr sz="30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24510434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6"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23530236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00092" y="5357826"/>
            <a:ext cx="7743780" cy="671516"/>
          </a:xfrm>
          <a:prstGeom prst="rect">
            <a:avLst/>
          </a:prstGeom>
        </p:spPr>
        <p:txBody>
          <a:bodyPr>
            <a:normAutofit/>
          </a:bodyPr>
          <a:lstStyle>
            <a:lvl1pPr algn="l">
              <a:defRPr sz="3800">
                <a:solidFill>
                  <a:schemeClr val="bg1"/>
                </a:solidFill>
                <a:latin typeface="+mj-lt"/>
                <a:ea typeface="微軟正黑體" pitchFamily="34"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600092" y="6072206"/>
            <a:ext cx="6400800" cy="423850"/>
          </a:xfrm>
          <a:prstGeom prst="rect">
            <a:avLst/>
          </a:prstGeom>
        </p:spPr>
        <p:txBody>
          <a:bodyPr>
            <a:normAutofit/>
          </a:bodyPr>
          <a:lstStyle>
            <a:lvl1pPr marL="0" indent="0" algn="l">
              <a:buNone/>
              <a:defRPr sz="2000">
                <a:solidFill>
                  <a:schemeClr val="bg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13319064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8"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50" y="4005064"/>
            <a:ext cx="9173030" cy="2882630"/>
          </a:xfrm>
          <a:prstGeom prst="rect">
            <a:avLst/>
          </a:prstGeom>
          <a:effectLst/>
        </p:spPr>
      </p:pic>
      <p:pic>
        <p:nvPicPr>
          <p:cNvPr id="9"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441400"/>
            <a:ext cx="9166680" cy="416753"/>
          </a:xfrm>
          <a:prstGeom prst="rect">
            <a:avLst/>
          </a:prstGeom>
        </p:spPr>
      </p:pic>
      <p:sp>
        <p:nvSpPr>
          <p:cNvPr id="3" name="Date Placeholder 2"/>
          <p:cNvSpPr>
            <a:spLocks noGrp="1"/>
          </p:cNvSpPr>
          <p:nvPr>
            <p:ph type="dt" sz="half" idx="10"/>
          </p:nvPr>
        </p:nvSpPr>
        <p:spPr/>
        <p:txBody>
          <a:bodyPr/>
          <a:lstStyle/>
          <a:p>
            <a:fld id="{51BBCD0F-8D10-4B58-A99E-E2B2665C2B0E}" type="datetimeFigureOut">
              <a:rPr lang="zh-TW" altLang="en-US" smtClean="0">
                <a:solidFill>
                  <a:prstClr val="black">
                    <a:tint val="75000"/>
                  </a:prstClr>
                </a:solidFill>
              </a:rPr>
              <a:pPr/>
              <a:t>2018/4/20</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7434F5-A3EB-4E23-AB61-BCF4B31457A1}"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0" name="Rectangle 9"/>
          <p:cNvSpPr/>
          <p:nvPr userDrawn="1"/>
        </p:nvSpPr>
        <p:spPr>
          <a:xfrm>
            <a:off x="0" y="1"/>
            <a:ext cx="9166680" cy="4120510"/>
          </a:xfrm>
          <a:prstGeom prst="rect">
            <a:avLst/>
          </a:prstGeom>
          <a:solidFill>
            <a:srgbClr val="D74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57208" y="0"/>
            <a:ext cx="8229600" cy="774700"/>
          </a:xfrm>
          <a:prstGeom prst="rect">
            <a:avLst/>
          </a:prstGeom>
        </p:spPr>
        <p:txBody>
          <a:bodyPr vert="horz"/>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00691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237" y="1178874"/>
            <a:ext cx="4457701" cy="5186067"/>
          </a:xfrm>
          <a:prstGeom prst="rect">
            <a:avLst/>
          </a:prstGeom>
        </p:spPr>
        <p:txBody>
          <a:bodyPr lIns="68580" tIns="34290" rIns="68580" bIns="34290" anchor="ctr">
            <a:normAutofit/>
          </a:bodyPr>
          <a:lstStyle>
            <a:lvl1pPr>
              <a:defRPr>
                <a:solidFill>
                  <a:srgbClr val="005791"/>
                </a:solidFill>
                <a:latin typeface="Arial" panose="020B0604020202020204" pitchFamily="34" charset="0"/>
                <a:cs typeface="Arial" panose="020B0604020202020204" pitchFamily="34" charset="0"/>
              </a:defRPr>
            </a:lvl1pPr>
            <a:lvl2pPr>
              <a:defRPr>
                <a:solidFill>
                  <a:srgbClr val="005791"/>
                </a:solidFill>
                <a:latin typeface="Arial" panose="020B0604020202020204" pitchFamily="34" charset="0"/>
                <a:cs typeface="Arial" panose="020B0604020202020204" pitchFamily="34" charset="0"/>
              </a:defRPr>
            </a:lvl2pPr>
            <a:lvl3pPr>
              <a:defRPr>
                <a:solidFill>
                  <a:srgbClr val="005791"/>
                </a:solidFill>
                <a:latin typeface="Arial" panose="020B0604020202020204" pitchFamily="34" charset="0"/>
                <a:cs typeface="Arial" panose="020B0604020202020204" pitchFamily="34" charset="0"/>
              </a:defRPr>
            </a:lvl3pPr>
            <a:lvl4pPr>
              <a:defRPr>
                <a:solidFill>
                  <a:srgbClr val="005791"/>
                </a:solidFill>
                <a:latin typeface="Arial" panose="020B0604020202020204" pitchFamily="34" charset="0"/>
                <a:cs typeface="Arial" panose="020B0604020202020204" pitchFamily="34" charset="0"/>
              </a:defRPr>
            </a:lvl4pPr>
            <a:lvl5pPr>
              <a:defRPr>
                <a:solidFill>
                  <a:srgbClr val="005791"/>
                </a:solidFill>
                <a:latin typeface="Arial" panose="020B0604020202020204" pitchFamily="34" charset="0"/>
                <a:cs typeface="Arial" panose="020B0604020202020204"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313768" y="1179357"/>
            <a:ext cx="3352871" cy="5179608"/>
          </a:xfrm>
          <a:prstGeom prst="rect">
            <a:avLst/>
          </a:prstGeom>
        </p:spPr>
        <p:txBody>
          <a:bodyPr lIns="68580" tIns="34290" rIns="68580" bIns="34290" anchor="t">
            <a:normAutofit/>
          </a:bodyPr>
          <a:lstStyle>
            <a:lvl1pPr marL="0" indent="0">
              <a:buNone/>
              <a:defRPr sz="1200">
                <a:solidFill>
                  <a:srgbClr val="005791"/>
                </a:solidFill>
                <a:latin typeface="Arial" panose="020B0604020202020204" pitchFamily="34" charset="0"/>
                <a:cs typeface="Arial" panose="020B0604020202020204" pitchFamily="34" charset="0"/>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11" name="Date Placeholder 3"/>
          <p:cNvSpPr>
            <a:spLocks noGrp="1"/>
          </p:cNvSpPr>
          <p:nvPr>
            <p:ph type="dt" sz="half" idx="10"/>
          </p:nvPr>
        </p:nvSpPr>
        <p:spPr>
          <a:xfrm>
            <a:off x="7208958" y="6569832"/>
            <a:ext cx="1200150" cy="276977"/>
          </a:xfrm>
          <a:prstGeom prst="rect">
            <a:avLst/>
          </a:prstGeom>
        </p:spPr>
        <p:txBody>
          <a:bodyPr/>
          <a:lstStyle>
            <a:lvl1pPr algn="ctr">
              <a:defRPr sz="800">
                <a:solidFill>
                  <a:srgbClr val="005791"/>
                </a:solidFill>
                <a:latin typeface="Arial" panose="020B0604020202020204" pitchFamily="34" charset="0"/>
                <a:cs typeface="Arial" panose="020B0604020202020204" pitchFamily="34" charset="0"/>
              </a:defRPr>
            </a:lvl1pPr>
          </a:lstStyle>
          <a:p>
            <a:fld id="{9960B1A8-37E0-476D-BBE3-B21C07338589}" type="datetime1">
              <a:rPr lang="ru-RU" smtClean="0"/>
              <a:pPr/>
              <a:t>20.04.2018</a:t>
            </a:fld>
            <a:endParaRPr lang="en-US" dirty="0"/>
          </a:p>
        </p:txBody>
      </p:sp>
      <p:sp>
        <p:nvSpPr>
          <p:cNvPr id="12" name="Slide Number Placeholder 5"/>
          <p:cNvSpPr>
            <a:spLocks noGrp="1"/>
          </p:cNvSpPr>
          <p:nvPr>
            <p:ph type="sldNum" sz="quarter" idx="4"/>
          </p:nvPr>
        </p:nvSpPr>
        <p:spPr>
          <a:xfrm>
            <a:off x="8679247" y="6562319"/>
            <a:ext cx="439964" cy="286875"/>
          </a:xfrm>
          <a:prstGeom prst="rect">
            <a:avLst/>
          </a:prstGeom>
        </p:spPr>
        <p:txBody>
          <a:bodyPr/>
          <a:lstStyle>
            <a:lvl1pPr algn="ctr">
              <a:defRPr sz="800">
                <a:solidFill>
                  <a:srgbClr val="005791"/>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
        <p:nvSpPr>
          <p:cNvPr id="13" name="Footer Placeholder 4"/>
          <p:cNvSpPr>
            <a:spLocks noGrp="1"/>
          </p:cNvSpPr>
          <p:nvPr>
            <p:ph type="ftr" sz="quarter" idx="3"/>
          </p:nvPr>
        </p:nvSpPr>
        <p:spPr>
          <a:xfrm>
            <a:off x="1280956" y="6558343"/>
            <a:ext cx="5657850" cy="307977"/>
          </a:xfrm>
          <a:prstGeom prst="rect">
            <a:avLst/>
          </a:prstGeom>
        </p:spPr>
        <p:txBody>
          <a:bodyPr/>
          <a:lstStyle>
            <a:lvl1pPr algn="ctr">
              <a:defRPr sz="800">
                <a:solidFill>
                  <a:srgbClr val="005791"/>
                </a:solidFill>
                <a:latin typeface="Arial" panose="020B0604020202020204" pitchFamily="34" charset="0"/>
                <a:cs typeface="Arial" panose="020B0604020202020204" pitchFamily="34" charset="0"/>
              </a:defRPr>
            </a:lvl1pPr>
          </a:lstStyle>
          <a:p>
            <a:r>
              <a:rPr lang="ru-RU" smtClean="0"/>
              <a:t>ПРОСОФТ   </a:t>
            </a:r>
            <a:r>
              <a:rPr lang="en-US" smtClean="0"/>
              <a:t>[</a:t>
            </a:r>
            <a:r>
              <a:rPr lang="ru-RU" smtClean="0"/>
              <a:t> Территория автоматизации</a:t>
            </a:r>
            <a:r>
              <a:rPr lang="en-US" smtClean="0"/>
              <a:t> ]</a:t>
            </a:r>
            <a:endParaRPr lang="en-US" dirty="0"/>
          </a:p>
        </p:txBody>
      </p:sp>
      <p:sp>
        <p:nvSpPr>
          <p:cNvPr id="15" name="Заголовок 1"/>
          <p:cNvSpPr>
            <a:spLocks noGrp="1"/>
          </p:cNvSpPr>
          <p:nvPr>
            <p:ph type="title"/>
          </p:nvPr>
        </p:nvSpPr>
        <p:spPr>
          <a:xfrm>
            <a:off x="2169459" y="111561"/>
            <a:ext cx="6819153" cy="725144"/>
          </a:xfrm>
          <a:prstGeom prst="rect">
            <a:avLst/>
          </a:prstGeom>
        </p:spPr>
        <p:txBody>
          <a:bodyPr/>
          <a:lstStyle>
            <a:lvl1pPr algn="r">
              <a:defRPr sz="2400" cap="none">
                <a:solidFill>
                  <a:srgbClr val="005791"/>
                </a:solidFill>
                <a:latin typeface="Arial" panose="020B0604020202020204" pitchFamily="34" charset="0"/>
                <a:cs typeface="Arial" panose="020B0604020202020204" pitchFamily="34" charset="0"/>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5417970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919261"/>
            <a:ext cx="82296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043519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194046686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5" name="內容版面配置區 2"/>
          <p:cNvSpPr>
            <a:spLocks noGrp="1"/>
          </p:cNvSpPr>
          <p:nvPr>
            <p:ph idx="1"/>
          </p:nvPr>
        </p:nvSpPr>
        <p:spPr>
          <a:xfrm>
            <a:off x="457200" y="919261"/>
            <a:ext cx="41148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內容版面配置區 2"/>
          <p:cNvSpPr>
            <a:spLocks noGrp="1"/>
          </p:cNvSpPr>
          <p:nvPr>
            <p:ph idx="10"/>
          </p:nvPr>
        </p:nvSpPr>
        <p:spPr>
          <a:xfrm>
            <a:off x="4572000" y="919261"/>
            <a:ext cx="41148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23874269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22369370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d 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108000"/>
            <a:ext cx="6660000" cy="360000"/>
          </a:xfrm>
          <a:prstGeom prst="rect">
            <a:avLst/>
          </a:prstGeom>
        </p:spPr>
        <p:txBody>
          <a:bodyPr lIns="0" tIns="0" rIns="0" bIns="0" anchor="b" anchorCtr="0">
            <a:normAutofit/>
          </a:bodyPr>
          <a:lstStyle>
            <a:lvl1pPr algn="l">
              <a:defRPr sz="2100" b="1">
                <a:solidFill>
                  <a:schemeClr val="bg1"/>
                </a:solidFill>
                <a:latin typeface="Tahoma" pitchFamily="34" charset="0"/>
                <a:ea typeface="Tahoma" pitchFamily="34" charset="0"/>
                <a:cs typeface="Tahoma" pitchFamily="34" charset="0"/>
              </a:defRPr>
            </a:lvl1pPr>
          </a:lstStyle>
          <a:p>
            <a:r>
              <a:rPr lang="en-US" dirty="0" smtClean="0"/>
              <a:t>Click to add Slide title – Tahoma, Bold, 21 pt, color white</a:t>
            </a:r>
            <a:endParaRPr lang="lv-LV" dirty="0"/>
          </a:p>
        </p:txBody>
      </p:sp>
      <p:sp>
        <p:nvSpPr>
          <p:cNvPr id="15" name="Text Placeholder 3"/>
          <p:cNvSpPr>
            <a:spLocks noGrp="1"/>
          </p:cNvSpPr>
          <p:nvPr>
            <p:ph type="body" sz="quarter" idx="11" hasCustomPrompt="1"/>
          </p:nvPr>
        </p:nvSpPr>
        <p:spPr>
          <a:xfrm>
            <a:off x="539552" y="540000"/>
            <a:ext cx="6660000" cy="288000"/>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just" rtl="0" eaLnBrk="0" fontAlgn="base" hangingPunct="0">
              <a:spcBef>
                <a:spcPts val="0"/>
              </a:spcBef>
              <a:spcAft>
                <a:spcPct val="0"/>
              </a:spcAft>
              <a:buClr>
                <a:schemeClr val="accent1"/>
              </a:buClr>
              <a:buSzPct val="115000"/>
              <a:buNone/>
              <a:defRPr lang="lv-LV" sz="1600" b="0" i="1" baseline="0" dirty="0" smtClean="0">
                <a:solidFill>
                  <a:schemeClr val="bg1"/>
                </a:solidFill>
                <a:latin typeface="Tahoma" pitchFamily="34" charset="0"/>
                <a:ea typeface="Tahoma" pitchFamily="34" charset="0"/>
                <a:cs typeface="Tahoma" pitchFamily="34" charset="0"/>
              </a:defRPr>
            </a:lvl1pPr>
          </a:lstStyle>
          <a:p>
            <a:pPr marL="0" lvl="0" indent="0" algn="just" rtl="0" eaLnBrk="0" fontAlgn="base" hangingPunct="0">
              <a:spcBef>
                <a:spcPts val="0"/>
              </a:spcBef>
              <a:spcAft>
                <a:spcPct val="0"/>
              </a:spcAft>
              <a:buClr>
                <a:schemeClr val="accent1"/>
              </a:buClr>
              <a:buSzPct val="115000"/>
              <a:buNone/>
            </a:pPr>
            <a:r>
              <a:rPr lang="en-US" dirty="0" smtClean="0"/>
              <a:t>Click to add Key message – Tahoma, Italic, 16 pt, color white</a:t>
            </a:r>
          </a:p>
        </p:txBody>
      </p:sp>
      <p:sp>
        <p:nvSpPr>
          <p:cNvPr id="7" name="Text Placeholder 2"/>
          <p:cNvSpPr>
            <a:spLocks noGrp="1"/>
          </p:cNvSpPr>
          <p:nvPr>
            <p:ph type="body" idx="1" hasCustomPrompt="1"/>
          </p:nvPr>
        </p:nvSpPr>
        <p:spPr>
          <a:xfrm>
            <a:off x="539552" y="1268760"/>
            <a:ext cx="8100000" cy="360000"/>
          </a:xfrm>
          <a:prstGeom prst="rect">
            <a:avLst/>
          </a:prstGeom>
        </p:spPr>
        <p:txBody>
          <a:bodyPr lIns="0" tIns="0" rIns="0" bIns="0" anchor="t" anchorCtr="0">
            <a:normAutofit/>
          </a:bodyPr>
          <a:lstStyle>
            <a:lvl1pPr marL="0" indent="0">
              <a:spcAft>
                <a:spcPts val="0"/>
              </a:spcAft>
              <a:buNone/>
              <a:defRPr lang="en-US" sz="1600" b="1" kern="1200" dirty="0" smtClean="0">
                <a:solidFill>
                  <a:srgbClr val="0000FF"/>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Title for content: Tahoma, Bold, 16 pt, color blue (RGB 0/0/255)</a:t>
            </a:r>
          </a:p>
        </p:txBody>
      </p:sp>
      <p:sp>
        <p:nvSpPr>
          <p:cNvPr id="9" name="Text Placeholder 7"/>
          <p:cNvSpPr>
            <a:spLocks noGrp="1"/>
          </p:cNvSpPr>
          <p:nvPr>
            <p:ph type="body" sz="quarter" idx="15" hasCustomPrompt="1"/>
          </p:nvPr>
        </p:nvSpPr>
        <p:spPr>
          <a:xfrm>
            <a:off x="539554" y="5877272"/>
            <a:ext cx="8101013" cy="432000"/>
          </a:xfrm>
          <a:prstGeom prst="rect">
            <a:avLst/>
          </a:prstGeom>
        </p:spPr>
        <p:txBody>
          <a:bodyPr lIns="0" tIns="0" rIns="0" bIns="0" anchor="b" anchorCtr="0"/>
          <a:lstStyle>
            <a:lvl1pPr marL="0" marR="0" indent="0" algn="just" defTabSz="914400" rtl="0" eaLnBrk="0" fontAlgn="base" latinLnBrk="0" hangingPunct="0">
              <a:lnSpc>
                <a:spcPct val="100000"/>
              </a:lnSpc>
              <a:spcBef>
                <a:spcPct val="100000"/>
              </a:spcBef>
              <a:spcAft>
                <a:spcPct val="0"/>
              </a:spcAft>
              <a:buClr>
                <a:schemeClr val="accent1"/>
              </a:buClr>
              <a:buSzPct val="115000"/>
              <a:buFontTx/>
              <a:buNone/>
              <a:tabLst/>
              <a:defRPr lang="en-US" sz="1000" kern="1200" dirty="0" smtClean="0">
                <a:solidFill>
                  <a:srgbClr val="0000FF"/>
                </a:solidFill>
                <a:latin typeface="Tahoma" pitchFamily="34" charset="0"/>
                <a:ea typeface="Tahoma" pitchFamily="34" charset="0"/>
                <a:cs typeface="Tahoma" pitchFamily="34" charset="0"/>
              </a:defRPr>
            </a:lvl1pPr>
            <a:lvl5pPr>
              <a:buNone/>
              <a:defRPr/>
            </a:lvl5pPr>
          </a:lstStyle>
          <a:p>
            <a:r>
              <a:rPr lang="en-US" dirty="0" smtClean="0"/>
              <a:t>Click to add a footnote </a:t>
            </a:r>
            <a:r>
              <a:rPr lang="lv-LV" dirty="0" smtClean="0"/>
              <a:t> – </a:t>
            </a:r>
            <a:r>
              <a:rPr lang="en-US" dirty="0" smtClean="0"/>
              <a:t>Tahoma, Regular, 10 pt; color blue (RGB 0/0/255)</a:t>
            </a:r>
          </a:p>
        </p:txBody>
      </p:sp>
      <p:sp>
        <p:nvSpPr>
          <p:cNvPr id="10" name="Content Placeholder 2"/>
          <p:cNvSpPr>
            <a:spLocks noGrp="1"/>
          </p:cNvSpPr>
          <p:nvPr>
            <p:ph idx="16" hasCustomPrompt="1"/>
          </p:nvPr>
        </p:nvSpPr>
        <p:spPr>
          <a:xfrm>
            <a:off x="540000" y="1620000"/>
            <a:ext cx="8100000" cy="4140000"/>
          </a:xfrm>
          <a:prstGeom prst="rect">
            <a:avLst/>
          </a:prstGeom>
        </p:spPr>
        <p:txBody>
          <a:bodyPr lIns="0" tIns="18000" rIns="0" bIns="0">
            <a:normAutofit/>
          </a:bodyPr>
          <a:lstStyle>
            <a:lvl1pPr marL="0" indent="0" algn="just">
              <a:spcBef>
                <a:spcPts val="1200"/>
              </a:spcBef>
              <a:spcAft>
                <a:spcPts val="500"/>
              </a:spcAft>
              <a:buNone/>
              <a:defRPr sz="1600">
                <a:latin typeface="+mj-lt"/>
              </a:defRPr>
            </a:lvl1pPr>
            <a:lvl2pPr marL="84138" indent="179388" algn="just">
              <a:spcBef>
                <a:spcPts val="0"/>
              </a:spcBef>
              <a:spcAft>
                <a:spcPts val="300"/>
              </a:spcAft>
              <a:buFont typeface="Tahoma" pitchFamily="34" charset="0"/>
              <a:buChar char="●"/>
              <a:defRPr sz="1200">
                <a:latin typeface="+mj-lt"/>
              </a:defRPr>
            </a:lvl2pPr>
            <a:lvl3pPr marL="360363" indent="176213" algn="just">
              <a:spcBef>
                <a:spcPts val="0"/>
              </a:spcBef>
              <a:spcAft>
                <a:spcPts val="300"/>
              </a:spcAft>
              <a:buFont typeface="Courier New" pitchFamily="49" charset="0"/>
              <a:buChar char="o"/>
              <a:defRPr sz="1200">
                <a:latin typeface="+mj-lt"/>
              </a:defRPr>
            </a:lvl3pPr>
            <a:lvl4pPr marL="631825" indent="179388" algn="just">
              <a:spcBef>
                <a:spcPts val="0"/>
              </a:spcBef>
              <a:spcAft>
                <a:spcPts val="300"/>
              </a:spcAft>
              <a:buFont typeface="Wingdings" pitchFamily="2" charset="2"/>
              <a:buChar char="w"/>
              <a:defRPr sz="1200">
                <a:latin typeface="+mj-lt"/>
              </a:defRPr>
            </a:lvl4pPr>
            <a:lvl5pPr marL="895350" indent="187325" algn="just">
              <a:spcBef>
                <a:spcPts val="0"/>
              </a:spcBef>
              <a:spcAft>
                <a:spcPts val="300"/>
              </a:spcAft>
              <a:buSzPct val="150000"/>
              <a:buFont typeface="Wingdings 3" pitchFamily="18" charset="2"/>
              <a:buChar char="ê"/>
              <a:defRPr sz="1200">
                <a:latin typeface="+mj-lt"/>
              </a:defRPr>
            </a:lvl5pPr>
          </a:lstStyle>
          <a:p>
            <a:pPr lvl="0"/>
            <a:r>
              <a:rPr lang="en-US" dirty="0" smtClean="0"/>
              <a:t>Click to add text – First level: Tahoma, Regular, 16 pt, color blue (RGB 0/0/255)</a:t>
            </a:r>
          </a:p>
          <a:p>
            <a:pPr lvl="1"/>
            <a:r>
              <a:rPr lang="en-US" dirty="0" smtClean="0"/>
              <a:t>Second level: Tahoma, Regular, 12 pt, color blue (RGB 0/0/255)</a:t>
            </a:r>
          </a:p>
          <a:p>
            <a:pPr lvl="2"/>
            <a:r>
              <a:rPr lang="en-US" dirty="0" smtClean="0"/>
              <a:t>Third level: Tahoma, Regular, 12 pt, color blue (RGB 0/0/255)</a:t>
            </a:r>
          </a:p>
          <a:p>
            <a:pPr lvl="3"/>
            <a:r>
              <a:rPr lang="en-US" dirty="0" smtClean="0"/>
              <a:t>Fourth level: Tahoma, Regular, 12 pt, color blue (RGB 0/0/255)</a:t>
            </a:r>
          </a:p>
          <a:p>
            <a:pPr lvl="4"/>
            <a:r>
              <a:rPr lang="en-US" dirty="0" smtClean="0"/>
              <a:t>Fifth level: Tahoma, Regular, 12 pt, color blue (RGB 0/0/255)</a:t>
            </a:r>
            <a:endParaRPr lang="lv-LV" dirty="0"/>
          </a:p>
        </p:txBody>
      </p:sp>
      <p:sp>
        <p:nvSpPr>
          <p:cNvPr id="8" name="Slide Number Placeholder 5"/>
          <p:cNvSpPr>
            <a:spLocks noGrp="1"/>
          </p:cNvSpPr>
          <p:nvPr>
            <p:ph type="sldNum" sz="quarter" idx="12"/>
          </p:nvPr>
        </p:nvSpPr>
        <p:spPr>
          <a:xfrm>
            <a:off x="4355976" y="6372000"/>
            <a:ext cx="504056" cy="216024"/>
          </a:xfrm>
          <a:prstGeom prst="rect">
            <a:avLst/>
          </a:prstGeom>
        </p:spPr>
        <p:txBody>
          <a:bodyPr anchor="ctr"/>
          <a:lstStyle>
            <a:lvl1pPr algn="ctr">
              <a:defRPr sz="900">
                <a:solidFill>
                  <a:srgbClr val="0000FF"/>
                </a:solidFill>
                <a:latin typeface="Tahoma" pitchFamily="34" charset="0"/>
                <a:ea typeface="Tahoma" pitchFamily="34" charset="0"/>
                <a:cs typeface="Tahoma" pitchFamily="34" charset="0"/>
              </a:defRPr>
            </a:lvl1pPr>
          </a:lstStyle>
          <a:p>
            <a:fld id="{5CC8CC56-7865-4BCB-A77C-CF2F1F791C03}" type="slidenum">
              <a:rPr lang="lv-LV" smtClean="0"/>
              <a:pPr/>
              <a:t>‹#›</a:t>
            </a:fld>
            <a:endParaRPr lang="lv-LV" dirty="0"/>
          </a:p>
        </p:txBody>
      </p:sp>
    </p:spTree>
    <p:extLst>
      <p:ext uri="{BB962C8B-B14F-4D97-AF65-F5344CB8AC3E}">
        <p14:creationId xmlns:p14="http://schemas.microsoft.com/office/powerpoint/2010/main" val="3082841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8"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50" y="4005065"/>
            <a:ext cx="9173030" cy="2882631"/>
          </a:xfrm>
          <a:prstGeom prst="rect">
            <a:avLst/>
          </a:prstGeom>
          <a:effectLst/>
        </p:spPr>
      </p:pic>
      <p:pic>
        <p:nvPicPr>
          <p:cNvPr id="9"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441248"/>
            <a:ext cx="9166680" cy="416753"/>
          </a:xfrm>
          <a:prstGeom prst="rect">
            <a:avLst/>
          </a:prstGeom>
        </p:spPr>
      </p:pic>
      <p:sp>
        <p:nvSpPr>
          <p:cNvPr id="10" name="Rectangle 9"/>
          <p:cNvSpPr/>
          <p:nvPr userDrawn="1"/>
        </p:nvSpPr>
        <p:spPr>
          <a:xfrm>
            <a:off x="0" y="2"/>
            <a:ext cx="9166680" cy="4120511"/>
          </a:xfrm>
          <a:prstGeom prst="rect">
            <a:avLst/>
          </a:prstGeom>
          <a:solidFill>
            <a:srgbClr val="D74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57200" y="1"/>
            <a:ext cx="8229600" cy="774700"/>
          </a:xfrm>
          <a:prstGeom prst="rect">
            <a:avLst/>
          </a:prstGeom>
        </p:spPr>
        <p:txBody>
          <a:bodyPr vert="horz"/>
          <a:lstStyle>
            <a:lvl1pPr>
              <a:defRPr>
                <a:solidFill>
                  <a:srgbClr val="FFFFFF"/>
                </a:solidFill>
              </a:defRPr>
            </a:lvl1pPr>
          </a:lstStyle>
          <a:p>
            <a:r>
              <a:rPr lang="en-US" dirty="0" smtClean="0"/>
              <a:t>Click to edit Master title style</a:t>
            </a:r>
            <a:endParaRPr lang="en-US" dirty="0"/>
          </a:p>
        </p:txBody>
      </p:sp>
      <p:sp>
        <p:nvSpPr>
          <p:cNvPr id="12" name="文字方塊 8"/>
          <p:cNvSpPr txBox="1"/>
          <p:nvPr userDrawn="1"/>
        </p:nvSpPr>
        <p:spPr>
          <a:xfrm>
            <a:off x="8532440" y="6559832"/>
            <a:ext cx="585216" cy="215444"/>
          </a:xfrm>
          <a:prstGeom prst="rect">
            <a:avLst/>
          </a:prstGeom>
          <a:noFill/>
        </p:spPr>
        <p:txBody>
          <a:bodyPr>
            <a:spAutoFit/>
          </a:bodyPr>
          <a:lstStyle/>
          <a:p>
            <a:pPr algn="r"/>
            <a:r>
              <a:rPr lang="en-US" altLang="zh-TW" sz="800" b="1" dirty="0">
                <a:solidFill>
                  <a:srgbClr val="595A5E"/>
                </a:solidFill>
                <a:ea typeface="新細明體" pitchFamily="18" charset="-120"/>
              </a:rPr>
              <a:t>P</a:t>
            </a:r>
            <a:fld id="{5FBC833A-1590-474D-88B9-0C1D9DD7E055}" type="slidenum">
              <a:rPr lang="en-US" altLang="zh-TW" sz="800" b="1">
                <a:solidFill>
                  <a:srgbClr val="595A5E"/>
                </a:solidFill>
                <a:ea typeface="新細明體" pitchFamily="18" charset="-120"/>
              </a:rPr>
              <a:pPr algn="r"/>
              <a:t>‹#›</a:t>
            </a:fld>
            <a:endParaRPr lang="en-US" altLang="zh-TW" sz="800" b="1" dirty="0">
              <a:solidFill>
                <a:srgbClr val="595A5E"/>
              </a:solidFill>
              <a:ea typeface="新細明體" pitchFamily="18" charset="-120"/>
            </a:endParaRPr>
          </a:p>
        </p:txBody>
      </p:sp>
      <p:sp>
        <p:nvSpPr>
          <p:cNvPr id="13" name="TextBox 12"/>
          <p:cNvSpPr txBox="1"/>
          <p:nvPr userDrawn="1"/>
        </p:nvSpPr>
        <p:spPr>
          <a:xfrm>
            <a:off x="3749292" y="6534060"/>
            <a:ext cx="5215196" cy="253916"/>
          </a:xfrm>
          <a:prstGeom prst="rect">
            <a:avLst/>
          </a:prstGeom>
          <a:noFill/>
        </p:spPr>
        <p:txBody>
          <a:bodyPr wrap="square">
            <a:spAutoFit/>
          </a:bodyPr>
          <a:lstStyle/>
          <a:p>
            <a:pPr>
              <a:defRPr/>
            </a:pPr>
            <a:r>
              <a:rPr lang="en-US" sz="1050" dirty="0" smtClean="0">
                <a:solidFill>
                  <a:prstClr val="white">
                    <a:lumMod val="65000"/>
                  </a:prstClr>
                </a:solidFill>
              </a:rPr>
              <a:t>	     © 2016 Getac Technology Corp. All rights reserved.</a:t>
            </a:r>
            <a:r>
              <a:rPr lang="zh-TW" altLang="en-US" sz="1050" dirty="0" smtClean="0">
                <a:solidFill>
                  <a:prstClr val="white">
                    <a:lumMod val="65000"/>
                  </a:prstClr>
                </a:solidFill>
              </a:rPr>
              <a:t> </a:t>
            </a:r>
            <a:r>
              <a:rPr lang="en-US" sz="1050" dirty="0" smtClean="0">
                <a:solidFill>
                  <a:prstClr val="white">
                    <a:lumMod val="65000"/>
                  </a:prstClr>
                </a:solidFill>
              </a:rPr>
              <a:t>  Getac Confidential</a:t>
            </a:r>
            <a:endParaRPr lang="en-US" sz="1050" dirty="0">
              <a:solidFill>
                <a:prstClr val="white">
                  <a:lumMod val="65000"/>
                </a:prstClr>
              </a:solidFill>
            </a:endParaRPr>
          </a:p>
        </p:txBody>
      </p:sp>
    </p:spTree>
    <p:extLst>
      <p:ext uri="{BB962C8B-B14F-4D97-AF65-F5344CB8AC3E}">
        <p14:creationId xmlns:p14="http://schemas.microsoft.com/office/powerpoint/2010/main" val="179086961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79514" y="5357827"/>
            <a:ext cx="7743780" cy="671516"/>
          </a:xfrm>
          <a:prstGeom prst="rect">
            <a:avLst/>
          </a:prstGeom>
        </p:spPr>
        <p:txBody>
          <a:bodyPr>
            <a:normAutofit/>
          </a:bodyPr>
          <a:lstStyle>
            <a:lvl1pPr algn="l">
              <a:defRPr sz="3800">
                <a:solidFill>
                  <a:schemeClr val="bg1"/>
                </a:solidFill>
                <a:latin typeface="+mj-lt"/>
                <a:ea typeface="微軟正黑體" pitchFamily="34"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212598" y="6072205"/>
            <a:ext cx="6400800" cy="423851"/>
          </a:xfrm>
          <a:prstGeom prst="rect">
            <a:avLst/>
          </a:prstGeom>
        </p:spPr>
        <p:txBody>
          <a:bodyPr>
            <a:normAutofit/>
          </a:bodyPr>
          <a:lstStyle>
            <a:lvl1pPr marL="0" indent="0" algn="l">
              <a:buNone/>
              <a:defRPr sz="2000">
                <a:solidFill>
                  <a:schemeClr val="bg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Tree>
    <p:extLst>
      <p:ext uri="{BB962C8B-B14F-4D97-AF65-F5344CB8AC3E}">
        <p14:creationId xmlns:p14="http://schemas.microsoft.com/office/powerpoint/2010/main" val="242653901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6"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9" name="表格版面配置區 8"/>
          <p:cNvSpPr>
            <a:spLocks noGrp="1"/>
          </p:cNvSpPr>
          <p:nvPr>
            <p:ph type="tbl" sz="quarter" idx="10"/>
          </p:nvPr>
        </p:nvSpPr>
        <p:spPr>
          <a:xfrm>
            <a:off x="457200" y="1125538"/>
            <a:ext cx="8147050" cy="4679950"/>
          </a:xfrm>
          <a:prstGeom prst="rect">
            <a:avLst/>
          </a:prstGeom>
        </p:spPr>
        <p:txBody>
          <a:bodyPr/>
          <a:lstStyle/>
          <a:p>
            <a:endParaRPr lang="zh-TW" altLang="en-US" dirty="0"/>
          </a:p>
        </p:txBody>
      </p:sp>
    </p:spTree>
    <p:extLst>
      <p:ext uri="{BB962C8B-B14F-4D97-AF65-F5344CB8AC3E}">
        <p14:creationId xmlns:p14="http://schemas.microsoft.com/office/powerpoint/2010/main" val="31961146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8" y="919261"/>
            <a:ext cx="8229600" cy="5318051"/>
          </a:xfrm>
          <a:prstGeom prst="rect">
            <a:avLst/>
          </a:prstGeom>
        </p:spPr>
        <p:txBody>
          <a:bodyPr/>
          <a:lstStyle>
            <a:lvl1pPr>
              <a:defRPr sz="30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386267185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8"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5" name="內容版面配置區 2"/>
          <p:cNvSpPr>
            <a:spLocks noGrp="1"/>
          </p:cNvSpPr>
          <p:nvPr>
            <p:ph idx="1"/>
          </p:nvPr>
        </p:nvSpPr>
        <p:spPr>
          <a:xfrm>
            <a:off x="457200" y="919261"/>
            <a:ext cx="4114800" cy="5318051"/>
          </a:xfrm>
          <a:prstGeom prst="rect">
            <a:avLst/>
          </a:prstGeom>
        </p:spPr>
        <p:txBody>
          <a:bodyPr/>
          <a:lstStyle>
            <a:lvl1pPr>
              <a:defRPr sz="30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內容版面配置區 2"/>
          <p:cNvSpPr>
            <a:spLocks noGrp="1"/>
          </p:cNvSpPr>
          <p:nvPr>
            <p:ph idx="10"/>
          </p:nvPr>
        </p:nvSpPr>
        <p:spPr>
          <a:xfrm>
            <a:off x="4572004" y="919261"/>
            <a:ext cx="4114800" cy="5318051"/>
          </a:xfrm>
          <a:prstGeom prst="rect">
            <a:avLst/>
          </a:prstGeom>
        </p:spPr>
        <p:txBody>
          <a:bodyPr/>
          <a:lstStyle>
            <a:lvl1pPr>
              <a:defRPr sz="30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351057778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6" name="標題 1"/>
          <p:cNvSpPr>
            <a:spLocks noGrp="1"/>
          </p:cNvSpPr>
          <p:nvPr>
            <p:ph type="title"/>
          </p:nvPr>
        </p:nvSpPr>
        <p:spPr>
          <a:xfrm>
            <a:off x="457208" y="202630"/>
            <a:ext cx="8229600" cy="418058"/>
          </a:xfrm>
          <a:prstGeom prst="rect">
            <a:avLst/>
          </a:prstGeom>
        </p:spPr>
        <p:txBody>
          <a:bodyPr/>
          <a:lstStyle>
            <a:lvl1pPr algn="l">
              <a:defRPr sz="20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71820314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00092" y="5357826"/>
            <a:ext cx="7743780" cy="671516"/>
          </a:xfrm>
          <a:prstGeom prst="rect">
            <a:avLst/>
          </a:prstGeom>
        </p:spPr>
        <p:txBody>
          <a:bodyPr>
            <a:normAutofit/>
          </a:bodyPr>
          <a:lstStyle>
            <a:lvl1pPr algn="l">
              <a:defRPr sz="3800">
                <a:solidFill>
                  <a:schemeClr val="bg1"/>
                </a:solidFill>
                <a:latin typeface="+mj-lt"/>
                <a:ea typeface="微軟正黑體" pitchFamily="34"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600092" y="6072206"/>
            <a:ext cx="6400800" cy="423850"/>
          </a:xfrm>
          <a:prstGeom prst="rect">
            <a:avLst/>
          </a:prstGeom>
        </p:spPr>
        <p:txBody>
          <a:bodyPr>
            <a:normAutofit/>
          </a:bodyPr>
          <a:lstStyle>
            <a:lvl1pPr marL="0" indent="0" algn="l">
              <a:buNone/>
              <a:defRPr sz="2000">
                <a:solidFill>
                  <a:schemeClr val="bg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18840456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79512" y="5357826"/>
            <a:ext cx="7743780" cy="671516"/>
          </a:xfrm>
          <a:prstGeom prst="rect">
            <a:avLst/>
          </a:prstGeom>
        </p:spPr>
        <p:txBody>
          <a:bodyPr>
            <a:normAutofit/>
          </a:bodyPr>
          <a:lstStyle>
            <a:lvl1pPr algn="l">
              <a:defRPr sz="3800">
                <a:solidFill>
                  <a:schemeClr val="bg1"/>
                </a:solidFill>
                <a:latin typeface="+mj-lt"/>
                <a:ea typeface="微軟正黑體" pitchFamily="34"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212596" y="6072206"/>
            <a:ext cx="6400800" cy="423850"/>
          </a:xfrm>
          <a:prstGeom prst="rect">
            <a:avLst/>
          </a:prstGeom>
        </p:spPr>
        <p:txBody>
          <a:bodyPr>
            <a:normAutofit/>
          </a:bodyPr>
          <a:lstStyle>
            <a:lvl1pPr marL="0" indent="0" algn="l">
              <a:buNone/>
              <a:defRPr sz="2000">
                <a:solidFill>
                  <a:schemeClr val="bg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Tree>
    <p:extLst>
      <p:ext uri="{BB962C8B-B14F-4D97-AF65-F5344CB8AC3E}">
        <p14:creationId xmlns:p14="http://schemas.microsoft.com/office/powerpoint/2010/main" val="105316364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8"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50" y="4005064"/>
            <a:ext cx="9173030" cy="2882630"/>
          </a:xfrm>
          <a:prstGeom prst="rect">
            <a:avLst/>
          </a:prstGeom>
          <a:effectLst/>
        </p:spPr>
      </p:pic>
      <p:pic>
        <p:nvPicPr>
          <p:cNvPr id="9"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441400"/>
            <a:ext cx="9166680" cy="416753"/>
          </a:xfrm>
          <a:prstGeom prst="rect">
            <a:avLst/>
          </a:prstGeom>
        </p:spPr>
      </p:pic>
      <p:sp>
        <p:nvSpPr>
          <p:cNvPr id="3" name="Date Placeholder 2"/>
          <p:cNvSpPr>
            <a:spLocks noGrp="1"/>
          </p:cNvSpPr>
          <p:nvPr>
            <p:ph type="dt" sz="half" idx="10"/>
          </p:nvPr>
        </p:nvSpPr>
        <p:spPr/>
        <p:txBody>
          <a:bodyPr/>
          <a:lstStyle/>
          <a:p>
            <a:fld id="{51BBCD0F-8D10-4B58-A99E-E2B2665C2B0E}" type="datetimeFigureOut">
              <a:rPr lang="zh-TW" altLang="en-US" smtClean="0">
                <a:solidFill>
                  <a:prstClr val="black">
                    <a:tint val="75000"/>
                  </a:prstClr>
                </a:solidFill>
              </a:rPr>
              <a:pPr/>
              <a:t>2018/4/20</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7434F5-A3EB-4E23-AB61-BCF4B31457A1}"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0" name="Rectangle 9"/>
          <p:cNvSpPr/>
          <p:nvPr userDrawn="1"/>
        </p:nvSpPr>
        <p:spPr>
          <a:xfrm>
            <a:off x="0" y="1"/>
            <a:ext cx="9166680" cy="4120510"/>
          </a:xfrm>
          <a:prstGeom prst="rect">
            <a:avLst/>
          </a:prstGeom>
          <a:solidFill>
            <a:srgbClr val="D74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57208" y="0"/>
            <a:ext cx="8229600" cy="774700"/>
          </a:xfrm>
          <a:prstGeom prst="rect">
            <a:avLst/>
          </a:prstGeom>
        </p:spPr>
        <p:txBody>
          <a:bodyPr vert="horz"/>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755699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237" y="1178874"/>
            <a:ext cx="4457701" cy="5186067"/>
          </a:xfrm>
          <a:prstGeom prst="rect">
            <a:avLst/>
          </a:prstGeom>
        </p:spPr>
        <p:txBody>
          <a:bodyPr lIns="68580" tIns="34290" rIns="68580" bIns="34290" anchor="ctr">
            <a:normAutofit/>
          </a:bodyPr>
          <a:lstStyle>
            <a:lvl1pPr>
              <a:defRPr>
                <a:solidFill>
                  <a:srgbClr val="005791"/>
                </a:solidFill>
                <a:latin typeface="Arial" panose="020B0604020202020204" pitchFamily="34" charset="0"/>
                <a:cs typeface="Arial" panose="020B0604020202020204" pitchFamily="34" charset="0"/>
              </a:defRPr>
            </a:lvl1pPr>
            <a:lvl2pPr>
              <a:defRPr>
                <a:solidFill>
                  <a:srgbClr val="005791"/>
                </a:solidFill>
                <a:latin typeface="Arial" panose="020B0604020202020204" pitchFamily="34" charset="0"/>
                <a:cs typeface="Arial" panose="020B0604020202020204" pitchFamily="34" charset="0"/>
              </a:defRPr>
            </a:lvl2pPr>
            <a:lvl3pPr>
              <a:defRPr>
                <a:solidFill>
                  <a:srgbClr val="005791"/>
                </a:solidFill>
                <a:latin typeface="Arial" panose="020B0604020202020204" pitchFamily="34" charset="0"/>
                <a:cs typeface="Arial" panose="020B0604020202020204" pitchFamily="34" charset="0"/>
              </a:defRPr>
            </a:lvl3pPr>
            <a:lvl4pPr>
              <a:defRPr>
                <a:solidFill>
                  <a:srgbClr val="005791"/>
                </a:solidFill>
                <a:latin typeface="Arial" panose="020B0604020202020204" pitchFamily="34" charset="0"/>
                <a:cs typeface="Arial" panose="020B0604020202020204" pitchFamily="34" charset="0"/>
              </a:defRPr>
            </a:lvl4pPr>
            <a:lvl5pPr>
              <a:defRPr>
                <a:solidFill>
                  <a:srgbClr val="005791"/>
                </a:solidFill>
                <a:latin typeface="Arial" panose="020B0604020202020204" pitchFamily="34" charset="0"/>
                <a:cs typeface="Arial" panose="020B0604020202020204"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313768" y="1179357"/>
            <a:ext cx="3352871" cy="5179608"/>
          </a:xfrm>
          <a:prstGeom prst="rect">
            <a:avLst/>
          </a:prstGeom>
        </p:spPr>
        <p:txBody>
          <a:bodyPr lIns="68580" tIns="34290" rIns="68580" bIns="34290" anchor="t">
            <a:normAutofit/>
          </a:bodyPr>
          <a:lstStyle>
            <a:lvl1pPr marL="0" indent="0">
              <a:buNone/>
              <a:defRPr sz="1200">
                <a:solidFill>
                  <a:srgbClr val="005791"/>
                </a:solidFill>
                <a:latin typeface="Arial" panose="020B0604020202020204" pitchFamily="34" charset="0"/>
                <a:cs typeface="Arial" panose="020B0604020202020204" pitchFamily="34" charset="0"/>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11" name="Date Placeholder 3"/>
          <p:cNvSpPr>
            <a:spLocks noGrp="1"/>
          </p:cNvSpPr>
          <p:nvPr>
            <p:ph type="dt" sz="half" idx="10"/>
          </p:nvPr>
        </p:nvSpPr>
        <p:spPr>
          <a:xfrm>
            <a:off x="7208958" y="6569832"/>
            <a:ext cx="1200150" cy="276977"/>
          </a:xfrm>
          <a:prstGeom prst="rect">
            <a:avLst/>
          </a:prstGeom>
        </p:spPr>
        <p:txBody>
          <a:bodyPr/>
          <a:lstStyle>
            <a:lvl1pPr algn="ctr">
              <a:defRPr sz="800">
                <a:solidFill>
                  <a:srgbClr val="005791"/>
                </a:solidFill>
                <a:latin typeface="Arial" panose="020B0604020202020204" pitchFamily="34" charset="0"/>
                <a:cs typeface="Arial" panose="020B0604020202020204" pitchFamily="34" charset="0"/>
              </a:defRPr>
            </a:lvl1pPr>
          </a:lstStyle>
          <a:p>
            <a:fld id="{9960B1A8-37E0-476D-BBE3-B21C07338589}" type="datetime1">
              <a:rPr lang="ru-RU" smtClean="0"/>
              <a:pPr/>
              <a:t>20.04.2018</a:t>
            </a:fld>
            <a:endParaRPr lang="en-US" dirty="0"/>
          </a:p>
        </p:txBody>
      </p:sp>
      <p:sp>
        <p:nvSpPr>
          <p:cNvPr id="12" name="Slide Number Placeholder 5"/>
          <p:cNvSpPr>
            <a:spLocks noGrp="1"/>
          </p:cNvSpPr>
          <p:nvPr>
            <p:ph type="sldNum" sz="quarter" idx="4"/>
          </p:nvPr>
        </p:nvSpPr>
        <p:spPr>
          <a:xfrm>
            <a:off x="8679247" y="6562319"/>
            <a:ext cx="439964" cy="286875"/>
          </a:xfrm>
          <a:prstGeom prst="rect">
            <a:avLst/>
          </a:prstGeom>
        </p:spPr>
        <p:txBody>
          <a:bodyPr/>
          <a:lstStyle>
            <a:lvl1pPr algn="ctr">
              <a:defRPr sz="800">
                <a:solidFill>
                  <a:srgbClr val="005791"/>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
        <p:nvSpPr>
          <p:cNvPr id="13" name="Footer Placeholder 4"/>
          <p:cNvSpPr>
            <a:spLocks noGrp="1"/>
          </p:cNvSpPr>
          <p:nvPr>
            <p:ph type="ftr" sz="quarter" idx="3"/>
          </p:nvPr>
        </p:nvSpPr>
        <p:spPr>
          <a:xfrm>
            <a:off x="1280956" y="6558343"/>
            <a:ext cx="5657850" cy="307977"/>
          </a:xfrm>
          <a:prstGeom prst="rect">
            <a:avLst/>
          </a:prstGeom>
        </p:spPr>
        <p:txBody>
          <a:bodyPr/>
          <a:lstStyle>
            <a:lvl1pPr algn="ctr">
              <a:defRPr sz="800">
                <a:solidFill>
                  <a:srgbClr val="005791"/>
                </a:solidFill>
                <a:latin typeface="Arial" panose="020B0604020202020204" pitchFamily="34" charset="0"/>
                <a:cs typeface="Arial" panose="020B0604020202020204" pitchFamily="34" charset="0"/>
              </a:defRPr>
            </a:lvl1pPr>
          </a:lstStyle>
          <a:p>
            <a:r>
              <a:rPr lang="ru-RU" smtClean="0"/>
              <a:t>ПРОСОФТ   </a:t>
            </a:r>
            <a:r>
              <a:rPr lang="en-US" smtClean="0"/>
              <a:t>[</a:t>
            </a:r>
            <a:r>
              <a:rPr lang="ru-RU" smtClean="0"/>
              <a:t> Территория автоматизации</a:t>
            </a:r>
            <a:r>
              <a:rPr lang="en-US" smtClean="0"/>
              <a:t> ]</a:t>
            </a:r>
            <a:endParaRPr lang="en-US" dirty="0"/>
          </a:p>
        </p:txBody>
      </p:sp>
      <p:sp>
        <p:nvSpPr>
          <p:cNvPr id="15" name="Заголовок 1"/>
          <p:cNvSpPr>
            <a:spLocks noGrp="1"/>
          </p:cNvSpPr>
          <p:nvPr>
            <p:ph type="title"/>
          </p:nvPr>
        </p:nvSpPr>
        <p:spPr>
          <a:xfrm>
            <a:off x="2169459" y="111561"/>
            <a:ext cx="6819153" cy="725144"/>
          </a:xfrm>
          <a:prstGeom prst="rect">
            <a:avLst/>
          </a:prstGeom>
        </p:spPr>
        <p:txBody>
          <a:bodyPr/>
          <a:lstStyle>
            <a:lvl1pPr algn="r">
              <a:defRPr sz="2400" cap="none">
                <a:solidFill>
                  <a:srgbClr val="005791"/>
                </a:solidFill>
                <a:latin typeface="Arial" panose="020B0604020202020204" pitchFamily="34" charset="0"/>
                <a:cs typeface="Arial" panose="020B0604020202020204" pitchFamily="34" charset="0"/>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8686773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919261"/>
            <a:ext cx="82296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2691099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5" name="內容版面配置區 2"/>
          <p:cNvSpPr>
            <a:spLocks noGrp="1"/>
          </p:cNvSpPr>
          <p:nvPr>
            <p:ph idx="1"/>
          </p:nvPr>
        </p:nvSpPr>
        <p:spPr>
          <a:xfrm>
            <a:off x="457200" y="919261"/>
            <a:ext cx="41148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內容版面配置區 2"/>
          <p:cNvSpPr>
            <a:spLocks noGrp="1"/>
          </p:cNvSpPr>
          <p:nvPr>
            <p:ph idx="10"/>
          </p:nvPr>
        </p:nvSpPr>
        <p:spPr>
          <a:xfrm>
            <a:off x="4572000" y="919261"/>
            <a:ext cx="4114800" cy="5318051"/>
          </a:xfrm>
          <a:prstGeom prst="rect">
            <a:avLst/>
          </a:prstGeom>
        </p:spPr>
        <p:txBody>
          <a:bodyPr>
            <a:noAutofit/>
          </a:bodyPr>
          <a:lstStyle>
            <a:lvl1pPr>
              <a:defRPr sz="2800">
                <a:latin typeface="+mj-lt"/>
                <a:ea typeface="微軟正黑體" pitchFamily="34" charset="-120"/>
              </a:defRPr>
            </a:lvl1pPr>
            <a:lvl2pPr>
              <a:defRPr sz="2400">
                <a:latin typeface="+mj-lt"/>
                <a:ea typeface="微軟正黑體" pitchFamily="34" charset="-120"/>
              </a:defRPr>
            </a:lvl2pPr>
            <a:lvl3pPr>
              <a:defRPr sz="2000">
                <a:latin typeface="+mj-lt"/>
                <a:ea typeface="微軟正黑體" pitchFamily="34" charset="-120"/>
              </a:defRPr>
            </a:lvl3pPr>
            <a:lvl4pPr>
              <a:defRPr sz="2000">
                <a:latin typeface="+mj-lt"/>
                <a:ea typeface="微軟正黑體" pitchFamily="34" charset="-120"/>
              </a:defRPr>
            </a:lvl4pPr>
            <a:lvl5pPr>
              <a:defRPr sz="2000">
                <a:latin typeface="+mj-lt"/>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12219974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標題 1"/>
          <p:cNvSpPr>
            <a:spLocks noGrp="1"/>
          </p:cNvSpPr>
          <p:nvPr>
            <p:ph type="title"/>
          </p:nvPr>
        </p:nvSpPr>
        <p:spPr>
          <a:xfrm>
            <a:off x="457200" y="0"/>
            <a:ext cx="8229600" cy="764704"/>
          </a:xfrm>
          <a:prstGeom prst="rect">
            <a:avLst/>
          </a:prstGeom>
        </p:spPr>
        <p:txBody>
          <a:bodyPr anchor="ctr" anchorCtr="0">
            <a:noAutofit/>
          </a:bodyPr>
          <a:lstStyle>
            <a:lvl1pPr algn="l">
              <a:defRPr sz="2800" b="1">
                <a:solidFill>
                  <a:schemeClr val="bg1"/>
                </a:solidFill>
                <a:latin typeface="Verdana" pitchFamily="34" charset="0"/>
                <a:ea typeface="微軟正黑體" pitchFamily="34" charset="-120"/>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36874009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sp>
        <p:nvSpPr>
          <p:cNvPr id="4" name="Rectangle 5"/>
          <p:cNvSpPr>
            <a:spLocks noChangeArrowheads="1"/>
          </p:cNvSpPr>
          <p:nvPr/>
        </p:nvSpPr>
        <p:spPr bwMode="auto">
          <a:xfrm>
            <a:off x="0" y="5805488"/>
            <a:ext cx="9144000" cy="1052512"/>
          </a:xfrm>
          <a:prstGeom prst="rect">
            <a:avLst/>
          </a:prstGeom>
          <a:noFill/>
          <a:ln w="9525">
            <a:noFill/>
            <a:miter lim="800000"/>
            <a:headEnd/>
            <a:tailEnd/>
          </a:ln>
          <a:effectLst/>
        </p:spPr>
        <p:txBody>
          <a:bodyPr wrap="none" anchor="ctr"/>
          <a:lstStyle/>
          <a:p>
            <a:pPr>
              <a:defRPr/>
            </a:pPr>
            <a:endParaRPr lang="zh-TW" altLang="en-US">
              <a:solidFill>
                <a:srgbClr val="000000"/>
              </a:solidFill>
              <a:ea typeface="新細明體" pitchFamily="18" charset="-120"/>
              <a:cs typeface="Arial" pitchFamily="34" charset="0"/>
            </a:endParaRPr>
          </a:p>
        </p:txBody>
      </p:sp>
      <p:sp>
        <p:nvSpPr>
          <p:cNvPr id="2056" name="Rectangle 8"/>
          <p:cNvSpPr>
            <a:spLocks noGrp="1" noChangeArrowheads="1"/>
          </p:cNvSpPr>
          <p:nvPr>
            <p:ph type="ctrTitle" sz="quarter"/>
          </p:nvPr>
        </p:nvSpPr>
        <p:spPr>
          <a:xfrm>
            <a:off x="517282" y="2085975"/>
            <a:ext cx="7984880" cy="1079500"/>
          </a:xfrm>
        </p:spPr>
        <p:txBody>
          <a:bodyPr anchor="t"/>
          <a:lstStyle>
            <a:lvl1pPr>
              <a:defRPr sz="2800">
                <a:solidFill>
                  <a:srgbClr val="000000"/>
                </a:solidFill>
              </a:defRPr>
            </a:lvl1pPr>
          </a:lstStyle>
          <a:p>
            <a:r>
              <a:rPr lang="en-US" altLang="zh-TW" dirty="0" smtClean="0"/>
              <a:t>Click to edit Master title style</a:t>
            </a:r>
            <a:endParaRPr lang="en-US" dirty="0"/>
          </a:p>
        </p:txBody>
      </p:sp>
      <p:sp>
        <p:nvSpPr>
          <p:cNvPr id="2057" name="Rectangle 9"/>
          <p:cNvSpPr>
            <a:spLocks noGrp="1" noChangeArrowheads="1"/>
          </p:cNvSpPr>
          <p:nvPr>
            <p:ph type="subTitle" sz="quarter" idx="1"/>
          </p:nvPr>
        </p:nvSpPr>
        <p:spPr>
          <a:xfrm>
            <a:off x="517282" y="3873500"/>
            <a:ext cx="7984880" cy="1079500"/>
          </a:xfrm>
        </p:spPr>
        <p:txBody>
          <a:bodyPr/>
          <a:lstStyle>
            <a:lvl1pPr>
              <a:defRPr>
                <a:solidFill>
                  <a:schemeClr val="accent1"/>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7605442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2400"/>
            </a:lvl1pPr>
          </a:lstStyle>
          <a:p>
            <a:r>
              <a:rPr lang="en-US" altLang="zh-TW" dirty="0" smtClean="0"/>
              <a:t>Click to edit Master title style</a:t>
            </a:r>
            <a:endParaRPr lang="zh-TW" altLang="en-US" dirty="0"/>
          </a:p>
        </p:txBody>
      </p:sp>
      <p:sp>
        <p:nvSpPr>
          <p:cNvPr id="3" name="內容版面配置區 2"/>
          <p:cNvSpPr>
            <a:spLocks noGrp="1"/>
          </p:cNvSpPr>
          <p:nvPr>
            <p:ph idx="1"/>
          </p:nvPr>
        </p:nvSpPr>
        <p:spPr/>
        <p:txBody>
          <a:bodyPr/>
          <a:lstStyle>
            <a:lvl1pPr>
              <a:defRPr>
                <a:solidFill>
                  <a:schemeClr val="tx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endParaRPr lang="zh-TW" altLang="en-US" dirty="0"/>
          </a:p>
        </p:txBody>
      </p:sp>
      <p:sp>
        <p:nvSpPr>
          <p:cNvPr id="4" name="Rectangle 16"/>
          <p:cNvSpPr>
            <a:spLocks noGrp="1" noChangeArrowheads="1"/>
          </p:cNvSpPr>
          <p:nvPr>
            <p:ph type="ftr" sz="quarter" idx="10"/>
          </p:nvPr>
        </p:nvSpPr>
        <p:spPr>
          <a:xfrm>
            <a:off x="1828800" y="4572000"/>
            <a:ext cx="2516188" cy="207963"/>
          </a:xfrm>
          <a:prstGeom prst="rect">
            <a:avLst/>
          </a:prstGeom>
        </p:spPr>
        <p:txBody>
          <a:bodyPr/>
          <a:lstStyle>
            <a:lvl1pPr>
              <a:defRPr kumimoji="0"/>
            </a:lvl1p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11160195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BCD0F-8D10-4B58-A99E-E2B2665C2B0E}" type="datetimeFigureOut">
              <a:rPr lang="zh-TW" altLang="en-US" smtClean="0"/>
              <a:pPr/>
              <a:t>2018/4/20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434F5-A3EB-4E23-AB61-BCF4B31457A1}" type="slidenum">
              <a:rPr lang="zh-TW" altLang="en-US" smtClean="0"/>
              <a:pPr/>
              <a:t>‹#›</a:t>
            </a:fld>
            <a:endParaRPr lang="zh-TW" altLang="en-US"/>
          </a:p>
        </p:txBody>
      </p:sp>
      <p:sp>
        <p:nvSpPr>
          <p:cNvPr id="7" name="矩形 6"/>
          <p:cNvSpPr/>
          <p:nvPr userDrawn="1"/>
        </p:nvSpPr>
        <p:spPr bwMode="auto">
          <a:xfrm>
            <a:off x="0" y="0"/>
            <a:ext cx="9144000" cy="783587"/>
          </a:xfrm>
          <a:prstGeom prst="rect">
            <a:avLst/>
          </a:prstGeom>
          <a:solidFill>
            <a:srgbClr val="D95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TW" altLang="en-US" sz="2000" b="0" i="0" u="none" strike="noStrike" cap="none" normalizeH="0" baseline="0" smtClean="0">
              <a:ln>
                <a:noFill/>
              </a:ln>
              <a:solidFill>
                <a:schemeClr val="tx1"/>
              </a:solidFill>
              <a:effectLst/>
              <a:latin typeface="Arial" charset="0"/>
            </a:endParaRPr>
          </a:p>
        </p:txBody>
      </p:sp>
      <p:pic>
        <p:nvPicPr>
          <p:cNvPr id="8"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6357938"/>
            <a:ext cx="9144000" cy="500062"/>
          </a:xfrm>
          <a:prstGeom prst="rect">
            <a:avLst/>
          </a:prstGeom>
        </p:spPr>
      </p:pic>
      <p:sp>
        <p:nvSpPr>
          <p:cNvPr id="9" name="文字方塊 8"/>
          <p:cNvSpPr txBox="1"/>
          <p:nvPr userDrawn="1"/>
        </p:nvSpPr>
        <p:spPr>
          <a:xfrm>
            <a:off x="8532440" y="6559832"/>
            <a:ext cx="585216" cy="215444"/>
          </a:xfrm>
          <a:prstGeom prst="rect">
            <a:avLst/>
          </a:prstGeom>
          <a:noFill/>
        </p:spPr>
        <p:txBody>
          <a:bodyPr>
            <a:spAutoFit/>
          </a:bodyPr>
          <a:lstStyle/>
          <a:p>
            <a:pPr algn="r"/>
            <a:r>
              <a:rPr lang="en-US" altLang="zh-TW" sz="800" b="1" dirty="0">
                <a:solidFill>
                  <a:srgbClr val="595A5E"/>
                </a:solidFill>
                <a:ea typeface="新細明體" pitchFamily="18" charset="-120"/>
              </a:rPr>
              <a:t>P</a:t>
            </a:r>
            <a:fld id="{5FBC833A-1590-474D-88B9-0C1D9DD7E055}" type="slidenum">
              <a:rPr lang="en-US" altLang="zh-TW" sz="800" b="1">
                <a:solidFill>
                  <a:srgbClr val="595A5E"/>
                </a:solidFill>
                <a:ea typeface="新細明體" pitchFamily="18" charset="-120"/>
              </a:rPr>
              <a:pPr algn="r"/>
              <a:t>‹#›</a:t>
            </a:fld>
            <a:endParaRPr lang="en-US" altLang="zh-TW" sz="800" b="1" dirty="0">
              <a:solidFill>
                <a:srgbClr val="595A5E"/>
              </a:solidFill>
              <a:ea typeface="新細明體" pitchFamily="18" charset="-120"/>
            </a:endParaRPr>
          </a:p>
        </p:txBody>
      </p:sp>
      <p:sp>
        <p:nvSpPr>
          <p:cNvPr id="10" name="矩形 9"/>
          <p:cNvSpPr/>
          <p:nvPr userDrawn="1"/>
        </p:nvSpPr>
        <p:spPr>
          <a:xfrm>
            <a:off x="4032448" y="6516200"/>
            <a:ext cx="4572000" cy="276999"/>
          </a:xfrm>
          <a:prstGeom prst="rect">
            <a:avLst/>
          </a:prstGeom>
        </p:spPr>
        <p:txBody>
          <a:bodyPr>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bg1">
                    <a:lumMod val="50000"/>
                  </a:schemeClr>
                </a:solidFill>
                <a:latin typeface="+mj-lt"/>
                <a:ea typeface="ＭＳ Ｐゴシック" pitchFamily="34" charset="-128"/>
                <a:cs typeface="+mn-cs"/>
              </a:rPr>
              <a:t>© 201</a:t>
            </a:r>
            <a:r>
              <a:rPr lang="ru-RU" sz="1200" kern="1200" dirty="0" smtClean="0">
                <a:solidFill>
                  <a:schemeClr val="bg1">
                    <a:lumMod val="50000"/>
                  </a:schemeClr>
                </a:solidFill>
                <a:latin typeface="+mj-lt"/>
                <a:ea typeface="ＭＳ Ｐゴシック" pitchFamily="34" charset="-128"/>
                <a:cs typeface="+mn-cs"/>
              </a:rPr>
              <a:t>6</a:t>
            </a:r>
            <a:r>
              <a:rPr lang="en-US" sz="1200" kern="1200" dirty="0" smtClean="0">
                <a:solidFill>
                  <a:schemeClr val="bg1">
                    <a:lumMod val="50000"/>
                  </a:schemeClr>
                </a:solidFill>
                <a:latin typeface="+mj-lt"/>
                <a:ea typeface="ＭＳ Ｐゴシック" pitchFamily="34" charset="-128"/>
                <a:cs typeface="+mn-cs"/>
              </a:rPr>
              <a:t> Getac Technology Corp.</a:t>
            </a:r>
            <a:endParaRPr lang="zh-TW" altLang="en-US" sz="1000" b="1" dirty="0">
              <a:solidFill>
                <a:schemeClr val="bg1">
                  <a:lumMod val="50000"/>
                </a:schemeClr>
              </a:solidFill>
              <a:latin typeface="+mj-lt"/>
            </a:endParaRPr>
          </a:p>
        </p:txBody>
      </p:sp>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84368" y="6516685"/>
            <a:ext cx="936103" cy="196582"/>
          </a:xfrm>
          <a:prstGeom prst="rect">
            <a:avLst/>
          </a:prstGeom>
        </p:spPr>
      </p:pic>
    </p:spTree>
    <p:extLst>
      <p:ext uri="{BB962C8B-B14F-4D97-AF65-F5344CB8AC3E}">
        <p14:creationId xmlns:p14="http://schemas.microsoft.com/office/powerpoint/2010/main" val="3851968274"/>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4" r:id="rId3"/>
    <p:sldLayoutId id="2147483675"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27D1668D-9ABD-453A-A73B-3CE2D38CBE29}" type="datetimeFigureOut">
              <a:rPr lang="zh-TW" altLang="en-US" smtClean="0">
                <a:latin typeface="Arial" pitchFamily="34" charset="0"/>
                <a:cs typeface="Arial" pitchFamily="34" charset="0"/>
              </a:rPr>
              <a:pPr/>
              <a:t>2018/4/20</a:t>
            </a:fld>
            <a:endParaRPr lang="zh-TW" altLang="en-US" smtClean="0">
              <a:latin typeface="Arial" pitchFamily="34" charset="0"/>
              <a:cs typeface="Arial" pitchFamily="34" charset="0"/>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zh-TW" altLang="en-US" smtClean="0">
              <a:latin typeface="Arial" pitchFamily="34" charset="0"/>
              <a:cs typeface="Arial" pitchFamily="34" charset="0"/>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9476006-4BDF-4573-B247-50421DFC9974}" type="slidenum">
              <a:rPr lang="zh-TW" altLang="en-US" smtClean="0">
                <a:latin typeface="Arial" pitchFamily="34" charset="0"/>
                <a:cs typeface="Arial" pitchFamily="34" charset="0"/>
              </a:rPr>
              <a:pPr/>
              <a:t>‹#›</a:t>
            </a:fld>
            <a:endParaRPr lang="zh-TW" altLang="en-US" smtClean="0">
              <a:latin typeface="Arial" pitchFamily="34" charset="0"/>
              <a:cs typeface="Arial" pitchFamily="34" charset="0"/>
            </a:endParaRPr>
          </a:p>
        </p:txBody>
      </p:sp>
      <p:sp>
        <p:nvSpPr>
          <p:cNvPr id="2053" name="矩形 6"/>
          <p:cNvSpPr>
            <a:spLocks noChangeArrowheads="1"/>
          </p:cNvSpPr>
          <p:nvPr userDrawn="1"/>
        </p:nvSpPr>
        <p:spPr bwMode="auto">
          <a:xfrm>
            <a:off x="0" y="0"/>
            <a:ext cx="9144000" cy="784225"/>
          </a:xfrm>
          <a:prstGeom prst="rect">
            <a:avLst/>
          </a:prstGeom>
          <a:solidFill>
            <a:srgbClr val="D9500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a:endParaRPr lang="zh-TW" altLang="en-US" sz="2000" smtClean="0">
              <a:solidFill>
                <a:prstClr val="black"/>
              </a:solidFill>
              <a:cs typeface="Arial" pitchFamily="34" charset="0"/>
            </a:endParaRPr>
          </a:p>
        </p:txBody>
      </p:sp>
      <p:pic>
        <p:nvPicPr>
          <p:cNvPr id="2054"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357938"/>
            <a:ext cx="9144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文字方塊 8"/>
          <p:cNvSpPr txBox="1">
            <a:spLocks noChangeArrowheads="1"/>
          </p:cNvSpPr>
          <p:nvPr userDrawn="1"/>
        </p:nvSpPr>
        <p:spPr bwMode="auto">
          <a:xfrm>
            <a:off x="8532813" y="6559550"/>
            <a:ext cx="584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zh-TW" sz="800" b="1" smtClean="0">
                <a:solidFill>
                  <a:srgbClr val="595A5E"/>
                </a:solidFill>
                <a:ea typeface="新細明體" pitchFamily="18" charset="-120"/>
                <a:cs typeface="Arial" pitchFamily="34" charset="0"/>
              </a:rPr>
              <a:t>P</a:t>
            </a:r>
            <a:fld id="{B5B26A9C-A78D-42E0-AC64-CDF727EBF355}" type="slidenum">
              <a:rPr lang="en-US" altLang="zh-TW" sz="800" b="1" smtClean="0">
                <a:solidFill>
                  <a:srgbClr val="595A5E"/>
                </a:solidFill>
                <a:ea typeface="新細明體" pitchFamily="18" charset="-120"/>
                <a:cs typeface="Arial" pitchFamily="34" charset="0"/>
              </a:rPr>
              <a:pPr algn="r" eaLnBrk="1" hangingPunct="1"/>
              <a:t>‹#›</a:t>
            </a:fld>
            <a:endParaRPr lang="en-US" altLang="zh-TW" sz="800" b="1" smtClean="0">
              <a:solidFill>
                <a:srgbClr val="595A5E"/>
              </a:solidFill>
              <a:ea typeface="新細明體" pitchFamily="18" charset="-120"/>
              <a:cs typeface="Arial" pitchFamily="34" charset="0"/>
            </a:endParaRPr>
          </a:p>
        </p:txBody>
      </p:sp>
      <p:sp>
        <p:nvSpPr>
          <p:cNvPr id="2056" name="矩形 9"/>
          <p:cNvSpPr>
            <a:spLocks noChangeArrowheads="1"/>
          </p:cNvSpPr>
          <p:nvPr userDrawn="1"/>
        </p:nvSpPr>
        <p:spPr bwMode="auto">
          <a:xfrm>
            <a:off x="4032250" y="6516688"/>
            <a:ext cx="457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dirty="0" smtClean="0">
                <a:solidFill>
                  <a:srgbClr val="7F7F7F"/>
                </a:solidFill>
                <a:latin typeface="Calibri" pitchFamily="34" charset="0"/>
                <a:cs typeface="Arial" pitchFamily="34" charset="0"/>
              </a:rPr>
              <a:t>© 201</a:t>
            </a:r>
            <a:r>
              <a:rPr lang="ru-RU" altLang="en-US" sz="1200" dirty="0" smtClean="0">
                <a:solidFill>
                  <a:srgbClr val="7F7F7F"/>
                </a:solidFill>
                <a:latin typeface="Calibri" pitchFamily="34" charset="0"/>
                <a:cs typeface="Arial" pitchFamily="34" charset="0"/>
              </a:rPr>
              <a:t>6</a:t>
            </a:r>
            <a:r>
              <a:rPr lang="en-US" altLang="en-US" sz="1200" dirty="0" smtClean="0">
                <a:solidFill>
                  <a:srgbClr val="7F7F7F"/>
                </a:solidFill>
                <a:latin typeface="Calibri" pitchFamily="34" charset="0"/>
                <a:cs typeface="Arial" pitchFamily="34" charset="0"/>
              </a:rPr>
              <a:t> Getac Technology Corp. </a:t>
            </a:r>
            <a:endParaRPr lang="ru-RU" altLang="en-US" sz="1200" dirty="0" smtClean="0">
              <a:solidFill>
                <a:srgbClr val="7F7F7F"/>
              </a:solidFill>
              <a:latin typeface="Calibri" pitchFamily="34" charset="0"/>
              <a:cs typeface="Arial" pitchFamily="34" charset="0"/>
            </a:endParaRPr>
          </a:p>
        </p:txBody>
      </p:sp>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84368" y="6516685"/>
            <a:ext cx="936103" cy="196582"/>
          </a:xfrm>
          <a:prstGeom prst="rect">
            <a:avLst/>
          </a:prstGeom>
        </p:spPr>
      </p:pic>
    </p:spTree>
    <p:extLst>
      <p:ext uri="{BB962C8B-B14F-4D97-AF65-F5344CB8AC3E}">
        <p14:creationId xmlns:p14="http://schemas.microsoft.com/office/powerpoint/2010/main" val="25329533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p:cNvPicPr>
          <p:nvPr/>
        </p:nvPicPr>
        <p:blipFill>
          <a:blip r:embed="rId16"/>
          <a:srcRect/>
          <a:stretch>
            <a:fillRect/>
          </a:stretch>
        </p:blipFill>
        <p:spPr bwMode="auto">
          <a:xfrm>
            <a:off x="0" y="6357938"/>
            <a:ext cx="9144000" cy="500062"/>
          </a:xfrm>
          <a:prstGeom prst="rect">
            <a:avLst/>
          </a:prstGeom>
          <a:noFill/>
          <a:ln w="9525">
            <a:noFill/>
            <a:miter lim="800000"/>
            <a:headEnd/>
            <a:tailEnd/>
          </a:ln>
        </p:spPr>
      </p:pic>
      <p:pic>
        <p:nvPicPr>
          <p:cNvPr id="1027" name="Picture 9"/>
          <p:cNvPicPr>
            <a:picLocks noChangeAspect="1"/>
          </p:cNvPicPr>
          <p:nvPr/>
        </p:nvPicPr>
        <p:blipFill>
          <a:blip r:embed="rId17"/>
          <a:srcRect/>
          <a:stretch>
            <a:fillRect/>
          </a:stretch>
        </p:blipFill>
        <p:spPr bwMode="auto">
          <a:xfrm>
            <a:off x="-46038" y="-46038"/>
            <a:ext cx="9236076" cy="830263"/>
          </a:xfrm>
          <a:prstGeom prst="rect">
            <a:avLst/>
          </a:prstGeom>
          <a:noFill/>
          <a:ln w="19050" algn="ctr">
            <a:noFill/>
            <a:round/>
            <a:headEnd/>
            <a:tailEnd/>
          </a:ln>
        </p:spPr>
      </p:pic>
      <p:sp>
        <p:nvSpPr>
          <p:cNvPr id="1028" name="Rectangle 3"/>
          <p:cNvSpPr>
            <a:spLocks noGrp="1" noChangeArrowheads="1"/>
          </p:cNvSpPr>
          <p:nvPr>
            <p:ph type="body" idx="1"/>
          </p:nvPr>
        </p:nvSpPr>
        <p:spPr bwMode="auto">
          <a:xfrm>
            <a:off x="517525" y="1274763"/>
            <a:ext cx="8128000" cy="4848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zh-TW" dirty="0" smtClean="0"/>
              <a:t>Click to add text</a:t>
            </a:r>
          </a:p>
          <a:p>
            <a:pPr lvl="1"/>
            <a:r>
              <a:rPr lang="en-US" altLang="zh-TW" dirty="0" smtClean="0"/>
              <a:t>Click to add text</a:t>
            </a:r>
          </a:p>
          <a:p>
            <a:pPr lvl="2"/>
            <a:r>
              <a:rPr lang="en-US" altLang="zh-TW" dirty="0" smtClean="0"/>
              <a:t>Click to add text</a:t>
            </a:r>
          </a:p>
        </p:txBody>
      </p:sp>
      <p:sp>
        <p:nvSpPr>
          <p:cNvPr id="1030" name="Rectangle 6"/>
          <p:cNvSpPr>
            <a:spLocks noChangeArrowheads="1"/>
          </p:cNvSpPr>
          <p:nvPr/>
        </p:nvSpPr>
        <p:spPr bwMode="auto">
          <a:xfrm>
            <a:off x="4572000" y="6567488"/>
            <a:ext cx="4068763" cy="179387"/>
          </a:xfrm>
          <a:prstGeom prst="rect">
            <a:avLst/>
          </a:prstGeom>
          <a:noFill/>
          <a:ln w="9525">
            <a:noFill/>
            <a:miter lim="800000"/>
            <a:headEnd/>
            <a:tailEnd/>
          </a:ln>
          <a:effectLst/>
        </p:spPr>
        <p:txBody>
          <a:bodyPr wrap="none" lIns="0" tIns="0" rIns="0" bIns="0"/>
          <a:lstStyle/>
          <a:p>
            <a:pPr algn="r">
              <a:defRPr/>
            </a:pPr>
            <a:endParaRPr lang="en-US" altLang="zh-TW" sz="800">
              <a:solidFill>
                <a:srgbClr val="C14817"/>
              </a:solidFill>
              <a:ea typeface="新細明體" pitchFamily="18" charset="-120"/>
              <a:cs typeface="Arial" pitchFamily="34" charset="0"/>
            </a:endParaRPr>
          </a:p>
        </p:txBody>
      </p:sp>
      <p:sp>
        <p:nvSpPr>
          <p:cNvPr id="2" name="Rectangle 7"/>
          <p:cNvSpPr>
            <a:spLocks noGrp="1" noChangeArrowheads="1"/>
          </p:cNvSpPr>
          <p:nvPr>
            <p:ph type="title"/>
          </p:nvPr>
        </p:nvSpPr>
        <p:spPr bwMode="auto">
          <a:xfrm>
            <a:off x="492125" y="0"/>
            <a:ext cx="8062913" cy="838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zh-TW" dirty="0" smtClean="0"/>
              <a:t> ____ __ ___ _____</a:t>
            </a:r>
          </a:p>
        </p:txBody>
      </p:sp>
      <p:sp>
        <p:nvSpPr>
          <p:cNvPr id="3" name="Rectangle 7"/>
          <p:cNvSpPr>
            <a:spLocks noGrp="1" noChangeArrowheads="1"/>
          </p:cNvSpPr>
          <p:nvPr>
            <p:ph type="title"/>
          </p:nvPr>
        </p:nvSpPr>
        <p:spPr bwMode="auto">
          <a:xfrm>
            <a:off x="492125" y="0"/>
            <a:ext cx="8062913" cy="838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zh-TW" dirty="0" smtClean="0"/>
              <a:t>Click to add title</a:t>
            </a:r>
          </a:p>
        </p:txBody>
      </p:sp>
      <p:sp>
        <p:nvSpPr>
          <p:cNvPr id="7" name="文字方塊 6"/>
          <p:cNvSpPr txBox="1"/>
          <p:nvPr/>
        </p:nvSpPr>
        <p:spPr>
          <a:xfrm>
            <a:off x="8382000" y="6184900"/>
            <a:ext cx="585788" cy="215900"/>
          </a:xfrm>
          <a:prstGeom prst="rect">
            <a:avLst/>
          </a:prstGeom>
          <a:noFill/>
        </p:spPr>
        <p:txBody>
          <a:bodyPr>
            <a:spAutoFit/>
          </a:bodyPr>
          <a:lstStyle/>
          <a:p>
            <a:pPr algn="r">
              <a:defRPr/>
            </a:pPr>
            <a:r>
              <a:rPr lang="en-US" altLang="zh-TW" sz="800" b="1" dirty="0">
                <a:solidFill>
                  <a:srgbClr val="595A5E"/>
                </a:solidFill>
                <a:ea typeface="新細明體" pitchFamily="18" charset="-120"/>
                <a:cs typeface="Arial" pitchFamily="34" charset="0"/>
              </a:rPr>
              <a:t>P</a:t>
            </a:r>
            <a:fld id="{7D794A1C-7A97-4AB2-979F-2096753131B8}" type="slidenum">
              <a:rPr lang="en-US" altLang="zh-TW" sz="800" b="1">
                <a:solidFill>
                  <a:srgbClr val="595A5E"/>
                </a:solidFill>
                <a:ea typeface="新細明體" pitchFamily="18" charset="-120"/>
                <a:cs typeface="Arial" pitchFamily="34" charset="0"/>
              </a:rPr>
              <a:pPr algn="r">
                <a:defRPr/>
              </a:pPr>
              <a:t>‹#›</a:t>
            </a:fld>
            <a:endParaRPr lang="en-US" altLang="zh-TW" sz="800" b="1" dirty="0">
              <a:solidFill>
                <a:srgbClr val="595A5E"/>
              </a:solidFill>
              <a:ea typeface="新細明體" pitchFamily="18" charset="-120"/>
              <a:cs typeface="Arial" pitchFamily="34" charset="0"/>
            </a:endParaRPr>
          </a:p>
        </p:txBody>
      </p:sp>
      <p:sp>
        <p:nvSpPr>
          <p:cNvPr id="8" name="Rectangle 16"/>
          <p:cNvSpPr txBox="1">
            <a:spLocks noChangeArrowheads="1"/>
          </p:cNvSpPr>
          <p:nvPr/>
        </p:nvSpPr>
        <p:spPr bwMode="auto">
          <a:xfrm>
            <a:off x="6470650" y="6553200"/>
            <a:ext cx="2516188" cy="207963"/>
          </a:xfrm>
          <a:prstGeom prst="rect">
            <a:avLst/>
          </a:prstGeom>
          <a:noFill/>
          <a:ln w="9525">
            <a:noFill/>
            <a:miter lim="800000"/>
            <a:headEnd/>
            <a:tailEnd/>
          </a:ln>
        </p:spPr>
        <p:txBody>
          <a:bodyPr/>
          <a:lstStyle/>
          <a:p>
            <a:pPr algn="r">
              <a:defRPr/>
            </a:pPr>
            <a:endParaRPr lang="en-US" altLang="zh-TW" sz="700" dirty="0">
              <a:solidFill>
                <a:srgbClr val="000000"/>
              </a:solidFill>
              <a:latin typeface="Verdana" pitchFamily="34" charset="0"/>
              <a:cs typeface="Arial" pitchFamily="34" charset="0"/>
            </a:endParaRPr>
          </a:p>
        </p:txBody>
      </p:sp>
      <p:sp>
        <p:nvSpPr>
          <p:cNvPr id="4"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en-US" dirty="0">
              <a:solidFill>
                <a:srgbClr val="000000">
                  <a:tint val="75000"/>
                </a:srgbClr>
              </a:solidFill>
              <a:cs typeface="Arial" pitchFamily="34" charset="0"/>
            </a:endParaRPr>
          </a:p>
        </p:txBody>
      </p:sp>
      <p:sp>
        <p:nvSpPr>
          <p:cNvPr id="14" name="TextBox 13"/>
          <p:cNvSpPr txBox="1"/>
          <p:nvPr userDrawn="1"/>
        </p:nvSpPr>
        <p:spPr>
          <a:xfrm>
            <a:off x="3550186" y="6530223"/>
            <a:ext cx="5215196" cy="253916"/>
          </a:xfrm>
          <a:prstGeom prst="rect">
            <a:avLst/>
          </a:prstGeom>
          <a:noFill/>
        </p:spPr>
        <p:txBody>
          <a:bodyPr wrap="square">
            <a:spAutoFit/>
          </a:bodyPr>
          <a:lstStyle/>
          <a:p>
            <a:pPr>
              <a:defRPr/>
            </a:pPr>
            <a:r>
              <a:rPr kumimoji="1" lang="en-US" sz="1050" dirty="0">
                <a:solidFill>
                  <a:srgbClr val="FFFFFF">
                    <a:lumMod val="65000"/>
                  </a:srgbClr>
                </a:solidFill>
                <a:cs typeface="Arial" pitchFamily="34" charset="0"/>
              </a:rPr>
              <a:t>	© 2016 Getac Technology Corp.</a:t>
            </a:r>
            <a:endParaRPr lang="en-US" sz="1050" dirty="0">
              <a:solidFill>
                <a:srgbClr val="FFFFFF">
                  <a:lumMod val="65000"/>
                </a:srgbClr>
              </a:solidFill>
              <a:cs typeface="Arial" pitchFamily="34" charset="0"/>
            </a:endParaRPr>
          </a:p>
        </p:txBody>
      </p:sp>
      <p:pic>
        <p:nvPicPr>
          <p:cNvPr id="12" name="Рисунок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84368" y="6516685"/>
            <a:ext cx="936103" cy="196582"/>
          </a:xfrm>
          <a:prstGeom prst="rect">
            <a:avLst/>
          </a:prstGeom>
        </p:spPr>
      </p:pic>
    </p:spTree>
    <p:extLst>
      <p:ext uri="{BB962C8B-B14F-4D97-AF65-F5344CB8AC3E}">
        <p14:creationId xmlns:p14="http://schemas.microsoft.com/office/powerpoint/2010/main" val="1304051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iming>
    <p:tnLst>
      <p:par>
        <p:cTn id="1" dur="indefinite" restart="never" nodeType="tmRoot"/>
      </p:par>
    </p:tnLst>
  </p:timing>
  <p:hf sldNum="0" hdr="0" ftr="0"/>
  <p:txStyles>
    <p:titleStyle>
      <a:lvl1pPr algn="l" rtl="0" eaLnBrk="0" fontAlgn="base" hangingPunct="0">
        <a:lnSpc>
          <a:spcPct val="95000"/>
        </a:lnSpc>
        <a:spcBef>
          <a:spcPct val="0"/>
        </a:spcBef>
        <a:spcAft>
          <a:spcPct val="0"/>
        </a:spcAft>
        <a:defRPr sz="2400" b="1" cap="all">
          <a:solidFill>
            <a:schemeClr val="bg1"/>
          </a:solidFill>
          <a:latin typeface="+mj-lt"/>
          <a:ea typeface="ＭＳ Ｐゴシック" pitchFamily="34" charset="-128"/>
          <a:cs typeface="MS PGothic" pitchFamily="34" charset="-128"/>
        </a:defRPr>
      </a:lvl1pPr>
      <a:lvl2pPr algn="l" rtl="0" eaLnBrk="0" fontAlgn="base" hangingPunct="0">
        <a:lnSpc>
          <a:spcPct val="95000"/>
        </a:lnSpc>
        <a:spcBef>
          <a:spcPct val="0"/>
        </a:spcBef>
        <a:spcAft>
          <a:spcPct val="0"/>
        </a:spcAft>
        <a:defRPr sz="1900" b="1">
          <a:solidFill>
            <a:schemeClr val="bg1"/>
          </a:solidFill>
          <a:latin typeface="Verdana" pitchFamily="-32" charset="0"/>
          <a:ea typeface="ＭＳ Ｐゴシック" pitchFamily="34" charset="-128"/>
          <a:cs typeface="MS PGothic" pitchFamily="34" charset="-128"/>
        </a:defRPr>
      </a:lvl2pPr>
      <a:lvl3pPr algn="l" rtl="0" eaLnBrk="0" fontAlgn="base" hangingPunct="0">
        <a:lnSpc>
          <a:spcPct val="95000"/>
        </a:lnSpc>
        <a:spcBef>
          <a:spcPct val="0"/>
        </a:spcBef>
        <a:spcAft>
          <a:spcPct val="0"/>
        </a:spcAft>
        <a:defRPr sz="1900" b="1">
          <a:solidFill>
            <a:schemeClr val="bg1"/>
          </a:solidFill>
          <a:latin typeface="Verdana" pitchFamily="-32" charset="0"/>
          <a:ea typeface="ＭＳ Ｐゴシック" pitchFamily="34" charset="-128"/>
          <a:cs typeface="MS PGothic" pitchFamily="34" charset="-128"/>
        </a:defRPr>
      </a:lvl3pPr>
      <a:lvl4pPr algn="l" rtl="0" eaLnBrk="0" fontAlgn="base" hangingPunct="0">
        <a:lnSpc>
          <a:spcPct val="95000"/>
        </a:lnSpc>
        <a:spcBef>
          <a:spcPct val="0"/>
        </a:spcBef>
        <a:spcAft>
          <a:spcPct val="0"/>
        </a:spcAft>
        <a:defRPr sz="1900" b="1">
          <a:solidFill>
            <a:schemeClr val="bg1"/>
          </a:solidFill>
          <a:latin typeface="Verdana" pitchFamily="-32" charset="0"/>
          <a:ea typeface="ＭＳ Ｐゴシック" pitchFamily="34" charset="-128"/>
          <a:cs typeface="MS PGothic" pitchFamily="34" charset="-128"/>
        </a:defRPr>
      </a:lvl4pPr>
      <a:lvl5pPr algn="l" rtl="0" eaLnBrk="0" fontAlgn="base" hangingPunct="0">
        <a:lnSpc>
          <a:spcPct val="95000"/>
        </a:lnSpc>
        <a:spcBef>
          <a:spcPct val="0"/>
        </a:spcBef>
        <a:spcAft>
          <a:spcPct val="0"/>
        </a:spcAft>
        <a:defRPr sz="1900" b="1">
          <a:solidFill>
            <a:schemeClr val="bg1"/>
          </a:solidFill>
          <a:latin typeface="Verdana" pitchFamily="-32" charset="0"/>
          <a:ea typeface="ＭＳ Ｐゴシック" pitchFamily="34" charset="-128"/>
          <a:cs typeface="MS PGothic" pitchFamily="34" charset="-128"/>
        </a:defRPr>
      </a:lvl5pPr>
      <a:lvl6pPr marL="457200" algn="l" rtl="0" eaLnBrk="1" fontAlgn="base" hangingPunct="1">
        <a:lnSpc>
          <a:spcPct val="95000"/>
        </a:lnSpc>
        <a:spcBef>
          <a:spcPct val="0"/>
        </a:spcBef>
        <a:spcAft>
          <a:spcPct val="0"/>
        </a:spcAft>
        <a:defRPr sz="2600" b="1">
          <a:solidFill>
            <a:srgbClr val="C14817"/>
          </a:solidFill>
          <a:latin typeface="Verdana" pitchFamily="-32" charset="0"/>
          <a:ea typeface="ＭＳ Ｐゴシック" pitchFamily="-32" charset="-128"/>
        </a:defRPr>
      </a:lvl6pPr>
      <a:lvl7pPr marL="914400" algn="l" rtl="0" eaLnBrk="1" fontAlgn="base" hangingPunct="1">
        <a:lnSpc>
          <a:spcPct val="95000"/>
        </a:lnSpc>
        <a:spcBef>
          <a:spcPct val="0"/>
        </a:spcBef>
        <a:spcAft>
          <a:spcPct val="0"/>
        </a:spcAft>
        <a:defRPr sz="2600" b="1">
          <a:solidFill>
            <a:srgbClr val="C14817"/>
          </a:solidFill>
          <a:latin typeface="Verdana" pitchFamily="-32" charset="0"/>
          <a:ea typeface="ＭＳ Ｐゴシック" pitchFamily="-32" charset="-128"/>
        </a:defRPr>
      </a:lvl7pPr>
      <a:lvl8pPr marL="1371600" algn="l" rtl="0" eaLnBrk="1" fontAlgn="base" hangingPunct="1">
        <a:lnSpc>
          <a:spcPct val="95000"/>
        </a:lnSpc>
        <a:spcBef>
          <a:spcPct val="0"/>
        </a:spcBef>
        <a:spcAft>
          <a:spcPct val="0"/>
        </a:spcAft>
        <a:defRPr sz="2600" b="1">
          <a:solidFill>
            <a:srgbClr val="C14817"/>
          </a:solidFill>
          <a:latin typeface="Verdana" pitchFamily="-32" charset="0"/>
          <a:ea typeface="ＭＳ Ｐゴシック" pitchFamily="-32" charset="-128"/>
        </a:defRPr>
      </a:lvl8pPr>
      <a:lvl9pPr marL="1828800" algn="l" rtl="0" eaLnBrk="1" fontAlgn="base" hangingPunct="1">
        <a:lnSpc>
          <a:spcPct val="95000"/>
        </a:lnSpc>
        <a:spcBef>
          <a:spcPct val="0"/>
        </a:spcBef>
        <a:spcAft>
          <a:spcPct val="0"/>
        </a:spcAft>
        <a:defRPr sz="2600" b="1">
          <a:solidFill>
            <a:srgbClr val="C14817"/>
          </a:solidFill>
          <a:latin typeface="Verdana" pitchFamily="-32" charset="0"/>
          <a:ea typeface="ＭＳ Ｐゴシック" pitchFamily="-32" charset="-128"/>
        </a:defRPr>
      </a:lvl9pPr>
    </p:titleStyle>
    <p:bodyStyle>
      <a:lvl1pPr marL="342900" indent="-342900" algn="l" defTabSz="1374775" rtl="0" eaLnBrk="0" fontAlgn="base" hangingPunct="0">
        <a:lnSpc>
          <a:spcPct val="108000"/>
        </a:lnSpc>
        <a:spcBef>
          <a:spcPct val="0"/>
        </a:spcBef>
        <a:spcAft>
          <a:spcPct val="29000"/>
        </a:spcAft>
        <a:defRPr sz="1900">
          <a:solidFill>
            <a:schemeClr val="tx2"/>
          </a:solidFill>
          <a:latin typeface="+mj-lt"/>
          <a:ea typeface="ＭＳ Ｐゴシック" pitchFamily="34" charset="-128"/>
          <a:cs typeface="MS PGothic" pitchFamily="34" charset="-128"/>
        </a:defRPr>
      </a:lvl1pPr>
      <a:lvl2pPr marL="225425" indent="-223838" algn="just" defTabSz="1374775" rtl="0" eaLnBrk="0" fontAlgn="base" hangingPunct="0">
        <a:lnSpc>
          <a:spcPct val="108000"/>
        </a:lnSpc>
        <a:spcBef>
          <a:spcPct val="0"/>
        </a:spcBef>
        <a:spcAft>
          <a:spcPts val="700"/>
        </a:spcAft>
        <a:buSzPct val="90000"/>
        <a:buFont typeface="Times" pitchFamily="18" charset="0"/>
        <a:buChar char="•"/>
        <a:defRPr sz="1400">
          <a:solidFill>
            <a:schemeClr val="accent1"/>
          </a:solidFill>
          <a:latin typeface="+mj-lt"/>
          <a:ea typeface="ＭＳ Ｐゴシック" pitchFamily="34" charset="-128"/>
          <a:cs typeface="MS PGothic" pitchFamily="34" charset="-128"/>
        </a:defRPr>
      </a:lvl2pPr>
      <a:lvl3pPr marL="444500" indent="-217488" algn="just" defTabSz="1374775" rtl="0" eaLnBrk="0" fontAlgn="base" hangingPunct="0">
        <a:lnSpc>
          <a:spcPct val="108000"/>
        </a:lnSpc>
        <a:spcBef>
          <a:spcPct val="0"/>
        </a:spcBef>
        <a:spcAft>
          <a:spcPts val="700"/>
        </a:spcAft>
        <a:buChar char="–"/>
        <a:defRPr sz="1400">
          <a:solidFill>
            <a:schemeClr val="accent1"/>
          </a:solidFill>
          <a:latin typeface="+mj-lt"/>
          <a:ea typeface="ＭＳ Ｐゴシック" pitchFamily="34" charset="-128"/>
          <a:cs typeface="MS PGothic" pitchFamily="34" charset="-128"/>
        </a:defRPr>
      </a:lvl3pPr>
      <a:lvl4pPr marL="712788" indent="-266700" algn="l" defTabSz="1374775" rtl="0" eaLnBrk="0" fontAlgn="base" hangingPunct="0">
        <a:lnSpc>
          <a:spcPct val="108000"/>
        </a:lnSpc>
        <a:spcBef>
          <a:spcPct val="0"/>
        </a:spcBef>
        <a:spcAft>
          <a:spcPts val="700"/>
        </a:spcAft>
        <a:defRPr sz="2000">
          <a:solidFill>
            <a:schemeClr val="tx1"/>
          </a:solidFill>
          <a:latin typeface="+mn-lt"/>
          <a:ea typeface="ＭＳ Ｐゴシック" pitchFamily="34" charset="-128"/>
          <a:cs typeface="MS PGothic" pitchFamily="34" charset="-128"/>
        </a:defRPr>
      </a:lvl4pPr>
      <a:lvl5pPr marL="979488" indent="-265113" algn="l" defTabSz="1374775" rtl="0" eaLnBrk="0" fontAlgn="base" hangingPunct="0">
        <a:lnSpc>
          <a:spcPct val="108000"/>
        </a:lnSpc>
        <a:spcBef>
          <a:spcPct val="0"/>
        </a:spcBef>
        <a:spcAft>
          <a:spcPts val="700"/>
        </a:spcAft>
        <a:buChar char="–"/>
        <a:defRPr sz="2000">
          <a:solidFill>
            <a:schemeClr val="tx1"/>
          </a:solidFill>
          <a:latin typeface="+mn-lt"/>
          <a:ea typeface="ＭＳ Ｐゴシック" pitchFamily="34" charset="-128"/>
          <a:cs typeface="MS PGothic" pitchFamily="34" charset="-128"/>
        </a:defRPr>
      </a:lvl5pPr>
      <a:lvl6pPr marL="1436688" indent="-265113" algn="l" defTabSz="1374775" rtl="0" eaLnBrk="1" fontAlgn="base" hangingPunct="1">
        <a:lnSpc>
          <a:spcPct val="108000"/>
        </a:lnSpc>
        <a:spcBef>
          <a:spcPct val="0"/>
        </a:spcBef>
        <a:spcAft>
          <a:spcPts val="700"/>
        </a:spcAft>
        <a:buChar char="–"/>
        <a:defRPr sz="2000">
          <a:solidFill>
            <a:schemeClr val="tx1"/>
          </a:solidFill>
          <a:latin typeface="+mn-lt"/>
        </a:defRPr>
      </a:lvl6pPr>
      <a:lvl7pPr marL="1893888" indent="-265113" algn="l" defTabSz="1374775" rtl="0" eaLnBrk="1" fontAlgn="base" hangingPunct="1">
        <a:lnSpc>
          <a:spcPct val="108000"/>
        </a:lnSpc>
        <a:spcBef>
          <a:spcPct val="0"/>
        </a:spcBef>
        <a:spcAft>
          <a:spcPts val="700"/>
        </a:spcAft>
        <a:buChar char="–"/>
        <a:defRPr sz="2000">
          <a:solidFill>
            <a:schemeClr val="tx1"/>
          </a:solidFill>
          <a:latin typeface="+mn-lt"/>
        </a:defRPr>
      </a:lvl7pPr>
      <a:lvl8pPr marL="2351088" indent="-265113" algn="l" defTabSz="1374775" rtl="0" eaLnBrk="1" fontAlgn="base" hangingPunct="1">
        <a:lnSpc>
          <a:spcPct val="108000"/>
        </a:lnSpc>
        <a:spcBef>
          <a:spcPct val="0"/>
        </a:spcBef>
        <a:spcAft>
          <a:spcPts val="700"/>
        </a:spcAft>
        <a:buChar char="–"/>
        <a:defRPr sz="2000">
          <a:solidFill>
            <a:schemeClr val="tx1"/>
          </a:solidFill>
          <a:latin typeface="+mn-lt"/>
        </a:defRPr>
      </a:lvl8pPr>
      <a:lvl9pPr marL="2808288" indent="-265113" algn="l" defTabSz="1374775" rtl="0" eaLnBrk="1" fontAlgn="base" hangingPunct="1">
        <a:lnSpc>
          <a:spcPct val="108000"/>
        </a:lnSpc>
        <a:spcBef>
          <a:spcPct val="0"/>
        </a:spcBef>
        <a:spcAft>
          <a:spcPts val="70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版面配置區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BCD0F-8D10-4B58-A99E-E2B2665C2B0E}" type="datetimeFigureOut">
              <a:rPr lang="zh-TW" altLang="en-US" smtClean="0">
                <a:solidFill>
                  <a:prstClr val="black">
                    <a:tint val="75000"/>
                  </a:prstClr>
                </a:solidFill>
              </a:rPr>
              <a:pPr/>
              <a:t>2018/4/20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434F5-A3EB-4E23-AB61-BCF4B31457A1}" type="slidenum">
              <a:rPr lang="zh-TW" altLang="en-US" smtClean="0">
                <a:solidFill>
                  <a:prstClr val="black">
                    <a:tint val="75000"/>
                  </a:prstClr>
                </a:solidFill>
              </a:rPr>
              <a:pPr/>
              <a:t>‹#›</a:t>
            </a:fld>
            <a:endParaRPr lang="zh-TW" altLang="en-US">
              <a:solidFill>
                <a:prstClr val="black">
                  <a:tint val="75000"/>
                </a:prstClr>
              </a:solidFill>
            </a:endParaRPr>
          </a:p>
        </p:txBody>
      </p:sp>
      <p:sp>
        <p:nvSpPr>
          <p:cNvPr id="7" name="矩形 6"/>
          <p:cNvSpPr/>
          <p:nvPr userDrawn="1"/>
        </p:nvSpPr>
        <p:spPr bwMode="auto">
          <a:xfrm>
            <a:off x="0" y="154"/>
            <a:ext cx="9144000" cy="783587"/>
          </a:xfrm>
          <a:prstGeom prst="rect">
            <a:avLst/>
          </a:prstGeom>
          <a:solidFill>
            <a:srgbClr val="D95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zh-TW" altLang="en-US" sz="2000" smtClean="0">
              <a:solidFill>
                <a:prstClr val="black"/>
              </a:solidFill>
            </a:endParaRPr>
          </a:p>
        </p:txBody>
      </p:sp>
      <p:pic>
        <p:nvPicPr>
          <p:cNvPr id="8" name="Picture 10"/>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6357938"/>
            <a:ext cx="9144000" cy="500062"/>
          </a:xfrm>
          <a:prstGeom prst="rect">
            <a:avLst/>
          </a:prstGeom>
        </p:spPr>
      </p:pic>
      <p:sp>
        <p:nvSpPr>
          <p:cNvPr id="9" name="文字方塊 8"/>
          <p:cNvSpPr txBox="1"/>
          <p:nvPr userDrawn="1"/>
        </p:nvSpPr>
        <p:spPr>
          <a:xfrm>
            <a:off x="8532440" y="6559832"/>
            <a:ext cx="585216" cy="215444"/>
          </a:xfrm>
          <a:prstGeom prst="rect">
            <a:avLst/>
          </a:prstGeom>
          <a:noFill/>
        </p:spPr>
        <p:txBody>
          <a:bodyPr>
            <a:spAutoFit/>
          </a:bodyPr>
          <a:lstStyle/>
          <a:p>
            <a:pPr algn="r"/>
            <a:r>
              <a:rPr lang="en-US" altLang="zh-TW" sz="800" b="1" dirty="0">
                <a:solidFill>
                  <a:srgbClr val="595A5E"/>
                </a:solidFill>
                <a:ea typeface="新細明體" pitchFamily="18" charset="-120"/>
              </a:rPr>
              <a:t>P</a:t>
            </a:r>
            <a:fld id="{5FBC833A-1590-474D-88B9-0C1D9DD7E055}" type="slidenum">
              <a:rPr lang="en-US" altLang="zh-TW" sz="800" b="1">
                <a:solidFill>
                  <a:srgbClr val="595A5E"/>
                </a:solidFill>
                <a:ea typeface="新細明體" pitchFamily="18" charset="-120"/>
              </a:rPr>
              <a:pPr algn="r"/>
              <a:t>‹#›</a:t>
            </a:fld>
            <a:endParaRPr lang="en-US" altLang="zh-TW" sz="800" b="1" dirty="0">
              <a:solidFill>
                <a:srgbClr val="595A5E"/>
              </a:solidFill>
              <a:ea typeface="新細明體" pitchFamily="18" charset="-120"/>
            </a:endParaRPr>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406034974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BCD0F-8D10-4B58-A99E-E2B2665C2B0E}" type="datetimeFigureOut">
              <a:rPr lang="zh-TW" altLang="en-US" smtClean="0">
                <a:solidFill>
                  <a:prstClr val="black">
                    <a:tint val="75000"/>
                  </a:prstClr>
                </a:solidFill>
              </a:rPr>
              <a:pPr/>
              <a:t>2018/4/20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434F5-A3EB-4E23-AB61-BCF4B31457A1}" type="slidenum">
              <a:rPr lang="zh-TW" altLang="en-US" smtClean="0">
                <a:solidFill>
                  <a:prstClr val="black">
                    <a:tint val="75000"/>
                  </a:prstClr>
                </a:solidFill>
              </a:rPr>
              <a:pPr/>
              <a:t>‹#›</a:t>
            </a:fld>
            <a:endParaRPr lang="zh-TW" altLang="en-US">
              <a:solidFill>
                <a:prstClr val="black">
                  <a:tint val="75000"/>
                </a:prstClr>
              </a:solidFill>
            </a:endParaRPr>
          </a:p>
        </p:txBody>
      </p:sp>
      <p:sp>
        <p:nvSpPr>
          <p:cNvPr id="7" name="矩形 6"/>
          <p:cNvSpPr/>
          <p:nvPr userDrawn="1"/>
        </p:nvSpPr>
        <p:spPr bwMode="auto">
          <a:xfrm>
            <a:off x="0" y="1"/>
            <a:ext cx="9144000" cy="783587"/>
          </a:xfrm>
          <a:prstGeom prst="rect">
            <a:avLst/>
          </a:prstGeom>
          <a:solidFill>
            <a:srgbClr val="D95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zh-TW" altLang="en-US" sz="2000" smtClean="0">
              <a:solidFill>
                <a:prstClr val="black"/>
              </a:solidFill>
            </a:endParaRPr>
          </a:p>
        </p:txBody>
      </p:sp>
      <p:pic>
        <p:nvPicPr>
          <p:cNvPr id="8"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357938"/>
            <a:ext cx="9144000" cy="500063"/>
          </a:xfrm>
          <a:prstGeom prst="rect">
            <a:avLst/>
          </a:prstGeom>
        </p:spPr>
      </p:pic>
      <p:sp>
        <p:nvSpPr>
          <p:cNvPr id="9" name="文字方塊 8"/>
          <p:cNvSpPr txBox="1"/>
          <p:nvPr userDrawn="1"/>
        </p:nvSpPr>
        <p:spPr>
          <a:xfrm>
            <a:off x="8532440" y="6559832"/>
            <a:ext cx="585216" cy="215444"/>
          </a:xfrm>
          <a:prstGeom prst="rect">
            <a:avLst/>
          </a:prstGeom>
          <a:noFill/>
        </p:spPr>
        <p:txBody>
          <a:bodyPr>
            <a:spAutoFit/>
          </a:bodyPr>
          <a:lstStyle/>
          <a:p>
            <a:pPr algn="r"/>
            <a:r>
              <a:rPr lang="en-US" altLang="zh-TW" sz="800" b="1" dirty="0">
                <a:solidFill>
                  <a:srgbClr val="595A5E"/>
                </a:solidFill>
                <a:ea typeface="新細明體" pitchFamily="18" charset="-120"/>
              </a:rPr>
              <a:t>P</a:t>
            </a:r>
            <a:fld id="{5FBC833A-1590-474D-88B9-0C1D9DD7E055}" type="slidenum">
              <a:rPr lang="en-US" altLang="zh-TW" sz="800" b="1">
                <a:solidFill>
                  <a:srgbClr val="595A5E"/>
                </a:solidFill>
                <a:ea typeface="新細明體" pitchFamily="18" charset="-120"/>
              </a:rPr>
              <a:pPr algn="r"/>
              <a:t>‹#›</a:t>
            </a:fld>
            <a:endParaRPr lang="en-US" altLang="zh-TW" sz="800" b="1" dirty="0">
              <a:solidFill>
                <a:srgbClr val="595A5E"/>
              </a:solidFill>
              <a:ea typeface="新細明體" pitchFamily="18" charset="-120"/>
            </a:endParaRPr>
          </a:p>
        </p:txBody>
      </p:sp>
    </p:spTree>
    <p:extLst>
      <p:ext uri="{BB962C8B-B14F-4D97-AF65-F5344CB8AC3E}">
        <p14:creationId xmlns:p14="http://schemas.microsoft.com/office/powerpoint/2010/main" val="27170274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版面配置區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BCD0F-8D10-4B58-A99E-E2B2665C2B0E}" type="datetimeFigureOut">
              <a:rPr lang="zh-TW" altLang="en-US" smtClean="0">
                <a:solidFill>
                  <a:prstClr val="black">
                    <a:tint val="75000"/>
                  </a:prstClr>
                </a:solidFill>
              </a:rPr>
              <a:pPr/>
              <a:t>2018/4/20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434F5-A3EB-4E23-AB61-BCF4B31457A1}" type="slidenum">
              <a:rPr lang="zh-TW" altLang="en-US" smtClean="0">
                <a:solidFill>
                  <a:prstClr val="black">
                    <a:tint val="75000"/>
                  </a:prstClr>
                </a:solidFill>
              </a:rPr>
              <a:pPr/>
              <a:t>‹#›</a:t>
            </a:fld>
            <a:endParaRPr lang="zh-TW" altLang="en-US">
              <a:solidFill>
                <a:prstClr val="black">
                  <a:tint val="75000"/>
                </a:prstClr>
              </a:solidFill>
            </a:endParaRPr>
          </a:p>
        </p:txBody>
      </p:sp>
      <p:sp>
        <p:nvSpPr>
          <p:cNvPr id="7" name="矩形 6"/>
          <p:cNvSpPr/>
          <p:nvPr userDrawn="1"/>
        </p:nvSpPr>
        <p:spPr bwMode="auto">
          <a:xfrm>
            <a:off x="0" y="154"/>
            <a:ext cx="9144000" cy="783587"/>
          </a:xfrm>
          <a:prstGeom prst="rect">
            <a:avLst/>
          </a:prstGeom>
          <a:solidFill>
            <a:srgbClr val="D95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400" eaLnBrk="0" hangingPunct="0"/>
            <a:endParaRPr lang="zh-TW" altLang="en-US" sz="2000" smtClean="0">
              <a:solidFill>
                <a:prstClr val="black"/>
              </a:solidFill>
            </a:endParaRPr>
          </a:p>
        </p:txBody>
      </p:sp>
      <p:pic>
        <p:nvPicPr>
          <p:cNvPr id="8" name="Picture 10"/>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6357938"/>
            <a:ext cx="9144000" cy="500062"/>
          </a:xfrm>
          <a:prstGeom prst="rect">
            <a:avLst/>
          </a:prstGeom>
        </p:spPr>
      </p:pic>
      <p:sp>
        <p:nvSpPr>
          <p:cNvPr id="9" name="文字方塊 8"/>
          <p:cNvSpPr txBox="1"/>
          <p:nvPr userDrawn="1"/>
        </p:nvSpPr>
        <p:spPr>
          <a:xfrm>
            <a:off x="8532440" y="6559832"/>
            <a:ext cx="585216" cy="215444"/>
          </a:xfrm>
          <a:prstGeom prst="rect">
            <a:avLst/>
          </a:prstGeom>
          <a:noFill/>
        </p:spPr>
        <p:txBody>
          <a:bodyPr>
            <a:spAutoFit/>
          </a:bodyPr>
          <a:lstStyle/>
          <a:p>
            <a:pPr algn="r"/>
            <a:r>
              <a:rPr lang="en-US" altLang="zh-TW" sz="800" b="1" dirty="0">
                <a:solidFill>
                  <a:srgbClr val="595A5E"/>
                </a:solidFill>
                <a:ea typeface="新細明體" pitchFamily="18" charset="-120"/>
              </a:rPr>
              <a:t>P</a:t>
            </a:r>
            <a:fld id="{5FBC833A-1590-474D-88B9-0C1D9DD7E055}" type="slidenum">
              <a:rPr lang="en-US" altLang="zh-TW" sz="800" b="1">
                <a:solidFill>
                  <a:srgbClr val="595A5E"/>
                </a:solidFill>
                <a:ea typeface="新細明體" pitchFamily="18" charset="-120"/>
              </a:rPr>
              <a:pPr algn="r"/>
              <a:t>‹#›</a:t>
            </a:fld>
            <a:endParaRPr lang="en-US" altLang="zh-TW" sz="800" b="1" dirty="0">
              <a:solidFill>
                <a:srgbClr val="595A5E"/>
              </a:solidFill>
              <a:ea typeface="新細明體" pitchFamily="18" charset="-120"/>
            </a:endParaRPr>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258600083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hyperlink" Target="https://ru.wikipedia.org/wiki/%D0%92%D0%B7%D1%80%D1%8B%D0%B2%D0%BE%D0%B7%D0%B0%D1%89%D0%B8%D1%82%D0%B0#cite_note-4"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64"/>
            <a:ext cx="9144000" cy="6862564"/>
          </a:xfrm>
          <a:prstGeom prst="rect">
            <a:avLst/>
          </a:prstGeom>
        </p:spPr>
      </p:pic>
      <p:sp>
        <p:nvSpPr>
          <p:cNvPr id="2" name="Rectangle 1"/>
          <p:cNvSpPr/>
          <p:nvPr/>
        </p:nvSpPr>
        <p:spPr>
          <a:xfrm>
            <a:off x="229384" y="2204864"/>
            <a:ext cx="8692109" cy="4770537"/>
          </a:xfrm>
          <a:prstGeom prst="rect">
            <a:avLst/>
          </a:prstGeom>
        </p:spPr>
        <p:txBody>
          <a:bodyPr wrap="square">
            <a:spAutoFit/>
          </a:bodyPr>
          <a:lstStyle/>
          <a:p>
            <a:pPr algn="ctr"/>
            <a:r>
              <a:rPr lang="ru-RU" sz="4600" b="1" dirty="0" smtClean="0">
                <a:solidFill>
                  <a:schemeClr val="bg1"/>
                </a:solidFill>
                <a:latin typeface="+mn-lt"/>
              </a:rPr>
              <a:t>Взрывозащищенные планшеты</a:t>
            </a:r>
          </a:p>
          <a:p>
            <a:pPr algn="ctr"/>
            <a:r>
              <a:rPr lang="ru-RU" sz="4600" b="1" dirty="0" smtClean="0">
                <a:solidFill>
                  <a:schemeClr val="bg1"/>
                </a:solidFill>
                <a:latin typeface="+mn-lt"/>
              </a:rPr>
              <a:t>от </a:t>
            </a:r>
            <a:r>
              <a:rPr lang="en-US" sz="4600" b="1" dirty="0" smtClean="0">
                <a:solidFill>
                  <a:schemeClr val="bg1"/>
                </a:solidFill>
                <a:latin typeface="+mn-lt"/>
              </a:rPr>
              <a:t>Getac</a:t>
            </a:r>
          </a:p>
          <a:p>
            <a:endParaRPr lang="en-US" sz="4600" b="1" dirty="0">
              <a:solidFill>
                <a:schemeClr val="bg1"/>
              </a:solidFill>
              <a:latin typeface="+mn-lt"/>
            </a:endParaRPr>
          </a:p>
          <a:p>
            <a:endParaRPr lang="en-US" b="1" dirty="0" smtClean="0">
              <a:solidFill>
                <a:schemeClr val="bg1"/>
              </a:solidFill>
              <a:latin typeface="+mn-lt"/>
            </a:endParaRPr>
          </a:p>
          <a:p>
            <a:endParaRPr lang="en-US" b="1" dirty="0">
              <a:solidFill>
                <a:schemeClr val="bg1"/>
              </a:solidFill>
              <a:latin typeface="+mn-lt"/>
            </a:endParaRPr>
          </a:p>
          <a:p>
            <a:endParaRPr lang="en-US" b="1" dirty="0" smtClean="0">
              <a:solidFill>
                <a:schemeClr val="bg1"/>
              </a:solidFill>
              <a:latin typeface="+mn-lt"/>
            </a:endParaRPr>
          </a:p>
          <a:p>
            <a:endParaRPr lang="en-US" b="1" dirty="0">
              <a:solidFill>
                <a:schemeClr val="bg1"/>
              </a:solidFill>
              <a:latin typeface="+mn-lt"/>
            </a:endParaRPr>
          </a:p>
          <a:p>
            <a:endParaRPr lang="en-US" b="1" dirty="0" smtClean="0">
              <a:solidFill>
                <a:schemeClr val="bg1"/>
              </a:solidFill>
              <a:latin typeface="+mn-lt"/>
            </a:endParaRPr>
          </a:p>
          <a:p>
            <a:endParaRPr lang="en-US" sz="4600" b="1" dirty="0">
              <a:solidFill>
                <a:schemeClr val="bg1"/>
              </a:solidFill>
              <a:latin typeface="+mj-lt"/>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384" y="332656"/>
            <a:ext cx="2621092" cy="936104"/>
          </a:xfrm>
          <a:prstGeom prst="rect">
            <a:avLst/>
          </a:prstGeom>
        </p:spPr>
      </p:pic>
    </p:spTree>
    <p:extLst>
      <p:ext uri="{BB962C8B-B14F-4D97-AF65-F5344CB8AC3E}">
        <p14:creationId xmlns:p14="http://schemas.microsoft.com/office/powerpoint/2010/main" val="353962173"/>
      </p:ext>
    </p:extLst>
  </p:cSld>
  <p:clrMapOvr>
    <a:masterClrMapping/>
  </p:clrMapOvr>
  <mc:AlternateContent xmlns:mc="http://schemas.openxmlformats.org/markup-compatibility/2006" xmlns:p14="http://schemas.microsoft.com/office/powerpoint/2010/main">
    <mc:Choice Requires="p14">
      <p:transition spd="med" p14:dur="700" advTm="17321">
        <p:fade/>
      </p:transition>
    </mc:Choice>
    <mc:Fallback xmlns="">
      <p:transition spd="med" advTm="17321">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Стандарты </a:t>
            </a:r>
            <a:r>
              <a:rPr lang="ru-RU" altLang="zh-TW" sz="3600" b="1" dirty="0" err="1" smtClean="0"/>
              <a:t>взрывозащиты</a:t>
            </a:r>
            <a:r>
              <a:rPr lang="ru-RU" altLang="zh-TW" sz="3600" b="1" dirty="0" smtClean="0"/>
              <a:t> в мире</a:t>
            </a:r>
            <a:endParaRPr lang="zh-TW" altLang="en-US" sz="3600" b="1" dirty="0"/>
          </a:p>
        </p:txBody>
      </p:sp>
      <p:sp>
        <p:nvSpPr>
          <p:cNvPr id="16" name="文字方塊 17"/>
          <p:cNvSpPr txBox="1"/>
          <p:nvPr/>
        </p:nvSpPr>
        <p:spPr>
          <a:xfrm>
            <a:off x="373680" y="1412776"/>
            <a:ext cx="7200800" cy="3908762"/>
          </a:xfrm>
          <a:prstGeom prst="rect">
            <a:avLst/>
          </a:prstGeom>
          <a:noFill/>
        </p:spPr>
        <p:txBody>
          <a:bodyPr wrap="square" rtlCol="0">
            <a:spAutoFit/>
          </a:bodyPr>
          <a:lstStyle/>
          <a:p>
            <a:pPr defTabSz="914400" fontAlgn="auto">
              <a:spcBef>
                <a:spcPts val="0"/>
              </a:spcBef>
              <a:spcAft>
                <a:spcPts val="0"/>
              </a:spcAft>
            </a:pPr>
            <a:r>
              <a:rPr lang="en-US" altLang="zh-TW" b="1" dirty="0" smtClean="0">
                <a:solidFill>
                  <a:srgbClr val="C00000"/>
                </a:solidFill>
                <a:latin typeface="Calibri"/>
                <a:ea typeface="新細明體"/>
              </a:rPr>
              <a:t>NEC – North American National Electric Code</a:t>
            </a:r>
          </a:p>
          <a:p>
            <a:pPr defTabSz="914400" fontAlgn="auto">
              <a:spcBef>
                <a:spcPts val="0"/>
              </a:spcBef>
              <a:spcAft>
                <a:spcPts val="0"/>
              </a:spcAft>
            </a:pPr>
            <a:endParaRPr lang="en-US" altLang="zh-TW" b="1" dirty="0" smtClean="0">
              <a:solidFill>
                <a:srgbClr val="C00000"/>
              </a:solidFill>
              <a:latin typeface="Calibri"/>
              <a:ea typeface="新細明體"/>
            </a:endParaRPr>
          </a:p>
          <a:p>
            <a:r>
              <a:rPr lang="en-US" sz="1600" dirty="0"/>
              <a:t>NEC </a:t>
            </a:r>
            <a:r>
              <a:rPr lang="ru-RU" sz="1600" dirty="0"/>
              <a:t>в первую очередь различает «классы»:</a:t>
            </a:r>
          </a:p>
          <a:p>
            <a:pPr marL="285750" lvl="0" indent="-285750">
              <a:buFont typeface="Arial" panose="020B0604020202020204" pitchFamily="34" charset="0"/>
              <a:buChar char="•"/>
            </a:pPr>
            <a:r>
              <a:rPr lang="ru-RU" sz="1600" dirty="0"/>
              <a:t>Класс 1 (легковоспламеняющиеся газы)</a:t>
            </a:r>
          </a:p>
          <a:p>
            <a:pPr marL="285750" lvl="0" indent="-285750">
              <a:buFont typeface="Arial" panose="020B0604020202020204" pitchFamily="34" charset="0"/>
              <a:buChar char="•"/>
            </a:pPr>
            <a:r>
              <a:rPr lang="ru-RU" sz="1600" dirty="0"/>
              <a:t>Класс 2 (Легковоспламеняющаяся пыль)</a:t>
            </a:r>
          </a:p>
          <a:p>
            <a:pPr marL="285750" lvl="0" indent="-285750">
              <a:buFont typeface="Arial" panose="020B0604020202020204" pitchFamily="34" charset="0"/>
              <a:buChar char="•"/>
            </a:pPr>
            <a:r>
              <a:rPr lang="ru-RU" sz="1600" dirty="0"/>
              <a:t>Класс 3 (легковоспламеняющиеся волокна</a:t>
            </a:r>
            <a:r>
              <a:rPr lang="ru-RU" sz="1600" dirty="0" smtClean="0"/>
              <a:t>)</a:t>
            </a:r>
            <a:endParaRPr lang="en-US" sz="1600" dirty="0" smtClean="0"/>
          </a:p>
          <a:p>
            <a:pPr lvl="0"/>
            <a:endParaRPr lang="ru-RU" sz="1600" dirty="0"/>
          </a:p>
          <a:p>
            <a:r>
              <a:rPr lang="ru-RU" sz="1600" dirty="0"/>
              <a:t>Каждый из классов в свою очередь может быть:</a:t>
            </a:r>
          </a:p>
          <a:p>
            <a:pPr marL="285750" lvl="0" indent="-285750">
              <a:buFont typeface="Arial" panose="020B0604020202020204" pitchFamily="34" charset="0"/>
              <a:buChar char="•"/>
            </a:pPr>
            <a:r>
              <a:rPr lang="ru-RU" sz="1600" dirty="0"/>
              <a:t>Раздел 1 (вещество присутствует все время)</a:t>
            </a:r>
          </a:p>
          <a:p>
            <a:pPr marL="285750" lvl="0" indent="-285750">
              <a:buFont typeface="Arial" panose="020B0604020202020204" pitchFamily="34" charset="0"/>
              <a:buChar char="•"/>
            </a:pPr>
            <a:r>
              <a:rPr lang="ru-RU" sz="1600" dirty="0"/>
              <a:t>Раздел 2 (вещество присутствует только на короткое время</a:t>
            </a:r>
            <a:r>
              <a:rPr lang="ru-RU" sz="1600" dirty="0" smtClean="0"/>
              <a:t>).</a:t>
            </a:r>
            <a:endParaRPr lang="en-US" sz="1600" dirty="0" smtClean="0"/>
          </a:p>
          <a:p>
            <a:pPr lvl="0"/>
            <a:endParaRPr lang="ru-RU" sz="1600" dirty="0"/>
          </a:p>
          <a:p>
            <a:r>
              <a:rPr lang="ru-RU" sz="1600" dirty="0"/>
              <a:t>Затем следует третий уровень (группа), которая описывает конкретный тип газа, пыли или волокон.</a:t>
            </a:r>
          </a:p>
          <a:p>
            <a:pPr defTabSz="914400" fontAlgn="auto">
              <a:spcBef>
                <a:spcPts val="0"/>
              </a:spcBef>
              <a:spcAft>
                <a:spcPts val="0"/>
              </a:spcAft>
            </a:pPr>
            <a:endParaRPr lang="zh-TW" altLang="en-US" b="1" dirty="0">
              <a:solidFill>
                <a:srgbClr val="C00000"/>
              </a:solidFill>
              <a:latin typeface="Calibri"/>
              <a:ea typeface="新細明體"/>
            </a:endParaRPr>
          </a:p>
        </p:txBody>
      </p:sp>
      <p:pic>
        <p:nvPicPr>
          <p:cNvPr id="3074" name="Picture 2" descr="https://upload.wikimedia.org/wikipedia/en/c/c1/NEC_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988840"/>
            <a:ext cx="159067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Стандарты </a:t>
            </a:r>
            <a:r>
              <a:rPr lang="ru-RU" altLang="zh-TW" sz="3600" b="1" dirty="0" err="1" smtClean="0"/>
              <a:t>взрывозащиты</a:t>
            </a:r>
            <a:r>
              <a:rPr lang="ru-RU" altLang="zh-TW" sz="3600" b="1" dirty="0" smtClean="0"/>
              <a:t> в мире</a:t>
            </a:r>
            <a:endParaRPr lang="zh-TW" altLang="en-US" sz="3600" b="1" dirty="0"/>
          </a:p>
        </p:txBody>
      </p:sp>
      <p:sp>
        <p:nvSpPr>
          <p:cNvPr id="16" name="文字方塊 17"/>
          <p:cNvSpPr txBox="1"/>
          <p:nvPr/>
        </p:nvSpPr>
        <p:spPr>
          <a:xfrm>
            <a:off x="243800" y="979763"/>
            <a:ext cx="8406330" cy="544764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Международная </a:t>
            </a:r>
            <a:r>
              <a:rPr lang="ru-RU" altLang="zh-TW" b="1" dirty="0">
                <a:solidFill>
                  <a:srgbClr val="C00000"/>
                </a:solidFill>
                <a:latin typeface="Calibri"/>
                <a:ea typeface="新細明體"/>
              </a:rPr>
              <a:t>директива </a:t>
            </a:r>
            <a:r>
              <a:rPr lang="ru-RU" altLang="zh-TW" b="1" dirty="0" err="1">
                <a:solidFill>
                  <a:srgbClr val="C00000"/>
                </a:solidFill>
                <a:latin typeface="Calibri"/>
                <a:ea typeface="新細明體"/>
              </a:rPr>
              <a:t>IECEx</a:t>
            </a:r>
            <a:endParaRPr lang="ru-RU" altLang="zh-TW" b="1" dirty="0">
              <a:solidFill>
                <a:srgbClr val="C00000"/>
              </a:solidFill>
              <a:latin typeface="Calibri"/>
              <a:ea typeface="新細明體"/>
            </a:endParaRPr>
          </a:p>
          <a:p>
            <a:pPr defTabSz="914400" fontAlgn="auto">
              <a:spcBef>
                <a:spcPts val="0"/>
              </a:spcBef>
              <a:spcAft>
                <a:spcPts val="0"/>
              </a:spcAft>
            </a:pPr>
            <a:r>
              <a:rPr lang="ru-RU" altLang="zh-TW" b="1" dirty="0" smtClean="0">
                <a:solidFill>
                  <a:srgbClr val="C00000"/>
                </a:solidFill>
                <a:latin typeface="Calibri"/>
                <a:ea typeface="新細明體"/>
              </a:rPr>
              <a:t>Европейская </a:t>
            </a:r>
            <a:r>
              <a:rPr lang="ru-RU" altLang="zh-TW" b="1" dirty="0">
                <a:solidFill>
                  <a:srgbClr val="C00000"/>
                </a:solidFill>
                <a:latin typeface="Calibri"/>
                <a:ea typeface="新細明體"/>
              </a:rPr>
              <a:t>директива ATEX (</a:t>
            </a:r>
            <a:r>
              <a:rPr lang="ru-RU" altLang="zh-TW" b="1" dirty="0" err="1">
                <a:solidFill>
                  <a:srgbClr val="C00000"/>
                </a:solidFill>
                <a:latin typeface="Calibri"/>
                <a:ea typeface="新細明體"/>
              </a:rPr>
              <a:t>ATmospheres</a:t>
            </a:r>
            <a:r>
              <a:rPr lang="ru-RU" altLang="zh-TW" b="1" dirty="0">
                <a:solidFill>
                  <a:srgbClr val="C00000"/>
                </a:solidFill>
                <a:latin typeface="Calibri"/>
                <a:ea typeface="新細明體"/>
              </a:rPr>
              <a:t> </a:t>
            </a:r>
            <a:r>
              <a:rPr lang="ru-RU" altLang="zh-TW" b="1" dirty="0" err="1">
                <a:solidFill>
                  <a:srgbClr val="C00000"/>
                </a:solidFill>
                <a:latin typeface="Calibri"/>
                <a:ea typeface="新細明體"/>
              </a:rPr>
              <a:t>Explosives</a:t>
            </a:r>
            <a:r>
              <a:rPr lang="ru-RU" altLang="zh-TW" b="1" dirty="0" smtClean="0">
                <a:solidFill>
                  <a:srgbClr val="C00000"/>
                </a:solidFill>
                <a:latin typeface="Calibri"/>
                <a:ea typeface="新細明體"/>
              </a:rPr>
              <a:t>)</a:t>
            </a:r>
            <a:endParaRPr lang="en-US" altLang="zh-TW" b="1" dirty="0" smtClean="0">
              <a:solidFill>
                <a:srgbClr val="C00000"/>
              </a:solidFill>
              <a:latin typeface="Calibri"/>
              <a:ea typeface="新細明體"/>
            </a:endParaRPr>
          </a:p>
          <a:p>
            <a:pPr defTabSz="914400" fontAlgn="auto">
              <a:spcBef>
                <a:spcPts val="0"/>
              </a:spcBef>
              <a:spcAft>
                <a:spcPts val="0"/>
              </a:spcAft>
            </a:pPr>
            <a:endParaRPr lang="ru-RU" altLang="zh-TW" b="1" dirty="0">
              <a:solidFill>
                <a:srgbClr val="C00000"/>
              </a:solidFill>
              <a:latin typeface="Calibri"/>
              <a:ea typeface="新細明體"/>
            </a:endParaRPr>
          </a:p>
          <a:p>
            <a:r>
              <a:rPr lang="ru-RU" sz="1400" dirty="0"/>
              <a:t>IEC / ATEX, с другой стороны, сначала различают:</a:t>
            </a:r>
          </a:p>
          <a:p>
            <a:pPr marL="285750" lvl="0" indent="-285750">
              <a:buFont typeface="Arial" panose="020B0604020202020204" pitchFamily="34" charset="0"/>
              <a:buChar char="•"/>
            </a:pPr>
            <a:r>
              <a:rPr lang="ru-RU" sz="1400" dirty="0"/>
              <a:t>Легковоспламеняющиеся газы и пары («G») </a:t>
            </a:r>
          </a:p>
          <a:p>
            <a:pPr marL="285750" lvl="0" indent="-285750">
              <a:buFont typeface="Arial" panose="020B0604020202020204" pitchFamily="34" charset="0"/>
              <a:buChar char="•"/>
            </a:pPr>
            <a:r>
              <a:rPr lang="ru-RU" sz="1400" dirty="0"/>
              <a:t>Воспламеняющаяся пыль ("D</a:t>
            </a:r>
            <a:r>
              <a:rPr lang="ru-RU" sz="1400" dirty="0" smtClean="0"/>
              <a:t>")</a:t>
            </a:r>
            <a:endParaRPr lang="en-US" sz="1400" dirty="0" smtClean="0"/>
          </a:p>
          <a:p>
            <a:pPr lvl="0"/>
            <a:endParaRPr lang="ru-RU" sz="1400" dirty="0"/>
          </a:p>
          <a:p>
            <a:r>
              <a:rPr lang="ru-RU" sz="1400" dirty="0"/>
              <a:t>Затем выделяются легковоспламеняющиеся газы:</a:t>
            </a:r>
          </a:p>
          <a:p>
            <a:pPr marL="285750" lvl="0" indent="-285750">
              <a:buFont typeface="Arial" panose="020B0604020202020204" pitchFamily="34" charset="0"/>
              <a:buChar char="•"/>
            </a:pPr>
            <a:r>
              <a:rPr lang="ru-RU" sz="1400" dirty="0"/>
              <a:t>Зона 0 (всегда присутствует)</a:t>
            </a:r>
          </a:p>
          <a:p>
            <a:pPr marL="285750" lvl="0" indent="-285750">
              <a:buFont typeface="Arial" panose="020B0604020202020204" pitchFamily="34" charset="0"/>
              <a:buChar char="•"/>
            </a:pPr>
            <a:r>
              <a:rPr lang="ru-RU" sz="1400" dirty="0"/>
              <a:t>Зона 1 (вероятно присутствует) </a:t>
            </a:r>
          </a:p>
          <a:p>
            <a:pPr marL="285750" lvl="0" indent="-285750">
              <a:buFont typeface="Arial" panose="020B0604020202020204" pitchFamily="34" charset="0"/>
              <a:buChar char="•"/>
            </a:pPr>
            <a:r>
              <a:rPr lang="ru-RU" sz="1400" dirty="0"/>
              <a:t>Зона 2 (иногда </a:t>
            </a:r>
            <a:r>
              <a:rPr lang="ru-RU" sz="1400" dirty="0" smtClean="0"/>
              <a:t>присутствует</a:t>
            </a:r>
            <a:r>
              <a:rPr lang="en-US" sz="1400" dirty="0" smtClean="0"/>
              <a:t>)</a:t>
            </a:r>
          </a:p>
          <a:p>
            <a:pPr lvl="0"/>
            <a:endParaRPr lang="ru-RU" sz="1400" dirty="0"/>
          </a:p>
          <a:p>
            <a:r>
              <a:rPr lang="ru-RU" sz="1400" dirty="0"/>
              <a:t>Воспламеняющаяся пыль разделяется следующим образом:</a:t>
            </a:r>
          </a:p>
          <a:p>
            <a:pPr marL="285750" lvl="0" indent="-285750">
              <a:buFont typeface="Arial" panose="020B0604020202020204" pitchFamily="34" charset="0"/>
              <a:buChar char="•"/>
            </a:pPr>
            <a:r>
              <a:rPr lang="ru-RU" sz="1400" dirty="0"/>
              <a:t>Зона 20 (всегда присутствует)</a:t>
            </a:r>
          </a:p>
          <a:p>
            <a:pPr marL="285750" lvl="0" indent="-285750">
              <a:buFont typeface="Arial" panose="020B0604020202020204" pitchFamily="34" charset="0"/>
              <a:buChar char="•"/>
            </a:pPr>
            <a:r>
              <a:rPr lang="ru-RU" sz="1400" dirty="0"/>
              <a:t>Зона 21 (вероятно присутствует)</a:t>
            </a:r>
          </a:p>
          <a:p>
            <a:pPr marL="285750" lvl="0" indent="-285750">
              <a:buFont typeface="Arial" panose="020B0604020202020204" pitchFamily="34" charset="0"/>
              <a:buChar char="•"/>
            </a:pPr>
            <a:r>
              <a:rPr lang="ru-RU" sz="1400" dirty="0"/>
              <a:t>Зона 22 (иногда присутствует</a:t>
            </a:r>
            <a:r>
              <a:rPr lang="ru-RU" sz="1400" dirty="0" smtClean="0"/>
              <a:t>)</a:t>
            </a:r>
            <a:endParaRPr lang="en-US" sz="1400" dirty="0" smtClean="0"/>
          </a:p>
          <a:p>
            <a:pPr lvl="0"/>
            <a:endParaRPr lang="ru-RU" sz="1400" dirty="0"/>
          </a:p>
          <a:p>
            <a:r>
              <a:rPr lang="ru-RU" sz="1400" dirty="0"/>
              <a:t>В каждой зоне также классифицируется и само оборудование для этих зон:</a:t>
            </a:r>
          </a:p>
          <a:p>
            <a:pPr marL="285750" lvl="0" indent="-285750">
              <a:buFont typeface="Arial" panose="020B0604020202020204" pitchFamily="34" charset="0"/>
              <a:buChar char="•"/>
            </a:pPr>
            <a:r>
              <a:rPr lang="ru-RU" sz="1400" dirty="0"/>
              <a:t>Категория I (присутствует непрерывно)</a:t>
            </a:r>
          </a:p>
          <a:p>
            <a:pPr marL="285750" lvl="0" indent="-285750">
              <a:buFont typeface="Arial" panose="020B0604020202020204" pitchFamily="34" charset="0"/>
              <a:buChar char="•"/>
            </a:pPr>
            <a:r>
              <a:rPr lang="ru-RU" sz="1400" dirty="0"/>
              <a:t>Категория II (присутствует с перерывами)</a:t>
            </a:r>
          </a:p>
          <a:p>
            <a:pPr marL="285750" lvl="0" indent="-285750">
              <a:buFont typeface="Arial" panose="020B0604020202020204" pitchFamily="34" charset="0"/>
              <a:buChar char="•"/>
            </a:pPr>
            <a:r>
              <a:rPr lang="ru-RU" sz="1400" dirty="0"/>
              <a:t>Категория III (иногда присутствует)</a:t>
            </a:r>
          </a:p>
          <a:p>
            <a:pPr defTabSz="914400" fontAlgn="auto">
              <a:spcBef>
                <a:spcPts val="0"/>
              </a:spcBef>
              <a:spcAft>
                <a:spcPts val="0"/>
              </a:spcAft>
            </a:pPr>
            <a:endParaRPr lang="zh-TW" altLang="en-US" b="1" dirty="0">
              <a:solidFill>
                <a:srgbClr val="C00000"/>
              </a:solidFill>
              <a:latin typeface="Calibri"/>
              <a:ea typeface="新細明體"/>
            </a:endParaRPr>
          </a:p>
        </p:txBody>
      </p:sp>
      <p:pic>
        <p:nvPicPr>
          <p:cNvPr id="5" name="Picture 8" descr="https://www.cablejoints.co.uk/images/gallery/uploads/1406896331_AT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915" y="4149080"/>
            <a:ext cx="1579753" cy="13681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utomationgroup.com.au/wp-content/uploads/2014/12/iecex-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915" y="1936279"/>
            <a:ext cx="1579753" cy="152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12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Евразийский Союз – ТР ТС 012</a:t>
            </a:r>
            <a:r>
              <a:rPr lang="en-US" altLang="zh-TW" sz="3600" b="1" dirty="0" smtClean="0"/>
              <a:t>/</a:t>
            </a:r>
            <a:r>
              <a:rPr lang="ru-RU" altLang="zh-TW" sz="3600" b="1" dirty="0" smtClean="0"/>
              <a:t>2011</a:t>
            </a:r>
            <a:endParaRPr lang="zh-TW" altLang="en-US" sz="3600" b="1" dirty="0"/>
          </a:p>
        </p:txBody>
      </p:sp>
      <p:sp>
        <p:nvSpPr>
          <p:cNvPr id="16" name="文字方塊 17"/>
          <p:cNvSpPr txBox="1"/>
          <p:nvPr/>
        </p:nvSpPr>
        <p:spPr>
          <a:xfrm>
            <a:off x="323528" y="1124744"/>
            <a:ext cx="7200800" cy="5139869"/>
          </a:xfrm>
          <a:prstGeom prst="rect">
            <a:avLst/>
          </a:prstGeom>
          <a:noFill/>
        </p:spPr>
        <p:txBody>
          <a:bodyPr wrap="square" rtlCol="0">
            <a:spAutoFit/>
          </a:bodyPr>
          <a:lstStyle/>
          <a:p>
            <a:pPr defTabSz="914400" fontAlgn="auto">
              <a:spcBef>
                <a:spcPts val="0"/>
              </a:spcBef>
              <a:spcAft>
                <a:spcPts val="0"/>
              </a:spcAft>
            </a:pPr>
            <a:r>
              <a:rPr lang="ru-RU" altLang="zh-TW" b="1" dirty="0">
                <a:solidFill>
                  <a:srgbClr val="C00000"/>
                </a:solidFill>
                <a:latin typeface="Calibri"/>
                <a:ea typeface="新細明體"/>
              </a:rPr>
              <a:t>ТР ТС </a:t>
            </a:r>
            <a:r>
              <a:rPr lang="ru-RU" altLang="zh-TW" b="1" dirty="0" smtClean="0">
                <a:solidFill>
                  <a:srgbClr val="C00000"/>
                </a:solidFill>
                <a:latin typeface="Calibri"/>
                <a:ea typeface="新細明體"/>
              </a:rPr>
              <a:t>012/2011</a:t>
            </a:r>
            <a:endParaRPr lang="en-US" altLang="zh-TW" b="1" dirty="0" smtClean="0">
              <a:solidFill>
                <a:srgbClr val="C00000"/>
              </a:solidFill>
              <a:latin typeface="Calibri"/>
              <a:ea typeface="新細明體"/>
            </a:endParaRPr>
          </a:p>
          <a:p>
            <a:pPr defTabSz="914400" fontAlgn="auto">
              <a:spcBef>
                <a:spcPts val="0"/>
              </a:spcBef>
              <a:spcAft>
                <a:spcPts val="0"/>
              </a:spcAft>
            </a:pPr>
            <a:endParaRPr lang="en-US" altLang="zh-TW" b="1" dirty="0" smtClean="0">
              <a:solidFill>
                <a:srgbClr val="C00000"/>
              </a:solidFill>
              <a:latin typeface="Calibri"/>
              <a:ea typeface="新細明體"/>
            </a:endParaRPr>
          </a:p>
          <a:p>
            <a:r>
              <a:rPr lang="ru-RU" sz="1600" dirty="0"/>
              <a:t>О безопасности оборудования для работы во взрывоопасных средах. Для подтверждения соответствия оборудования и выполнения технического регламента используются</a:t>
            </a:r>
            <a:r>
              <a:rPr lang="ru-RU" sz="1600" dirty="0" smtClean="0"/>
              <a:t>:</a:t>
            </a:r>
            <a:endParaRPr lang="en-US" sz="1600" dirty="0" smtClean="0"/>
          </a:p>
          <a:p>
            <a:endParaRPr lang="ru-RU" sz="1600" dirty="0"/>
          </a:p>
          <a:p>
            <a:pPr marL="285750" indent="-285750">
              <a:buFont typeface="Arial" panose="020B0604020202020204" pitchFamily="34" charset="0"/>
              <a:buChar char="•"/>
            </a:pPr>
            <a:r>
              <a:rPr lang="ru-RU" sz="1600" dirty="0"/>
              <a:t>Перечень стандартов, в результате применения которых на добровольной основе обеспечивается соблюдение требований технического регламента Таможенного союза "О безопасности оборудования для работы во взрывоопасных средах" (ТР ТС 012/2011</a:t>
            </a:r>
            <a:r>
              <a:rPr lang="ru-RU" sz="1600" dirty="0" smtClean="0"/>
              <a:t>);</a:t>
            </a:r>
            <a:endParaRPr lang="en-US" sz="1600" dirty="0" smtClean="0"/>
          </a:p>
          <a:p>
            <a:endParaRPr lang="ru-RU" sz="1600" dirty="0"/>
          </a:p>
          <a:p>
            <a:pPr marL="285750" indent="-285750">
              <a:buFont typeface="Arial" panose="020B0604020202020204" pitchFamily="34" charset="0"/>
              <a:buChar char="•"/>
            </a:pPr>
            <a:r>
              <a:rPr lang="ru-RU" sz="1600" dirty="0"/>
              <a:t>Перечень стандартов, содержащих правила и методы исследований (испытаний) и измерений, в том числе правила отбора образцов, необходимые для применения и исполнения требований технического регламента Таможенного союза "О безопасности оборудования для работы во взрывоопасных средах" (ТР ТС 012/2011) и осуществления оценки (подтверждения) соответствия продукции.</a:t>
            </a:r>
            <a:r>
              <a:rPr lang="ru-RU" sz="1600" baseline="30000" dirty="0">
                <a:hlinkClick r:id="rId3"/>
              </a:rPr>
              <a:t>[4]</a:t>
            </a:r>
            <a:endParaRPr lang="ru-RU" sz="1600" dirty="0"/>
          </a:p>
          <a:p>
            <a:pPr defTabSz="914400" fontAlgn="auto">
              <a:spcBef>
                <a:spcPts val="0"/>
              </a:spcBef>
              <a:spcAft>
                <a:spcPts val="0"/>
              </a:spcAft>
            </a:pPr>
            <a:endParaRPr lang="zh-TW" altLang="en-US" b="1" dirty="0">
              <a:solidFill>
                <a:srgbClr val="C00000"/>
              </a:solidFill>
              <a:latin typeface="Calibri"/>
              <a:ea typeface="新細明體"/>
            </a:endParaRPr>
          </a:p>
        </p:txBody>
      </p:sp>
      <p:pic>
        <p:nvPicPr>
          <p:cNvPr id="2" name="Рисунок 1"/>
          <p:cNvPicPr>
            <a:picLocks noChangeAspect="1"/>
          </p:cNvPicPr>
          <p:nvPr/>
        </p:nvPicPr>
        <p:blipFill>
          <a:blip r:embed="rId4"/>
          <a:stretch>
            <a:fillRect/>
          </a:stretch>
        </p:blipFill>
        <p:spPr>
          <a:xfrm>
            <a:off x="7164288" y="1124744"/>
            <a:ext cx="1799541" cy="2496565"/>
          </a:xfrm>
          <a:prstGeom prst="rect">
            <a:avLst/>
          </a:prstGeom>
        </p:spPr>
      </p:pic>
    </p:spTree>
    <p:extLst>
      <p:ext uri="{BB962C8B-B14F-4D97-AF65-F5344CB8AC3E}">
        <p14:creationId xmlns:p14="http://schemas.microsoft.com/office/powerpoint/2010/main" val="5383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Евразийский Союз – ТР ТС 012</a:t>
            </a:r>
            <a:r>
              <a:rPr lang="en-US" altLang="zh-TW" sz="3600" b="1" dirty="0" smtClean="0"/>
              <a:t>/</a:t>
            </a:r>
            <a:r>
              <a:rPr lang="ru-RU" altLang="zh-TW" sz="3600" b="1" dirty="0" smtClean="0"/>
              <a:t>2011</a:t>
            </a:r>
            <a:endParaRPr lang="zh-TW" altLang="en-US" sz="3600" b="1" dirty="0"/>
          </a:p>
        </p:txBody>
      </p:sp>
      <p:sp>
        <p:nvSpPr>
          <p:cNvPr id="16" name="文字方塊 17"/>
          <p:cNvSpPr txBox="1"/>
          <p:nvPr/>
        </p:nvSpPr>
        <p:spPr>
          <a:xfrm>
            <a:off x="323528" y="896094"/>
            <a:ext cx="6696744" cy="954107"/>
          </a:xfrm>
          <a:prstGeom prst="rect">
            <a:avLst/>
          </a:prstGeom>
          <a:noFill/>
        </p:spPr>
        <p:txBody>
          <a:bodyPr wrap="square" rtlCol="0">
            <a:spAutoFit/>
          </a:bodyPr>
          <a:lstStyle/>
          <a:p>
            <a:pPr defTabSz="914400" fontAlgn="auto">
              <a:spcBef>
                <a:spcPts val="0"/>
              </a:spcBef>
              <a:spcAft>
                <a:spcPts val="0"/>
              </a:spcAft>
            </a:pPr>
            <a:r>
              <a:rPr lang="ru-RU" altLang="zh-TW" b="1" dirty="0">
                <a:solidFill>
                  <a:srgbClr val="C00000"/>
                </a:solidFill>
                <a:latin typeface="Calibri"/>
                <a:ea typeface="新細明體"/>
              </a:rPr>
              <a:t>ТР ТС </a:t>
            </a:r>
            <a:r>
              <a:rPr lang="ru-RU" altLang="zh-TW" b="1" dirty="0" smtClean="0">
                <a:solidFill>
                  <a:srgbClr val="C00000"/>
                </a:solidFill>
                <a:latin typeface="Calibri"/>
                <a:ea typeface="新細明體"/>
              </a:rPr>
              <a:t>012/2011</a:t>
            </a:r>
            <a:endParaRPr lang="en-US" altLang="zh-TW" b="1" dirty="0" smtClean="0">
              <a:solidFill>
                <a:srgbClr val="C00000"/>
              </a:solidFill>
              <a:latin typeface="Calibri"/>
              <a:ea typeface="新細明體"/>
            </a:endParaRPr>
          </a:p>
          <a:p>
            <a:r>
              <a:rPr lang="ru-RU" sz="1600" dirty="0" smtClean="0"/>
              <a:t>Схож с </a:t>
            </a:r>
            <a:r>
              <a:rPr lang="en-US" sz="1600" dirty="0" smtClean="0"/>
              <a:t>ATEX. </a:t>
            </a:r>
            <a:r>
              <a:rPr lang="ru-RU" sz="1600" dirty="0" smtClean="0"/>
              <a:t>Подразделяются зоны: 0, 1, 2 (для газов), 20, 21, 22 (для пыли). </a:t>
            </a:r>
            <a:endParaRPr lang="en-US" sz="1600" dirty="0" smtClean="0"/>
          </a:p>
        </p:txBody>
      </p:sp>
      <p:pic>
        <p:nvPicPr>
          <p:cNvPr id="5122" name="Picture 2" descr="Картинки по запросу Сравнение ТР ТС 012 2011 с A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38436"/>
            <a:ext cx="660082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www.cablejoints.co.uk/images/gallery/uploads/1406896331_AT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975" y="3717032"/>
            <a:ext cx="1579753" cy="136815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7020272" y="1124744"/>
            <a:ext cx="1799541" cy="2496565"/>
          </a:xfrm>
          <a:prstGeom prst="rect">
            <a:avLst/>
          </a:prstGeom>
        </p:spPr>
      </p:pic>
    </p:spTree>
    <p:extLst>
      <p:ext uri="{BB962C8B-B14F-4D97-AF65-F5344CB8AC3E}">
        <p14:creationId xmlns:p14="http://schemas.microsoft.com/office/powerpoint/2010/main" val="273118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Взрывозащищенные планшеты </a:t>
            </a:r>
            <a:r>
              <a:rPr lang="en-US" altLang="zh-TW" sz="3600" b="1" dirty="0" smtClean="0"/>
              <a:t>Getac</a:t>
            </a:r>
            <a:endParaRPr lang="zh-TW" altLang="en-US" sz="3600" b="1" dirty="0"/>
          </a:p>
        </p:txBody>
      </p:sp>
      <p:pic>
        <p:nvPicPr>
          <p:cNvPr id="1026" name="Picture 2" descr="http://getac.ru/images/tablets/EX80/EX80_250x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43" y="980728"/>
            <a:ext cx="2747673" cy="2088232"/>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7"/>
          <p:cNvSpPr txBox="1"/>
          <p:nvPr/>
        </p:nvSpPr>
        <p:spPr>
          <a:xfrm>
            <a:off x="3261657" y="1124744"/>
            <a:ext cx="5544616" cy="1200329"/>
          </a:xfrm>
          <a:prstGeom prst="rect">
            <a:avLst/>
          </a:prstGeom>
          <a:noFill/>
        </p:spPr>
        <p:txBody>
          <a:bodyPr wrap="square" rtlCol="0">
            <a:spAutoFit/>
          </a:bodyPr>
          <a:lstStyle/>
          <a:p>
            <a:pPr defTabSz="914400" fontAlgn="auto">
              <a:spcBef>
                <a:spcPts val="0"/>
              </a:spcBef>
              <a:spcAft>
                <a:spcPts val="0"/>
              </a:spcAft>
            </a:pPr>
            <a:r>
              <a:rPr lang="en-US" altLang="zh-TW" b="1" dirty="0" smtClean="0">
                <a:solidFill>
                  <a:srgbClr val="D95000"/>
                </a:solidFill>
                <a:latin typeface="Calibri"/>
                <a:ea typeface="新細明體"/>
              </a:rPr>
              <a:t>EX80</a:t>
            </a:r>
            <a:r>
              <a:rPr lang="ru-RU" altLang="zh-TW" b="1" dirty="0" smtClean="0">
                <a:solidFill>
                  <a:srgbClr val="D95000"/>
                </a:solidFill>
                <a:latin typeface="Calibri"/>
                <a:ea typeface="新細明體"/>
              </a:rPr>
              <a:t> </a:t>
            </a:r>
            <a:r>
              <a:rPr lang="en-US" altLang="zh-TW" b="1" dirty="0" smtClean="0">
                <a:solidFill>
                  <a:srgbClr val="D95000"/>
                </a:solidFill>
                <a:latin typeface="Calibri"/>
                <a:ea typeface="新細明體"/>
              </a:rPr>
              <a:t>- </a:t>
            </a:r>
            <a:r>
              <a:rPr lang="ru-RU" altLang="zh-TW" b="1" dirty="0" smtClean="0">
                <a:solidFill>
                  <a:srgbClr val="D95000"/>
                </a:solidFill>
                <a:latin typeface="Calibri"/>
                <a:ea typeface="新細明體"/>
              </a:rPr>
              <a:t>8</a:t>
            </a:r>
            <a:r>
              <a:rPr lang="en-US" altLang="zh-TW" b="1" dirty="0" smtClean="0">
                <a:solidFill>
                  <a:srgbClr val="D95000"/>
                </a:solidFill>
                <a:latin typeface="Calibri"/>
                <a:ea typeface="新細明體"/>
              </a:rPr>
              <a:t>’’</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b="1" dirty="0" smtClean="0">
                <a:solidFill>
                  <a:prstClr val="black"/>
                </a:solidFill>
                <a:latin typeface="Calibri"/>
                <a:ea typeface="新細明體"/>
              </a:rPr>
              <a:t>Полностью защищенный планшет</a:t>
            </a:r>
          </a:p>
          <a:p>
            <a:pPr defTabSz="914400" fontAlgn="auto">
              <a:spcBef>
                <a:spcPts val="0"/>
              </a:spcBef>
              <a:spcAft>
                <a:spcPts val="0"/>
              </a:spcAft>
            </a:pPr>
            <a:r>
              <a:rPr lang="ru-RU" altLang="zh-TW" b="1" dirty="0" smtClean="0">
                <a:solidFill>
                  <a:prstClr val="black"/>
                </a:solidFill>
                <a:latin typeface="Calibri"/>
                <a:ea typeface="新細明體"/>
              </a:rPr>
              <a:t>под управлением </a:t>
            </a:r>
            <a:r>
              <a:rPr lang="en-US" altLang="zh-TW" b="1" dirty="0" smtClean="0">
                <a:solidFill>
                  <a:prstClr val="black"/>
                </a:solidFill>
                <a:latin typeface="Calibri"/>
                <a:ea typeface="新細明體"/>
              </a:rPr>
              <a:t>Windows 10</a:t>
            </a:r>
            <a:endParaRPr lang="zh-TW" altLang="en-US" b="1" dirty="0">
              <a:solidFill>
                <a:prstClr val="black"/>
              </a:solidFill>
              <a:latin typeface="Calibri"/>
              <a:ea typeface="新細明體"/>
            </a:endParaRPr>
          </a:p>
        </p:txBody>
      </p:sp>
      <p:pic>
        <p:nvPicPr>
          <p:cNvPr id="1028" name="Picture 4" descr="http://getac.ru/images/tablets/ZX70/01_header-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46" y="3501008"/>
            <a:ext cx="2092561" cy="2016224"/>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17"/>
          <p:cNvSpPr txBox="1"/>
          <p:nvPr/>
        </p:nvSpPr>
        <p:spPr>
          <a:xfrm>
            <a:off x="3312925" y="3645024"/>
            <a:ext cx="5544616" cy="1200329"/>
          </a:xfrm>
          <a:prstGeom prst="rect">
            <a:avLst/>
          </a:prstGeom>
          <a:noFill/>
        </p:spPr>
        <p:txBody>
          <a:bodyPr wrap="square" rtlCol="0">
            <a:spAutoFit/>
          </a:bodyPr>
          <a:lstStyle/>
          <a:p>
            <a:pPr defTabSz="914400" fontAlgn="auto">
              <a:spcBef>
                <a:spcPts val="0"/>
              </a:spcBef>
              <a:spcAft>
                <a:spcPts val="0"/>
              </a:spcAft>
            </a:pPr>
            <a:r>
              <a:rPr lang="en-US" altLang="zh-TW" b="1" dirty="0" smtClean="0">
                <a:solidFill>
                  <a:srgbClr val="D95000"/>
                </a:solidFill>
                <a:latin typeface="Calibri"/>
                <a:ea typeface="新細明體"/>
              </a:rPr>
              <a:t>ZX70</a:t>
            </a:r>
            <a:r>
              <a:rPr lang="ru-RU" altLang="zh-TW" b="1" dirty="0" smtClean="0">
                <a:solidFill>
                  <a:srgbClr val="D95000"/>
                </a:solidFill>
                <a:latin typeface="Calibri"/>
                <a:ea typeface="新細明體"/>
              </a:rPr>
              <a:t> </a:t>
            </a:r>
            <a:r>
              <a:rPr lang="en-US" altLang="zh-TW" b="1" dirty="0" smtClean="0">
                <a:solidFill>
                  <a:srgbClr val="D95000"/>
                </a:solidFill>
                <a:latin typeface="Calibri"/>
                <a:ea typeface="新細明體"/>
              </a:rPr>
              <a:t>- 7’’</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b="1" dirty="0" smtClean="0">
                <a:solidFill>
                  <a:prstClr val="black"/>
                </a:solidFill>
                <a:latin typeface="Calibri"/>
                <a:ea typeface="新細明體"/>
              </a:rPr>
              <a:t>Полностью защищенный планшет</a:t>
            </a:r>
          </a:p>
          <a:p>
            <a:pPr defTabSz="914400" fontAlgn="auto">
              <a:spcBef>
                <a:spcPts val="0"/>
              </a:spcBef>
              <a:spcAft>
                <a:spcPts val="0"/>
              </a:spcAft>
            </a:pPr>
            <a:r>
              <a:rPr lang="ru-RU" altLang="zh-TW" b="1" dirty="0" smtClean="0">
                <a:solidFill>
                  <a:prstClr val="black"/>
                </a:solidFill>
                <a:latin typeface="Calibri"/>
                <a:ea typeface="新細明體"/>
              </a:rPr>
              <a:t>под управлением </a:t>
            </a:r>
            <a:r>
              <a:rPr lang="en-US" altLang="zh-TW" b="1" dirty="0" smtClean="0">
                <a:solidFill>
                  <a:prstClr val="black"/>
                </a:solidFill>
                <a:latin typeface="Calibri"/>
                <a:ea typeface="新細明體"/>
              </a:rPr>
              <a:t>Android 6.0</a:t>
            </a:r>
            <a:endParaRPr lang="zh-TW" altLang="en-US" b="1" dirty="0">
              <a:solidFill>
                <a:prstClr val="black"/>
              </a:solidFill>
              <a:latin typeface="Calibri"/>
              <a:ea typeface="新細明體"/>
            </a:endParaRPr>
          </a:p>
        </p:txBody>
      </p:sp>
      <p:pic>
        <p:nvPicPr>
          <p:cNvPr id="1032" name="Picture 8" descr="https://www.cablejoints.co.uk/images/gallery/uploads/1406896331_AT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257" y="2325073"/>
            <a:ext cx="904517" cy="783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www.cablejoints.co.uk/images/gallery/uploads/1406896331_AT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272" y="4891259"/>
            <a:ext cx="904517" cy="783361"/>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7"/>
          <p:cNvSpPr txBox="1"/>
          <p:nvPr/>
        </p:nvSpPr>
        <p:spPr>
          <a:xfrm>
            <a:off x="4499992" y="5043877"/>
            <a:ext cx="2230117" cy="46166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ТР ТС 012</a:t>
            </a:r>
            <a:r>
              <a:rPr lang="en-US" altLang="zh-TW" b="1" dirty="0" smtClean="0">
                <a:solidFill>
                  <a:srgbClr val="C00000"/>
                </a:solidFill>
                <a:latin typeface="Calibri"/>
                <a:ea typeface="新細明體"/>
              </a:rPr>
              <a:t>/2011</a:t>
            </a:r>
            <a:endParaRPr lang="zh-TW" altLang="en-US" b="1" dirty="0">
              <a:solidFill>
                <a:srgbClr val="C00000"/>
              </a:solidFill>
              <a:latin typeface="Calibri"/>
              <a:ea typeface="新細明體"/>
            </a:endParaRPr>
          </a:p>
        </p:txBody>
      </p:sp>
      <p:sp>
        <p:nvSpPr>
          <p:cNvPr id="16" name="文字方塊 17"/>
          <p:cNvSpPr txBox="1"/>
          <p:nvPr/>
        </p:nvSpPr>
        <p:spPr>
          <a:xfrm>
            <a:off x="4499992" y="2269668"/>
            <a:ext cx="2230117" cy="46166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ТР ТС 012</a:t>
            </a:r>
            <a:r>
              <a:rPr lang="en-US" altLang="zh-TW" b="1" dirty="0" smtClean="0">
                <a:solidFill>
                  <a:srgbClr val="C00000"/>
                </a:solidFill>
                <a:latin typeface="Calibri"/>
                <a:ea typeface="新細明體"/>
              </a:rPr>
              <a:t>/2011</a:t>
            </a:r>
            <a:endParaRPr lang="zh-TW" altLang="en-US" b="1" dirty="0">
              <a:solidFill>
                <a:srgbClr val="C00000"/>
              </a:solidFill>
              <a:latin typeface="Calibri"/>
              <a:ea typeface="新細明體"/>
            </a:endParaRPr>
          </a:p>
        </p:txBody>
      </p:sp>
    </p:spTree>
    <p:extLst>
      <p:ext uri="{BB962C8B-B14F-4D97-AF65-F5344CB8AC3E}">
        <p14:creationId xmlns:p14="http://schemas.microsoft.com/office/powerpoint/2010/main" val="238291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Взрывозащищенные планшеты</a:t>
            </a:r>
            <a:r>
              <a:rPr lang="en-US" altLang="zh-TW" sz="3600" b="1" dirty="0" smtClean="0"/>
              <a:t> Getac</a:t>
            </a:r>
            <a:endParaRPr lang="zh-TW" altLang="en-US" sz="3600" b="1" dirty="0"/>
          </a:p>
        </p:txBody>
      </p:sp>
      <p:sp>
        <p:nvSpPr>
          <p:cNvPr id="8" name="文字方塊 17"/>
          <p:cNvSpPr txBox="1"/>
          <p:nvPr/>
        </p:nvSpPr>
        <p:spPr>
          <a:xfrm>
            <a:off x="3261657" y="1124744"/>
            <a:ext cx="5544616" cy="1200329"/>
          </a:xfrm>
          <a:prstGeom prst="rect">
            <a:avLst/>
          </a:prstGeom>
          <a:noFill/>
        </p:spPr>
        <p:txBody>
          <a:bodyPr wrap="square" rtlCol="0">
            <a:spAutoFit/>
          </a:bodyPr>
          <a:lstStyle/>
          <a:p>
            <a:pPr defTabSz="914400" fontAlgn="auto">
              <a:spcBef>
                <a:spcPts val="0"/>
              </a:spcBef>
              <a:spcAft>
                <a:spcPts val="0"/>
              </a:spcAft>
            </a:pPr>
            <a:r>
              <a:rPr lang="en-US" altLang="zh-TW" b="1" dirty="0" smtClean="0">
                <a:solidFill>
                  <a:srgbClr val="D95000"/>
                </a:solidFill>
                <a:latin typeface="Calibri"/>
                <a:ea typeface="新細明體"/>
              </a:rPr>
              <a:t>F110 ATEX</a:t>
            </a:r>
            <a:r>
              <a:rPr lang="ru-RU" altLang="zh-TW" b="1" dirty="0" smtClean="0">
                <a:solidFill>
                  <a:srgbClr val="D95000"/>
                </a:solidFill>
                <a:latin typeface="Calibri"/>
                <a:ea typeface="新細明體"/>
              </a:rPr>
              <a:t> </a:t>
            </a:r>
            <a:r>
              <a:rPr lang="en-US" altLang="zh-TW" b="1" dirty="0" smtClean="0">
                <a:solidFill>
                  <a:srgbClr val="D95000"/>
                </a:solidFill>
                <a:latin typeface="Calibri"/>
                <a:ea typeface="新細明體"/>
              </a:rPr>
              <a:t>– 11,6’’ – </a:t>
            </a:r>
            <a:r>
              <a:rPr lang="ru-RU" altLang="zh-TW" b="1" dirty="0" smtClean="0">
                <a:solidFill>
                  <a:srgbClr val="D95000"/>
                </a:solidFill>
                <a:latin typeface="Calibri"/>
                <a:ea typeface="新細明體"/>
              </a:rPr>
              <a:t>есть не</a:t>
            </a:r>
            <a:r>
              <a:rPr lang="en-US" altLang="zh-TW" b="1" dirty="0" smtClean="0">
                <a:solidFill>
                  <a:srgbClr val="D95000"/>
                </a:solidFill>
                <a:latin typeface="Calibri"/>
                <a:ea typeface="新細明體"/>
              </a:rPr>
              <a:t> ATEX </a:t>
            </a:r>
            <a:r>
              <a:rPr lang="ru-RU" altLang="zh-TW" b="1" dirty="0" smtClean="0">
                <a:solidFill>
                  <a:srgbClr val="D95000"/>
                </a:solidFill>
                <a:latin typeface="Calibri"/>
                <a:ea typeface="新細明體"/>
              </a:rPr>
              <a:t>версия</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b="1" dirty="0" smtClean="0">
                <a:solidFill>
                  <a:prstClr val="black"/>
                </a:solidFill>
                <a:latin typeface="Calibri"/>
                <a:ea typeface="新細明體"/>
              </a:rPr>
              <a:t>Полностью защищенный планшет</a:t>
            </a:r>
          </a:p>
          <a:p>
            <a:pPr defTabSz="914400" fontAlgn="auto">
              <a:spcBef>
                <a:spcPts val="0"/>
              </a:spcBef>
              <a:spcAft>
                <a:spcPts val="0"/>
              </a:spcAft>
            </a:pPr>
            <a:r>
              <a:rPr lang="ru-RU" altLang="zh-TW" b="1" dirty="0" smtClean="0">
                <a:solidFill>
                  <a:prstClr val="black"/>
                </a:solidFill>
                <a:latin typeface="Calibri"/>
                <a:ea typeface="新細明體"/>
              </a:rPr>
              <a:t>под управлением </a:t>
            </a:r>
            <a:r>
              <a:rPr lang="en-US" altLang="zh-TW" b="1" dirty="0" smtClean="0">
                <a:solidFill>
                  <a:prstClr val="black"/>
                </a:solidFill>
                <a:latin typeface="Calibri"/>
                <a:ea typeface="新細明體"/>
              </a:rPr>
              <a:t>Windows 10</a:t>
            </a:r>
            <a:endParaRPr lang="zh-TW" altLang="en-US" b="1" dirty="0">
              <a:solidFill>
                <a:prstClr val="black"/>
              </a:solidFill>
              <a:latin typeface="Calibri"/>
              <a:ea typeface="新細明體"/>
            </a:endParaRPr>
          </a:p>
        </p:txBody>
      </p:sp>
      <p:sp>
        <p:nvSpPr>
          <p:cNvPr id="10" name="文字方塊 17"/>
          <p:cNvSpPr txBox="1"/>
          <p:nvPr/>
        </p:nvSpPr>
        <p:spPr>
          <a:xfrm>
            <a:off x="3312925" y="3645024"/>
            <a:ext cx="5544616" cy="1200329"/>
          </a:xfrm>
          <a:prstGeom prst="rect">
            <a:avLst/>
          </a:prstGeom>
          <a:noFill/>
        </p:spPr>
        <p:txBody>
          <a:bodyPr wrap="square" rtlCol="0">
            <a:spAutoFit/>
          </a:bodyPr>
          <a:lstStyle/>
          <a:p>
            <a:pPr defTabSz="914400" fontAlgn="auto">
              <a:spcBef>
                <a:spcPts val="0"/>
              </a:spcBef>
              <a:spcAft>
                <a:spcPts val="0"/>
              </a:spcAft>
            </a:pPr>
            <a:r>
              <a:rPr lang="en-US" altLang="zh-TW" b="1" dirty="0" smtClean="0">
                <a:solidFill>
                  <a:srgbClr val="D95000"/>
                </a:solidFill>
                <a:latin typeface="Calibri"/>
                <a:ea typeface="新細明體"/>
              </a:rPr>
              <a:t>T800 ATEX</a:t>
            </a:r>
            <a:r>
              <a:rPr lang="ru-RU" altLang="zh-TW" b="1" dirty="0" smtClean="0">
                <a:solidFill>
                  <a:srgbClr val="D95000"/>
                </a:solidFill>
                <a:latin typeface="Calibri"/>
                <a:ea typeface="新細明體"/>
              </a:rPr>
              <a:t> </a:t>
            </a:r>
            <a:r>
              <a:rPr lang="en-US" altLang="zh-TW" b="1" dirty="0" smtClean="0">
                <a:solidFill>
                  <a:srgbClr val="D95000"/>
                </a:solidFill>
                <a:latin typeface="Calibri"/>
                <a:ea typeface="新細明體"/>
              </a:rPr>
              <a:t>– 8,1’’ </a:t>
            </a:r>
            <a:r>
              <a:rPr lang="en-US" altLang="zh-TW" b="1" dirty="0">
                <a:solidFill>
                  <a:srgbClr val="D95000"/>
                </a:solidFill>
                <a:latin typeface="Calibri"/>
                <a:ea typeface="新細明體"/>
              </a:rPr>
              <a:t>– </a:t>
            </a:r>
            <a:r>
              <a:rPr lang="ru-RU" altLang="zh-TW" b="1" dirty="0">
                <a:solidFill>
                  <a:srgbClr val="D95000"/>
                </a:solidFill>
                <a:latin typeface="Calibri"/>
                <a:ea typeface="新細明體"/>
              </a:rPr>
              <a:t>есть не</a:t>
            </a:r>
            <a:r>
              <a:rPr lang="en-US" altLang="zh-TW" b="1" dirty="0">
                <a:solidFill>
                  <a:srgbClr val="D95000"/>
                </a:solidFill>
                <a:latin typeface="Calibri"/>
                <a:ea typeface="新細明體"/>
              </a:rPr>
              <a:t> ATEX </a:t>
            </a:r>
            <a:r>
              <a:rPr lang="ru-RU" altLang="zh-TW" b="1" dirty="0">
                <a:solidFill>
                  <a:srgbClr val="D95000"/>
                </a:solidFill>
                <a:latin typeface="Calibri"/>
                <a:ea typeface="新細明體"/>
              </a:rPr>
              <a:t>версия</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b="1" dirty="0" smtClean="0">
                <a:solidFill>
                  <a:prstClr val="black"/>
                </a:solidFill>
                <a:latin typeface="Calibri"/>
                <a:ea typeface="新細明體"/>
              </a:rPr>
              <a:t>Полностью защищенный планшет</a:t>
            </a:r>
          </a:p>
          <a:p>
            <a:pPr defTabSz="914400" fontAlgn="auto">
              <a:spcBef>
                <a:spcPts val="0"/>
              </a:spcBef>
              <a:spcAft>
                <a:spcPts val="0"/>
              </a:spcAft>
            </a:pPr>
            <a:r>
              <a:rPr lang="ru-RU" altLang="zh-TW" b="1" dirty="0" smtClean="0">
                <a:solidFill>
                  <a:prstClr val="black"/>
                </a:solidFill>
                <a:latin typeface="Calibri"/>
                <a:ea typeface="新細明體"/>
              </a:rPr>
              <a:t>под управлением </a:t>
            </a:r>
            <a:r>
              <a:rPr lang="en-US" altLang="zh-TW" b="1" dirty="0" smtClean="0">
                <a:solidFill>
                  <a:prstClr val="black"/>
                </a:solidFill>
                <a:latin typeface="Calibri"/>
                <a:ea typeface="新細明體"/>
              </a:rPr>
              <a:t>Windows 10</a:t>
            </a:r>
            <a:endParaRPr lang="zh-TW" altLang="en-US" b="1" dirty="0">
              <a:solidFill>
                <a:prstClr val="black"/>
              </a:solidFill>
              <a:latin typeface="Calibri"/>
              <a:ea typeface="新細明體"/>
            </a:endParaRPr>
          </a:p>
        </p:txBody>
      </p:sp>
      <p:pic>
        <p:nvPicPr>
          <p:cNvPr id="1032" name="Picture 8" descr="https://www.cablejoints.co.uk/images/gallery/uploads/1406896331_AT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257" y="2325073"/>
            <a:ext cx="904517" cy="783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www.cablejoints.co.uk/images/gallery/uploads/1406896331_AT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272" y="4891259"/>
            <a:ext cx="904517" cy="7833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etac.ru/images/tablets/F110/F110_250x1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996031"/>
            <a:ext cx="3034561" cy="2306267"/>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7"/>
          <p:cNvSpPr txBox="1"/>
          <p:nvPr/>
        </p:nvSpPr>
        <p:spPr>
          <a:xfrm>
            <a:off x="4427984" y="2325073"/>
            <a:ext cx="2230117" cy="46166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ТР ТС 012</a:t>
            </a:r>
            <a:r>
              <a:rPr lang="en-US" altLang="zh-TW" b="1" dirty="0" smtClean="0">
                <a:solidFill>
                  <a:srgbClr val="C00000"/>
                </a:solidFill>
                <a:latin typeface="Calibri"/>
                <a:ea typeface="新細明體"/>
              </a:rPr>
              <a:t>/2011</a:t>
            </a:r>
            <a:endParaRPr lang="zh-TW" altLang="en-US" b="1" dirty="0">
              <a:solidFill>
                <a:srgbClr val="C00000"/>
              </a:solidFill>
              <a:latin typeface="Calibri"/>
              <a:ea typeface="新細明體"/>
            </a:endParaRPr>
          </a:p>
        </p:txBody>
      </p:sp>
      <p:pic>
        <p:nvPicPr>
          <p:cNvPr id="2054" name="Picture 6" descr="http://getac.ru/images/tablets/T800/T800_index_n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59" y="3412164"/>
            <a:ext cx="2976912" cy="226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90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Обзор планшета – </a:t>
            </a:r>
            <a:r>
              <a:rPr lang="en-US" altLang="zh-TW" sz="3600" b="1" dirty="0" smtClean="0"/>
              <a:t>Getac ZX70</a:t>
            </a:r>
            <a:endParaRPr lang="zh-TW" altLang="en-US" sz="3600" b="1" dirty="0"/>
          </a:p>
        </p:txBody>
      </p:sp>
      <p:sp>
        <p:nvSpPr>
          <p:cNvPr id="8" name="文字方塊 17"/>
          <p:cNvSpPr txBox="1"/>
          <p:nvPr/>
        </p:nvSpPr>
        <p:spPr>
          <a:xfrm>
            <a:off x="118810" y="1410355"/>
            <a:ext cx="4453189" cy="544764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Технические характеристики:</a:t>
            </a:r>
            <a:endParaRPr lang="en-US" altLang="zh-TW" b="1" dirty="0" smtClean="0">
              <a:solidFill>
                <a:srgbClr val="D95000"/>
              </a:solidFill>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ОС – </a:t>
            </a:r>
            <a:r>
              <a:rPr lang="en-US" altLang="zh-TW" sz="2000" b="1" dirty="0">
                <a:latin typeface="Calibri"/>
                <a:ea typeface="新細明體"/>
              </a:rPr>
              <a:t>Android </a:t>
            </a:r>
            <a:r>
              <a:rPr lang="en-US" altLang="zh-TW" sz="2000" b="1" dirty="0" smtClean="0">
                <a:latin typeface="Calibri"/>
                <a:ea typeface="新細明體"/>
              </a:rPr>
              <a:t>6.0</a:t>
            </a:r>
          </a:p>
          <a:p>
            <a:pPr defTabSz="914400" fontAlgn="auto">
              <a:spcBef>
                <a:spcPts val="0"/>
              </a:spcBef>
              <a:spcAft>
                <a:spcPts val="0"/>
              </a:spcAft>
            </a:pPr>
            <a:r>
              <a:rPr lang="en-US" altLang="zh-TW" sz="2000" b="1" dirty="0" smtClean="0">
                <a:solidFill>
                  <a:srgbClr val="D95000"/>
                </a:solidFill>
                <a:latin typeface="Calibri"/>
                <a:ea typeface="新細明體"/>
              </a:rPr>
              <a:t>CPU – </a:t>
            </a:r>
            <a:r>
              <a:rPr lang="ru-RU" altLang="zh-TW" sz="2000" b="1" dirty="0">
                <a:latin typeface="Calibri"/>
                <a:ea typeface="新細明體"/>
              </a:rPr>
              <a:t> </a:t>
            </a:r>
            <a:r>
              <a:rPr lang="ru-RU" altLang="zh-TW" sz="2000" b="1" dirty="0" err="1" smtClean="0">
                <a:latin typeface="Calibri"/>
                <a:ea typeface="新細明體"/>
              </a:rPr>
              <a:t>Intel</a:t>
            </a:r>
            <a:r>
              <a:rPr lang="ru-RU" altLang="zh-TW" sz="2000" b="1" dirty="0" smtClean="0">
                <a:latin typeface="Calibri"/>
                <a:ea typeface="新細明體"/>
              </a:rPr>
              <a:t> </a:t>
            </a:r>
            <a:r>
              <a:rPr lang="ru-RU" altLang="zh-TW" sz="2000" b="1" dirty="0" err="1" smtClean="0">
                <a:latin typeface="Calibri"/>
                <a:ea typeface="新細明體"/>
              </a:rPr>
              <a:t>Ato</a:t>
            </a:r>
            <a:r>
              <a:rPr lang="en-US" altLang="zh-TW" sz="2000" b="1" dirty="0" smtClean="0">
                <a:latin typeface="Calibri"/>
                <a:ea typeface="新細明體"/>
              </a:rPr>
              <a:t>m</a:t>
            </a:r>
            <a:r>
              <a:rPr lang="ru-RU" altLang="zh-TW" sz="2000" b="1" dirty="0" smtClean="0">
                <a:latin typeface="Calibri"/>
                <a:ea typeface="新細明體"/>
              </a:rPr>
              <a:t> </a:t>
            </a:r>
            <a:r>
              <a:rPr lang="ru-RU" altLang="zh-TW" sz="2000" b="1" dirty="0">
                <a:latin typeface="Calibri"/>
                <a:ea typeface="新細明體"/>
              </a:rPr>
              <a:t>x5-Z8350 1,44 ГГц, в пиковом режиме до 1,92 ГГц </a:t>
            </a: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Видео – </a:t>
            </a:r>
            <a:r>
              <a:rPr lang="en-US" altLang="zh-TW" sz="2000" b="1" dirty="0" smtClean="0">
                <a:latin typeface="Calibri"/>
                <a:ea typeface="新細明體"/>
              </a:rPr>
              <a:t>Intel HD Graphics</a:t>
            </a:r>
          </a:p>
          <a:p>
            <a:pPr defTabSz="914400" fontAlgn="auto">
              <a:spcBef>
                <a:spcPts val="0"/>
              </a:spcBef>
              <a:spcAft>
                <a:spcPts val="0"/>
              </a:spcAft>
            </a:pPr>
            <a:r>
              <a:rPr lang="en-US" altLang="zh-TW" sz="2000" b="1" dirty="0" smtClean="0">
                <a:solidFill>
                  <a:srgbClr val="D95000"/>
                </a:solidFill>
                <a:latin typeface="Calibri"/>
                <a:ea typeface="新細明體"/>
              </a:rPr>
              <a:t>RAM –</a:t>
            </a:r>
            <a:r>
              <a:rPr lang="ru-RU" altLang="zh-TW" sz="2000" b="1" dirty="0" smtClean="0">
                <a:solidFill>
                  <a:srgbClr val="D95000"/>
                </a:solidFill>
                <a:latin typeface="Calibri"/>
                <a:ea typeface="新細明體"/>
              </a:rPr>
              <a:t> </a:t>
            </a:r>
            <a:r>
              <a:rPr lang="en-US" altLang="zh-TW" sz="2000" b="1" dirty="0" smtClean="0">
                <a:latin typeface="Calibri"/>
                <a:ea typeface="新細明體"/>
              </a:rPr>
              <a:t>2-</a:t>
            </a:r>
            <a:r>
              <a:rPr lang="ru-RU" altLang="zh-TW" sz="2000" b="1" dirty="0" smtClean="0">
                <a:latin typeface="Calibri"/>
                <a:ea typeface="新細明體"/>
              </a:rPr>
              <a:t> ГБ </a:t>
            </a:r>
            <a:r>
              <a:rPr lang="en-US" altLang="zh-TW" sz="2000" b="1" dirty="0" smtClean="0">
                <a:latin typeface="Calibri"/>
                <a:ea typeface="新細明體"/>
              </a:rPr>
              <a:t>LPDDR3</a:t>
            </a:r>
          </a:p>
          <a:p>
            <a:pPr defTabSz="914400" fontAlgn="auto">
              <a:spcBef>
                <a:spcPts val="0"/>
              </a:spcBef>
              <a:spcAft>
                <a:spcPts val="0"/>
              </a:spcAft>
            </a:pPr>
            <a:r>
              <a:rPr lang="ru-RU" altLang="zh-TW" sz="2000" b="1" dirty="0" smtClean="0">
                <a:solidFill>
                  <a:srgbClr val="D95000"/>
                </a:solidFill>
                <a:latin typeface="Calibri"/>
                <a:ea typeface="新細明體"/>
              </a:rPr>
              <a:t>Накопитель – </a:t>
            </a:r>
            <a:r>
              <a:rPr lang="en-US" altLang="zh-TW" sz="2000" b="1" dirty="0" err="1" smtClean="0">
                <a:latin typeface="Calibri"/>
                <a:ea typeface="新細明體"/>
              </a:rPr>
              <a:t>eMMC</a:t>
            </a:r>
            <a:r>
              <a:rPr lang="en-US" altLang="zh-TW" sz="2000" b="1" dirty="0" smtClean="0">
                <a:latin typeface="Calibri"/>
                <a:ea typeface="新細明體"/>
              </a:rPr>
              <a:t> 32</a:t>
            </a:r>
            <a:r>
              <a:rPr lang="ru-RU" altLang="zh-TW" sz="2000" b="1" dirty="0" smtClean="0">
                <a:latin typeface="Calibri"/>
                <a:ea typeface="新細明體"/>
              </a:rPr>
              <a:t> ГБ </a:t>
            </a:r>
            <a:r>
              <a:rPr lang="en-US" altLang="zh-TW" sz="2000" b="1" dirty="0" smtClean="0">
                <a:latin typeface="Calibri"/>
                <a:ea typeface="新細明體"/>
              </a:rPr>
              <a:t>-</a:t>
            </a:r>
            <a:r>
              <a:rPr lang="ru-RU" altLang="zh-TW" sz="2000" b="1" dirty="0" smtClean="0">
                <a:latin typeface="Calibri"/>
                <a:ea typeface="新細明體"/>
              </a:rPr>
              <a:t> </a:t>
            </a:r>
            <a:r>
              <a:rPr lang="en-US" altLang="zh-TW" sz="2000" b="1" dirty="0" smtClean="0">
                <a:latin typeface="Calibri"/>
                <a:ea typeface="新細明體"/>
              </a:rPr>
              <a:t>64 </a:t>
            </a:r>
            <a:r>
              <a:rPr lang="ru-RU" altLang="zh-TW" sz="2000" b="1" dirty="0" smtClean="0">
                <a:latin typeface="Calibri"/>
                <a:ea typeface="新細明體"/>
              </a:rPr>
              <a:t>ГБ</a:t>
            </a:r>
          </a:p>
          <a:p>
            <a:pPr defTabSz="914400" fontAlgn="auto">
              <a:spcBef>
                <a:spcPts val="0"/>
              </a:spcBef>
              <a:spcAft>
                <a:spcPts val="0"/>
              </a:spcAft>
            </a:pPr>
            <a:r>
              <a:rPr lang="ru-RU" altLang="zh-TW" sz="2000" b="1" dirty="0" smtClean="0">
                <a:solidFill>
                  <a:srgbClr val="D95000"/>
                </a:solidFill>
                <a:latin typeface="Calibri"/>
                <a:ea typeface="新細明體"/>
              </a:rPr>
              <a:t>Дисплей – </a:t>
            </a:r>
            <a:r>
              <a:rPr lang="ru-RU" altLang="zh-TW" sz="2000" b="1" dirty="0" smtClean="0">
                <a:latin typeface="Calibri"/>
                <a:ea typeface="新細明體"/>
              </a:rPr>
              <a:t>7</a:t>
            </a:r>
            <a:r>
              <a:rPr lang="en-US" altLang="zh-TW" sz="2000" b="1" dirty="0" smtClean="0">
                <a:latin typeface="Calibri"/>
                <a:ea typeface="新細明體"/>
              </a:rPr>
              <a:t>’’</a:t>
            </a:r>
            <a:r>
              <a:rPr lang="ru-RU" altLang="zh-TW" sz="2000" b="1" dirty="0" smtClean="0">
                <a:latin typeface="Calibri"/>
                <a:ea typeface="新細明體"/>
              </a:rPr>
              <a:t> емкостной </a:t>
            </a:r>
            <a:r>
              <a:rPr lang="ru-RU" altLang="zh-TW" sz="2000" b="1" dirty="0" err="1" smtClean="0">
                <a:latin typeface="Calibri"/>
                <a:ea typeface="新細明體"/>
              </a:rPr>
              <a:t>мультитач</a:t>
            </a:r>
            <a:r>
              <a:rPr lang="ru-RU" altLang="zh-TW" sz="2000" b="1" dirty="0" smtClean="0">
                <a:latin typeface="Calibri"/>
                <a:ea typeface="新細明體"/>
              </a:rPr>
              <a:t>, </a:t>
            </a:r>
            <a:r>
              <a:rPr lang="en-US" altLang="zh-TW" sz="2000" b="1" dirty="0">
                <a:latin typeface="Calibri"/>
                <a:ea typeface="新細明體"/>
              </a:rPr>
              <a:t>1280 x </a:t>
            </a:r>
            <a:r>
              <a:rPr lang="en-US" altLang="zh-TW" sz="2000" b="1" dirty="0" smtClean="0">
                <a:latin typeface="Calibri"/>
                <a:ea typeface="新細明體"/>
              </a:rPr>
              <a:t>720</a:t>
            </a: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Размеры</a:t>
            </a:r>
            <a:r>
              <a:rPr lang="ru-RU" altLang="zh-TW" sz="2000" b="1" dirty="0" smtClean="0">
                <a:latin typeface="Calibri"/>
                <a:ea typeface="新細明體"/>
              </a:rPr>
              <a:t> – </a:t>
            </a:r>
            <a:r>
              <a:rPr lang="en-US" altLang="zh-TW" sz="2000" b="1" dirty="0">
                <a:latin typeface="Calibri"/>
                <a:ea typeface="新細明體"/>
              </a:rPr>
              <a:t>218 x 142 x </a:t>
            </a:r>
            <a:r>
              <a:rPr lang="en-US" altLang="zh-TW" sz="2000" b="1" dirty="0" smtClean="0">
                <a:latin typeface="Calibri"/>
                <a:ea typeface="新細明體"/>
              </a:rPr>
              <a:t>27</a:t>
            </a:r>
            <a:r>
              <a:rPr lang="ru-RU" altLang="zh-TW" sz="2000" b="1" dirty="0" smtClean="0">
                <a:latin typeface="Calibri"/>
                <a:ea typeface="新細明體"/>
              </a:rPr>
              <a:t> мм, вес 780 г.</a:t>
            </a:r>
          </a:p>
          <a:p>
            <a:pPr defTabSz="914400" fontAlgn="auto">
              <a:spcBef>
                <a:spcPts val="0"/>
              </a:spcBef>
              <a:spcAft>
                <a:spcPts val="0"/>
              </a:spcAft>
            </a:pPr>
            <a:r>
              <a:rPr lang="ru-RU" altLang="zh-TW" sz="2000" b="1" dirty="0" smtClean="0">
                <a:solidFill>
                  <a:srgbClr val="D95000"/>
                </a:solidFill>
                <a:latin typeface="Calibri"/>
                <a:ea typeface="新細明體"/>
              </a:rPr>
              <a:t>Рабочая темп. </a:t>
            </a:r>
            <a:r>
              <a:rPr lang="ru-RU" altLang="zh-TW" sz="2000" b="1" dirty="0">
                <a:latin typeface="Calibri"/>
                <a:ea typeface="新細明體"/>
              </a:rPr>
              <a:t>- от -21°</a:t>
            </a:r>
            <a:r>
              <a:rPr lang="en-US" altLang="zh-TW" sz="2000" b="1" dirty="0">
                <a:latin typeface="Calibri"/>
                <a:ea typeface="新細明體"/>
              </a:rPr>
              <a:t>C </a:t>
            </a:r>
            <a:r>
              <a:rPr lang="ru-RU" altLang="zh-TW" sz="2000" b="1" dirty="0">
                <a:latin typeface="Calibri"/>
                <a:ea typeface="新細明體"/>
              </a:rPr>
              <a:t>до 60°</a:t>
            </a:r>
            <a:r>
              <a:rPr lang="en-US" altLang="zh-TW" sz="2000" b="1" dirty="0">
                <a:latin typeface="Calibri"/>
                <a:ea typeface="新細明體"/>
              </a:rPr>
              <a:t>C</a:t>
            </a: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Сертификаты</a:t>
            </a:r>
            <a:r>
              <a:rPr lang="ru-RU" altLang="zh-TW" sz="2000" b="1" dirty="0" smtClean="0">
                <a:latin typeface="Calibri"/>
                <a:ea typeface="新細明體"/>
              </a:rPr>
              <a:t> -</a:t>
            </a: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zh-TW" altLang="en-US" b="1" dirty="0">
              <a:solidFill>
                <a:prstClr val="black"/>
              </a:solidFill>
              <a:latin typeface="Calibri"/>
              <a:ea typeface="新細明體"/>
            </a:endParaRPr>
          </a:p>
        </p:txBody>
      </p:sp>
      <p:pic>
        <p:nvPicPr>
          <p:cNvPr id="9" name="Picture 8" descr="https://www.cablejoints.co.uk/images/gallery/uploads/1406896331_AT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385" y="5229200"/>
            <a:ext cx="1065524" cy="922802"/>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7"/>
          <p:cNvSpPr txBox="1"/>
          <p:nvPr/>
        </p:nvSpPr>
        <p:spPr>
          <a:xfrm>
            <a:off x="3055121" y="5459768"/>
            <a:ext cx="2230117" cy="46166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ТР ТС 012</a:t>
            </a:r>
            <a:r>
              <a:rPr lang="en-US" altLang="zh-TW" b="1" dirty="0" smtClean="0">
                <a:solidFill>
                  <a:srgbClr val="C00000"/>
                </a:solidFill>
                <a:latin typeface="Calibri"/>
                <a:ea typeface="新細明體"/>
              </a:rPr>
              <a:t>/2011</a:t>
            </a:r>
            <a:endParaRPr lang="zh-TW" altLang="en-US" b="1" dirty="0">
              <a:solidFill>
                <a:srgbClr val="C00000"/>
              </a:solidFill>
              <a:latin typeface="Calibri"/>
              <a:ea typeface="新細明體"/>
            </a:endParaRPr>
          </a:p>
        </p:txBody>
      </p:sp>
      <p:sp>
        <p:nvSpPr>
          <p:cNvPr id="4" name="Прямоугольник 3"/>
          <p:cNvSpPr/>
          <p:nvPr/>
        </p:nvSpPr>
        <p:spPr>
          <a:xfrm>
            <a:off x="123218" y="965919"/>
            <a:ext cx="7429213" cy="461665"/>
          </a:xfrm>
          <a:prstGeom prst="rect">
            <a:avLst/>
          </a:prstGeom>
        </p:spPr>
        <p:txBody>
          <a:bodyPr wrap="none">
            <a:spAutoFit/>
          </a:bodyPr>
          <a:lstStyle/>
          <a:p>
            <a:pPr defTabSz="914400" fontAlgn="auto">
              <a:spcBef>
                <a:spcPts val="0"/>
              </a:spcBef>
              <a:spcAft>
                <a:spcPts val="0"/>
              </a:spcAft>
            </a:pPr>
            <a:r>
              <a:rPr lang="en-US" altLang="zh-TW" b="1" dirty="0">
                <a:solidFill>
                  <a:srgbClr val="D95000"/>
                </a:solidFill>
                <a:latin typeface="Calibri"/>
                <a:ea typeface="新細明體"/>
              </a:rPr>
              <a:t>Getac </a:t>
            </a:r>
            <a:r>
              <a:rPr lang="en-US" altLang="zh-TW" b="1" dirty="0" smtClean="0">
                <a:solidFill>
                  <a:srgbClr val="D95000"/>
                </a:solidFill>
                <a:latin typeface="Calibri"/>
                <a:ea typeface="新細明體"/>
              </a:rPr>
              <a:t>ZX70 –</a:t>
            </a:r>
            <a:r>
              <a:rPr lang="ru-RU" altLang="zh-TW" b="1" dirty="0" smtClean="0">
                <a:solidFill>
                  <a:srgbClr val="D95000"/>
                </a:solidFill>
                <a:latin typeface="Calibri"/>
                <a:ea typeface="新細明體"/>
              </a:rPr>
              <a:t> взрывозащищенный планшет на </a:t>
            </a:r>
            <a:r>
              <a:rPr lang="en-US" altLang="zh-TW" b="1" dirty="0" smtClean="0">
                <a:solidFill>
                  <a:srgbClr val="D95000"/>
                </a:solidFill>
                <a:latin typeface="Calibri"/>
                <a:ea typeface="新細明體"/>
              </a:rPr>
              <a:t>Android</a:t>
            </a:r>
            <a:endParaRPr lang="ru-RU" altLang="zh-TW" b="1" dirty="0">
              <a:solidFill>
                <a:srgbClr val="D95000"/>
              </a:solidFill>
              <a:latin typeface="Calibri"/>
              <a:ea typeface="新細明體"/>
            </a:endParaRPr>
          </a:p>
        </p:txBody>
      </p:sp>
      <p:pic>
        <p:nvPicPr>
          <p:cNvPr id="2050" name="Picture 2" descr="bigsize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18" y="1439349"/>
            <a:ext cx="3163395" cy="353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5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tac V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784785"/>
            <a:ext cx="4114800" cy="5425042"/>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Обзор планшета – </a:t>
            </a:r>
            <a:r>
              <a:rPr lang="en-US" altLang="zh-TW" sz="3600" b="1" dirty="0" smtClean="0"/>
              <a:t>Getac F110 ATEX</a:t>
            </a:r>
            <a:endParaRPr lang="zh-TW" altLang="en-US" sz="3600" b="1" dirty="0"/>
          </a:p>
        </p:txBody>
      </p:sp>
      <p:sp>
        <p:nvSpPr>
          <p:cNvPr id="8" name="文字方塊 17"/>
          <p:cNvSpPr txBox="1"/>
          <p:nvPr/>
        </p:nvSpPr>
        <p:spPr>
          <a:xfrm>
            <a:off x="118811" y="1410355"/>
            <a:ext cx="4308412" cy="544764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Технические характеристики:</a:t>
            </a:r>
            <a:endParaRPr lang="en-US" altLang="zh-TW" b="1" dirty="0" smtClean="0">
              <a:solidFill>
                <a:srgbClr val="D95000"/>
              </a:solidFill>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ОС – </a:t>
            </a:r>
            <a:r>
              <a:rPr lang="en-US" altLang="zh-TW" sz="2000" b="1" dirty="0" smtClean="0">
                <a:latin typeface="Calibri"/>
                <a:ea typeface="新細明體"/>
              </a:rPr>
              <a:t>Windows 10 Pro</a:t>
            </a:r>
          </a:p>
          <a:p>
            <a:pPr defTabSz="914400" fontAlgn="auto">
              <a:spcBef>
                <a:spcPts val="0"/>
              </a:spcBef>
              <a:spcAft>
                <a:spcPts val="0"/>
              </a:spcAft>
            </a:pPr>
            <a:r>
              <a:rPr lang="en-US" altLang="zh-TW" sz="2000" b="1" dirty="0" smtClean="0">
                <a:solidFill>
                  <a:srgbClr val="D95000"/>
                </a:solidFill>
                <a:latin typeface="Calibri"/>
                <a:ea typeface="新細明體"/>
              </a:rPr>
              <a:t>CPU – </a:t>
            </a:r>
            <a:r>
              <a:rPr lang="en-US" altLang="zh-TW" sz="2000" b="1" dirty="0" smtClean="0">
                <a:latin typeface="Calibri"/>
                <a:ea typeface="新細明體"/>
              </a:rPr>
              <a:t>Intel Core i5, i7 </a:t>
            </a:r>
            <a:r>
              <a:rPr lang="ru-RU" altLang="zh-TW" sz="2000" b="1" dirty="0" smtClean="0">
                <a:latin typeface="Calibri"/>
                <a:ea typeface="新細明體"/>
              </a:rPr>
              <a:t>7-го поколения</a:t>
            </a:r>
          </a:p>
          <a:p>
            <a:pPr defTabSz="914400" fontAlgn="auto">
              <a:spcBef>
                <a:spcPts val="0"/>
              </a:spcBef>
              <a:spcAft>
                <a:spcPts val="0"/>
              </a:spcAft>
            </a:pPr>
            <a:r>
              <a:rPr lang="ru-RU" altLang="zh-TW" sz="2000" b="1" dirty="0" smtClean="0">
                <a:solidFill>
                  <a:srgbClr val="D95000"/>
                </a:solidFill>
                <a:latin typeface="Calibri"/>
                <a:ea typeface="新細明體"/>
              </a:rPr>
              <a:t>Видео – </a:t>
            </a:r>
            <a:r>
              <a:rPr lang="en-US" altLang="zh-TW" sz="2000" b="1" dirty="0" smtClean="0">
                <a:latin typeface="Calibri"/>
                <a:ea typeface="新細明體"/>
              </a:rPr>
              <a:t>Intel HD Graphics</a:t>
            </a:r>
            <a:r>
              <a:rPr lang="ru-RU" altLang="zh-TW" sz="2000" b="1" dirty="0" smtClean="0">
                <a:latin typeface="Calibri"/>
                <a:ea typeface="新細明體"/>
              </a:rPr>
              <a:t> 620</a:t>
            </a:r>
            <a:endParaRPr lang="en-US" altLang="zh-TW" sz="2000" b="1" dirty="0" smtClean="0">
              <a:latin typeface="Calibri"/>
              <a:ea typeface="新細明體"/>
            </a:endParaRPr>
          </a:p>
          <a:p>
            <a:pPr defTabSz="914400" fontAlgn="auto">
              <a:spcBef>
                <a:spcPts val="0"/>
              </a:spcBef>
              <a:spcAft>
                <a:spcPts val="0"/>
              </a:spcAft>
            </a:pPr>
            <a:r>
              <a:rPr lang="en-US" altLang="zh-TW" sz="2000" b="1" dirty="0" smtClean="0">
                <a:solidFill>
                  <a:srgbClr val="D95000"/>
                </a:solidFill>
                <a:latin typeface="Calibri"/>
                <a:ea typeface="新細明體"/>
              </a:rPr>
              <a:t>RAM –</a:t>
            </a:r>
            <a:r>
              <a:rPr lang="ru-RU" altLang="zh-TW" sz="2000" b="1" dirty="0" smtClean="0">
                <a:solidFill>
                  <a:srgbClr val="D95000"/>
                </a:solidFill>
                <a:latin typeface="Calibri"/>
                <a:ea typeface="新細明體"/>
              </a:rPr>
              <a:t> </a:t>
            </a:r>
            <a:r>
              <a:rPr lang="ru-RU" altLang="zh-TW" sz="2000" b="1" dirty="0" smtClean="0">
                <a:latin typeface="Calibri"/>
                <a:ea typeface="新細明體"/>
              </a:rPr>
              <a:t>4-16 ГБ </a:t>
            </a:r>
            <a:r>
              <a:rPr lang="en-US" altLang="zh-TW" sz="2000" b="1" dirty="0" smtClean="0">
                <a:latin typeface="Calibri"/>
                <a:ea typeface="新細明體"/>
              </a:rPr>
              <a:t>DDR4</a:t>
            </a:r>
          </a:p>
          <a:p>
            <a:pPr defTabSz="914400" fontAlgn="auto">
              <a:spcBef>
                <a:spcPts val="0"/>
              </a:spcBef>
              <a:spcAft>
                <a:spcPts val="0"/>
              </a:spcAft>
            </a:pPr>
            <a:r>
              <a:rPr lang="ru-RU" altLang="zh-TW" sz="2000" b="1" dirty="0" smtClean="0">
                <a:solidFill>
                  <a:srgbClr val="D95000"/>
                </a:solidFill>
                <a:latin typeface="Calibri"/>
                <a:ea typeface="新細明體"/>
              </a:rPr>
              <a:t>Накопитель – </a:t>
            </a:r>
            <a:r>
              <a:rPr lang="en-US" altLang="zh-TW" sz="2000" b="1" dirty="0" smtClean="0">
                <a:latin typeface="Calibri"/>
                <a:ea typeface="新細明體"/>
              </a:rPr>
              <a:t>SSD 128</a:t>
            </a:r>
            <a:r>
              <a:rPr lang="ru-RU" altLang="zh-TW" sz="2000" b="1" dirty="0" smtClean="0">
                <a:latin typeface="Calibri"/>
                <a:ea typeface="新細明體"/>
              </a:rPr>
              <a:t> ГБ </a:t>
            </a:r>
            <a:r>
              <a:rPr lang="en-US" altLang="zh-TW" sz="2000" b="1" dirty="0" smtClean="0">
                <a:latin typeface="Calibri"/>
                <a:ea typeface="新細明體"/>
              </a:rPr>
              <a:t>-</a:t>
            </a:r>
            <a:r>
              <a:rPr lang="ru-RU" altLang="zh-TW" sz="2000" b="1" dirty="0" smtClean="0">
                <a:latin typeface="Calibri"/>
                <a:ea typeface="新細明體"/>
              </a:rPr>
              <a:t> 1</a:t>
            </a:r>
            <a:r>
              <a:rPr lang="en-US" altLang="zh-TW" sz="2000" b="1" dirty="0" smtClean="0">
                <a:latin typeface="Calibri"/>
                <a:ea typeface="新細明體"/>
              </a:rPr>
              <a:t> </a:t>
            </a:r>
            <a:r>
              <a:rPr lang="ru-RU" altLang="zh-TW" sz="2000" b="1" dirty="0" smtClean="0">
                <a:latin typeface="Calibri"/>
                <a:ea typeface="新細明體"/>
              </a:rPr>
              <a:t>ТБ</a:t>
            </a:r>
          </a:p>
          <a:p>
            <a:pPr defTabSz="914400" fontAlgn="auto">
              <a:spcBef>
                <a:spcPts val="0"/>
              </a:spcBef>
              <a:spcAft>
                <a:spcPts val="0"/>
              </a:spcAft>
            </a:pPr>
            <a:r>
              <a:rPr lang="ru-RU" altLang="zh-TW" sz="2000" b="1" dirty="0" smtClean="0">
                <a:solidFill>
                  <a:srgbClr val="D95000"/>
                </a:solidFill>
                <a:latin typeface="Calibri"/>
                <a:ea typeface="新細明體"/>
              </a:rPr>
              <a:t>Дисплей – </a:t>
            </a:r>
            <a:r>
              <a:rPr lang="ru-RU" altLang="zh-TW" sz="2000" b="1" dirty="0" smtClean="0">
                <a:latin typeface="Calibri"/>
                <a:ea typeface="新細明體"/>
              </a:rPr>
              <a:t>11,6</a:t>
            </a:r>
            <a:r>
              <a:rPr lang="en-US" altLang="zh-TW" sz="2000" b="1" dirty="0" smtClean="0">
                <a:latin typeface="Calibri"/>
                <a:ea typeface="新細明體"/>
              </a:rPr>
              <a:t>’’</a:t>
            </a:r>
            <a:r>
              <a:rPr lang="ru-RU" altLang="zh-TW" sz="2000" b="1" dirty="0" smtClean="0">
                <a:latin typeface="Calibri"/>
                <a:ea typeface="新細明體"/>
              </a:rPr>
              <a:t> емкостной </a:t>
            </a:r>
            <a:r>
              <a:rPr lang="ru-RU" altLang="zh-TW" sz="2000" b="1" dirty="0" err="1" smtClean="0">
                <a:latin typeface="Calibri"/>
                <a:ea typeface="新細明體"/>
              </a:rPr>
              <a:t>мультитач</a:t>
            </a:r>
            <a:r>
              <a:rPr lang="ru-RU" altLang="zh-TW" sz="2000" b="1" dirty="0" smtClean="0">
                <a:latin typeface="Calibri"/>
                <a:ea typeface="新細明體"/>
              </a:rPr>
              <a:t>, </a:t>
            </a:r>
            <a:r>
              <a:rPr lang="en-US" altLang="zh-TW" sz="2000" b="1" dirty="0">
                <a:latin typeface="Calibri"/>
                <a:ea typeface="新細明體"/>
              </a:rPr>
              <a:t>1366 x 768</a:t>
            </a:r>
            <a:r>
              <a:rPr lang="ru-RU" altLang="zh-TW" sz="2000" b="1" dirty="0" smtClean="0">
                <a:latin typeface="Calibri"/>
                <a:ea typeface="新細明體"/>
              </a:rPr>
              <a:t>, 800 </a:t>
            </a:r>
            <a:r>
              <a:rPr lang="ru-RU" altLang="zh-TW" sz="2000" b="1" dirty="0" err="1" smtClean="0">
                <a:latin typeface="Calibri"/>
                <a:ea typeface="新細明體"/>
              </a:rPr>
              <a:t>нит</a:t>
            </a: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Размеры</a:t>
            </a:r>
            <a:r>
              <a:rPr lang="ru-RU" altLang="zh-TW" sz="2000" b="1" dirty="0" smtClean="0">
                <a:latin typeface="Calibri"/>
                <a:ea typeface="新細明體"/>
              </a:rPr>
              <a:t> – 314 </a:t>
            </a:r>
            <a:r>
              <a:rPr lang="ru-RU" altLang="zh-TW" sz="2000" b="1" dirty="0">
                <a:latin typeface="Calibri"/>
                <a:ea typeface="新細明體"/>
              </a:rPr>
              <a:t>x 207 x 24,5 мм, </a:t>
            </a:r>
            <a:r>
              <a:rPr lang="ru-RU" altLang="zh-TW" sz="2000" b="1" dirty="0" smtClean="0">
                <a:latin typeface="Calibri"/>
                <a:ea typeface="新細明體"/>
              </a:rPr>
              <a:t>вес 1,39 кг.</a:t>
            </a:r>
          </a:p>
          <a:p>
            <a:pPr defTabSz="914400" fontAlgn="auto">
              <a:spcBef>
                <a:spcPts val="0"/>
              </a:spcBef>
              <a:spcAft>
                <a:spcPts val="0"/>
              </a:spcAft>
            </a:pPr>
            <a:r>
              <a:rPr lang="ru-RU" altLang="zh-TW" sz="2000" b="1" dirty="0" smtClean="0">
                <a:solidFill>
                  <a:srgbClr val="D95000"/>
                </a:solidFill>
                <a:latin typeface="Calibri"/>
                <a:ea typeface="新細明體"/>
              </a:rPr>
              <a:t>Рабочая темп. </a:t>
            </a:r>
            <a:r>
              <a:rPr lang="ru-RU" altLang="zh-TW" sz="2000" b="1" dirty="0">
                <a:latin typeface="Calibri"/>
                <a:ea typeface="新細明體"/>
              </a:rPr>
              <a:t>- от -21°</a:t>
            </a:r>
            <a:r>
              <a:rPr lang="en-US" altLang="zh-TW" sz="2000" b="1" dirty="0">
                <a:latin typeface="Calibri"/>
                <a:ea typeface="新細明體"/>
              </a:rPr>
              <a:t>C </a:t>
            </a:r>
            <a:r>
              <a:rPr lang="ru-RU" altLang="zh-TW" sz="2000" b="1" dirty="0">
                <a:latin typeface="Calibri"/>
                <a:ea typeface="新細明體"/>
              </a:rPr>
              <a:t>до 60°</a:t>
            </a:r>
            <a:r>
              <a:rPr lang="en-US" altLang="zh-TW" sz="2000" b="1" dirty="0">
                <a:latin typeface="Calibri"/>
                <a:ea typeface="新細明體"/>
              </a:rPr>
              <a:t>C</a:t>
            </a: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Сертификаты</a:t>
            </a:r>
            <a:r>
              <a:rPr lang="ru-RU" altLang="zh-TW" sz="2000" b="1" dirty="0" smtClean="0">
                <a:latin typeface="Calibri"/>
                <a:ea typeface="新細明體"/>
              </a:rPr>
              <a:t> -</a:t>
            </a: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zh-TW" altLang="en-US" b="1" dirty="0">
              <a:solidFill>
                <a:prstClr val="black"/>
              </a:solidFill>
              <a:latin typeface="Calibri"/>
              <a:ea typeface="新細明體"/>
            </a:endParaRPr>
          </a:p>
        </p:txBody>
      </p:sp>
      <p:pic>
        <p:nvPicPr>
          <p:cNvPr id="9" name="Picture 8" descr="https://www.cablejoints.co.uk/images/gallery/uploads/1406896331_AT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385" y="5229200"/>
            <a:ext cx="1065524" cy="922802"/>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7"/>
          <p:cNvSpPr txBox="1"/>
          <p:nvPr/>
        </p:nvSpPr>
        <p:spPr>
          <a:xfrm>
            <a:off x="3055121" y="5459768"/>
            <a:ext cx="2230117" cy="46166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ТР ТС 012</a:t>
            </a:r>
            <a:r>
              <a:rPr lang="en-US" altLang="zh-TW" b="1" dirty="0" smtClean="0">
                <a:solidFill>
                  <a:srgbClr val="C00000"/>
                </a:solidFill>
                <a:latin typeface="Calibri"/>
                <a:ea typeface="新細明體"/>
              </a:rPr>
              <a:t>/2011</a:t>
            </a:r>
            <a:endParaRPr lang="zh-TW" altLang="en-US" b="1" dirty="0">
              <a:solidFill>
                <a:srgbClr val="C00000"/>
              </a:solidFill>
              <a:latin typeface="Calibri"/>
              <a:ea typeface="新細明體"/>
            </a:endParaRPr>
          </a:p>
        </p:txBody>
      </p:sp>
      <p:sp>
        <p:nvSpPr>
          <p:cNvPr id="4" name="Прямоугольник 3"/>
          <p:cNvSpPr/>
          <p:nvPr/>
        </p:nvSpPr>
        <p:spPr>
          <a:xfrm>
            <a:off x="123218" y="965919"/>
            <a:ext cx="8104655" cy="461665"/>
          </a:xfrm>
          <a:prstGeom prst="rect">
            <a:avLst/>
          </a:prstGeom>
        </p:spPr>
        <p:txBody>
          <a:bodyPr wrap="none">
            <a:spAutoFit/>
          </a:bodyPr>
          <a:lstStyle/>
          <a:p>
            <a:pPr defTabSz="914400" fontAlgn="auto">
              <a:spcBef>
                <a:spcPts val="0"/>
              </a:spcBef>
              <a:spcAft>
                <a:spcPts val="0"/>
              </a:spcAft>
            </a:pPr>
            <a:r>
              <a:rPr lang="en-US" altLang="zh-TW" b="1" dirty="0">
                <a:solidFill>
                  <a:srgbClr val="D95000"/>
                </a:solidFill>
                <a:latin typeface="Calibri"/>
                <a:ea typeface="新細明體"/>
              </a:rPr>
              <a:t>Getac </a:t>
            </a:r>
            <a:r>
              <a:rPr lang="en-US" altLang="zh-TW" b="1" dirty="0" smtClean="0">
                <a:solidFill>
                  <a:srgbClr val="D95000"/>
                </a:solidFill>
                <a:latin typeface="Calibri"/>
                <a:ea typeface="新細明體"/>
              </a:rPr>
              <a:t>F110 – </a:t>
            </a:r>
            <a:r>
              <a:rPr lang="ru-RU" altLang="zh-TW" b="1" dirty="0" smtClean="0">
                <a:solidFill>
                  <a:srgbClr val="D95000"/>
                </a:solidFill>
                <a:latin typeface="Calibri"/>
                <a:ea typeface="新細明體"/>
              </a:rPr>
              <a:t>универсальный взрывозащищенный планшет</a:t>
            </a:r>
            <a:endParaRPr lang="ru-RU" altLang="zh-TW" b="1" dirty="0">
              <a:solidFill>
                <a:srgbClr val="D95000"/>
              </a:solidFill>
              <a:latin typeface="Calibri"/>
              <a:ea typeface="新細明體"/>
            </a:endParaRPr>
          </a:p>
        </p:txBody>
      </p:sp>
    </p:spTree>
    <p:extLst>
      <p:ext uri="{BB962C8B-B14F-4D97-AF65-F5344CB8AC3E}">
        <p14:creationId xmlns:p14="http://schemas.microsoft.com/office/powerpoint/2010/main" val="906011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Обзор новинки – </a:t>
            </a:r>
            <a:r>
              <a:rPr lang="en-US" altLang="zh-TW" sz="3600" b="1" dirty="0" smtClean="0"/>
              <a:t>Getac T800 ATEX</a:t>
            </a:r>
            <a:endParaRPr lang="zh-TW" altLang="en-US" sz="3600" b="1" dirty="0"/>
          </a:p>
        </p:txBody>
      </p:sp>
      <p:sp>
        <p:nvSpPr>
          <p:cNvPr id="8" name="文字方塊 17"/>
          <p:cNvSpPr txBox="1"/>
          <p:nvPr/>
        </p:nvSpPr>
        <p:spPr>
          <a:xfrm>
            <a:off x="123218" y="1353099"/>
            <a:ext cx="4308412" cy="5755422"/>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Технические характеристики:</a:t>
            </a:r>
            <a:endParaRPr lang="en-US" altLang="zh-TW" b="1" dirty="0" smtClean="0">
              <a:solidFill>
                <a:srgbClr val="D95000"/>
              </a:solidFill>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ОС – </a:t>
            </a:r>
            <a:r>
              <a:rPr lang="en-US" altLang="zh-TW" sz="2000" b="1" dirty="0" smtClean="0">
                <a:latin typeface="Calibri"/>
                <a:ea typeface="新細明體"/>
              </a:rPr>
              <a:t>Windows 10 Pro</a:t>
            </a:r>
          </a:p>
          <a:p>
            <a:pPr defTabSz="914400" fontAlgn="auto">
              <a:spcBef>
                <a:spcPts val="0"/>
              </a:spcBef>
              <a:spcAft>
                <a:spcPts val="0"/>
              </a:spcAft>
            </a:pPr>
            <a:r>
              <a:rPr lang="en-US" altLang="zh-TW" sz="2000" b="1" dirty="0" smtClean="0">
                <a:solidFill>
                  <a:srgbClr val="D95000"/>
                </a:solidFill>
                <a:latin typeface="Calibri"/>
                <a:ea typeface="新細明體"/>
              </a:rPr>
              <a:t>CPU – </a:t>
            </a:r>
            <a:r>
              <a:rPr lang="ru-RU" altLang="zh-TW" sz="2000" b="1" dirty="0">
                <a:latin typeface="Calibri"/>
                <a:ea typeface="新細明體"/>
              </a:rPr>
              <a:t> </a:t>
            </a:r>
            <a:r>
              <a:rPr lang="ru-RU" altLang="zh-TW" sz="2000" b="1" dirty="0" err="1" smtClean="0">
                <a:latin typeface="Calibri"/>
                <a:ea typeface="新細明體"/>
              </a:rPr>
              <a:t>Intel</a:t>
            </a:r>
            <a:r>
              <a:rPr lang="ru-RU" altLang="zh-TW" sz="2000" b="1" dirty="0" smtClean="0">
                <a:latin typeface="Calibri"/>
                <a:ea typeface="新細明體"/>
              </a:rPr>
              <a:t> </a:t>
            </a:r>
            <a:r>
              <a:rPr lang="ru-RU" altLang="zh-TW" sz="2000" b="1" dirty="0" err="1">
                <a:latin typeface="Calibri"/>
                <a:ea typeface="新細明體"/>
              </a:rPr>
              <a:t>Atom</a:t>
            </a:r>
            <a:r>
              <a:rPr lang="ru-RU" altLang="zh-TW" sz="2000" b="1" dirty="0">
                <a:latin typeface="Calibri"/>
                <a:ea typeface="新細明體"/>
              </a:rPr>
              <a:t> x7-Z8750 1,6 ГГц, с возможностью разгона до 2,56 </a:t>
            </a:r>
            <a:r>
              <a:rPr lang="ru-RU" altLang="zh-TW" sz="2000" b="1" dirty="0" smtClean="0">
                <a:latin typeface="Calibri"/>
                <a:ea typeface="新細明體"/>
              </a:rPr>
              <a:t>ГГц</a:t>
            </a:r>
            <a:endParaRPr lang="en-US"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Видео – </a:t>
            </a:r>
            <a:r>
              <a:rPr lang="en-US" altLang="zh-TW" sz="2000" b="1" dirty="0" smtClean="0">
                <a:latin typeface="Calibri"/>
                <a:ea typeface="新細明體"/>
              </a:rPr>
              <a:t>Intel HD Graphics</a:t>
            </a:r>
          </a:p>
          <a:p>
            <a:pPr defTabSz="914400" fontAlgn="auto">
              <a:spcBef>
                <a:spcPts val="0"/>
              </a:spcBef>
              <a:spcAft>
                <a:spcPts val="0"/>
              </a:spcAft>
            </a:pPr>
            <a:r>
              <a:rPr lang="en-US" altLang="zh-TW" sz="2000" b="1" dirty="0" smtClean="0">
                <a:solidFill>
                  <a:srgbClr val="D95000"/>
                </a:solidFill>
                <a:latin typeface="Calibri"/>
                <a:ea typeface="新細明體"/>
              </a:rPr>
              <a:t>RAM –</a:t>
            </a:r>
            <a:r>
              <a:rPr lang="ru-RU" altLang="zh-TW" sz="2000" b="1" dirty="0" smtClean="0">
                <a:solidFill>
                  <a:srgbClr val="D95000"/>
                </a:solidFill>
                <a:latin typeface="Calibri"/>
                <a:ea typeface="新細明體"/>
              </a:rPr>
              <a:t> </a:t>
            </a:r>
            <a:r>
              <a:rPr lang="ru-RU" altLang="zh-TW" sz="2000" b="1" dirty="0" smtClean="0">
                <a:latin typeface="Calibri"/>
                <a:ea typeface="新細明體"/>
              </a:rPr>
              <a:t>4 ГБ </a:t>
            </a:r>
            <a:r>
              <a:rPr lang="en-US" altLang="zh-TW" sz="2000" b="1" dirty="0" smtClean="0">
                <a:latin typeface="Calibri"/>
                <a:ea typeface="新細明體"/>
              </a:rPr>
              <a:t>LPDDR3</a:t>
            </a:r>
          </a:p>
          <a:p>
            <a:pPr defTabSz="914400" fontAlgn="auto">
              <a:spcBef>
                <a:spcPts val="0"/>
              </a:spcBef>
              <a:spcAft>
                <a:spcPts val="0"/>
              </a:spcAft>
            </a:pPr>
            <a:r>
              <a:rPr lang="ru-RU" altLang="zh-TW" sz="2000" b="1" dirty="0" smtClean="0">
                <a:solidFill>
                  <a:srgbClr val="D95000"/>
                </a:solidFill>
                <a:latin typeface="Calibri"/>
                <a:ea typeface="新細明體"/>
              </a:rPr>
              <a:t>Накопитель – </a:t>
            </a:r>
            <a:r>
              <a:rPr lang="en-US" altLang="zh-TW" sz="2000" b="1" dirty="0" err="1" smtClean="0">
                <a:latin typeface="Calibri"/>
                <a:ea typeface="新細明體"/>
              </a:rPr>
              <a:t>eMMC</a:t>
            </a:r>
            <a:r>
              <a:rPr lang="en-US" altLang="zh-TW" sz="2000" b="1" dirty="0" smtClean="0">
                <a:latin typeface="Calibri"/>
                <a:ea typeface="新細明體"/>
              </a:rPr>
              <a:t> 64 - 128 </a:t>
            </a:r>
            <a:r>
              <a:rPr lang="ru-RU" altLang="zh-TW" sz="2000" b="1" dirty="0" smtClean="0">
                <a:latin typeface="Calibri"/>
                <a:ea typeface="新細明體"/>
              </a:rPr>
              <a:t>ГБ</a:t>
            </a:r>
          </a:p>
          <a:p>
            <a:pPr defTabSz="914400" fontAlgn="auto">
              <a:spcBef>
                <a:spcPts val="0"/>
              </a:spcBef>
              <a:spcAft>
                <a:spcPts val="0"/>
              </a:spcAft>
            </a:pPr>
            <a:r>
              <a:rPr lang="ru-RU" altLang="zh-TW" sz="2000" b="1" dirty="0" smtClean="0">
                <a:solidFill>
                  <a:srgbClr val="D95000"/>
                </a:solidFill>
                <a:latin typeface="Calibri"/>
                <a:ea typeface="新細明體"/>
              </a:rPr>
              <a:t>Дисплей – </a:t>
            </a:r>
            <a:r>
              <a:rPr lang="ru-RU" altLang="zh-TW" sz="2000" b="1" dirty="0" smtClean="0">
                <a:latin typeface="Calibri"/>
                <a:ea typeface="新細明體"/>
              </a:rPr>
              <a:t>8</a:t>
            </a:r>
            <a:r>
              <a:rPr lang="en-US" altLang="zh-TW" sz="2000" b="1" dirty="0" smtClean="0">
                <a:latin typeface="Calibri"/>
                <a:ea typeface="新細明體"/>
              </a:rPr>
              <a:t>,1’’</a:t>
            </a:r>
            <a:r>
              <a:rPr lang="ru-RU" altLang="zh-TW" sz="2000" b="1" dirty="0" smtClean="0">
                <a:latin typeface="Calibri"/>
                <a:ea typeface="新細明體"/>
              </a:rPr>
              <a:t> емкостной </a:t>
            </a:r>
            <a:r>
              <a:rPr lang="ru-RU" altLang="zh-TW" sz="2000" b="1" dirty="0" err="1" smtClean="0">
                <a:latin typeface="Calibri"/>
                <a:ea typeface="新細明體"/>
              </a:rPr>
              <a:t>мультитач</a:t>
            </a:r>
            <a:r>
              <a:rPr lang="ru-RU" altLang="zh-TW" sz="2000" b="1" dirty="0" smtClean="0">
                <a:latin typeface="Calibri"/>
                <a:ea typeface="新細明體"/>
              </a:rPr>
              <a:t>, 1280 х 800, 600 </a:t>
            </a:r>
            <a:r>
              <a:rPr lang="ru-RU" altLang="zh-TW" sz="2000" b="1" dirty="0" err="1" smtClean="0">
                <a:latin typeface="Calibri"/>
                <a:ea typeface="新細明體"/>
              </a:rPr>
              <a:t>нит</a:t>
            </a: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Размеры</a:t>
            </a:r>
            <a:r>
              <a:rPr lang="ru-RU" altLang="zh-TW" sz="2000" b="1" dirty="0" smtClean="0">
                <a:latin typeface="Calibri"/>
                <a:ea typeface="新細明體"/>
              </a:rPr>
              <a:t> – </a:t>
            </a:r>
            <a:r>
              <a:rPr lang="ru-RU" altLang="zh-TW" sz="2000" b="1" dirty="0">
                <a:latin typeface="Calibri"/>
                <a:ea typeface="新細明體"/>
              </a:rPr>
              <a:t>227 x 151 x 24 мм, </a:t>
            </a:r>
            <a:r>
              <a:rPr lang="ru-RU" altLang="zh-TW" sz="2000" b="1" dirty="0" smtClean="0">
                <a:latin typeface="Calibri"/>
                <a:ea typeface="新細明體"/>
              </a:rPr>
              <a:t>вес </a:t>
            </a:r>
            <a:r>
              <a:rPr lang="en-US" altLang="zh-TW" sz="2000" b="1" dirty="0" smtClean="0">
                <a:latin typeface="Calibri"/>
                <a:ea typeface="新細明體"/>
              </a:rPr>
              <a:t>0</a:t>
            </a:r>
            <a:r>
              <a:rPr lang="ru-RU" altLang="zh-TW" sz="2000" b="1" dirty="0" smtClean="0">
                <a:latin typeface="Calibri"/>
                <a:ea typeface="新細明體"/>
              </a:rPr>
              <a:t>,</a:t>
            </a:r>
            <a:r>
              <a:rPr lang="en-US" altLang="zh-TW" sz="2000" b="1" dirty="0" smtClean="0">
                <a:latin typeface="Calibri"/>
                <a:ea typeface="新細明體"/>
              </a:rPr>
              <a:t>88</a:t>
            </a:r>
            <a:r>
              <a:rPr lang="ru-RU" altLang="zh-TW" sz="2000" b="1" dirty="0" smtClean="0">
                <a:latin typeface="Calibri"/>
                <a:ea typeface="新細明體"/>
              </a:rPr>
              <a:t> кг.</a:t>
            </a:r>
          </a:p>
          <a:p>
            <a:pPr defTabSz="914400" fontAlgn="auto">
              <a:spcBef>
                <a:spcPts val="0"/>
              </a:spcBef>
              <a:spcAft>
                <a:spcPts val="0"/>
              </a:spcAft>
            </a:pPr>
            <a:r>
              <a:rPr lang="ru-RU" altLang="zh-TW" sz="2000" b="1" dirty="0">
                <a:solidFill>
                  <a:srgbClr val="D95000"/>
                </a:solidFill>
                <a:latin typeface="Calibri"/>
                <a:ea typeface="新細明體"/>
              </a:rPr>
              <a:t>Рабочая темп. </a:t>
            </a:r>
            <a:r>
              <a:rPr lang="ru-RU" altLang="zh-TW" sz="2000" b="1" dirty="0" smtClean="0">
                <a:solidFill>
                  <a:srgbClr val="D95000"/>
                </a:solidFill>
                <a:latin typeface="Calibri"/>
                <a:ea typeface="新細明體"/>
              </a:rPr>
              <a:t> -</a:t>
            </a:r>
            <a:r>
              <a:rPr lang="en-US" altLang="zh-TW" sz="2000" b="1" dirty="0" smtClean="0">
                <a:solidFill>
                  <a:srgbClr val="D95000"/>
                </a:solidFill>
                <a:latin typeface="Calibri"/>
                <a:ea typeface="新細明體"/>
              </a:rPr>
              <a:t> </a:t>
            </a:r>
            <a:r>
              <a:rPr lang="ru-RU" altLang="zh-TW" sz="2000" b="1" dirty="0" smtClean="0">
                <a:latin typeface="Calibri"/>
                <a:ea typeface="新細明體"/>
              </a:rPr>
              <a:t>от </a:t>
            </a:r>
            <a:r>
              <a:rPr lang="ru-RU" altLang="zh-TW" sz="2000" b="1" dirty="0">
                <a:latin typeface="Calibri"/>
                <a:ea typeface="新細明體"/>
              </a:rPr>
              <a:t>-21 до 50 °C</a:t>
            </a: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Сертификаты</a:t>
            </a:r>
            <a:r>
              <a:rPr lang="ru-RU" altLang="zh-TW" sz="2000" b="1" dirty="0" smtClean="0">
                <a:latin typeface="Calibri"/>
                <a:ea typeface="新細明體"/>
              </a:rPr>
              <a:t> -</a:t>
            </a: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zh-TW" altLang="en-US" b="1" dirty="0">
              <a:solidFill>
                <a:prstClr val="black"/>
              </a:solidFill>
              <a:latin typeface="Calibri"/>
              <a:ea typeface="新細明體"/>
            </a:endParaRPr>
          </a:p>
        </p:txBody>
      </p:sp>
      <p:pic>
        <p:nvPicPr>
          <p:cNvPr id="9" name="Picture 8" descr="https://www.cablejoints.co.uk/images/gallery/uploads/1406896331_AT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06" y="5346921"/>
            <a:ext cx="1065524" cy="92280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4384" y="891434"/>
            <a:ext cx="8227189" cy="461665"/>
          </a:xfrm>
          <a:prstGeom prst="rect">
            <a:avLst/>
          </a:prstGeom>
        </p:spPr>
        <p:txBody>
          <a:bodyPr wrap="none">
            <a:spAutoFit/>
          </a:bodyPr>
          <a:lstStyle/>
          <a:p>
            <a:pPr defTabSz="914400" fontAlgn="auto">
              <a:spcBef>
                <a:spcPts val="0"/>
              </a:spcBef>
              <a:spcAft>
                <a:spcPts val="0"/>
              </a:spcAft>
            </a:pPr>
            <a:r>
              <a:rPr lang="en-US" altLang="zh-TW" b="1" dirty="0">
                <a:solidFill>
                  <a:srgbClr val="D95000"/>
                </a:solidFill>
                <a:latin typeface="Calibri"/>
                <a:ea typeface="新細明體"/>
              </a:rPr>
              <a:t>Getac </a:t>
            </a:r>
            <a:r>
              <a:rPr lang="en-US" altLang="zh-TW" b="1" dirty="0" smtClean="0">
                <a:solidFill>
                  <a:srgbClr val="D95000"/>
                </a:solidFill>
                <a:latin typeface="Calibri"/>
                <a:ea typeface="新細明體"/>
              </a:rPr>
              <a:t>T800 ATEX –</a:t>
            </a:r>
            <a:r>
              <a:rPr lang="ru-RU" altLang="zh-TW" b="1" dirty="0" smtClean="0">
                <a:solidFill>
                  <a:srgbClr val="D95000"/>
                </a:solidFill>
                <a:latin typeface="Calibri"/>
                <a:ea typeface="新細明體"/>
              </a:rPr>
              <a:t> взрывозащищенный планшет на </a:t>
            </a:r>
            <a:r>
              <a:rPr lang="en-US" altLang="zh-TW" b="1" dirty="0" smtClean="0">
                <a:solidFill>
                  <a:srgbClr val="D95000"/>
                </a:solidFill>
                <a:latin typeface="Calibri"/>
                <a:ea typeface="新細明體"/>
              </a:rPr>
              <a:t>Windows</a:t>
            </a:r>
            <a:endParaRPr lang="ru-RU" altLang="zh-TW" b="1" dirty="0">
              <a:solidFill>
                <a:srgbClr val="D95000"/>
              </a:solidFill>
              <a:latin typeface="Calibri"/>
              <a:ea typeface="新細明體"/>
            </a:endParaRPr>
          </a:p>
        </p:txBody>
      </p:sp>
      <p:pic>
        <p:nvPicPr>
          <p:cNvPr id="3076" name="Picture 4" descr="bigsize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871368"/>
            <a:ext cx="3326943" cy="295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Обзор новинки – </a:t>
            </a:r>
            <a:r>
              <a:rPr lang="en-US" altLang="zh-TW" sz="3600" b="1" dirty="0" smtClean="0"/>
              <a:t>Getac EX80</a:t>
            </a:r>
            <a:endParaRPr lang="zh-TW" altLang="en-US" sz="3600" b="1" dirty="0"/>
          </a:p>
        </p:txBody>
      </p:sp>
      <p:sp>
        <p:nvSpPr>
          <p:cNvPr id="8" name="文字方塊 17"/>
          <p:cNvSpPr txBox="1"/>
          <p:nvPr/>
        </p:nvSpPr>
        <p:spPr>
          <a:xfrm>
            <a:off x="119572" y="1628800"/>
            <a:ext cx="4308412" cy="5139869"/>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Технические характеристики:</a:t>
            </a:r>
            <a:endParaRPr lang="en-US" altLang="zh-TW" b="1" dirty="0" smtClean="0">
              <a:solidFill>
                <a:srgbClr val="D95000"/>
              </a:solidFill>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ОС – </a:t>
            </a:r>
            <a:r>
              <a:rPr lang="en-US" altLang="zh-TW" sz="2000" b="1" dirty="0" smtClean="0">
                <a:latin typeface="Calibri"/>
                <a:ea typeface="新細明體"/>
              </a:rPr>
              <a:t>Windows 10 Pro</a:t>
            </a:r>
          </a:p>
          <a:p>
            <a:pPr defTabSz="914400" fontAlgn="auto">
              <a:spcBef>
                <a:spcPts val="0"/>
              </a:spcBef>
              <a:spcAft>
                <a:spcPts val="0"/>
              </a:spcAft>
            </a:pPr>
            <a:r>
              <a:rPr lang="en-US" altLang="zh-TW" sz="2000" b="1" dirty="0" smtClean="0">
                <a:solidFill>
                  <a:srgbClr val="D95000"/>
                </a:solidFill>
                <a:latin typeface="Calibri"/>
                <a:ea typeface="新細明體"/>
              </a:rPr>
              <a:t>CPU – </a:t>
            </a:r>
            <a:r>
              <a:rPr lang="en-US" altLang="zh-TW" sz="2000" b="1" dirty="0" smtClean="0">
                <a:latin typeface="Calibri"/>
                <a:ea typeface="新細明體"/>
              </a:rPr>
              <a:t>Intel Atom x5-Z8350</a:t>
            </a:r>
            <a:r>
              <a:rPr lang="ru-RU" altLang="zh-TW" sz="2000" b="1" dirty="0" smtClean="0">
                <a:latin typeface="Calibri"/>
                <a:ea typeface="新細明體"/>
              </a:rPr>
              <a:t> </a:t>
            </a:r>
            <a:r>
              <a:rPr lang="en-US" altLang="zh-TW" sz="2000" b="1" dirty="0" smtClean="0">
                <a:latin typeface="Calibri"/>
                <a:ea typeface="新細明體"/>
              </a:rPr>
              <a:t>Cherry Trail</a:t>
            </a:r>
          </a:p>
          <a:p>
            <a:pPr defTabSz="914400" fontAlgn="auto">
              <a:spcBef>
                <a:spcPts val="0"/>
              </a:spcBef>
              <a:spcAft>
                <a:spcPts val="0"/>
              </a:spcAft>
            </a:pPr>
            <a:r>
              <a:rPr lang="en-US" altLang="zh-TW" sz="2000" b="1" dirty="0" smtClean="0">
                <a:latin typeface="Calibri"/>
                <a:ea typeface="新細明體"/>
              </a:rPr>
              <a:t>1,44 </a:t>
            </a:r>
            <a:r>
              <a:rPr lang="ru-RU" altLang="zh-TW" sz="2000" b="1" dirty="0" smtClean="0">
                <a:latin typeface="Calibri"/>
                <a:ea typeface="新細明體"/>
              </a:rPr>
              <a:t>ГГц, в пике до 1,92 ГГц</a:t>
            </a:r>
          </a:p>
          <a:p>
            <a:pPr defTabSz="914400" fontAlgn="auto">
              <a:spcBef>
                <a:spcPts val="0"/>
              </a:spcBef>
              <a:spcAft>
                <a:spcPts val="0"/>
              </a:spcAft>
            </a:pPr>
            <a:r>
              <a:rPr lang="ru-RU" altLang="zh-TW" sz="2000" b="1" dirty="0" smtClean="0">
                <a:solidFill>
                  <a:srgbClr val="D95000"/>
                </a:solidFill>
                <a:latin typeface="Calibri"/>
                <a:ea typeface="新細明體"/>
              </a:rPr>
              <a:t>Видео – </a:t>
            </a:r>
            <a:r>
              <a:rPr lang="en-US" altLang="zh-TW" sz="2000" b="1" dirty="0" smtClean="0">
                <a:latin typeface="Calibri"/>
                <a:ea typeface="新細明體"/>
              </a:rPr>
              <a:t>Intel HD Graphics</a:t>
            </a:r>
          </a:p>
          <a:p>
            <a:pPr defTabSz="914400" fontAlgn="auto">
              <a:spcBef>
                <a:spcPts val="0"/>
              </a:spcBef>
              <a:spcAft>
                <a:spcPts val="0"/>
              </a:spcAft>
            </a:pPr>
            <a:r>
              <a:rPr lang="en-US" altLang="zh-TW" sz="2000" b="1" dirty="0" smtClean="0">
                <a:solidFill>
                  <a:srgbClr val="D95000"/>
                </a:solidFill>
                <a:latin typeface="Calibri"/>
                <a:ea typeface="新細明體"/>
              </a:rPr>
              <a:t>RAM –</a:t>
            </a:r>
            <a:r>
              <a:rPr lang="ru-RU" altLang="zh-TW" sz="2000" b="1" dirty="0" smtClean="0">
                <a:solidFill>
                  <a:srgbClr val="D95000"/>
                </a:solidFill>
                <a:latin typeface="Calibri"/>
                <a:ea typeface="新細明體"/>
              </a:rPr>
              <a:t> </a:t>
            </a:r>
            <a:r>
              <a:rPr lang="ru-RU" altLang="zh-TW" sz="2000" b="1" dirty="0" smtClean="0">
                <a:latin typeface="Calibri"/>
                <a:ea typeface="新細明體"/>
              </a:rPr>
              <a:t>4 ГБ </a:t>
            </a:r>
            <a:r>
              <a:rPr lang="en-US" altLang="zh-TW" sz="2000" b="1" dirty="0" smtClean="0">
                <a:latin typeface="Calibri"/>
                <a:ea typeface="新細明體"/>
              </a:rPr>
              <a:t>LPDDR3</a:t>
            </a:r>
          </a:p>
          <a:p>
            <a:pPr defTabSz="914400" fontAlgn="auto">
              <a:spcBef>
                <a:spcPts val="0"/>
              </a:spcBef>
              <a:spcAft>
                <a:spcPts val="0"/>
              </a:spcAft>
            </a:pPr>
            <a:r>
              <a:rPr lang="ru-RU" altLang="zh-TW" sz="2000" b="1" dirty="0" smtClean="0">
                <a:solidFill>
                  <a:srgbClr val="D95000"/>
                </a:solidFill>
                <a:latin typeface="Calibri"/>
                <a:ea typeface="新細明體"/>
              </a:rPr>
              <a:t>Накопитель – </a:t>
            </a:r>
            <a:r>
              <a:rPr lang="en-US" altLang="zh-TW" sz="2000" b="1" dirty="0" err="1" smtClean="0">
                <a:latin typeface="Calibri"/>
                <a:ea typeface="新細明體"/>
              </a:rPr>
              <a:t>eMMC</a:t>
            </a:r>
            <a:r>
              <a:rPr lang="en-US" altLang="zh-TW" sz="2000" b="1" dirty="0" smtClean="0">
                <a:latin typeface="Calibri"/>
                <a:ea typeface="新細明體"/>
              </a:rPr>
              <a:t> 128 </a:t>
            </a:r>
            <a:r>
              <a:rPr lang="ru-RU" altLang="zh-TW" sz="2000" b="1" dirty="0" smtClean="0">
                <a:latin typeface="Calibri"/>
                <a:ea typeface="新細明體"/>
              </a:rPr>
              <a:t>ГБ</a:t>
            </a:r>
          </a:p>
          <a:p>
            <a:pPr defTabSz="914400" fontAlgn="auto">
              <a:spcBef>
                <a:spcPts val="0"/>
              </a:spcBef>
              <a:spcAft>
                <a:spcPts val="0"/>
              </a:spcAft>
            </a:pPr>
            <a:r>
              <a:rPr lang="ru-RU" altLang="zh-TW" sz="2000" b="1" dirty="0" smtClean="0">
                <a:solidFill>
                  <a:srgbClr val="D95000"/>
                </a:solidFill>
                <a:latin typeface="Calibri"/>
                <a:ea typeface="新細明體"/>
              </a:rPr>
              <a:t>Дисплей – </a:t>
            </a:r>
            <a:r>
              <a:rPr lang="ru-RU" altLang="zh-TW" sz="2000" b="1" dirty="0" smtClean="0">
                <a:latin typeface="Calibri"/>
                <a:ea typeface="新細明體"/>
              </a:rPr>
              <a:t>8</a:t>
            </a:r>
            <a:r>
              <a:rPr lang="en-US" altLang="zh-TW" sz="2000" b="1" dirty="0" smtClean="0">
                <a:latin typeface="Calibri"/>
                <a:ea typeface="新細明體"/>
              </a:rPr>
              <a:t>’’</a:t>
            </a:r>
            <a:r>
              <a:rPr lang="ru-RU" altLang="zh-TW" sz="2000" b="1" dirty="0" smtClean="0">
                <a:latin typeface="Calibri"/>
                <a:ea typeface="新細明體"/>
              </a:rPr>
              <a:t> емкостной </a:t>
            </a:r>
            <a:r>
              <a:rPr lang="ru-RU" altLang="zh-TW" sz="2000" b="1" dirty="0" err="1" smtClean="0">
                <a:latin typeface="Calibri"/>
                <a:ea typeface="新細明體"/>
              </a:rPr>
              <a:t>мультитач</a:t>
            </a:r>
            <a:r>
              <a:rPr lang="ru-RU" altLang="zh-TW" sz="2000" b="1" dirty="0" smtClean="0">
                <a:latin typeface="Calibri"/>
                <a:ea typeface="新細明體"/>
              </a:rPr>
              <a:t>, 1280 х 800, 600 </a:t>
            </a:r>
            <a:r>
              <a:rPr lang="ru-RU" altLang="zh-TW" sz="2000" b="1" dirty="0" err="1" smtClean="0">
                <a:latin typeface="Calibri"/>
                <a:ea typeface="新細明體"/>
              </a:rPr>
              <a:t>нит</a:t>
            </a: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Размеры</a:t>
            </a:r>
            <a:r>
              <a:rPr lang="ru-RU" altLang="zh-TW" sz="2000" b="1" dirty="0" smtClean="0">
                <a:latin typeface="Calibri"/>
                <a:ea typeface="新細明體"/>
              </a:rPr>
              <a:t> – 240 х 155 х 29 мм, вес 1,48 кг.</a:t>
            </a: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r>
              <a:rPr lang="ru-RU" altLang="zh-TW" sz="2000" b="1" dirty="0" smtClean="0">
                <a:solidFill>
                  <a:srgbClr val="D95000"/>
                </a:solidFill>
                <a:latin typeface="Calibri"/>
                <a:ea typeface="新細明體"/>
              </a:rPr>
              <a:t>Сертификаты</a:t>
            </a:r>
            <a:r>
              <a:rPr lang="ru-RU" altLang="zh-TW" sz="2000" b="1" dirty="0" smtClean="0">
                <a:latin typeface="Calibri"/>
                <a:ea typeface="新細明體"/>
              </a:rPr>
              <a:t> -</a:t>
            </a: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ru-RU" altLang="zh-TW" sz="2000" b="1" dirty="0" smtClean="0">
              <a:latin typeface="Calibri"/>
              <a:ea typeface="新細明體"/>
            </a:endParaRPr>
          </a:p>
          <a:p>
            <a:pPr defTabSz="914400" fontAlgn="auto">
              <a:spcBef>
                <a:spcPts val="0"/>
              </a:spcBef>
              <a:spcAft>
                <a:spcPts val="0"/>
              </a:spcAft>
            </a:pPr>
            <a:endParaRPr lang="zh-TW" altLang="en-US" b="1" dirty="0">
              <a:solidFill>
                <a:prstClr val="black"/>
              </a:solidFill>
              <a:latin typeface="Calibri"/>
              <a:ea typeface="新細明體"/>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260" y="1353099"/>
            <a:ext cx="5395314" cy="3762990"/>
          </a:xfrm>
          <a:prstGeom prst="rect">
            <a:avLst/>
          </a:prstGeom>
        </p:spPr>
      </p:pic>
      <p:pic>
        <p:nvPicPr>
          <p:cNvPr id="9" name="Picture 8" descr="https://www.cablejoints.co.uk/images/gallery/uploads/1406896331_AT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006" y="5116089"/>
            <a:ext cx="1065524" cy="922802"/>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7"/>
          <p:cNvSpPr txBox="1"/>
          <p:nvPr/>
        </p:nvSpPr>
        <p:spPr>
          <a:xfrm>
            <a:off x="3168908" y="5346657"/>
            <a:ext cx="2230117" cy="461665"/>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C00000"/>
                </a:solidFill>
                <a:latin typeface="Calibri"/>
                <a:ea typeface="新細明體"/>
              </a:rPr>
              <a:t>ТР ТС 012</a:t>
            </a:r>
            <a:r>
              <a:rPr lang="en-US" altLang="zh-TW" b="1" dirty="0" smtClean="0">
                <a:solidFill>
                  <a:srgbClr val="C00000"/>
                </a:solidFill>
                <a:latin typeface="Calibri"/>
                <a:ea typeface="新細明體"/>
              </a:rPr>
              <a:t>/2011</a:t>
            </a:r>
            <a:endParaRPr lang="zh-TW" altLang="en-US" b="1" dirty="0">
              <a:solidFill>
                <a:srgbClr val="C00000"/>
              </a:solidFill>
              <a:latin typeface="Calibri"/>
              <a:ea typeface="新細明體"/>
            </a:endParaRPr>
          </a:p>
        </p:txBody>
      </p:sp>
      <p:sp>
        <p:nvSpPr>
          <p:cNvPr id="4" name="Прямоугольник 3"/>
          <p:cNvSpPr/>
          <p:nvPr/>
        </p:nvSpPr>
        <p:spPr>
          <a:xfrm>
            <a:off x="123218" y="965919"/>
            <a:ext cx="8789586" cy="461665"/>
          </a:xfrm>
          <a:prstGeom prst="rect">
            <a:avLst/>
          </a:prstGeom>
        </p:spPr>
        <p:txBody>
          <a:bodyPr wrap="none">
            <a:spAutoFit/>
          </a:bodyPr>
          <a:lstStyle/>
          <a:p>
            <a:pPr defTabSz="914400" fontAlgn="auto">
              <a:spcBef>
                <a:spcPts val="0"/>
              </a:spcBef>
              <a:spcAft>
                <a:spcPts val="0"/>
              </a:spcAft>
            </a:pPr>
            <a:r>
              <a:rPr lang="en-US" altLang="zh-TW" b="1" dirty="0">
                <a:solidFill>
                  <a:srgbClr val="D95000"/>
                </a:solidFill>
                <a:latin typeface="Calibri"/>
                <a:ea typeface="新細明體"/>
              </a:rPr>
              <a:t>Getac EX80 </a:t>
            </a:r>
            <a:r>
              <a:rPr lang="en-US" altLang="zh-TW" b="1" dirty="0" smtClean="0">
                <a:solidFill>
                  <a:srgbClr val="D95000"/>
                </a:solidFill>
                <a:latin typeface="Calibri"/>
                <a:ea typeface="新細明體"/>
              </a:rPr>
              <a:t>–</a:t>
            </a:r>
            <a:r>
              <a:rPr lang="ru-RU" altLang="zh-TW" b="1" dirty="0" smtClean="0">
                <a:solidFill>
                  <a:srgbClr val="D95000"/>
                </a:solidFill>
                <a:latin typeface="Calibri"/>
                <a:ea typeface="新細明體"/>
              </a:rPr>
              <a:t> разработан специально для нефтегазовой отрасли</a:t>
            </a:r>
            <a:r>
              <a:rPr lang="en-US" altLang="zh-TW" b="1" dirty="0" smtClean="0">
                <a:solidFill>
                  <a:srgbClr val="D95000"/>
                </a:solidFill>
                <a:latin typeface="Calibri"/>
                <a:ea typeface="新細明體"/>
              </a:rPr>
              <a:t> </a:t>
            </a:r>
            <a:endParaRPr lang="ru-RU" altLang="zh-TW" b="1" dirty="0">
              <a:solidFill>
                <a:srgbClr val="D95000"/>
              </a:solidFill>
              <a:latin typeface="Calibri"/>
              <a:ea typeface="新細明體"/>
            </a:endParaRPr>
          </a:p>
        </p:txBody>
      </p:sp>
    </p:spTree>
    <p:extLst>
      <p:ext uri="{BB962C8B-B14F-4D97-AF65-F5344CB8AC3E}">
        <p14:creationId xmlns:p14="http://schemas.microsoft.com/office/powerpoint/2010/main" val="27812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64" y="188640"/>
            <a:ext cx="1911672" cy="401452"/>
          </a:xfrm>
          <a:prstGeom prst="rect">
            <a:avLst/>
          </a:prstGeom>
        </p:spPr>
      </p:pic>
      <p:sp>
        <p:nvSpPr>
          <p:cNvPr id="9" name="矩形 15"/>
          <p:cNvSpPr/>
          <p:nvPr/>
        </p:nvSpPr>
        <p:spPr bwMode="auto">
          <a:xfrm>
            <a:off x="5212308" y="868357"/>
            <a:ext cx="3630780" cy="2523768"/>
          </a:xfrm>
          <a:prstGeom prst="rect">
            <a:avLst/>
          </a:prstGeom>
          <a:noFill/>
          <a:ln w="12700" cap="flat" cmpd="sng" algn="ctr">
            <a:noFill/>
            <a:prstDash val="solid"/>
            <a:round/>
            <a:headEnd type="none" w="med" len="med"/>
            <a:tailEnd type="none" w="med" len="med"/>
          </a:ln>
          <a:effectLst/>
        </p:spPr>
        <p:txBody>
          <a:bodyPr wrap="square" anchor="ctr">
            <a:spAutoFit/>
          </a:bodyPr>
          <a:lstStyle/>
          <a:p>
            <a:pPr>
              <a:defRPr/>
            </a:pPr>
            <a:r>
              <a:rPr lang="ru-RU" altLang="zh-TW" sz="1600" dirty="0" smtClean="0">
                <a:solidFill>
                  <a:srgbClr val="FFFFFF"/>
                </a:solidFill>
                <a:latin typeface="Calibri"/>
                <a:ea typeface="新細明體" pitchFamily="18" charset="-120"/>
                <a:cs typeface="Arial"/>
              </a:rPr>
              <a:t>География присутствия:</a:t>
            </a:r>
          </a:p>
          <a:p>
            <a:pPr>
              <a:defRPr/>
            </a:pPr>
            <a:r>
              <a:rPr lang="ru-RU" altLang="zh-TW" sz="1800" dirty="0">
                <a:solidFill>
                  <a:srgbClr val="FFFFFF"/>
                </a:solidFill>
                <a:latin typeface="Calibri"/>
                <a:ea typeface="新細明體" pitchFamily="18" charset="-120"/>
                <a:cs typeface="Arial"/>
              </a:rPr>
              <a:t>Россия </a:t>
            </a:r>
            <a:r>
              <a:rPr lang="ru-RU" altLang="zh-TW" sz="800" dirty="0" smtClean="0">
                <a:solidFill>
                  <a:srgbClr val="FFFFFF"/>
                </a:solidFill>
                <a:latin typeface="Calibri"/>
                <a:ea typeface="新細明體" pitchFamily="18" charset="-120"/>
                <a:cs typeface="Arial"/>
              </a:rPr>
              <a:t>Белгород </a:t>
            </a:r>
            <a:r>
              <a:rPr lang="ru-RU" altLang="zh-TW" sz="800" dirty="0">
                <a:solidFill>
                  <a:srgbClr val="FFFFFF"/>
                </a:solidFill>
                <a:latin typeface="Calibri"/>
                <a:ea typeface="新細明體" pitchFamily="18" charset="-120"/>
                <a:cs typeface="Arial"/>
              </a:rPr>
              <a:t>/ Волгоград / Волжский / Воронеж / Екатеринбург / Казань / Калуга / Кемерово / Красноярск / Краснодар / Курск / Москва / Нижний Новгород / Новосибирск / Озерск / Омск / Пенза / Пермь / Ростов-на-Дону / Рязань / Самара / Санкт-Петербург / Саратов / Таганрог / Томск / Тула / Ульяновск / Уфа / Чебоксары / Челябинск </a:t>
            </a:r>
            <a:endParaRPr lang="ru-RU" altLang="zh-TW" sz="800" dirty="0" smtClean="0">
              <a:solidFill>
                <a:srgbClr val="FFFFFF"/>
              </a:solidFill>
              <a:latin typeface="Calibri"/>
              <a:ea typeface="新細明體" pitchFamily="18" charset="-120"/>
              <a:cs typeface="Arial"/>
            </a:endParaRPr>
          </a:p>
          <a:p>
            <a:pPr>
              <a:defRPr/>
            </a:pPr>
            <a:r>
              <a:rPr lang="ru-RU" altLang="zh-TW" sz="1800" dirty="0" smtClean="0">
                <a:solidFill>
                  <a:srgbClr val="FFFFFF"/>
                </a:solidFill>
                <a:latin typeface="Calibri"/>
                <a:ea typeface="新細明體" pitchFamily="18" charset="-120"/>
                <a:cs typeface="Arial"/>
              </a:rPr>
              <a:t>Казахстан </a:t>
            </a:r>
            <a:r>
              <a:rPr lang="ru-RU" altLang="zh-TW" sz="800" dirty="0" smtClean="0">
                <a:solidFill>
                  <a:srgbClr val="FFFFFF"/>
                </a:solidFill>
                <a:latin typeface="Calibri"/>
                <a:ea typeface="新細明體" pitchFamily="18" charset="-120"/>
                <a:cs typeface="Arial"/>
              </a:rPr>
              <a:t>Алма-Ата / Усть-Каменогорск </a:t>
            </a:r>
          </a:p>
          <a:p>
            <a:pPr>
              <a:defRPr/>
            </a:pPr>
            <a:r>
              <a:rPr lang="ru-RU" altLang="zh-TW" sz="1800" dirty="0" smtClean="0">
                <a:solidFill>
                  <a:srgbClr val="FFFFFF"/>
                </a:solidFill>
                <a:latin typeface="Calibri"/>
                <a:ea typeface="新細明體" pitchFamily="18" charset="-120"/>
                <a:cs typeface="Arial"/>
              </a:rPr>
              <a:t>Белоруссия </a:t>
            </a:r>
            <a:r>
              <a:rPr lang="ru-RU" altLang="zh-TW" sz="800" dirty="0" smtClean="0">
                <a:solidFill>
                  <a:srgbClr val="FFFFFF"/>
                </a:solidFill>
                <a:latin typeface="Calibri"/>
                <a:ea typeface="新細明體" pitchFamily="18" charset="-120"/>
                <a:cs typeface="Arial"/>
              </a:rPr>
              <a:t>Минск</a:t>
            </a:r>
          </a:p>
          <a:p>
            <a:pPr>
              <a:defRPr/>
            </a:pPr>
            <a:r>
              <a:rPr lang="ru-RU" altLang="zh-TW" sz="1800" dirty="0" smtClean="0">
                <a:solidFill>
                  <a:srgbClr val="FFFFFF"/>
                </a:solidFill>
                <a:latin typeface="Calibri"/>
                <a:ea typeface="新細明體" pitchFamily="18" charset="-120"/>
                <a:cs typeface="Arial"/>
              </a:rPr>
              <a:t>Украина</a:t>
            </a:r>
            <a:r>
              <a:rPr lang="ru-RU" altLang="zh-TW" sz="800" dirty="0" smtClean="0">
                <a:solidFill>
                  <a:srgbClr val="FFFFFF"/>
                </a:solidFill>
                <a:latin typeface="Calibri"/>
                <a:ea typeface="新細明體" pitchFamily="18" charset="-120"/>
                <a:cs typeface="Arial"/>
              </a:rPr>
              <a:t> Киев</a:t>
            </a:r>
          </a:p>
          <a:p>
            <a:pPr>
              <a:defRPr/>
            </a:pPr>
            <a:r>
              <a:rPr lang="ru-RU" altLang="zh-TW" sz="1800" dirty="0" smtClean="0">
                <a:solidFill>
                  <a:srgbClr val="FFFFFF"/>
                </a:solidFill>
                <a:latin typeface="Calibri"/>
                <a:ea typeface="新細明體" pitchFamily="18" charset="-120"/>
                <a:cs typeface="Arial"/>
              </a:rPr>
              <a:t>Узбекистан</a:t>
            </a:r>
            <a:r>
              <a:rPr lang="ru-RU" altLang="zh-TW" sz="800" dirty="0" smtClean="0">
                <a:solidFill>
                  <a:srgbClr val="FFFFFF"/>
                </a:solidFill>
                <a:latin typeface="Calibri"/>
                <a:ea typeface="新細明體" pitchFamily="18" charset="-120"/>
                <a:cs typeface="Arial"/>
              </a:rPr>
              <a:t> Ташкент</a:t>
            </a:r>
          </a:p>
          <a:p>
            <a:pPr>
              <a:defRPr/>
            </a:pPr>
            <a:r>
              <a:rPr lang="ru-RU" altLang="zh-TW" sz="1800" dirty="0" smtClean="0">
                <a:solidFill>
                  <a:srgbClr val="FFFFFF"/>
                </a:solidFill>
                <a:latin typeface="Calibri"/>
                <a:ea typeface="新細明體" pitchFamily="18" charset="-120"/>
                <a:cs typeface="Arial"/>
              </a:rPr>
              <a:t>Киргизия</a:t>
            </a:r>
            <a:r>
              <a:rPr lang="ru-RU" altLang="zh-TW" sz="800" dirty="0" smtClean="0">
                <a:solidFill>
                  <a:srgbClr val="FFFFFF"/>
                </a:solidFill>
                <a:latin typeface="Calibri"/>
                <a:ea typeface="新細明體" pitchFamily="18" charset="-120"/>
                <a:cs typeface="Arial"/>
              </a:rPr>
              <a:t> Бишкек</a:t>
            </a:r>
          </a:p>
        </p:txBody>
      </p:sp>
      <p:sp>
        <p:nvSpPr>
          <p:cNvPr id="10" name="矩形 15"/>
          <p:cNvSpPr/>
          <p:nvPr/>
        </p:nvSpPr>
        <p:spPr bwMode="auto">
          <a:xfrm>
            <a:off x="380349" y="1148994"/>
            <a:ext cx="3630780" cy="584775"/>
          </a:xfrm>
          <a:prstGeom prst="rect">
            <a:avLst/>
          </a:prstGeom>
          <a:noFill/>
          <a:ln w="12700" cap="flat" cmpd="sng" algn="ctr">
            <a:noFill/>
            <a:prstDash val="solid"/>
            <a:round/>
            <a:headEnd type="none" w="med" len="med"/>
            <a:tailEnd type="none" w="med" len="med"/>
          </a:ln>
          <a:effectLst/>
        </p:spPr>
        <p:txBody>
          <a:bodyPr wrap="square" anchor="ctr">
            <a:spAutoFit/>
          </a:bodyPr>
          <a:lstStyle/>
          <a:p>
            <a:pPr>
              <a:defRPr/>
            </a:pPr>
            <a:r>
              <a:rPr lang="ru-RU" altLang="zh-TW" sz="1600" dirty="0">
                <a:solidFill>
                  <a:srgbClr val="FFFFFF"/>
                </a:solidFill>
                <a:latin typeface="Calibri"/>
                <a:ea typeface="新細明體" pitchFamily="18" charset="-120"/>
                <a:cs typeface="Arial"/>
              </a:rPr>
              <a:t>Более </a:t>
            </a:r>
            <a:r>
              <a:rPr lang="ru-RU" altLang="zh-TW" sz="1600" dirty="0" smtClean="0">
                <a:solidFill>
                  <a:srgbClr val="FFFFFF"/>
                </a:solidFill>
                <a:latin typeface="Calibri"/>
                <a:ea typeface="新細明體" pitchFamily="18" charset="-120"/>
                <a:cs typeface="Arial"/>
              </a:rPr>
              <a:t>17 </a:t>
            </a:r>
            <a:r>
              <a:rPr lang="ru-RU" altLang="zh-TW" sz="1600" dirty="0">
                <a:solidFill>
                  <a:srgbClr val="FFFFFF"/>
                </a:solidFill>
                <a:latin typeface="Calibri"/>
                <a:ea typeface="新細明體" pitchFamily="18" charset="-120"/>
                <a:cs typeface="Arial"/>
              </a:rPr>
              <a:t>лет являемся партнерами </a:t>
            </a:r>
            <a:r>
              <a:rPr lang="en-US" altLang="zh-TW" sz="1600" dirty="0">
                <a:solidFill>
                  <a:srgbClr val="FFFFFF"/>
                </a:solidFill>
                <a:latin typeface="Calibri"/>
                <a:ea typeface="新細明體" pitchFamily="18" charset="-120"/>
                <a:cs typeface="Arial"/>
              </a:rPr>
              <a:t>Getac </a:t>
            </a:r>
            <a:r>
              <a:rPr lang="ru-RU" altLang="zh-TW" sz="1600" dirty="0">
                <a:solidFill>
                  <a:srgbClr val="FFFFFF"/>
                </a:solidFill>
                <a:latin typeface="Calibri"/>
                <a:ea typeface="新細明體" pitchFamily="18" charset="-120"/>
                <a:cs typeface="Arial"/>
              </a:rPr>
              <a:t>на рынке </a:t>
            </a:r>
            <a:r>
              <a:rPr lang="en-US" altLang="zh-TW" sz="1600" dirty="0">
                <a:solidFill>
                  <a:srgbClr val="FFFFFF"/>
                </a:solidFill>
                <a:latin typeface="Calibri"/>
                <a:ea typeface="新細明體" pitchFamily="18" charset="-120"/>
                <a:cs typeface="Arial"/>
              </a:rPr>
              <a:t>P</a:t>
            </a:r>
            <a:r>
              <a:rPr lang="ru-RU" altLang="zh-TW" sz="1600" dirty="0">
                <a:solidFill>
                  <a:srgbClr val="FFFFFF"/>
                </a:solidFill>
                <a:latin typeface="Calibri"/>
                <a:ea typeface="新細明體" pitchFamily="18" charset="-120"/>
                <a:cs typeface="Arial"/>
              </a:rPr>
              <a:t>Ф и СНГ</a:t>
            </a:r>
            <a:endParaRPr lang="ru-RU" altLang="zh-TW" sz="800" dirty="0">
              <a:solidFill>
                <a:srgbClr val="FFFFFF"/>
              </a:solidFill>
              <a:latin typeface="Calibri"/>
              <a:ea typeface="新細明體" pitchFamily="18" charset="-120"/>
              <a:cs typeface="Arial"/>
            </a:endParaRPr>
          </a:p>
        </p:txBody>
      </p:sp>
      <p:sp>
        <p:nvSpPr>
          <p:cNvPr id="12" name="矩形 15"/>
          <p:cNvSpPr/>
          <p:nvPr/>
        </p:nvSpPr>
        <p:spPr bwMode="auto">
          <a:xfrm>
            <a:off x="713948" y="1916986"/>
            <a:ext cx="3168352" cy="584775"/>
          </a:xfrm>
          <a:prstGeom prst="rect">
            <a:avLst/>
          </a:prstGeom>
          <a:noFill/>
          <a:ln w="12700" cap="flat" cmpd="sng" algn="ctr">
            <a:noFill/>
            <a:prstDash val="solid"/>
            <a:round/>
            <a:headEnd type="none" w="med" len="med"/>
            <a:tailEnd type="none" w="med" len="med"/>
          </a:ln>
          <a:effectLst/>
        </p:spPr>
        <p:txBody>
          <a:bodyPr wrap="square" anchor="ctr">
            <a:spAutoFit/>
          </a:bodyPr>
          <a:lstStyle/>
          <a:p>
            <a:pPr>
              <a:defRPr/>
            </a:pPr>
            <a:r>
              <a:rPr lang="ru-RU" altLang="zh-TW" sz="1600" dirty="0" smtClean="0">
                <a:solidFill>
                  <a:srgbClr val="FFFFFF"/>
                </a:solidFill>
                <a:latin typeface="Calibri"/>
                <a:ea typeface="新細明體" pitchFamily="18" charset="-120"/>
                <a:cs typeface="Arial"/>
              </a:rPr>
              <a:t>Наличие складов готовых изделий  в России и Европе</a:t>
            </a:r>
            <a:endParaRPr lang="ru-RU" altLang="zh-TW" sz="800" dirty="0">
              <a:solidFill>
                <a:srgbClr val="FFFFFF"/>
              </a:solidFill>
              <a:latin typeface="Calibri"/>
              <a:ea typeface="新細明體" pitchFamily="18" charset="-120"/>
              <a:cs typeface="Arial"/>
            </a:endParaRPr>
          </a:p>
        </p:txBody>
      </p:sp>
      <p:sp>
        <p:nvSpPr>
          <p:cNvPr id="4" name="Прямоугольник 3"/>
          <p:cNvSpPr/>
          <p:nvPr/>
        </p:nvSpPr>
        <p:spPr>
          <a:xfrm>
            <a:off x="1043608" y="2745948"/>
            <a:ext cx="3786044" cy="646331"/>
          </a:xfrm>
          <a:prstGeom prst="rect">
            <a:avLst/>
          </a:prstGeom>
        </p:spPr>
        <p:txBody>
          <a:bodyPr wrap="square">
            <a:spAutoFit/>
          </a:bodyPr>
          <a:lstStyle/>
          <a:p>
            <a:pPr>
              <a:defRPr/>
            </a:pPr>
            <a:r>
              <a:rPr lang="ru-RU" altLang="zh-TW" sz="1800" dirty="0" smtClean="0">
                <a:solidFill>
                  <a:srgbClr val="FFFFFF"/>
                </a:solidFill>
                <a:latin typeface="Calibri"/>
                <a:ea typeface="新細明體" pitchFamily="18" charset="-120"/>
                <a:cs typeface="Arial"/>
              </a:rPr>
              <a:t>Гибкий подход к техническим и финансовым требованиям клиентов</a:t>
            </a:r>
            <a:endParaRPr lang="ru-RU" altLang="zh-TW" sz="1800" dirty="0">
              <a:solidFill>
                <a:srgbClr val="FFFFFF"/>
              </a:solidFill>
              <a:latin typeface="Calibri"/>
              <a:ea typeface="新細明體" pitchFamily="18" charset="-120"/>
              <a:cs typeface="Arial"/>
            </a:endParaRPr>
          </a:p>
        </p:txBody>
      </p:sp>
      <p:sp>
        <p:nvSpPr>
          <p:cNvPr id="5" name="Прямоугольник 4"/>
          <p:cNvSpPr/>
          <p:nvPr/>
        </p:nvSpPr>
        <p:spPr>
          <a:xfrm>
            <a:off x="5967374" y="4400817"/>
            <a:ext cx="2902932" cy="1815882"/>
          </a:xfrm>
          <a:prstGeom prst="rect">
            <a:avLst/>
          </a:prstGeom>
        </p:spPr>
        <p:txBody>
          <a:bodyPr wrap="square">
            <a:spAutoFit/>
          </a:bodyPr>
          <a:lstStyle/>
          <a:p>
            <a:r>
              <a:rPr lang="ru-RU" sz="1400" dirty="0" smtClean="0">
                <a:solidFill>
                  <a:prstClr val="white"/>
                </a:solidFill>
                <a:latin typeface="Calibri"/>
              </a:rPr>
              <a:t>Головной офис</a:t>
            </a:r>
            <a:r>
              <a:rPr lang="en-US" sz="1400" dirty="0" smtClean="0">
                <a:solidFill>
                  <a:prstClr val="white"/>
                </a:solidFill>
                <a:latin typeface="Calibri"/>
              </a:rPr>
              <a:t> </a:t>
            </a:r>
            <a:r>
              <a:rPr lang="ru-RU" sz="1400" dirty="0" smtClean="0">
                <a:solidFill>
                  <a:srgbClr val="4F81BD">
                    <a:lumMod val="75000"/>
                  </a:srgbClr>
                </a:solidFill>
                <a:latin typeface="Calibri"/>
              </a:rPr>
              <a:t>ООО ПРОСОФТ</a:t>
            </a:r>
            <a:r>
              <a:rPr lang="ru-RU" sz="1400" dirty="0" smtClean="0">
                <a:solidFill>
                  <a:prstClr val="white"/>
                </a:solidFill>
                <a:latin typeface="Calibri"/>
              </a:rPr>
              <a:t>:</a:t>
            </a:r>
            <a:r>
              <a:rPr lang="ru-RU" sz="1400" dirty="0">
                <a:solidFill>
                  <a:prstClr val="white"/>
                </a:solidFill>
                <a:latin typeface="Calibri"/>
              </a:rPr>
              <a:t/>
            </a:r>
            <a:br>
              <a:rPr lang="ru-RU" sz="1400" dirty="0">
                <a:solidFill>
                  <a:prstClr val="white"/>
                </a:solidFill>
                <a:latin typeface="Calibri"/>
              </a:rPr>
            </a:br>
            <a:r>
              <a:rPr lang="ru-RU" sz="1600" dirty="0">
                <a:solidFill>
                  <a:prstClr val="white"/>
                </a:solidFill>
                <a:latin typeface="Calibri"/>
              </a:rPr>
              <a:t>Россия, 117437, Москва, ул. Профсоюзная, дом 108</a:t>
            </a:r>
            <a:br>
              <a:rPr lang="ru-RU" sz="1600" dirty="0">
                <a:solidFill>
                  <a:prstClr val="white"/>
                </a:solidFill>
                <a:latin typeface="Calibri"/>
              </a:rPr>
            </a:br>
            <a:r>
              <a:rPr lang="ru-RU" sz="1600" dirty="0" smtClean="0">
                <a:solidFill>
                  <a:prstClr val="white"/>
                </a:solidFill>
                <a:latin typeface="Calibri"/>
              </a:rPr>
              <a:t>Телефон</a:t>
            </a:r>
            <a:r>
              <a:rPr lang="ru-RU" sz="1600" dirty="0">
                <a:solidFill>
                  <a:prstClr val="white"/>
                </a:solidFill>
                <a:latin typeface="Calibri"/>
              </a:rPr>
              <a:t>: +7 (495) 234-06-36</a:t>
            </a:r>
            <a:br>
              <a:rPr lang="ru-RU" sz="1600" dirty="0">
                <a:solidFill>
                  <a:prstClr val="white"/>
                </a:solidFill>
                <a:latin typeface="Calibri"/>
              </a:rPr>
            </a:br>
            <a:r>
              <a:rPr lang="ru-RU" sz="1600" dirty="0">
                <a:solidFill>
                  <a:prstClr val="white"/>
                </a:solidFill>
                <a:latin typeface="Calibri"/>
              </a:rPr>
              <a:t>Факс: +7 (495) 234-06-40</a:t>
            </a:r>
            <a:br>
              <a:rPr lang="ru-RU" sz="1600" dirty="0">
                <a:solidFill>
                  <a:prstClr val="white"/>
                </a:solidFill>
                <a:latin typeface="Calibri"/>
              </a:rPr>
            </a:br>
            <a:r>
              <a:rPr lang="ru-RU" sz="1600" dirty="0" err="1">
                <a:solidFill>
                  <a:prstClr val="white"/>
                </a:solidFill>
                <a:latin typeface="Calibri"/>
              </a:rPr>
              <a:t>Web</a:t>
            </a:r>
            <a:r>
              <a:rPr lang="ru-RU" sz="1600" dirty="0">
                <a:solidFill>
                  <a:prstClr val="white"/>
                </a:solidFill>
                <a:latin typeface="Calibri"/>
              </a:rPr>
              <a:t>: </a:t>
            </a:r>
            <a:r>
              <a:rPr lang="ru-RU" sz="1600" u="sng" dirty="0">
                <a:solidFill>
                  <a:prstClr val="white"/>
                </a:solidFill>
                <a:latin typeface="Calibri"/>
              </a:rPr>
              <a:t>www.prosoft.ru</a:t>
            </a:r>
            <a:r>
              <a:rPr lang="ru-RU" sz="1600" dirty="0">
                <a:solidFill>
                  <a:prstClr val="white"/>
                </a:solidFill>
                <a:latin typeface="Calibri"/>
              </a:rPr>
              <a:t/>
            </a:r>
            <a:br>
              <a:rPr lang="ru-RU" sz="1600" dirty="0">
                <a:solidFill>
                  <a:prstClr val="white"/>
                </a:solidFill>
                <a:latin typeface="Calibri"/>
              </a:rPr>
            </a:br>
            <a:r>
              <a:rPr lang="ru-RU" sz="1600" dirty="0">
                <a:solidFill>
                  <a:prstClr val="white"/>
                </a:solidFill>
                <a:latin typeface="Calibri"/>
              </a:rPr>
              <a:t>Е-</a:t>
            </a:r>
            <a:r>
              <a:rPr lang="ru-RU" sz="1600" dirty="0" err="1">
                <a:solidFill>
                  <a:prstClr val="white"/>
                </a:solidFill>
                <a:latin typeface="Calibri"/>
              </a:rPr>
              <a:t>mail</a:t>
            </a:r>
            <a:r>
              <a:rPr lang="ru-RU" sz="1600" dirty="0">
                <a:solidFill>
                  <a:prstClr val="white"/>
                </a:solidFill>
                <a:latin typeface="Calibri"/>
              </a:rPr>
              <a:t>: </a:t>
            </a:r>
            <a:r>
              <a:rPr lang="ru-RU" sz="1600" u="sng" dirty="0">
                <a:solidFill>
                  <a:prstClr val="white"/>
                </a:solidFill>
                <a:latin typeface="Calibri"/>
              </a:rPr>
              <a:t>info@prosoft.ru</a:t>
            </a:r>
            <a:endParaRPr lang="ru-RU" sz="1600" dirty="0">
              <a:solidFill>
                <a:prstClr val="white"/>
              </a:solidFill>
              <a:latin typeface="Calibri"/>
            </a:endParaRPr>
          </a:p>
        </p:txBody>
      </p:sp>
      <p:sp>
        <p:nvSpPr>
          <p:cNvPr id="13" name="Прямоугольник 12"/>
          <p:cNvSpPr/>
          <p:nvPr/>
        </p:nvSpPr>
        <p:spPr>
          <a:xfrm>
            <a:off x="665628" y="4400817"/>
            <a:ext cx="4572000" cy="1754326"/>
          </a:xfrm>
          <a:prstGeom prst="rect">
            <a:avLst/>
          </a:prstGeom>
        </p:spPr>
        <p:txBody>
          <a:bodyPr>
            <a:spAutoFit/>
          </a:bodyPr>
          <a:lstStyle/>
          <a:p>
            <a:r>
              <a:rPr lang="ru-RU" sz="1400" dirty="0" smtClean="0">
                <a:solidFill>
                  <a:prstClr val="white"/>
                </a:solidFill>
                <a:latin typeface="Calibri"/>
              </a:rPr>
              <a:t>Любые вопросы по оборудованию </a:t>
            </a:r>
            <a:r>
              <a:rPr lang="en-US" sz="1400" dirty="0" smtClean="0">
                <a:solidFill>
                  <a:srgbClr val="D95000"/>
                </a:solidFill>
                <a:latin typeface="Calibri"/>
              </a:rPr>
              <a:t>GETAC</a:t>
            </a:r>
            <a:r>
              <a:rPr lang="ru-RU" sz="1400" dirty="0" smtClean="0">
                <a:solidFill>
                  <a:prstClr val="white"/>
                </a:solidFill>
                <a:latin typeface="Calibri"/>
              </a:rPr>
              <a:t>:</a:t>
            </a:r>
            <a:r>
              <a:rPr lang="ru-RU" sz="1400" dirty="0">
                <a:solidFill>
                  <a:prstClr val="white"/>
                </a:solidFill>
                <a:latin typeface="Calibri"/>
              </a:rPr>
              <a:t/>
            </a:r>
            <a:br>
              <a:rPr lang="ru-RU" sz="1400" dirty="0">
                <a:solidFill>
                  <a:prstClr val="white"/>
                </a:solidFill>
                <a:latin typeface="Calibri"/>
              </a:rPr>
            </a:br>
            <a:r>
              <a:rPr lang="ru-RU" sz="1800" dirty="0" smtClean="0">
                <a:solidFill>
                  <a:prstClr val="white"/>
                </a:solidFill>
                <a:latin typeface="Calibri"/>
              </a:rPr>
              <a:t>Иван Гуров</a:t>
            </a:r>
          </a:p>
          <a:p>
            <a:r>
              <a:rPr lang="ru-RU" sz="1800" dirty="0">
                <a:solidFill>
                  <a:prstClr val="white"/>
                </a:solidFill>
                <a:latin typeface="Calibri"/>
              </a:rPr>
              <a:t>Т</a:t>
            </a:r>
            <a:r>
              <a:rPr lang="ru-RU" sz="1800" dirty="0" smtClean="0">
                <a:solidFill>
                  <a:prstClr val="white"/>
                </a:solidFill>
                <a:latin typeface="Calibri"/>
              </a:rPr>
              <a:t>ехнический </a:t>
            </a:r>
            <a:r>
              <a:rPr lang="ru-RU" sz="1800" dirty="0" smtClean="0">
                <a:solidFill>
                  <a:prstClr val="white"/>
                </a:solidFill>
                <a:latin typeface="Calibri"/>
              </a:rPr>
              <a:t>отдел</a:t>
            </a:r>
            <a:r>
              <a:rPr lang="ru-RU" sz="1800" dirty="0">
                <a:solidFill>
                  <a:prstClr val="white"/>
                </a:solidFill>
                <a:latin typeface="Calibri"/>
              </a:rPr>
              <a:t/>
            </a:r>
            <a:br>
              <a:rPr lang="ru-RU" sz="1800" dirty="0">
                <a:solidFill>
                  <a:prstClr val="white"/>
                </a:solidFill>
                <a:latin typeface="Calibri"/>
              </a:rPr>
            </a:br>
            <a:r>
              <a:rPr lang="ru-RU" sz="1800" dirty="0">
                <a:solidFill>
                  <a:prstClr val="white"/>
                </a:solidFill>
                <a:latin typeface="Calibri"/>
              </a:rPr>
              <a:t>Телефон: +7 (495) </a:t>
            </a:r>
            <a:r>
              <a:rPr lang="ru-RU" sz="1800" dirty="0" smtClean="0">
                <a:solidFill>
                  <a:prstClr val="white"/>
                </a:solidFill>
                <a:latin typeface="Calibri"/>
              </a:rPr>
              <a:t>234-06-36 </a:t>
            </a:r>
            <a:r>
              <a:rPr lang="en-US" sz="1800" dirty="0" smtClean="0">
                <a:solidFill>
                  <a:prstClr val="white"/>
                </a:solidFill>
                <a:latin typeface="Calibri"/>
              </a:rPr>
              <a:t>*</a:t>
            </a:r>
            <a:r>
              <a:rPr lang="ru-RU" sz="1800" dirty="0" smtClean="0">
                <a:solidFill>
                  <a:prstClr val="white"/>
                </a:solidFill>
                <a:latin typeface="Calibri"/>
              </a:rPr>
              <a:t> </a:t>
            </a:r>
            <a:r>
              <a:rPr lang="en-US" sz="1800" dirty="0" smtClean="0">
                <a:solidFill>
                  <a:prstClr val="white"/>
                </a:solidFill>
                <a:latin typeface="Calibri"/>
              </a:rPr>
              <a:t>1424</a:t>
            </a:r>
            <a:r>
              <a:rPr lang="ru-RU" sz="1800" dirty="0">
                <a:solidFill>
                  <a:prstClr val="white"/>
                </a:solidFill>
                <a:latin typeface="Calibri"/>
              </a:rPr>
              <a:t/>
            </a:r>
            <a:br>
              <a:rPr lang="ru-RU" sz="1800" dirty="0">
                <a:solidFill>
                  <a:prstClr val="white"/>
                </a:solidFill>
                <a:latin typeface="Calibri"/>
              </a:rPr>
            </a:br>
            <a:r>
              <a:rPr lang="ru-RU" sz="1800" dirty="0" smtClean="0">
                <a:solidFill>
                  <a:prstClr val="white"/>
                </a:solidFill>
                <a:latin typeface="Calibri"/>
              </a:rPr>
              <a:t>Моб.: </a:t>
            </a:r>
            <a:r>
              <a:rPr lang="ru-RU" sz="1800" dirty="0">
                <a:solidFill>
                  <a:prstClr val="white"/>
                </a:solidFill>
                <a:latin typeface="Calibri"/>
              </a:rPr>
              <a:t>+7 </a:t>
            </a:r>
            <a:r>
              <a:rPr lang="ru-RU" sz="1800" dirty="0" smtClean="0">
                <a:solidFill>
                  <a:prstClr val="white"/>
                </a:solidFill>
                <a:latin typeface="Calibri"/>
              </a:rPr>
              <a:t>(985) 201-65-31</a:t>
            </a:r>
            <a:r>
              <a:rPr lang="ru-RU" sz="1800" dirty="0">
                <a:solidFill>
                  <a:prstClr val="white"/>
                </a:solidFill>
                <a:latin typeface="Calibri"/>
              </a:rPr>
              <a:t/>
            </a:r>
            <a:br>
              <a:rPr lang="ru-RU" sz="1800" dirty="0">
                <a:solidFill>
                  <a:prstClr val="white"/>
                </a:solidFill>
                <a:latin typeface="Calibri"/>
              </a:rPr>
            </a:br>
            <a:r>
              <a:rPr lang="ru-RU" sz="1800" dirty="0" smtClean="0">
                <a:solidFill>
                  <a:prstClr val="white"/>
                </a:solidFill>
                <a:latin typeface="Calibri"/>
              </a:rPr>
              <a:t>Е-</a:t>
            </a:r>
            <a:r>
              <a:rPr lang="ru-RU" sz="1800" dirty="0" err="1" smtClean="0">
                <a:solidFill>
                  <a:prstClr val="white"/>
                </a:solidFill>
                <a:latin typeface="Calibri"/>
              </a:rPr>
              <a:t>mail</a:t>
            </a:r>
            <a:r>
              <a:rPr lang="ru-RU" sz="1800" dirty="0">
                <a:solidFill>
                  <a:prstClr val="white"/>
                </a:solidFill>
                <a:latin typeface="Calibri"/>
              </a:rPr>
              <a:t>: </a:t>
            </a:r>
            <a:r>
              <a:rPr lang="en-US" sz="1800" u="sng" dirty="0" err="1" smtClean="0">
                <a:solidFill>
                  <a:prstClr val="white"/>
                </a:solidFill>
                <a:latin typeface="Calibri"/>
              </a:rPr>
              <a:t>gurov</a:t>
            </a:r>
            <a:r>
              <a:rPr lang="ru-RU" sz="1800" u="sng" dirty="0" smtClean="0">
                <a:solidFill>
                  <a:prstClr val="white"/>
                </a:solidFill>
                <a:latin typeface="Calibri"/>
              </a:rPr>
              <a:t>@prosoft.ru</a:t>
            </a:r>
            <a:endParaRPr lang="ru-RU" sz="1800" dirty="0">
              <a:solidFill>
                <a:prstClr val="white"/>
              </a:solidFill>
              <a:latin typeface="Calibri"/>
            </a:endParaRPr>
          </a:p>
        </p:txBody>
      </p:sp>
    </p:spTree>
    <p:extLst>
      <p:ext uri="{BB962C8B-B14F-4D97-AF65-F5344CB8AC3E}">
        <p14:creationId xmlns:p14="http://schemas.microsoft.com/office/powerpoint/2010/main" val="207514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down)">
                                      <p:cBhvr>
                                        <p:cTn id="24" dur="500"/>
                                        <p:tgtEl>
                                          <p:spTgt spid="9">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down)">
                                      <p:cBhvr>
                                        <p:cTn id="27" dur="500"/>
                                        <p:tgtEl>
                                          <p:spTgt spid="9">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wipe(down)">
                                      <p:cBhvr>
                                        <p:cTn id="30" dur="500"/>
                                        <p:tgtEl>
                                          <p:spTgt spid="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down)">
                                      <p:cBhvr>
                                        <p:cTn id="4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Обзор новинки – </a:t>
            </a:r>
            <a:r>
              <a:rPr lang="en-US" altLang="zh-TW" sz="3600" b="1" dirty="0" smtClean="0"/>
              <a:t>EX80</a:t>
            </a:r>
            <a:endParaRPr lang="zh-TW" altLang="en-US" sz="3600" b="1" dirty="0"/>
          </a:p>
        </p:txBody>
      </p:sp>
      <p:sp>
        <p:nvSpPr>
          <p:cNvPr id="8" name="文字方塊 17"/>
          <p:cNvSpPr txBox="1"/>
          <p:nvPr/>
        </p:nvSpPr>
        <p:spPr>
          <a:xfrm>
            <a:off x="119572" y="1196752"/>
            <a:ext cx="4092387" cy="3970318"/>
          </a:xfrm>
          <a:prstGeom prst="rect">
            <a:avLst/>
          </a:prstGeom>
          <a:noFill/>
        </p:spPr>
        <p:txBody>
          <a:bodyPr wrap="square" rtlCol="0">
            <a:spAutoFit/>
          </a:bodyPr>
          <a:lstStyle/>
          <a:p>
            <a:pPr defTabSz="914400" fontAlgn="auto">
              <a:spcBef>
                <a:spcPts val="0"/>
              </a:spcBef>
              <a:spcAft>
                <a:spcPts val="0"/>
              </a:spcAft>
            </a:pPr>
            <a:endParaRPr lang="ru-RU" altLang="zh-TW" b="1" dirty="0" smtClean="0">
              <a:solidFill>
                <a:srgbClr val="D95000"/>
              </a:solidFill>
              <a:latin typeface="Calibri"/>
              <a:ea typeface="新細明體"/>
            </a:endParaRPr>
          </a:p>
          <a:p>
            <a:pPr defTabSz="914400" fontAlgn="auto">
              <a:spcBef>
                <a:spcPts val="0"/>
              </a:spcBef>
              <a:spcAft>
                <a:spcPts val="0"/>
              </a:spcAft>
            </a:pPr>
            <a:r>
              <a:rPr lang="ru-RU" altLang="zh-TW" b="1" dirty="0" smtClean="0">
                <a:solidFill>
                  <a:srgbClr val="D95000"/>
                </a:solidFill>
                <a:latin typeface="Calibri"/>
                <a:ea typeface="新細明體"/>
              </a:rPr>
              <a:t>Дисплей:</a:t>
            </a:r>
          </a:p>
          <a:p>
            <a:pPr marL="285750" indent="-285750" defTabSz="914400" fontAlgn="auto">
              <a:spcBef>
                <a:spcPts val="0"/>
              </a:spcBef>
              <a:spcAft>
                <a:spcPts val="0"/>
              </a:spcAft>
              <a:buFont typeface="Arial" panose="020B0604020202020204" pitchFamily="34" charset="0"/>
              <a:buChar char="•"/>
            </a:pPr>
            <a:r>
              <a:rPr lang="ru-RU" altLang="zh-TW" sz="1800" b="1" dirty="0">
                <a:latin typeface="Calibri"/>
                <a:ea typeface="新細明體"/>
              </a:rPr>
              <a:t>8-дюймовый ЖК-дисплей, технология IPS TFT, разрешение WXGA (1280 x 800</a:t>
            </a:r>
            <a:r>
              <a:rPr lang="ru-RU" altLang="zh-TW" sz="1800" b="1" dirty="0" smtClean="0">
                <a:latin typeface="Calibri"/>
                <a:ea typeface="新細明體"/>
              </a:rPr>
              <a:t>)</a:t>
            </a:r>
            <a:r>
              <a:rPr lang="en-US" altLang="zh-TW" sz="1800" b="1" dirty="0" smtClean="0">
                <a:latin typeface="Calibri"/>
                <a:ea typeface="新細明體"/>
              </a:rPr>
              <a:t>;</a:t>
            </a:r>
            <a:endParaRPr lang="ru-RU" altLang="zh-TW" sz="1800" b="1" dirty="0">
              <a:latin typeface="Calibri"/>
              <a:ea typeface="新細明體"/>
            </a:endParaRPr>
          </a:p>
          <a:p>
            <a:pPr marL="285750" indent="-285750" defTabSz="914400" fontAlgn="auto">
              <a:spcBef>
                <a:spcPts val="0"/>
              </a:spcBef>
              <a:spcAft>
                <a:spcPts val="0"/>
              </a:spcAft>
              <a:buFont typeface="Arial" panose="020B0604020202020204" pitchFamily="34" charset="0"/>
              <a:buChar char="•"/>
            </a:pPr>
            <a:r>
              <a:rPr lang="ru-RU" altLang="zh-TW" sz="1800" b="1" dirty="0" smtClean="0">
                <a:latin typeface="Calibri"/>
                <a:ea typeface="新細明體"/>
              </a:rPr>
              <a:t>Технология </a:t>
            </a:r>
            <a:r>
              <a:rPr lang="ru-RU" altLang="zh-TW" sz="1800" b="1" dirty="0" err="1" smtClean="0">
                <a:latin typeface="Calibri"/>
                <a:ea typeface="新細明體"/>
              </a:rPr>
              <a:t>LumiBond</a:t>
            </a:r>
            <a:r>
              <a:rPr lang="en-US" altLang="zh-TW" sz="1800" b="1" dirty="0" smtClean="0">
                <a:latin typeface="Calibri"/>
                <a:ea typeface="新細明體"/>
              </a:rPr>
              <a:t> 2.0</a:t>
            </a:r>
            <a:r>
              <a:rPr lang="ru-RU" altLang="zh-TW" sz="1800" b="1" dirty="0" smtClean="0">
                <a:latin typeface="Calibri"/>
                <a:ea typeface="新細明體"/>
              </a:rPr>
              <a:t> </a:t>
            </a:r>
            <a:r>
              <a:rPr lang="ru-RU" altLang="zh-TW" sz="1800" b="1" dirty="0">
                <a:latin typeface="Calibri"/>
                <a:ea typeface="新細明體"/>
              </a:rPr>
              <a:t>для чтения при солнечном свете, </a:t>
            </a:r>
            <a:r>
              <a:rPr lang="ru-RU" altLang="zh-TW" sz="1800" b="1" dirty="0" smtClean="0">
                <a:latin typeface="Calibri"/>
                <a:ea typeface="新細明體"/>
              </a:rPr>
              <a:t>яркость до 600 </a:t>
            </a:r>
            <a:r>
              <a:rPr lang="ru-RU" altLang="zh-TW" sz="1800" b="1" dirty="0" err="1" smtClean="0">
                <a:latin typeface="Calibri"/>
                <a:ea typeface="新細明體"/>
              </a:rPr>
              <a:t>нит</a:t>
            </a:r>
            <a:r>
              <a:rPr lang="en-US" altLang="zh-TW" sz="1800" b="1" dirty="0" smtClean="0">
                <a:latin typeface="Calibri"/>
                <a:ea typeface="新細明體"/>
              </a:rPr>
              <a:t>;</a:t>
            </a:r>
            <a:endParaRPr lang="ru-RU" altLang="zh-TW" sz="1800" b="1" dirty="0">
              <a:latin typeface="Calibri"/>
              <a:ea typeface="新細明體"/>
            </a:endParaRPr>
          </a:p>
          <a:p>
            <a:pPr marL="285750" indent="-285750" defTabSz="914400" fontAlgn="auto">
              <a:spcBef>
                <a:spcPts val="0"/>
              </a:spcBef>
              <a:spcAft>
                <a:spcPts val="0"/>
              </a:spcAft>
              <a:buFont typeface="Arial" panose="020B0604020202020204" pitchFamily="34" charset="0"/>
              <a:buChar char="•"/>
            </a:pPr>
            <a:r>
              <a:rPr lang="ru-RU" altLang="zh-TW" sz="1800" b="1" dirty="0">
                <a:latin typeface="Calibri"/>
                <a:ea typeface="新細明體"/>
              </a:rPr>
              <a:t>Ёмкостный сенсорный </a:t>
            </a:r>
            <a:r>
              <a:rPr lang="ru-RU" altLang="zh-TW" sz="1800" b="1" dirty="0" smtClean="0">
                <a:latin typeface="Calibri"/>
                <a:ea typeface="新細明體"/>
              </a:rPr>
              <a:t>экран </a:t>
            </a:r>
            <a:r>
              <a:rPr lang="ru-RU" altLang="zh-TW" sz="1800" b="1" dirty="0">
                <a:latin typeface="Calibri"/>
                <a:ea typeface="新細明體"/>
              </a:rPr>
              <a:t>поддерживает работу </a:t>
            </a:r>
            <a:r>
              <a:rPr lang="ru-RU" altLang="zh-TW" sz="1800" b="1" dirty="0" smtClean="0">
                <a:latin typeface="Calibri"/>
                <a:ea typeface="新細明體"/>
              </a:rPr>
              <a:t>как со стилусом, так и в перчатках</a:t>
            </a:r>
            <a:r>
              <a:rPr lang="en-US" altLang="zh-TW" sz="1800" b="1" dirty="0" smtClean="0">
                <a:latin typeface="Calibri"/>
                <a:ea typeface="新細明體"/>
              </a:rPr>
              <a:t>;</a:t>
            </a:r>
          </a:p>
          <a:p>
            <a:pPr marL="285750" indent="-285750" defTabSz="914400" fontAlgn="auto">
              <a:spcBef>
                <a:spcPts val="0"/>
              </a:spcBef>
              <a:spcAft>
                <a:spcPts val="0"/>
              </a:spcAft>
              <a:buFont typeface="Arial" panose="020B0604020202020204" pitchFamily="34" charset="0"/>
              <a:buChar char="•"/>
            </a:pPr>
            <a:r>
              <a:rPr lang="ru-RU" altLang="zh-TW" sz="1800" b="1" dirty="0" smtClean="0">
                <a:latin typeface="Calibri"/>
                <a:ea typeface="新細明體"/>
              </a:rPr>
              <a:t>Защищен 2мм закаленным стеклом</a:t>
            </a:r>
            <a:r>
              <a:rPr lang="en-US" altLang="zh-TW" sz="1800" b="1" dirty="0" smtClean="0">
                <a:latin typeface="Calibri"/>
                <a:ea typeface="新細明體"/>
              </a:rPr>
              <a:t>;</a:t>
            </a:r>
            <a:endParaRPr lang="ru-RU" altLang="zh-TW" sz="1800" b="1" dirty="0" smtClean="0">
              <a:latin typeface="Calibri"/>
              <a:ea typeface="新細明體"/>
            </a:endParaRPr>
          </a:p>
          <a:p>
            <a:pPr defTabSz="914400" fontAlgn="auto">
              <a:spcBef>
                <a:spcPts val="0"/>
              </a:spcBef>
              <a:spcAft>
                <a:spcPts val="0"/>
              </a:spcAft>
            </a:pPr>
            <a:endParaRPr lang="zh-TW" altLang="en-US" b="1" dirty="0">
              <a:solidFill>
                <a:prstClr val="black"/>
              </a:solidFill>
              <a:latin typeface="Calibri"/>
              <a:ea typeface="新細明體"/>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1075366"/>
            <a:ext cx="4515994" cy="254024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106" y="3068960"/>
            <a:ext cx="5376116" cy="3600400"/>
          </a:xfrm>
          <a:prstGeom prst="rect">
            <a:avLst/>
          </a:prstGeom>
        </p:spPr>
      </p:pic>
    </p:spTree>
    <p:extLst>
      <p:ext uri="{BB962C8B-B14F-4D97-AF65-F5344CB8AC3E}">
        <p14:creationId xmlns:p14="http://schemas.microsoft.com/office/powerpoint/2010/main" val="98562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Аксессуары </a:t>
            </a:r>
            <a:endParaRPr lang="zh-TW" altLang="en-US" sz="3600" b="1" dirty="0"/>
          </a:p>
        </p:txBody>
      </p:sp>
      <p:sp>
        <p:nvSpPr>
          <p:cNvPr id="8" name="文字方塊 17"/>
          <p:cNvSpPr txBox="1"/>
          <p:nvPr/>
        </p:nvSpPr>
        <p:spPr>
          <a:xfrm>
            <a:off x="161256" y="1340768"/>
            <a:ext cx="4266728" cy="1292662"/>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Офисная док станция</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sz="1800" b="1" dirty="0" smtClean="0">
                <a:solidFill>
                  <a:prstClr val="black"/>
                </a:solidFill>
                <a:latin typeface="Calibri"/>
                <a:ea typeface="新細明體"/>
              </a:rPr>
              <a:t>Зарядка планшета должна осуществляться в безопасной зоне</a:t>
            </a:r>
          </a:p>
          <a:p>
            <a:pPr defTabSz="914400" fontAlgn="auto">
              <a:spcBef>
                <a:spcPts val="0"/>
              </a:spcBef>
              <a:spcAft>
                <a:spcPts val="0"/>
              </a:spcAft>
            </a:pPr>
            <a:r>
              <a:rPr lang="ru-RU" altLang="zh-TW" sz="1800" b="1" dirty="0" smtClean="0">
                <a:solidFill>
                  <a:prstClr val="black"/>
                </a:solidFill>
                <a:latin typeface="Calibri"/>
                <a:ea typeface="新細明體"/>
              </a:rPr>
              <a:t>(</a:t>
            </a:r>
            <a:r>
              <a:rPr lang="en-US" altLang="zh-TW" sz="1800" b="1" dirty="0" smtClean="0">
                <a:solidFill>
                  <a:prstClr val="black"/>
                </a:solidFill>
                <a:latin typeface="Calibri"/>
                <a:ea typeface="新細明體"/>
              </a:rPr>
              <a:t>GDOF5J</a:t>
            </a:r>
            <a:r>
              <a:rPr lang="ru-RU" altLang="zh-TW" sz="1800" b="1" dirty="0" smtClean="0">
                <a:solidFill>
                  <a:prstClr val="black"/>
                </a:solidFill>
                <a:latin typeface="Calibri"/>
                <a:ea typeface="新細明體"/>
              </a:rPr>
              <a:t>)</a:t>
            </a:r>
            <a:endParaRPr lang="zh-TW" altLang="en-US" sz="1800" b="1" dirty="0">
              <a:solidFill>
                <a:prstClr val="black"/>
              </a:solidFill>
              <a:latin typeface="Calibri"/>
              <a:ea typeface="新細明體"/>
            </a:endParaRPr>
          </a:p>
        </p:txBody>
      </p:sp>
      <p:sp>
        <p:nvSpPr>
          <p:cNvPr id="15" name="文字方塊 17"/>
          <p:cNvSpPr txBox="1"/>
          <p:nvPr/>
        </p:nvSpPr>
        <p:spPr>
          <a:xfrm>
            <a:off x="123121" y="4000278"/>
            <a:ext cx="4304863" cy="1569660"/>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2-х точечный ремень</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sz="1800" b="1" dirty="0" smtClean="0">
                <a:solidFill>
                  <a:prstClr val="black"/>
                </a:solidFill>
                <a:latin typeface="Calibri"/>
                <a:ea typeface="新細明體"/>
              </a:rPr>
              <a:t>Позволяет удобно переносить планшет в труднодоступные места</a:t>
            </a:r>
          </a:p>
          <a:p>
            <a:pPr defTabSz="914400" fontAlgn="auto">
              <a:spcBef>
                <a:spcPts val="0"/>
              </a:spcBef>
              <a:spcAft>
                <a:spcPts val="0"/>
              </a:spcAft>
            </a:pPr>
            <a:r>
              <a:rPr lang="ru-RU" altLang="zh-TW" sz="1800" b="1" dirty="0" smtClean="0">
                <a:solidFill>
                  <a:prstClr val="black"/>
                </a:solidFill>
                <a:latin typeface="Calibri"/>
                <a:ea typeface="新細明體"/>
              </a:rPr>
              <a:t>(</a:t>
            </a:r>
            <a:r>
              <a:rPr lang="en-US" altLang="zh-TW" sz="1800" b="1" dirty="0" smtClean="0">
                <a:solidFill>
                  <a:prstClr val="black"/>
                </a:solidFill>
                <a:latin typeface="Calibri"/>
                <a:ea typeface="新細明體"/>
              </a:rPr>
              <a:t>GMS2X7</a:t>
            </a:r>
            <a:r>
              <a:rPr lang="ru-RU" altLang="zh-TW" sz="1800" b="1" dirty="0" smtClean="0">
                <a:solidFill>
                  <a:prstClr val="black"/>
                </a:solidFill>
                <a:latin typeface="Calibri"/>
                <a:ea typeface="新細明體"/>
              </a:rPr>
              <a:t>)</a:t>
            </a:r>
            <a:r>
              <a:rPr lang="en-US" altLang="zh-TW" sz="1800" b="1" dirty="0" smtClean="0">
                <a:solidFill>
                  <a:prstClr val="black"/>
                </a:solidFill>
                <a:latin typeface="Calibri"/>
                <a:ea typeface="新細明體"/>
              </a:rPr>
              <a:t> </a:t>
            </a:r>
            <a:endParaRPr lang="en-US" altLang="zh-TW" sz="1800" b="1" dirty="0">
              <a:solidFill>
                <a:prstClr val="black"/>
              </a:solidFill>
              <a:latin typeface="Calibri"/>
              <a:ea typeface="新細明體"/>
            </a:endParaRPr>
          </a:p>
          <a:p>
            <a:pPr defTabSz="914400" fontAlgn="auto">
              <a:spcBef>
                <a:spcPts val="0"/>
              </a:spcBef>
              <a:spcAft>
                <a:spcPts val="0"/>
              </a:spcAft>
            </a:pPr>
            <a:endParaRPr lang="zh-TW" altLang="en-US" sz="1800" b="1" dirty="0">
              <a:solidFill>
                <a:prstClr val="black"/>
              </a:solidFill>
              <a:latin typeface="Calibri"/>
              <a:ea typeface="新細明體"/>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052736"/>
            <a:ext cx="3995936" cy="224771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501007"/>
            <a:ext cx="3995936" cy="2247715"/>
          </a:xfrm>
          <a:prstGeom prst="rect">
            <a:avLst/>
          </a:prstGeom>
        </p:spPr>
      </p:pic>
    </p:spTree>
    <p:extLst>
      <p:ext uri="{BB962C8B-B14F-4D97-AF65-F5344CB8AC3E}">
        <p14:creationId xmlns:p14="http://schemas.microsoft.com/office/powerpoint/2010/main" val="17290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310" y="3429000"/>
            <a:ext cx="3842690" cy="2561793"/>
          </a:xfrm>
          <a:prstGeom prst="rect">
            <a:avLst/>
          </a:prstGeom>
        </p:spPr>
      </p:pic>
      <p:sp>
        <p:nvSpPr>
          <p:cNvPr id="7" name="標題 3"/>
          <p:cNvSpPr txBox="1">
            <a:spLocks/>
          </p:cNvSpPr>
          <p:nvPr/>
        </p:nvSpPr>
        <p:spPr>
          <a:xfrm>
            <a:off x="457200" y="0"/>
            <a:ext cx="8229600" cy="764704"/>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fontAlgn="auto">
              <a:spcAft>
                <a:spcPts val="0"/>
              </a:spcAft>
            </a:pPr>
            <a:r>
              <a:rPr lang="ru-RU" altLang="zh-TW" sz="3600" b="1" dirty="0" smtClean="0"/>
              <a:t>Аксессуары </a:t>
            </a:r>
            <a:endParaRPr lang="zh-TW" altLang="en-US" sz="3600" b="1" dirty="0"/>
          </a:p>
        </p:txBody>
      </p:sp>
      <p:sp>
        <p:nvSpPr>
          <p:cNvPr id="8" name="文字方塊 17"/>
          <p:cNvSpPr txBox="1"/>
          <p:nvPr/>
        </p:nvSpPr>
        <p:spPr>
          <a:xfrm>
            <a:off x="161256" y="1340768"/>
            <a:ext cx="4229513" cy="1292662"/>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4-х точечный ремень</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sz="1800" b="1" dirty="0" smtClean="0">
                <a:solidFill>
                  <a:prstClr val="black"/>
                </a:solidFill>
                <a:latin typeface="Calibri"/>
                <a:ea typeface="新細明體"/>
              </a:rPr>
              <a:t>Позволят освободить обе руки для работы на планшете.</a:t>
            </a:r>
          </a:p>
          <a:p>
            <a:pPr defTabSz="914400" fontAlgn="auto">
              <a:spcBef>
                <a:spcPts val="0"/>
              </a:spcBef>
              <a:spcAft>
                <a:spcPts val="0"/>
              </a:spcAft>
            </a:pPr>
            <a:r>
              <a:rPr lang="ru-RU" altLang="zh-TW" sz="1800" b="1" dirty="0" smtClean="0">
                <a:solidFill>
                  <a:prstClr val="black"/>
                </a:solidFill>
                <a:latin typeface="Calibri"/>
                <a:ea typeface="新細明體"/>
              </a:rPr>
              <a:t>(</a:t>
            </a:r>
            <a:r>
              <a:rPr lang="en-US" altLang="zh-TW" sz="1800" b="1" dirty="0" smtClean="0">
                <a:solidFill>
                  <a:prstClr val="black"/>
                </a:solidFill>
                <a:latin typeface="Calibri"/>
                <a:ea typeface="新細明體"/>
              </a:rPr>
              <a:t>GMS4X3</a:t>
            </a:r>
            <a:r>
              <a:rPr lang="ru-RU" altLang="zh-TW" sz="1800" b="1" dirty="0" smtClean="0">
                <a:solidFill>
                  <a:prstClr val="black"/>
                </a:solidFill>
                <a:latin typeface="Calibri"/>
                <a:ea typeface="新細明體"/>
              </a:rPr>
              <a:t>)</a:t>
            </a:r>
            <a:endParaRPr lang="zh-TW" altLang="en-US" sz="1800" b="1" dirty="0">
              <a:solidFill>
                <a:prstClr val="black"/>
              </a:solidFill>
              <a:latin typeface="Calibri"/>
              <a:ea typeface="新細明體"/>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769" y="908720"/>
            <a:ext cx="4296031" cy="2416517"/>
          </a:xfrm>
          <a:prstGeom prst="rect">
            <a:avLst/>
          </a:prstGeom>
        </p:spPr>
      </p:pic>
      <p:sp>
        <p:nvSpPr>
          <p:cNvPr id="15" name="文字方塊 17"/>
          <p:cNvSpPr txBox="1"/>
          <p:nvPr/>
        </p:nvSpPr>
        <p:spPr>
          <a:xfrm>
            <a:off x="123121" y="4000278"/>
            <a:ext cx="5544616" cy="1569660"/>
          </a:xfrm>
          <a:prstGeom prst="rect">
            <a:avLst/>
          </a:prstGeom>
          <a:noFill/>
        </p:spPr>
        <p:txBody>
          <a:bodyPr wrap="square" rtlCol="0">
            <a:spAutoFit/>
          </a:bodyPr>
          <a:lstStyle/>
          <a:p>
            <a:pPr defTabSz="914400" fontAlgn="auto">
              <a:spcBef>
                <a:spcPts val="0"/>
              </a:spcBef>
              <a:spcAft>
                <a:spcPts val="0"/>
              </a:spcAft>
            </a:pPr>
            <a:r>
              <a:rPr lang="ru-RU" altLang="zh-TW" b="1" dirty="0" smtClean="0">
                <a:solidFill>
                  <a:srgbClr val="D95000"/>
                </a:solidFill>
                <a:latin typeface="Calibri"/>
                <a:ea typeface="新細明體"/>
              </a:rPr>
              <a:t>Вращающийся ремешок</a:t>
            </a:r>
            <a:endParaRPr lang="en-US" altLang="zh-TW" b="1" dirty="0">
              <a:solidFill>
                <a:srgbClr val="D95000"/>
              </a:solidFill>
              <a:latin typeface="Calibri"/>
              <a:ea typeface="新細明體"/>
            </a:endParaRPr>
          </a:p>
          <a:p>
            <a:pPr defTabSz="914400" fontAlgn="auto">
              <a:spcBef>
                <a:spcPts val="0"/>
              </a:spcBef>
              <a:spcAft>
                <a:spcPts val="0"/>
              </a:spcAft>
            </a:pPr>
            <a:r>
              <a:rPr lang="ru-RU" altLang="zh-TW" sz="1800" b="1" dirty="0" smtClean="0">
                <a:solidFill>
                  <a:prstClr val="black"/>
                </a:solidFill>
                <a:latin typeface="Calibri"/>
                <a:ea typeface="新細明體"/>
              </a:rPr>
              <a:t>Позволяет удобно оперировать планшетом и при необходимости можно использовать как подставку</a:t>
            </a:r>
          </a:p>
          <a:p>
            <a:pPr defTabSz="914400" fontAlgn="auto">
              <a:spcBef>
                <a:spcPts val="0"/>
              </a:spcBef>
              <a:spcAft>
                <a:spcPts val="0"/>
              </a:spcAft>
            </a:pPr>
            <a:r>
              <a:rPr lang="ru-RU" altLang="zh-TW" sz="1800" b="1" dirty="0" smtClean="0">
                <a:solidFill>
                  <a:prstClr val="black"/>
                </a:solidFill>
                <a:latin typeface="Calibri"/>
                <a:ea typeface="新細明體"/>
              </a:rPr>
              <a:t>(</a:t>
            </a:r>
            <a:r>
              <a:rPr lang="en-US" altLang="zh-TW" sz="1800" b="1" dirty="0" smtClean="0">
                <a:solidFill>
                  <a:prstClr val="black"/>
                </a:solidFill>
                <a:latin typeface="Calibri"/>
                <a:ea typeface="新細明體"/>
              </a:rPr>
              <a:t>GMHRXA</a:t>
            </a:r>
            <a:r>
              <a:rPr lang="ru-RU" altLang="zh-TW" sz="1800" b="1" dirty="0" smtClean="0">
                <a:solidFill>
                  <a:prstClr val="black"/>
                </a:solidFill>
                <a:latin typeface="Calibri"/>
                <a:ea typeface="新細明體"/>
              </a:rPr>
              <a:t>)</a:t>
            </a:r>
            <a:r>
              <a:rPr lang="en-US" altLang="zh-TW" sz="1800" b="1" dirty="0" smtClean="0">
                <a:solidFill>
                  <a:prstClr val="black"/>
                </a:solidFill>
                <a:latin typeface="Calibri"/>
                <a:ea typeface="新細明體"/>
              </a:rPr>
              <a:t> </a:t>
            </a:r>
            <a:endParaRPr lang="en-US" altLang="zh-TW" sz="1800" b="1" dirty="0">
              <a:solidFill>
                <a:prstClr val="black"/>
              </a:solidFill>
              <a:latin typeface="Calibri"/>
              <a:ea typeface="新細明體"/>
            </a:endParaRPr>
          </a:p>
          <a:p>
            <a:pPr defTabSz="914400" fontAlgn="auto">
              <a:spcBef>
                <a:spcPts val="0"/>
              </a:spcBef>
              <a:spcAft>
                <a:spcPts val="0"/>
              </a:spcAft>
            </a:pPr>
            <a:endParaRPr lang="zh-TW" altLang="en-US" sz="1800" b="1" dirty="0">
              <a:solidFill>
                <a:prstClr val="black"/>
              </a:solidFill>
              <a:latin typeface="Calibri"/>
              <a:ea typeface="新細明體"/>
            </a:endParaRPr>
          </a:p>
        </p:txBody>
      </p:sp>
    </p:spTree>
    <p:extLst>
      <p:ext uri="{BB962C8B-B14F-4D97-AF65-F5344CB8AC3E}">
        <p14:creationId xmlns:p14="http://schemas.microsoft.com/office/powerpoint/2010/main" val="131141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圖片 1" descr="Network Services Banne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72" y="774532"/>
            <a:ext cx="6026472" cy="264811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Natural Gas, </a:t>
            </a:r>
            <a:r>
              <a:rPr lang="ru-RU" dirty="0" smtClean="0"/>
              <a:t>Великобритания</a:t>
            </a:r>
            <a:endParaRPr lang="en-US" dirty="0"/>
          </a:p>
        </p:txBody>
      </p:sp>
      <p:pic>
        <p:nvPicPr>
          <p:cNvPr id="75780" name="圖片 1" descr="image007"/>
          <p:cNvPicPr>
            <a:picLocks noChangeAspect="1" noChangeArrowheads="1"/>
          </p:cNvPicPr>
          <p:nvPr/>
        </p:nvPicPr>
        <p:blipFill>
          <a:blip r:embed="rId4"/>
          <a:srcRect/>
          <a:stretch>
            <a:fillRect/>
          </a:stretch>
        </p:blipFill>
        <p:spPr bwMode="auto">
          <a:xfrm>
            <a:off x="5283179" y="766008"/>
            <a:ext cx="3860821" cy="2648117"/>
          </a:xfrm>
          <a:prstGeom prst="rect">
            <a:avLst/>
          </a:prstGeom>
          <a:noFill/>
          <a:ln w="9525">
            <a:noFill/>
            <a:miter lim="800000"/>
            <a:headEnd/>
            <a:tailEnd/>
          </a:ln>
        </p:spPr>
      </p:pic>
      <p:sp>
        <p:nvSpPr>
          <p:cNvPr id="6" name="Прямоугольник 5"/>
          <p:cNvSpPr/>
          <p:nvPr/>
        </p:nvSpPr>
        <p:spPr>
          <a:xfrm>
            <a:off x="784726" y="3886200"/>
            <a:ext cx="7772400" cy="2031325"/>
          </a:xfrm>
          <a:prstGeom prst="rect">
            <a:avLst/>
          </a:prstGeom>
        </p:spPr>
        <p:txBody>
          <a:bodyPr wrap="square">
            <a:spAutoFit/>
          </a:bodyPr>
          <a:lstStyle/>
          <a:p>
            <a:pPr marL="285750" indent="-285750">
              <a:buFont typeface="Arial" panose="020B0604020202020204" pitchFamily="34" charset="0"/>
              <a:buChar char="•"/>
            </a:pPr>
            <a:r>
              <a:rPr lang="ru-RU" sz="1800" b="1" dirty="0" smtClean="0">
                <a:latin typeface="+mn-lt"/>
              </a:rPr>
              <a:t>Рабочий инструмент монтажных и инспекционных бригад газовых трубопроводов</a:t>
            </a:r>
            <a:r>
              <a:rPr lang="en-US" sz="1800" b="1" dirty="0" smtClean="0">
                <a:latin typeface="+mn-lt"/>
              </a:rPr>
              <a:t>;</a:t>
            </a:r>
            <a:r>
              <a:rPr lang="ru-RU" sz="1800" b="1" dirty="0" smtClean="0">
                <a:latin typeface="+mn-lt"/>
              </a:rPr>
              <a:t> </a:t>
            </a:r>
          </a:p>
          <a:p>
            <a:pPr marL="285750" indent="-285750">
              <a:buFont typeface="Arial" panose="020B0604020202020204" pitchFamily="34" charset="0"/>
              <a:buChar char="•"/>
            </a:pPr>
            <a:r>
              <a:rPr lang="ru-RU" sz="1800" dirty="0" smtClean="0">
                <a:latin typeface="+mn-lt"/>
              </a:rPr>
              <a:t>КПК серии </a:t>
            </a:r>
            <a:r>
              <a:rPr lang="en-US" sz="1800" dirty="0" smtClean="0">
                <a:latin typeface="+mn-lt"/>
              </a:rPr>
              <a:t>PS</a:t>
            </a:r>
            <a:r>
              <a:rPr lang="ru-RU" sz="1800" dirty="0" smtClean="0">
                <a:latin typeface="+mn-lt"/>
              </a:rPr>
              <a:t> и ноутбуки серии </a:t>
            </a:r>
            <a:r>
              <a:rPr lang="en-US" sz="1800" dirty="0" smtClean="0">
                <a:latin typeface="+mn-lt"/>
              </a:rPr>
              <a:t>V</a:t>
            </a:r>
            <a:r>
              <a:rPr lang="ru-RU" sz="1800" dirty="0" smtClean="0">
                <a:latin typeface="+mn-lt"/>
              </a:rPr>
              <a:t>, в основе аппаратного интерфейса электронной мобильной системы обслуживания более 13 000 км линии трубопровода, </a:t>
            </a:r>
            <a:r>
              <a:rPr lang="ru-RU" sz="1800" dirty="0" err="1" smtClean="0">
                <a:latin typeface="+mn-lt"/>
              </a:rPr>
              <a:t>разпработанной</a:t>
            </a:r>
            <a:r>
              <a:rPr lang="ru-RU" sz="1800" dirty="0" smtClean="0">
                <a:latin typeface="+mn-lt"/>
              </a:rPr>
              <a:t> </a:t>
            </a:r>
            <a:r>
              <a:rPr lang="en-US" sz="1800" dirty="0" smtClean="0">
                <a:latin typeface="+mn-lt"/>
              </a:rPr>
              <a:t>SOTI Mobil Control;</a:t>
            </a:r>
          </a:p>
          <a:p>
            <a:pPr marL="285750" indent="-285750">
              <a:buFont typeface="Arial" panose="020B0604020202020204" pitchFamily="34" charset="0"/>
              <a:buChar char="•"/>
            </a:pPr>
            <a:r>
              <a:rPr lang="ru-RU" sz="1800" dirty="0" smtClean="0">
                <a:latin typeface="+mn-lt"/>
              </a:rPr>
              <a:t>Учтена необходимость применения в том числе и взрывобезопасных модификаций </a:t>
            </a:r>
            <a:r>
              <a:rPr lang="en-US" sz="1800" dirty="0" smtClean="0">
                <a:latin typeface="+mn-lt"/>
              </a:rPr>
              <a:t>Ex</a:t>
            </a:r>
            <a:r>
              <a:rPr lang="ru-RU" sz="1800" dirty="0" smtClean="0">
                <a:latin typeface="+mn-lt"/>
              </a:rPr>
              <a:t>, созданных на основе стандартных моделей</a:t>
            </a:r>
            <a:r>
              <a:rPr lang="en-US" sz="1800" dirty="0" smtClean="0">
                <a:latin typeface="+mn-lt"/>
              </a:rPr>
              <a:t>.</a:t>
            </a:r>
            <a:endParaRPr lang="ru-RU" sz="1800" dirty="0">
              <a:latin typeface="+mn-lt"/>
            </a:endParaRPr>
          </a:p>
        </p:txBody>
      </p:sp>
    </p:spTree>
    <p:extLst>
      <p:ext uri="{BB962C8B-B14F-4D97-AF65-F5344CB8AC3E}">
        <p14:creationId xmlns:p14="http://schemas.microsoft.com/office/powerpoint/2010/main" val="11216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Alabama Gas Corporation, </a:t>
            </a:r>
            <a:r>
              <a:rPr lang="ru-RU" dirty="0" smtClean="0"/>
              <a:t>США</a:t>
            </a:r>
            <a:endParaRPr lang="en-US" dirty="0"/>
          </a:p>
        </p:txBody>
      </p:sp>
      <p:pic>
        <p:nvPicPr>
          <p:cNvPr id="7" name="Pictur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786064"/>
            <a:ext cx="6106633" cy="3100136"/>
          </a:xfrm>
          <a:prstGeom prst="rect">
            <a:avLst/>
          </a:prstGeom>
          <a:noFill/>
          <a:ln>
            <a:noFill/>
          </a:ln>
          <a:effectLst/>
          <a:extLst/>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785405"/>
            <a:ext cx="3043989" cy="31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14400" y="4092517"/>
            <a:ext cx="7391400" cy="2031325"/>
          </a:xfrm>
          <a:prstGeom prst="rect">
            <a:avLst/>
          </a:prstGeom>
        </p:spPr>
        <p:txBody>
          <a:bodyPr wrap="square">
            <a:spAutoFit/>
          </a:bodyPr>
          <a:lstStyle/>
          <a:p>
            <a:pPr marL="285750" indent="-285750">
              <a:buFont typeface="Arial" panose="020B0604020202020204" pitchFamily="34" charset="0"/>
              <a:buChar char="•"/>
            </a:pPr>
            <a:r>
              <a:rPr lang="ru-RU" sz="1800" b="1" dirty="0">
                <a:latin typeface="+mn-lt"/>
              </a:rPr>
              <a:t>М</a:t>
            </a:r>
            <a:r>
              <a:rPr lang="ru-RU" sz="1800" b="1" dirty="0" smtClean="0">
                <a:latin typeface="+mn-lt"/>
              </a:rPr>
              <a:t>обильный офис для бригад обслуживания газовых хозяйств</a:t>
            </a:r>
            <a:r>
              <a:rPr lang="en-US" sz="1800" b="1" dirty="0" smtClean="0">
                <a:latin typeface="+mn-lt"/>
              </a:rPr>
              <a:t>;</a:t>
            </a:r>
            <a:endParaRPr lang="ru-RU" sz="1800" b="1" dirty="0" smtClean="0">
              <a:latin typeface="+mn-lt"/>
            </a:endParaRPr>
          </a:p>
          <a:p>
            <a:pPr marL="285750" indent="-285750">
              <a:buFont typeface="Arial" panose="020B0604020202020204" pitchFamily="34" charset="0"/>
              <a:buChar char="•"/>
            </a:pPr>
            <a:r>
              <a:rPr lang="ru-RU" sz="1800" dirty="0" smtClean="0">
                <a:latin typeface="+mn-lt"/>
              </a:rPr>
              <a:t>Ноутбук серии </a:t>
            </a:r>
            <a:r>
              <a:rPr lang="en-US" sz="1800" dirty="0" smtClean="0">
                <a:latin typeface="+mn-lt"/>
              </a:rPr>
              <a:t>S</a:t>
            </a:r>
            <a:r>
              <a:rPr lang="ru-RU" sz="1800" dirty="0" smtClean="0">
                <a:latin typeface="+mn-lt"/>
              </a:rPr>
              <a:t>, оснащенный беспроводными интерфейсами </a:t>
            </a:r>
            <a:r>
              <a:rPr lang="en-US" sz="1800" dirty="0" smtClean="0">
                <a:latin typeface="+mn-lt"/>
              </a:rPr>
              <a:t>WWAN </a:t>
            </a:r>
            <a:r>
              <a:rPr lang="ru-RU" sz="1800" dirty="0" smtClean="0">
                <a:latin typeface="+mn-lt"/>
              </a:rPr>
              <a:t>и </a:t>
            </a:r>
            <a:r>
              <a:rPr lang="en-US" sz="1800" dirty="0" smtClean="0">
                <a:latin typeface="+mn-lt"/>
              </a:rPr>
              <a:t>GPS</a:t>
            </a:r>
            <a:r>
              <a:rPr lang="ru-RU" sz="1800" dirty="0" smtClean="0">
                <a:latin typeface="+mn-lt"/>
              </a:rPr>
              <a:t>, в сердце мобильного офиса укомплектованного док станцией </a:t>
            </a:r>
            <a:r>
              <a:rPr lang="en-US" sz="1800" dirty="0" err="1" smtClean="0">
                <a:latin typeface="+mn-lt"/>
              </a:rPr>
              <a:t>Gamber</a:t>
            </a:r>
            <a:r>
              <a:rPr lang="en-US" sz="1800" dirty="0" smtClean="0">
                <a:latin typeface="+mn-lt"/>
              </a:rPr>
              <a:t>–Johnson, </a:t>
            </a:r>
            <a:r>
              <a:rPr lang="ru-RU" sz="1800" dirty="0" smtClean="0">
                <a:latin typeface="+mn-lt"/>
              </a:rPr>
              <a:t>внешними автомобильными антеннами,</a:t>
            </a:r>
            <a:r>
              <a:rPr lang="en-US" sz="1800" dirty="0" smtClean="0">
                <a:latin typeface="+mn-lt"/>
              </a:rPr>
              <a:t> </a:t>
            </a:r>
            <a:r>
              <a:rPr lang="ru-RU" sz="1800" dirty="0" smtClean="0">
                <a:latin typeface="+mn-lt"/>
              </a:rPr>
              <a:t>беспроводным манипулятором и КПК </a:t>
            </a:r>
            <a:r>
              <a:rPr lang="en-US" sz="1800" dirty="0" err="1" smtClean="0">
                <a:latin typeface="+mn-lt"/>
              </a:rPr>
              <a:t>Itron</a:t>
            </a:r>
            <a:r>
              <a:rPr lang="en-US" sz="1800" dirty="0">
                <a:latin typeface="+mn-lt"/>
              </a:rPr>
              <a:t>;</a:t>
            </a:r>
            <a:endParaRPr lang="en-US" sz="1800" dirty="0" smtClean="0">
              <a:latin typeface="+mn-lt"/>
            </a:endParaRPr>
          </a:p>
          <a:p>
            <a:pPr marL="285750" indent="-285750">
              <a:buFont typeface="Arial" panose="020B0604020202020204" pitchFamily="34" charset="0"/>
              <a:buChar char="•"/>
            </a:pPr>
            <a:r>
              <a:rPr lang="ru-RU" sz="1800" dirty="0" smtClean="0">
                <a:latin typeface="+mn-lt"/>
              </a:rPr>
              <a:t>Запуск любых приложений</a:t>
            </a:r>
            <a:r>
              <a:rPr lang="en-US" sz="1800" dirty="0" smtClean="0">
                <a:latin typeface="+mn-lt"/>
              </a:rPr>
              <a:t> (</a:t>
            </a:r>
            <a:r>
              <a:rPr lang="en-US" sz="1800" dirty="0" err="1" smtClean="0">
                <a:latin typeface="+mn-lt"/>
              </a:rPr>
              <a:t>PragmaCAD</a:t>
            </a:r>
            <a:r>
              <a:rPr lang="en-US" sz="1800" dirty="0" smtClean="0">
                <a:latin typeface="+mn-lt"/>
              </a:rPr>
              <a:t>, Outlook, ESRI)</a:t>
            </a:r>
            <a:r>
              <a:rPr lang="ru-RU" sz="1800" dirty="0" smtClean="0">
                <a:latin typeface="+mn-lt"/>
              </a:rPr>
              <a:t> и работа с любыми интерфейсами связи</a:t>
            </a:r>
            <a:r>
              <a:rPr lang="en-US" sz="1800" dirty="0" smtClean="0">
                <a:latin typeface="+mn-lt"/>
              </a:rPr>
              <a:t>.</a:t>
            </a:r>
            <a:endParaRPr lang="ru-RU" sz="1800" dirty="0">
              <a:latin typeface="+mn-lt"/>
            </a:endParaRPr>
          </a:p>
        </p:txBody>
      </p:sp>
    </p:spTree>
    <p:extLst>
      <p:ext uri="{BB962C8B-B14F-4D97-AF65-F5344CB8AC3E}">
        <p14:creationId xmlns:p14="http://schemas.microsoft.com/office/powerpoint/2010/main" val="311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1176" y="175435"/>
            <a:ext cx="8229600" cy="418058"/>
          </a:xfrm>
        </p:spPr>
        <p:txBody>
          <a:bodyPr/>
          <a:lstStyle/>
          <a:p>
            <a:pPr>
              <a:defRPr/>
            </a:pPr>
            <a:r>
              <a:rPr lang="ru-RU" altLang="zh-TW" sz="4600" dirty="0" smtClean="0">
                <a:latin typeface="+mj-lt"/>
              </a:rPr>
              <a:t>5 ЛЕТНЯЯ ГАРАНТИЯ</a:t>
            </a:r>
            <a:endParaRPr lang="zh-TW" altLang="en-US" sz="4600" dirty="0">
              <a:latin typeface="+mj-lt"/>
            </a:endParaRPr>
          </a:p>
        </p:txBody>
      </p:sp>
      <p:sp>
        <p:nvSpPr>
          <p:cNvPr id="8" name="Rectangle 7"/>
          <p:cNvSpPr/>
          <p:nvPr/>
        </p:nvSpPr>
        <p:spPr>
          <a:xfrm>
            <a:off x="441541" y="1581472"/>
            <a:ext cx="4572000" cy="1200329"/>
          </a:xfrm>
          <a:prstGeom prst="rect">
            <a:avLst/>
          </a:prstGeom>
        </p:spPr>
        <p:txBody>
          <a:bodyPr>
            <a:spAutoFit/>
          </a:bodyPr>
          <a:lstStyle/>
          <a:p>
            <a:r>
              <a:rPr lang="ru-RU" b="1" dirty="0" smtClean="0">
                <a:latin typeface="+mj-lt"/>
              </a:rPr>
              <a:t>Покрывает все</a:t>
            </a:r>
            <a:endParaRPr lang="en-US" b="1" dirty="0">
              <a:latin typeface="+mj-lt"/>
            </a:endParaRPr>
          </a:p>
          <a:p>
            <a:r>
              <a:rPr lang="en-US" dirty="0">
                <a:latin typeface="+mj-lt"/>
              </a:rPr>
              <a:t/>
            </a:r>
            <a:br>
              <a:rPr lang="en-US" dirty="0">
                <a:latin typeface="+mj-lt"/>
              </a:rPr>
            </a:br>
            <a:endParaRPr lang="en-US" dirty="0">
              <a:latin typeface="+mj-lt"/>
            </a:endParaRPr>
          </a:p>
        </p:txBody>
      </p:sp>
      <p:sp>
        <p:nvSpPr>
          <p:cNvPr id="10" name="Rectangle 9"/>
          <p:cNvSpPr/>
          <p:nvPr/>
        </p:nvSpPr>
        <p:spPr>
          <a:xfrm>
            <a:off x="441541" y="2057151"/>
            <a:ext cx="3504704" cy="1200329"/>
          </a:xfrm>
          <a:prstGeom prst="rect">
            <a:avLst/>
          </a:prstGeom>
        </p:spPr>
        <p:txBody>
          <a:bodyPr wrap="square">
            <a:spAutoFit/>
          </a:bodyPr>
          <a:lstStyle/>
          <a:p>
            <a:r>
              <a:rPr lang="ru-RU" sz="1800" dirty="0" smtClean="0">
                <a:latin typeface="+mj-lt"/>
              </a:rPr>
              <a:t>основные  компоненты устройства</a:t>
            </a:r>
            <a:endParaRPr lang="en-US" sz="1800" dirty="0">
              <a:latin typeface="+mj-lt"/>
            </a:endParaRPr>
          </a:p>
          <a:p>
            <a:r>
              <a:rPr lang="en-US" sz="1800" dirty="0">
                <a:latin typeface="+mj-lt"/>
              </a:rPr>
              <a:t/>
            </a:r>
            <a:br>
              <a:rPr lang="en-US" sz="1800" dirty="0">
                <a:latin typeface="+mj-lt"/>
              </a:rPr>
            </a:br>
            <a:endParaRPr lang="en-US" sz="1800" dirty="0">
              <a:latin typeface="+mj-lt"/>
            </a:endParaRPr>
          </a:p>
        </p:txBody>
      </p:sp>
      <p:sp>
        <p:nvSpPr>
          <p:cNvPr id="12" name="Rectangle 11"/>
          <p:cNvSpPr/>
          <p:nvPr/>
        </p:nvSpPr>
        <p:spPr>
          <a:xfrm>
            <a:off x="572616" y="3512621"/>
            <a:ext cx="3783360" cy="1569660"/>
          </a:xfrm>
          <a:prstGeom prst="rect">
            <a:avLst/>
          </a:prstGeom>
        </p:spPr>
        <p:txBody>
          <a:bodyPr wrap="square">
            <a:spAutoFit/>
          </a:bodyPr>
          <a:lstStyle/>
          <a:p>
            <a:r>
              <a:rPr lang="ru-RU" b="1" dirty="0" smtClean="0">
                <a:latin typeface="+mj-lt"/>
              </a:rPr>
              <a:t>Покрытие случайных повреждений</a:t>
            </a:r>
            <a:endParaRPr lang="en-US" b="1" dirty="0">
              <a:latin typeface="+mj-lt"/>
            </a:endParaRPr>
          </a:p>
          <a:p>
            <a:r>
              <a:rPr lang="en-US" dirty="0">
                <a:latin typeface="+mj-lt"/>
              </a:rPr>
              <a:t/>
            </a:r>
            <a:br>
              <a:rPr lang="en-US" dirty="0">
                <a:latin typeface="+mj-lt"/>
              </a:rPr>
            </a:br>
            <a:endParaRPr lang="en-US" dirty="0">
              <a:latin typeface="+mj-lt"/>
            </a:endParaRPr>
          </a:p>
        </p:txBody>
      </p:sp>
      <p:sp>
        <p:nvSpPr>
          <p:cNvPr id="13" name="Rectangle 12"/>
          <p:cNvSpPr/>
          <p:nvPr/>
        </p:nvSpPr>
        <p:spPr>
          <a:xfrm>
            <a:off x="572616" y="4307301"/>
            <a:ext cx="3960440" cy="1200329"/>
          </a:xfrm>
          <a:prstGeom prst="rect">
            <a:avLst/>
          </a:prstGeom>
        </p:spPr>
        <p:txBody>
          <a:bodyPr wrap="square">
            <a:spAutoFit/>
          </a:bodyPr>
          <a:lstStyle/>
          <a:p>
            <a:r>
              <a:rPr lang="ru-RU" sz="1800" dirty="0" smtClean="0">
                <a:latin typeface="+mj-lt"/>
              </a:rPr>
              <a:t>нанесенных от воздействия негативных факторов окружающей среды</a:t>
            </a:r>
            <a:endParaRPr lang="en-US" sz="1800" dirty="0">
              <a:latin typeface="+mj-lt"/>
            </a:endParaRPr>
          </a:p>
          <a:p>
            <a:endParaRPr lang="en-US" sz="1800" dirty="0" smtClean="0"/>
          </a:p>
        </p:txBody>
      </p:sp>
      <p:sp>
        <p:nvSpPr>
          <p:cNvPr id="14" name="Rectangle 13"/>
          <p:cNvSpPr/>
          <p:nvPr/>
        </p:nvSpPr>
        <p:spPr>
          <a:xfrm>
            <a:off x="5112568" y="1472590"/>
            <a:ext cx="4572000" cy="1200329"/>
          </a:xfrm>
          <a:prstGeom prst="rect">
            <a:avLst/>
          </a:prstGeom>
        </p:spPr>
        <p:txBody>
          <a:bodyPr>
            <a:spAutoFit/>
          </a:bodyPr>
          <a:lstStyle/>
          <a:p>
            <a:r>
              <a:rPr lang="ru-RU" b="1" dirty="0" smtClean="0">
                <a:latin typeface="+mj-lt"/>
              </a:rPr>
              <a:t>Запчасти</a:t>
            </a:r>
            <a:endParaRPr lang="en-US" b="1" dirty="0">
              <a:latin typeface="+mj-lt"/>
            </a:endParaRPr>
          </a:p>
          <a:p>
            <a:r>
              <a:rPr lang="en-US" dirty="0"/>
              <a:t/>
            </a:r>
            <a:br>
              <a:rPr lang="en-US" dirty="0"/>
            </a:br>
            <a:endParaRPr lang="en-US" dirty="0"/>
          </a:p>
        </p:txBody>
      </p:sp>
      <p:sp>
        <p:nvSpPr>
          <p:cNvPr id="19" name="Rectangle 18"/>
          <p:cNvSpPr/>
          <p:nvPr/>
        </p:nvSpPr>
        <p:spPr>
          <a:xfrm>
            <a:off x="5076056" y="1904638"/>
            <a:ext cx="3670261" cy="1754326"/>
          </a:xfrm>
          <a:prstGeom prst="rect">
            <a:avLst/>
          </a:prstGeom>
        </p:spPr>
        <p:txBody>
          <a:bodyPr wrap="square">
            <a:spAutoFit/>
          </a:bodyPr>
          <a:lstStyle/>
          <a:p>
            <a:r>
              <a:rPr lang="ru-RU" sz="1800" dirty="0" smtClean="0">
                <a:latin typeface="+mj-lt"/>
              </a:rPr>
              <a:t>собственного производства без привязки к сторонним поставщикам</a:t>
            </a:r>
            <a:endParaRPr lang="en-US" sz="1800" dirty="0">
              <a:latin typeface="+mj-lt"/>
            </a:endParaRPr>
          </a:p>
          <a:p>
            <a:r>
              <a:rPr lang="en-US" sz="1800" dirty="0">
                <a:latin typeface="+mj-lt"/>
              </a:rPr>
              <a:t/>
            </a:r>
            <a:br>
              <a:rPr lang="en-US" sz="1800" dirty="0">
                <a:latin typeface="+mj-lt"/>
              </a:rPr>
            </a:br>
            <a:r>
              <a:rPr lang="en-US" sz="1800" dirty="0">
                <a:latin typeface="+mj-lt"/>
              </a:rPr>
              <a:t/>
            </a:r>
            <a:br>
              <a:rPr lang="en-US" sz="1800" dirty="0">
                <a:latin typeface="+mj-lt"/>
              </a:rPr>
            </a:br>
            <a:endParaRPr lang="en-US" sz="1800" dirty="0">
              <a:latin typeface="+mj-l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5976" y="3104967"/>
            <a:ext cx="2613379" cy="196003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8727" y="3104967"/>
            <a:ext cx="2613378" cy="1960034"/>
          </a:xfrm>
          <a:prstGeom prst="rect">
            <a:avLst/>
          </a:prstGeom>
        </p:spPr>
      </p:pic>
    </p:spTree>
    <p:extLst>
      <p:ext uri="{BB962C8B-B14F-4D97-AF65-F5344CB8AC3E}">
        <p14:creationId xmlns:p14="http://schemas.microsoft.com/office/powerpoint/2010/main" val="1845364257"/>
      </p:ext>
    </p:extLst>
  </p:cSld>
  <p:clrMapOvr>
    <a:masterClrMapping/>
  </p:clrMapOvr>
  <mc:AlternateContent xmlns:mc="http://schemas.openxmlformats.org/markup-compatibility/2006" xmlns:p14="http://schemas.microsoft.com/office/powerpoint/2010/main">
    <mc:Choice Requires="p14">
      <p:transition spd="med" p14:dur="700" advTm="42236">
        <p:fade/>
      </p:transition>
    </mc:Choice>
    <mc:Fallback xmlns="">
      <p:transition spd="med" advTm="42236">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64"/>
            <a:ext cx="9144000" cy="6862564"/>
          </a:xfrm>
          <a:prstGeom prst="rect">
            <a:avLst/>
          </a:prstGeom>
        </p:spPr>
      </p:pic>
      <p:sp>
        <p:nvSpPr>
          <p:cNvPr id="2" name="Rectangle 1"/>
          <p:cNvSpPr/>
          <p:nvPr/>
        </p:nvSpPr>
        <p:spPr>
          <a:xfrm>
            <a:off x="0" y="1844824"/>
            <a:ext cx="8692109" cy="5293757"/>
          </a:xfrm>
          <a:prstGeom prst="rect">
            <a:avLst/>
          </a:prstGeom>
        </p:spPr>
        <p:txBody>
          <a:bodyPr wrap="square">
            <a:spAutoFit/>
          </a:bodyPr>
          <a:lstStyle/>
          <a:p>
            <a:pPr algn="ctr"/>
            <a:r>
              <a:rPr lang="ru-RU" sz="4600" b="1" dirty="0" smtClean="0">
                <a:solidFill>
                  <a:schemeClr val="bg1"/>
                </a:solidFill>
                <a:latin typeface="+mn-lt"/>
              </a:rPr>
              <a:t>Благодарим за внимание!</a:t>
            </a:r>
          </a:p>
          <a:p>
            <a:pPr algn="ctr"/>
            <a:endParaRPr lang="ru-RU" sz="4600" b="1" dirty="0">
              <a:solidFill>
                <a:schemeClr val="bg1"/>
              </a:solidFill>
              <a:latin typeface="+mn-lt"/>
            </a:endParaRPr>
          </a:p>
          <a:p>
            <a:pPr algn="ctr"/>
            <a:r>
              <a:rPr lang="ru-RU" sz="4600" b="1" dirty="0" smtClean="0">
                <a:solidFill>
                  <a:schemeClr val="bg1"/>
                </a:solidFill>
                <a:latin typeface="+mn-lt"/>
              </a:rPr>
              <a:t>Ваши вопросы?</a:t>
            </a:r>
          </a:p>
          <a:p>
            <a:r>
              <a:rPr lang="ru-RU" sz="2800" dirty="0">
                <a:solidFill>
                  <a:prstClr val="white"/>
                </a:solidFill>
                <a:latin typeface="Calibri"/>
              </a:rPr>
              <a:t/>
            </a:r>
            <a:br>
              <a:rPr lang="ru-RU" sz="2800" dirty="0">
                <a:solidFill>
                  <a:prstClr val="white"/>
                </a:solidFill>
                <a:latin typeface="Calibri"/>
              </a:rPr>
            </a:br>
            <a:r>
              <a:rPr lang="ru-RU" sz="2800" dirty="0">
                <a:solidFill>
                  <a:prstClr val="white"/>
                </a:solidFill>
                <a:latin typeface="Calibri"/>
              </a:rPr>
              <a:t>Иван Гуров</a:t>
            </a:r>
            <a:endParaRPr lang="ru-RU" sz="3600" dirty="0">
              <a:solidFill>
                <a:prstClr val="white"/>
              </a:solidFill>
              <a:latin typeface="Calibri"/>
            </a:endParaRPr>
          </a:p>
          <a:p>
            <a:r>
              <a:rPr lang="ru-RU" dirty="0">
                <a:solidFill>
                  <a:prstClr val="white"/>
                </a:solidFill>
                <a:latin typeface="Calibri"/>
              </a:rPr>
              <a:t>Т</a:t>
            </a:r>
            <a:r>
              <a:rPr lang="ru-RU" smtClean="0">
                <a:solidFill>
                  <a:prstClr val="white"/>
                </a:solidFill>
                <a:latin typeface="Calibri"/>
              </a:rPr>
              <a:t>ехнический </a:t>
            </a:r>
            <a:r>
              <a:rPr lang="ru-RU" dirty="0">
                <a:solidFill>
                  <a:prstClr val="white"/>
                </a:solidFill>
                <a:latin typeface="Calibri"/>
              </a:rPr>
              <a:t>отдел</a:t>
            </a:r>
            <a:br>
              <a:rPr lang="ru-RU" dirty="0">
                <a:solidFill>
                  <a:prstClr val="white"/>
                </a:solidFill>
                <a:latin typeface="Calibri"/>
              </a:rPr>
            </a:br>
            <a:r>
              <a:rPr lang="ru-RU" dirty="0">
                <a:solidFill>
                  <a:prstClr val="white"/>
                </a:solidFill>
                <a:latin typeface="Calibri"/>
              </a:rPr>
              <a:t>Телефон: +7 (495) 234-06-36 </a:t>
            </a:r>
            <a:r>
              <a:rPr lang="en-US" dirty="0">
                <a:solidFill>
                  <a:prstClr val="white"/>
                </a:solidFill>
                <a:latin typeface="Calibri"/>
              </a:rPr>
              <a:t>*</a:t>
            </a:r>
            <a:r>
              <a:rPr lang="ru-RU" dirty="0">
                <a:solidFill>
                  <a:prstClr val="white"/>
                </a:solidFill>
                <a:latin typeface="Calibri"/>
              </a:rPr>
              <a:t> </a:t>
            </a:r>
            <a:r>
              <a:rPr lang="en-US" dirty="0">
                <a:solidFill>
                  <a:prstClr val="white"/>
                </a:solidFill>
                <a:latin typeface="Calibri"/>
              </a:rPr>
              <a:t>1424</a:t>
            </a:r>
            <a:r>
              <a:rPr lang="ru-RU" dirty="0">
                <a:solidFill>
                  <a:prstClr val="white"/>
                </a:solidFill>
                <a:latin typeface="Calibri"/>
              </a:rPr>
              <a:t/>
            </a:r>
            <a:br>
              <a:rPr lang="ru-RU" dirty="0">
                <a:solidFill>
                  <a:prstClr val="white"/>
                </a:solidFill>
                <a:latin typeface="Calibri"/>
              </a:rPr>
            </a:br>
            <a:r>
              <a:rPr lang="ru-RU" dirty="0">
                <a:solidFill>
                  <a:prstClr val="white"/>
                </a:solidFill>
                <a:latin typeface="Calibri"/>
              </a:rPr>
              <a:t>Моб.: +7 (985) </a:t>
            </a:r>
            <a:r>
              <a:rPr lang="ru-RU" dirty="0" smtClean="0">
                <a:solidFill>
                  <a:prstClr val="white"/>
                </a:solidFill>
                <a:latin typeface="Calibri"/>
              </a:rPr>
              <a:t>201-65-31</a:t>
            </a:r>
            <a:r>
              <a:rPr lang="ru-RU" dirty="0">
                <a:solidFill>
                  <a:prstClr val="white"/>
                </a:solidFill>
                <a:latin typeface="Calibri"/>
              </a:rPr>
              <a:t/>
            </a:r>
            <a:br>
              <a:rPr lang="ru-RU" dirty="0">
                <a:solidFill>
                  <a:prstClr val="white"/>
                </a:solidFill>
                <a:latin typeface="Calibri"/>
              </a:rPr>
            </a:br>
            <a:r>
              <a:rPr lang="ru-RU" dirty="0">
                <a:solidFill>
                  <a:prstClr val="white"/>
                </a:solidFill>
                <a:latin typeface="Calibri"/>
              </a:rPr>
              <a:t>Е-</a:t>
            </a:r>
            <a:r>
              <a:rPr lang="ru-RU" dirty="0" err="1">
                <a:solidFill>
                  <a:prstClr val="white"/>
                </a:solidFill>
                <a:latin typeface="Calibri"/>
              </a:rPr>
              <a:t>mail</a:t>
            </a:r>
            <a:r>
              <a:rPr lang="ru-RU" dirty="0">
                <a:solidFill>
                  <a:prstClr val="white"/>
                </a:solidFill>
                <a:latin typeface="Calibri"/>
              </a:rPr>
              <a:t>: </a:t>
            </a:r>
            <a:r>
              <a:rPr lang="en-US" u="sng" dirty="0" err="1">
                <a:solidFill>
                  <a:prstClr val="white"/>
                </a:solidFill>
                <a:latin typeface="Calibri"/>
              </a:rPr>
              <a:t>gurov</a:t>
            </a:r>
            <a:r>
              <a:rPr lang="ru-RU" u="sng" dirty="0">
                <a:solidFill>
                  <a:prstClr val="white"/>
                </a:solidFill>
                <a:latin typeface="Calibri"/>
              </a:rPr>
              <a:t>@prosoft.ru</a:t>
            </a:r>
            <a:endParaRPr lang="ru-RU" dirty="0">
              <a:solidFill>
                <a:prstClr val="white"/>
              </a:solidFill>
              <a:latin typeface="Calibri"/>
            </a:endParaRPr>
          </a:p>
          <a:p>
            <a:endParaRPr lang="en-US" sz="3600" b="1" dirty="0">
              <a:solidFill>
                <a:schemeClr val="bg1"/>
              </a:solidFill>
              <a:latin typeface="+mj-lt"/>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384" y="332656"/>
            <a:ext cx="2621092" cy="936104"/>
          </a:xfrm>
          <a:prstGeom prst="rect">
            <a:avLst/>
          </a:prstGeom>
        </p:spPr>
      </p:pic>
    </p:spTree>
    <p:extLst>
      <p:ext uri="{BB962C8B-B14F-4D97-AF65-F5344CB8AC3E}">
        <p14:creationId xmlns:p14="http://schemas.microsoft.com/office/powerpoint/2010/main" val="390183380"/>
      </p:ext>
    </p:extLst>
  </p:cSld>
  <p:clrMapOvr>
    <a:masterClrMapping/>
  </p:clrMapOvr>
  <mc:AlternateContent xmlns:mc="http://schemas.openxmlformats.org/markup-compatibility/2006" xmlns:p14="http://schemas.microsoft.com/office/powerpoint/2010/main">
    <mc:Choice Requires="p14">
      <p:transition spd="med" p14:dur="700" advTm="17321">
        <p:fade/>
      </p:transition>
    </mc:Choice>
    <mc:Fallback xmlns="">
      <p:transition spd="med" advTm="1732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Объект 11"/>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3488768" y="1966666"/>
            <a:ext cx="5652121" cy="4352250"/>
          </a:xfrm>
        </p:spPr>
      </p:pic>
      <p:sp>
        <p:nvSpPr>
          <p:cNvPr id="2" name="Заголовок 1"/>
          <p:cNvSpPr>
            <a:spLocks noGrp="1"/>
          </p:cNvSpPr>
          <p:nvPr>
            <p:ph type="title"/>
          </p:nvPr>
        </p:nvSpPr>
        <p:spPr>
          <a:xfrm>
            <a:off x="457208" y="116632"/>
            <a:ext cx="8229600" cy="418058"/>
          </a:xfrm>
        </p:spPr>
        <p:txBody>
          <a:bodyPr/>
          <a:lstStyle/>
          <a:p>
            <a:r>
              <a:rPr lang="ru-RU" sz="3600" dirty="0" smtClean="0">
                <a:latin typeface="+mn-lt"/>
              </a:rPr>
              <a:t>Посмотреть</a:t>
            </a:r>
            <a:r>
              <a:rPr lang="en-US" sz="3600" dirty="0" smtClean="0">
                <a:latin typeface="+mn-lt"/>
              </a:rPr>
              <a:t> </a:t>
            </a:r>
            <a:r>
              <a:rPr lang="ru-RU" sz="3600" dirty="0" smtClean="0">
                <a:latin typeface="+mn-lt"/>
              </a:rPr>
              <a:t>на задачу свежим взглядом</a:t>
            </a:r>
            <a:endParaRPr lang="ru-RU" sz="3600" dirty="0">
              <a:latin typeface="+mn-lt"/>
            </a:endParaRPr>
          </a:p>
        </p:txBody>
      </p:sp>
      <p:pic>
        <p:nvPicPr>
          <p:cNvPr id="10" name="Объект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5778"/>
            <a:ext cx="3456384" cy="2949448"/>
          </a:xfr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76" y="6516685"/>
            <a:ext cx="936103" cy="196582"/>
          </a:xfrm>
          <a:prstGeom prst="rect">
            <a:avLst/>
          </a:prstGeom>
        </p:spPr>
      </p:pic>
    </p:spTree>
    <p:extLst>
      <p:ext uri="{BB962C8B-B14F-4D97-AF65-F5344CB8AC3E}">
        <p14:creationId xmlns:p14="http://schemas.microsoft.com/office/powerpoint/2010/main" val="386585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bwMode="auto">
          <a:xfrm>
            <a:off x="323528" y="44624"/>
            <a:ext cx="8229600" cy="77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Autofit/>
          </a:bodyPr>
          <a:lstStyle/>
          <a:p>
            <a:pPr algn="l"/>
            <a:r>
              <a:rPr lang="ru-RU" altLang="zh-TW" sz="4600" b="1" dirty="0" smtClean="0">
                <a:cs typeface="Helvetica Neue Bold Condensed"/>
              </a:rPr>
              <a:t>НАША СЕМЬЯ</a:t>
            </a:r>
            <a:endParaRPr lang="zh-TW" altLang="en-US" sz="4600" b="1" dirty="0" smtClean="0">
              <a:ea typeface="新細明體" pitchFamily="18" charset="-120"/>
              <a:cs typeface="Helvetica Neue Bold Condensed"/>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5736" y="5445224"/>
            <a:ext cx="2236558" cy="79877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1869" y="548680"/>
            <a:ext cx="5532131" cy="5532131"/>
          </a:xfrm>
          <a:prstGeom prst="rect">
            <a:avLst/>
          </a:prstGeom>
        </p:spPr>
      </p:pic>
      <p:sp>
        <p:nvSpPr>
          <p:cNvPr id="6" name="矩形 15"/>
          <p:cNvSpPr/>
          <p:nvPr/>
        </p:nvSpPr>
        <p:spPr bwMode="auto">
          <a:xfrm>
            <a:off x="273952" y="1196752"/>
            <a:ext cx="3630780" cy="2585323"/>
          </a:xfrm>
          <a:prstGeom prst="rect">
            <a:avLst/>
          </a:prstGeom>
          <a:noFill/>
          <a:ln w="12700" cap="flat" cmpd="sng" algn="ctr">
            <a:noFill/>
            <a:prstDash val="solid"/>
            <a:round/>
            <a:headEnd type="none" w="med" len="med"/>
            <a:tailEnd type="none" w="med" len="med"/>
          </a:ln>
          <a:effectLst/>
        </p:spPr>
        <p:txBody>
          <a:bodyPr wrap="square" anchor="ctr">
            <a:spAutoFit/>
          </a:bodyPr>
          <a:lstStyle/>
          <a:p>
            <a:pPr>
              <a:defRPr/>
            </a:pPr>
            <a:r>
              <a:rPr lang="ru-RU" altLang="zh-TW" sz="1800" dirty="0" smtClean="0">
                <a:solidFill>
                  <a:srgbClr val="FFFFFF"/>
                </a:solidFill>
                <a:latin typeface="+mj-lt"/>
                <a:ea typeface="新細明體" pitchFamily="18" charset="-120"/>
                <a:cs typeface="Arial"/>
              </a:rPr>
              <a:t>- Основана в 1945 году</a:t>
            </a:r>
            <a:endParaRPr lang="en-US" altLang="zh-TW" sz="1800" dirty="0" smtClean="0">
              <a:solidFill>
                <a:srgbClr val="FFFFFF"/>
              </a:solidFill>
              <a:latin typeface="+mj-lt"/>
              <a:ea typeface="新細明體" pitchFamily="18" charset="-120"/>
              <a:cs typeface="Arial"/>
            </a:endParaRPr>
          </a:p>
          <a:p>
            <a:pPr>
              <a:defRPr/>
            </a:pPr>
            <a:r>
              <a:rPr lang="ru-RU" altLang="zh-TW" sz="1800" dirty="0" smtClean="0">
                <a:solidFill>
                  <a:srgbClr val="FFFFFF"/>
                </a:solidFill>
                <a:latin typeface="+mj-lt"/>
                <a:ea typeface="新細明體" pitchFamily="18" charset="-120"/>
                <a:cs typeface="Arial"/>
              </a:rPr>
              <a:t>- Направления бизнеса:</a:t>
            </a:r>
          </a:p>
          <a:p>
            <a:pPr>
              <a:defRPr/>
            </a:pPr>
            <a:r>
              <a:rPr lang="ru-RU" altLang="zh-TW" sz="1800" dirty="0">
                <a:solidFill>
                  <a:srgbClr val="FFFFFF"/>
                </a:solidFill>
                <a:latin typeface="+mj-lt"/>
                <a:ea typeface="新細明體" pitchFamily="18" charset="-120"/>
                <a:cs typeface="Arial"/>
              </a:rPr>
              <a:t>	</a:t>
            </a:r>
            <a:r>
              <a:rPr lang="ru-RU" altLang="zh-TW" sz="1800" dirty="0" smtClean="0">
                <a:solidFill>
                  <a:srgbClr val="FFFFFF"/>
                </a:solidFill>
                <a:latin typeface="+mj-lt"/>
                <a:ea typeface="新細明體" pitchFamily="18" charset="-120"/>
                <a:cs typeface="Arial"/>
              </a:rPr>
              <a:t>производство компьютеров и</a:t>
            </a:r>
          </a:p>
          <a:p>
            <a:pPr>
              <a:defRPr/>
            </a:pPr>
            <a:r>
              <a:rPr lang="ru-RU" altLang="zh-TW" sz="1800" dirty="0" smtClean="0">
                <a:solidFill>
                  <a:srgbClr val="FFFFFF"/>
                </a:solidFill>
                <a:latin typeface="+mj-lt"/>
                <a:ea typeface="新細明體" pitchFamily="18" charset="-120"/>
                <a:cs typeface="Arial"/>
              </a:rPr>
              <a:t>	бытовой электроники,</a:t>
            </a:r>
          </a:p>
          <a:p>
            <a:pPr>
              <a:defRPr/>
            </a:pPr>
            <a:r>
              <a:rPr lang="ru-RU" altLang="zh-TW" sz="1800" dirty="0" smtClean="0">
                <a:solidFill>
                  <a:srgbClr val="FFFFFF"/>
                </a:solidFill>
                <a:latin typeface="+mj-lt"/>
                <a:ea typeface="新細明體" pitchFamily="18" charset="-120"/>
                <a:cs typeface="Arial"/>
              </a:rPr>
              <a:t>	системная интеграция,</a:t>
            </a:r>
          </a:p>
          <a:p>
            <a:pPr>
              <a:defRPr/>
            </a:pPr>
            <a:r>
              <a:rPr lang="ru-RU" altLang="zh-TW" sz="1800" dirty="0" smtClean="0">
                <a:solidFill>
                  <a:srgbClr val="FFFFFF"/>
                </a:solidFill>
                <a:latin typeface="+mj-lt"/>
                <a:ea typeface="新細明體" pitchFamily="18" charset="-120"/>
                <a:cs typeface="Arial"/>
              </a:rPr>
              <a:t>	разработка ПО,</a:t>
            </a:r>
          </a:p>
          <a:p>
            <a:pPr>
              <a:defRPr/>
            </a:pPr>
            <a:r>
              <a:rPr lang="ru-RU" altLang="zh-TW" sz="1800" dirty="0" smtClean="0">
                <a:solidFill>
                  <a:srgbClr val="FFFFFF"/>
                </a:solidFill>
                <a:latin typeface="+mj-lt"/>
                <a:ea typeface="新細明體" pitchFamily="18" charset="-120"/>
                <a:cs typeface="Arial"/>
              </a:rPr>
              <a:t>	нефтехимия,</a:t>
            </a:r>
          </a:p>
          <a:p>
            <a:pPr>
              <a:defRPr/>
            </a:pPr>
            <a:r>
              <a:rPr lang="ru-RU" altLang="zh-TW" sz="1800" dirty="0" smtClean="0">
                <a:solidFill>
                  <a:srgbClr val="FFFFFF"/>
                </a:solidFill>
                <a:latin typeface="+mj-lt"/>
                <a:ea typeface="新細明體" pitchFamily="18" charset="-120"/>
                <a:cs typeface="Arial"/>
              </a:rPr>
              <a:t>	технические газы,</a:t>
            </a:r>
          </a:p>
          <a:p>
            <a:pPr>
              <a:defRPr/>
            </a:pPr>
            <a:r>
              <a:rPr lang="ru-RU" altLang="zh-TW" sz="1800" dirty="0" smtClean="0">
                <a:solidFill>
                  <a:srgbClr val="FFFFFF"/>
                </a:solidFill>
                <a:latin typeface="+mj-lt"/>
                <a:ea typeface="新細明體" pitchFamily="18" charset="-120"/>
                <a:cs typeface="Arial"/>
              </a:rPr>
              <a:t>	пищевая промышленность</a:t>
            </a:r>
            <a:endParaRPr lang="zh-TW" altLang="en-US" sz="1800" dirty="0">
              <a:solidFill>
                <a:srgbClr val="FFFFFF"/>
              </a:solidFill>
              <a:latin typeface="+mj-lt"/>
              <a:ea typeface="新細明體" pitchFamily="18" charset="-120"/>
              <a:cs typeface="Arial"/>
            </a:endParaRPr>
          </a:p>
        </p:txBody>
      </p:sp>
    </p:spTree>
    <p:extLst>
      <p:ext uri="{BB962C8B-B14F-4D97-AF65-F5344CB8AC3E}">
        <p14:creationId xmlns:p14="http://schemas.microsoft.com/office/powerpoint/2010/main" val="158704059"/>
      </p:ext>
    </p:extLst>
  </p:cSld>
  <p:clrMapOvr>
    <a:masterClrMapping/>
  </p:clrMapOvr>
  <mc:AlternateContent xmlns:mc="http://schemas.openxmlformats.org/markup-compatibility/2006" xmlns:p14="http://schemas.microsoft.com/office/powerpoint/2010/main">
    <mc:Choice Requires="p14">
      <p:transition spd="med" p14:dur="700" advTm="43758">
        <p:fade/>
      </p:transition>
    </mc:Choice>
    <mc:Fallback xmlns="">
      <p:transition spd="med" advTm="4375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21959044Large-2.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578468"/>
            <a:ext cx="9144000" cy="4690140"/>
          </a:xfrm>
          <a:prstGeom prst="rect">
            <a:avLst/>
          </a:prstGeom>
        </p:spPr>
      </p:pic>
      <p:grpSp>
        <p:nvGrpSpPr>
          <p:cNvPr id="21" name="Group 20"/>
          <p:cNvGrpSpPr/>
          <p:nvPr/>
        </p:nvGrpSpPr>
        <p:grpSpPr>
          <a:xfrm>
            <a:off x="3005244" y="4632998"/>
            <a:ext cx="5444539" cy="200702"/>
            <a:chOff x="2304152" y="4975842"/>
            <a:chExt cx="5444539" cy="200702"/>
          </a:xfrm>
        </p:grpSpPr>
        <p:sp>
          <p:nvSpPr>
            <p:cNvPr id="22" name="Rectangle 21"/>
            <p:cNvSpPr/>
            <p:nvPr/>
          </p:nvSpPr>
          <p:spPr>
            <a:xfrm>
              <a:off x="2306061" y="5019939"/>
              <a:ext cx="45719" cy="118871"/>
            </a:xfrm>
            <a:prstGeom prst="rect">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j-lt"/>
              </a:endParaRPr>
            </a:p>
          </p:txBody>
        </p:sp>
        <p:sp>
          <p:nvSpPr>
            <p:cNvPr id="23" name="TextBox 22"/>
            <p:cNvSpPr txBox="1"/>
            <p:nvPr/>
          </p:nvSpPr>
          <p:spPr>
            <a:xfrm>
              <a:off x="2304152" y="4975842"/>
              <a:ext cx="1105004" cy="200055"/>
            </a:xfrm>
            <a:prstGeom prst="rect">
              <a:avLst/>
            </a:prstGeom>
            <a:noFill/>
          </p:spPr>
          <p:txBody>
            <a:bodyPr wrap="square" rtlCol="0">
              <a:spAutoFit/>
            </a:bodyPr>
            <a:lstStyle/>
            <a:p>
              <a:r>
                <a:rPr lang="en-US" sz="700" i="1" dirty="0" smtClean="0">
                  <a:solidFill>
                    <a:schemeClr val="bg1"/>
                  </a:solidFill>
                  <a:latin typeface="+mj-lt"/>
                </a:rPr>
                <a:t>Rugged Computers (9)</a:t>
              </a:r>
              <a:endParaRPr lang="en-US" sz="700" i="1" dirty="0">
                <a:solidFill>
                  <a:schemeClr val="bg1"/>
                </a:solidFill>
                <a:latin typeface="+mj-lt"/>
              </a:endParaRPr>
            </a:p>
          </p:txBody>
        </p:sp>
        <p:sp>
          <p:nvSpPr>
            <p:cNvPr id="24" name="TextBox 23"/>
            <p:cNvSpPr txBox="1"/>
            <p:nvPr/>
          </p:nvSpPr>
          <p:spPr>
            <a:xfrm>
              <a:off x="3272527" y="4975842"/>
              <a:ext cx="1105004" cy="200055"/>
            </a:xfrm>
            <a:prstGeom prst="rect">
              <a:avLst/>
            </a:prstGeom>
            <a:noFill/>
          </p:spPr>
          <p:txBody>
            <a:bodyPr wrap="square" rtlCol="0">
              <a:spAutoFit/>
            </a:bodyPr>
            <a:lstStyle/>
            <a:p>
              <a:r>
                <a:rPr lang="en-US" sz="700" i="1" dirty="0" smtClean="0">
                  <a:solidFill>
                    <a:schemeClr val="bg1"/>
                  </a:solidFill>
                  <a:latin typeface="+mj-lt"/>
                </a:rPr>
                <a:t>Combo Mechanical (6)</a:t>
              </a:r>
              <a:endParaRPr lang="en-US" sz="700" i="1" dirty="0">
                <a:solidFill>
                  <a:schemeClr val="bg1"/>
                </a:solidFill>
                <a:latin typeface="+mj-lt"/>
              </a:endParaRPr>
            </a:p>
          </p:txBody>
        </p:sp>
        <p:sp>
          <p:nvSpPr>
            <p:cNvPr id="25" name="Rectangle 24"/>
            <p:cNvSpPr/>
            <p:nvPr/>
          </p:nvSpPr>
          <p:spPr>
            <a:xfrm>
              <a:off x="3274436" y="5019939"/>
              <a:ext cx="45719" cy="118871"/>
            </a:xfrm>
            <a:prstGeom prst="rect">
              <a:avLst/>
            </a:prstGeom>
            <a:solidFill>
              <a:srgbClr val="FFA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j-lt"/>
              </a:endParaRPr>
            </a:p>
          </p:txBody>
        </p:sp>
        <p:sp>
          <p:nvSpPr>
            <p:cNvPr id="26" name="TextBox 25"/>
            <p:cNvSpPr txBox="1"/>
            <p:nvPr/>
          </p:nvSpPr>
          <p:spPr>
            <a:xfrm>
              <a:off x="4259954" y="4976489"/>
              <a:ext cx="1244702" cy="200055"/>
            </a:xfrm>
            <a:prstGeom prst="rect">
              <a:avLst/>
            </a:prstGeom>
            <a:noFill/>
          </p:spPr>
          <p:txBody>
            <a:bodyPr wrap="square" rtlCol="0">
              <a:spAutoFit/>
            </a:bodyPr>
            <a:lstStyle/>
            <a:p>
              <a:r>
                <a:rPr lang="en-US" sz="700" i="1" dirty="0" smtClean="0">
                  <a:solidFill>
                    <a:schemeClr val="bg1"/>
                  </a:solidFill>
                  <a:latin typeface="+mj-lt"/>
                </a:rPr>
                <a:t>Light Metal Component (1)</a:t>
              </a:r>
              <a:endParaRPr lang="en-US" sz="700" i="1" dirty="0">
                <a:solidFill>
                  <a:schemeClr val="bg1"/>
                </a:solidFill>
                <a:latin typeface="+mj-lt"/>
              </a:endParaRPr>
            </a:p>
          </p:txBody>
        </p:sp>
        <p:sp>
          <p:nvSpPr>
            <p:cNvPr id="27" name="Rectangle 26"/>
            <p:cNvSpPr/>
            <p:nvPr/>
          </p:nvSpPr>
          <p:spPr>
            <a:xfrm>
              <a:off x="4261863" y="5020586"/>
              <a:ext cx="45719" cy="1188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j-lt"/>
              </a:endParaRPr>
            </a:p>
          </p:txBody>
        </p:sp>
        <p:sp>
          <p:nvSpPr>
            <p:cNvPr id="28" name="TextBox 27"/>
            <p:cNvSpPr txBox="1"/>
            <p:nvPr/>
          </p:nvSpPr>
          <p:spPr>
            <a:xfrm>
              <a:off x="5368926" y="4975842"/>
              <a:ext cx="1244702" cy="200055"/>
            </a:xfrm>
            <a:prstGeom prst="rect">
              <a:avLst/>
            </a:prstGeom>
            <a:noFill/>
          </p:spPr>
          <p:txBody>
            <a:bodyPr wrap="square" rtlCol="0">
              <a:spAutoFit/>
            </a:bodyPr>
            <a:lstStyle/>
            <a:p>
              <a:r>
                <a:rPr lang="en-US" sz="700" i="1" dirty="0" smtClean="0">
                  <a:solidFill>
                    <a:schemeClr val="bg1"/>
                  </a:solidFill>
                  <a:latin typeface="+mj-lt"/>
                </a:rPr>
                <a:t>Automotive Component (2)</a:t>
              </a:r>
              <a:endParaRPr lang="en-US" sz="700" i="1" dirty="0">
                <a:solidFill>
                  <a:schemeClr val="bg1"/>
                </a:solidFill>
                <a:latin typeface="+mj-lt"/>
              </a:endParaRPr>
            </a:p>
          </p:txBody>
        </p:sp>
        <p:sp>
          <p:nvSpPr>
            <p:cNvPr id="29" name="Rectangle 28"/>
            <p:cNvSpPr/>
            <p:nvPr/>
          </p:nvSpPr>
          <p:spPr>
            <a:xfrm>
              <a:off x="5370835" y="5019939"/>
              <a:ext cx="45719" cy="118871"/>
            </a:xfrm>
            <a:prstGeom prst="rect">
              <a:avLst/>
            </a:prstGeom>
            <a:solidFill>
              <a:srgbClr val="48A8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j-lt"/>
              </a:endParaRPr>
            </a:p>
          </p:txBody>
        </p:sp>
        <p:sp>
          <p:nvSpPr>
            <p:cNvPr id="30" name="TextBox 29"/>
            <p:cNvSpPr txBox="1"/>
            <p:nvPr/>
          </p:nvSpPr>
          <p:spPr>
            <a:xfrm>
              <a:off x="6503989" y="4976489"/>
              <a:ext cx="1244702" cy="200055"/>
            </a:xfrm>
            <a:prstGeom prst="rect">
              <a:avLst/>
            </a:prstGeom>
            <a:noFill/>
          </p:spPr>
          <p:txBody>
            <a:bodyPr wrap="square" rtlCol="0">
              <a:spAutoFit/>
            </a:bodyPr>
            <a:lstStyle/>
            <a:p>
              <a:r>
                <a:rPr lang="en-US" sz="700" i="1" dirty="0" smtClean="0">
                  <a:solidFill>
                    <a:schemeClr val="bg1"/>
                  </a:solidFill>
                  <a:latin typeface="+mj-lt"/>
                </a:rPr>
                <a:t>Aerospace Fastener (1)</a:t>
              </a:r>
              <a:endParaRPr lang="en-US" sz="700" i="1" dirty="0">
                <a:solidFill>
                  <a:schemeClr val="bg1"/>
                </a:solidFill>
                <a:latin typeface="+mj-lt"/>
              </a:endParaRPr>
            </a:p>
          </p:txBody>
        </p:sp>
        <p:sp>
          <p:nvSpPr>
            <p:cNvPr id="31" name="Rectangle 30"/>
            <p:cNvSpPr/>
            <p:nvPr/>
          </p:nvSpPr>
          <p:spPr>
            <a:xfrm>
              <a:off x="6505898" y="5020586"/>
              <a:ext cx="45719" cy="118871"/>
            </a:xfrm>
            <a:prstGeom prst="rect">
              <a:avLst/>
            </a:prstGeom>
            <a:solidFill>
              <a:srgbClr val="98E3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j-lt"/>
              </a:endParaRPr>
            </a:p>
          </p:txBody>
        </p:sp>
      </p:grpSp>
      <p:sp>
        <p:nvSpPr>
          <p:cNvPr id="35" name="TextBox 34"/>
          <p:cNvSpPr txBox="1"/>
          <p:nvPr/>
        </p:nvSpPr>
        <p:spPr>
          <a:xfrm>
            <a:off x="6460094" y="5194494"/>
            <a:ext cx="2304256" cy="1015663"/>
          </a:xfrm>
          <a:prstGeom prst="rect">
            <a:avLst/>
          </a:prstGeom>
          <a:noFill/>
        </p:spPr>
        <p:txBody>
          <a:bodyPr wrap="square" rtlCol="0">
            <a:spAutoFit/>
          </a:bodyPr>
          <a:lstStyle>
            <a:defPPr>
              <a:defRPr lang="en-US"/>
            </a:defPPr>
            <a:lvl1pPr algn="ctr">
              <a:defRPr sz="6000" b="1">
                <a:solidFill>
                  <a:srgbClr val="D74B00"/>
                </a:solidFill>
              </a:defRPr>
            </a:lvl1pPr>
          </a:lstStyle>
          <a:p>
            <a:r>
              <a:rPr lang="en-US" dirty="0">
                <a:latin typeface="+mj-lt"/>
              </a:rPr>
              <a:t>19+ </a:t>
            </a:r>
          </a:p>
        </p:txBody>
      </p:sp>
      <p:sp>
        <p:nvSpPr>
          <p:cNvPr id="36" name="TextBox 35"/>
          <p:cNvSpPr txBox="1"/>
          <p:nvPr/>
        </p:nvSpPr>
        <p:spPr>
          <a:xfrm>
            <a:off x="372828" y="5149740"/>
            <a:ext cx="2304256" cy="1015663"/>
          </a:xfrm>
          <a:prstGeom prst="rect">
            <a:avLst/>
          </a:prstGeom>
          <a:noFill/>
        </p:spPr>
        <p:txBody>
          <a:bodyPr wrap="square" rtlCol="0">
            <a:spAutoFit/>
          </a:bodyPr>
          <a:lstStyle/>
          <a:p>
            <a:pPr algn="ctr"/>
            <a:r>
              <a:rPr lang="en-US" sz="6000" b="1" dirty="0" smtClean="0">
                <a:solidFill>
                  <a:srgbClr val="D74B00"/>
                </a:solidFill>
                <a:latin typeface="+mj-lt"/>
              </a:rPr>
              <a:t>7500+ </a:t>
            </a:r>
          </a:p>
        </p:txBody>
      </p:sp>
      <p:sp>
        <p:nvSpPr>
          <p:cNvPr id="37" name="TextBox 36"/>
          <p:cNvSpPr txBox="1"/>
          <p:nvPr/>
        </p:nvSpPr>
        <p:spPr>
          <a:xfrm>
            <a:off x="3005244" y="5180305"/>
            <a:ext cx="3057182" cy="1015663"/>
          </a:xfrm>
          <a:prstGeom prst="rect">
            <a:avLst/>
          </a:prstGeom>
          <a:noFill/>
        </p:spPr>
        <p:txBody>
          <a:bodyPr wrap="square" rtlCol="0">
            <a:spAutoFit/>
          </a:bodyPr>
          <a:lstStyle>
            <a:defPPr>
              <a:defRPr lang="en-US"/>
            </a:defPPr>
            <a:lvl1pPr algn="ctr">
              <a:defRPr sz="6000" b="1">
                <a:solidFill>
                  <a:srgbClr val="D74B00"/>
                </a:solidFill>
              </a:defRPr>
            </a:lvl1pPr>
          </a:lstStyle>
          <a:p>
            <a:r>
              <a:rPr lang="en-US" dirty="0" smtClean="0">
                <a:latin typeface="+mj-lt"/>
              </a:rPr>
              <a:t>US 536M</a:t>
            </a:r>
            <a:endParaRPr lang="en-US" dirty="0">
              <a:latin typeface="+mj-lt"/>
            </a:endParaRPr>
          </a:p>
        </p:txBody>
      </p:sp>
      <p:sp>
        <p:nvSpPr>
          <p:cNvPr id="40" name="TextBox 39"/>
          <p:cNvSpPr txBox="1"/>
          <p:nvPr/>
        </p:nvSpPr>
        <p:spPr>
          <a:xfrm>
            <a:off x="6732240" y="5963762"/>
            <a:ext cx="1757696" cy="461665"/>
          </a:xfrm>
          <a:prstGeom prst="rect">
            <a:avLst/>
          </a:prstGeom>
          <a:noFill/>
        </p:spPr>
        <p:txBody>
          <a:bodyPr wrap="square" rtlCol="0">
            <a:spAutoFit/>
          </a:bodyPr>
          <a:lstStyle/>
          <a:p>
            <a:pPr algn="ctr"/>
            <a:r>
              <a:rPr lang="ru-RU" dirty="0" smtClean="0">
                <a:solidFill>
                  <a:srgbClr val="D74B00"/>
                </a:solidFill>
                <a:latin typeface="+mj-lt"/>
                <a:cs typeface="Arabic Typesetting" pitchFamily="66" charset="-78"/>
              </a:rPr>
              <a:t>филиалов</a:t>
            </a:r>
            <a:endParaRPr lang="en-US" dirty="0">
              <a:solidFill>
                <a:srgbClr val="D74B00"/>
              </a:solidFill>
              <a:latin typeface="+mj-lt"/>
              <a:cs typeface="Arabic Typesetting" pitchFamily="66" charset="-78"/>
            </a:endParaRPr>
          </a:p>
        </p:txBody>
      </p:sp>
      <p:sp>
        <p:nvSpPr>
          <p:cNvPr id="41" name="TextBox 40"/>
          <p:cNvSpPr txBox="1"/>
          <p:nvPr/>
        </p:nvSpPr>
        <p:spPr>
          <a:xfrm>
            <a:off x="3578143" y="5946432"/>
            <a:ext cx="2140274" cy="461665"/>
          </a:xfrm>
          <a:prstGeom prst="rect">
            <a:avLst/>
          </a:prstGeom>
          <a:noFill/>
        </p:spPr>
        <p:txBody>
          <a:bodyPr wrap="square" rtlCol="0">
            <a:spAutoFit/>
          </a:bodyPr>
          <a:lstStyle/>
          <a:p>
            <a:pPr algn="ctr"/>
            <a:r>
              <a:rPr lang="ru-RU" dirty="0">
                <a:solidFill>
                  <a:srgbClr val="D74B00"/>
                </a:solidFill>
                <a:latin typeface="+mj-lt"/>
                <a:cs typeface="Arabic Typesetting" pitchFamily="66" charset="-78"/>
              </a:rPr>
              <a:t>п</a:t>
            </a:r>
            <a:r>
              <a:rPr lang="ru-RU" dirty="0" smtClean="0">
                <a:solidFill>
                  <a:srgbClr val="D74B00"/>
                </a:solidFill>
                <a:latin typeface="+mj-lt"/>
                <a:cs typeface="Arabic Typesetting" pitchFamily="66" charset="-78"/>
              </a:rPr>
              <a:t>рибыль</a:t>
            </a:r>
            <a:endParaRPr lang="en-US" dirty="0">
              <a:solidFill>
                <a:srgbClr val="D74B00"/>
              </a:solidFill>
              <a:latin typeface="+mj-lt"/>
              <a:cs typeface="Arabic Typesetting" pitchFamily="66" charset="-78"/>
            </a:endParaRPr>
          </a:p>
        </p:txBody>
      </p:sp>
      <p:sp>
        <p:nvSpPr>
          <p:cNvPr id="42" name="TextBox 41"/>
          <p:cNvSpPr txBox="1"/>
          <p:nvPr/>
        </p:nvSpPr>
        <p:spPr>
          <a:xfrm>
            <a:off x="352844" y="5951943"/>
            <a:ext cx="2274940" cy="461665"/>
          </a:xfrm>
          <a:prstGeom prst="rect">
            <a:avLst/>
          </a:prstGeom>
          <a:noFill/>
        </p:spPr>
        <p:txBody>
          <a:bodyPr wrap="square" rtlCol="0">
            <a:spAutoFit/>
          </a:bodyPr>
          <a:lstStyle/>
          <a:p>
            <a:pPr algn="ctr"/>
            <a:r>
              <a:rPr lang="ru-RU" dirty="0">
                <a:solidFill>
                  <a:srgbClr val="D74B00"/>
                </a:solidFill>
                <a:latin typeface="+mj-lt"/>
                <a:cs typeface="Arabic Typesetting" pitchFamily="66" charset="-78"/>
              </a:rPr>
              <a:t>с</a:t>
            </a:r>
            <a:r>
              <a:rPr lang="ru-RU" dirty="0" smtClean="0">
                <a:solidFill>
                  <a:srgbClr val="D74B00"/>
                </a:solidFill>
                <a:latin typeface="+mj-lt"/>
                <a:cs typeface="Arabic Typesetting" pitchFamily="66" charset="-78"/>
              </a:rPr>
              <a:t>отрудников</a:t>
            </a:r>
            <a:endParaRPr lang="en-US" dirty="0">
              <a:solidFill>
                <a:srgbClr val="D74B00"/>
              </a:solidFill>
              <a:latin typeface="+mj-lt"/>
              <a:cs typeface="Arabic Typesetting" pitchFamily="66" charset="-78"/>
            </a:endParaRPr>
          </a:p>
        </p:txBody>
      </p:sp>
      <p:cxnSp>
        <p:nvCxnSpPr>
          <p:cNvPr id="34" name="Straight Connector 33"/>
          <p:cNvCxnSpPr/>
          <p:nvPr/>
        </p:nvCxnSpPr>
        <p:spPr>
          <a:xfrm>
            <a:off x="2750180" y="5155011"/>
            <a:ext cx="0" cy="1277809"/>
          </a:xfrm>
          <a:prstGeom prst="line">
            <a:avLst/>
          </a:prstGeom>
          <a:ln w="57150" cmpd="sng">
            <a:solidFill>
              <a:srgbClr val="D74B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06319" y="5157727"/>
            <a:ext cx="0" cy="1277809"/>
          </a:xfrm>
          <a:prstGeom prst="line">
            <a:avLst/>
          </a:prstGeom>
          <a:ln w="57150" cmpd="sng">
            <a:solidFill>
              <a:srgbClr val="D74B00"/>
            </a:solidFill>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4239803" y="1712764"/>
            <a:ext cx="40761" cy="4076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5" name="Oval 44"/>
          <p:cNvSpPr>
            <a:spLocks noChangeAspect="1"/>
          </p:cNvSpPr>
          <p:nvPr/>
        </p:nvSpPr>
        <p:spPr>
          <a:xfrm>
            <a:off x="4607519" y="2059077"/>
            <a:ext cx="40761" cy="4076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6" name="Oval 45"/>
          <p:cNvSpPr>
            <a:spLocks noChangeAspect="1"/>
          </p:cNvSpPr>
          <p:nvPr/>
        </p:nvSpPr>
        <p:spPr>
          <a:xfrm>
            <a:off x="4439169" y="1881124"/>
            <a:ext cx="40761" cy="4076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Oval 47"/>
          <p:cNvSpPr>
            <a:spLocks noChangeAspect="1"/>
          </p:cNvSpPr>
          <p:nvPr/>
        </p:nvSpPr>
        <p:spPr>
          <a:xfrm>
            <a:off x="7060264" y="2282277"/>
            <a:ext cx="40761" cy="40761"/>
          </a:xfrm>
          <a:prstGeom prst="ellipse">
            <a:avLst/>
          </a:prstGeom>
          <a:solidFill>
            <a:srgbClr val="48A8C7"/>
          </a:solidFill>
          <a:ln>
            <a:solidFill>
              <a:srgbClr val="48A8C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9" name="Oval 48"/>
          <p:cNvSpPr>
            <a:spLocks noChangeAspect="1"/>
          </p:cNvSpPr>
          <p:nvPr/>
        </p:nvSpPr>
        <p:spPr>
          <a:xfrm>
            <a:off x="7060264" y="2380112"/>
            <a:ext cx="40761" cy="40761"/>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1" name="Oval 50"/>
          <p:cNvSpPr>
            <a:spLocks noChangeAspect="1"/>
          </p:cNvSpPr>
          <p:nvPr/>
        </p:nvSpPr>
        <p:spPr>
          <a:xfrm>
            <a:off x="6830496" y="2543305"/>
            <a:ext cx="40761" cy="40761"/>
          </a:xfrm>
          <a:prstGeom prst="ellipse">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2" name="Oval 51"/>
          <p:cNvSpPr>
            <a:spLocks noChangeAspect="1"/>
          </p:cNvSpPr>
          <p:nvPr/>
        </p:nvSpPr>
        <p:spPr>
          <a:xfrm>
            <a:off x="6979511" y="2104140"/>
            <a:ext cx="40761" cy="40761"/>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3" name="Oval 52"/>
          <p:cNvSpPr>
            <a:spLocks noChangeAspect="1"/>
          </p:cNvSpPr>
          <p:nvPr/>
        </p:nvSpPr>
        <p:spPr>
          <a:xfrm>
            <a:off x="7507599" y="2144901"/>
            <a:ext cx="40761" cy="40761"/>
          </a:xfrm>
          <a:prstGeom prst="ellipse">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5" name="TextBox 54"/>
          <p:cNvSpPr txBox="1"/>
          <p:nvPr/>
        </p:nvSpPr>
        <p:spPr>
          <a:xfrm>
            <a:off x="7053293" y="2196919"/>
            <a:ext cx="1651412" cy="184666"/>
          </a:xfrm>
          <a:prstGeom prst="rect">
            <a:avLst/>
          </a:prstGeom>
          <a:noFill/>
        </p:spPr>
        <p:txBody>
          <a:bodyPr wrap="square" rtlCol="0">
            <a:spAutoFit/>
          </a:bodyPr>
          <a:lstStyle/>
          <a:p>
            <a:r>
              <a:rPr lang="en-US" sz="600" i="1" dirty="0" err="1" smtClean="0">
                <a:solidFill>
                  <a:srgbClr val="000000"/>
                </a:solidFill>
              </a:rPr>
              <a:t>Waffer</a:t>
            </a:r>
            <a:r>
              <a:rPr lang="en-US" sz="600" i="1" dirty="0" smtClean="0">
                <a:solidFill>
                  <a:srgbClr val="000000"/>
                </a:solidFill>
              </a:rPr>
              <a:t> Precision Metallic, </a:t>
            </a:r>
            <a:r>
              <a:rPr lang="en-US" sz="600" i="1" dirty="0" err="1" smtClean="0">
                <a:solidFill>
                  <a:srgbClr val="000000"/>
                </a:solidFill>
              </a:rPr>
              <a:t>Changshu</a:t>
            </a:r>
            <a:endParaRPr lang="en-US" sz="600" i="1" dirty="0">
              <a:solidFill>
                <a:srgbClr val="000000"/>
              </a:solidFill>
            </a:endParaRPr>
          </a:p>
        </p:txBody>
      </p:sp>
      <p:sp>
        <p:nvSpPr>
          <p:cNvPr id="58" name="TextBox 57"/>
          <p:cNvSpPr txBox="1"/>
          <p:nvPr/>
        </p:nvSpPr>
        <p:spPr>
          <a:xfrm>
            <a:off x="6372200" y="2420888"/>
            <a:ext cx="805563" cy="276999"/>
          </a:xfrm>
          <a:prstGeom prst="rect">
            <a:avLst/>
          </a:prstGeom>
          <a:noFill/>
        </p:spPr>
        <p:txBody>
          <a:bodyPr wrap="square" rtlCol="0">
            <a:spAutoFit/>
          </a:bodyPr>
          <a:lstStyle/>
          <a:p>
            <a:r>
              <a:rPr lang="en-US" sz="600" i="1" dirty="0" smtClean="0">
                <a:solidFill>
                  <a:srgbClr val="000000"/>
                </a:solidFill>
              </a:rPr>
              <a:t>MPT </a:t>
            </a:r>
          </a:p>
          <a:p>
            <a:r>
              <a:rPr lang="en-US" sz="600" i="1" dirty="0" err="1" smtClean="0">
                <a:solidFill>
                  <a:srgbClr val="000000"/>
                </a:solidFill>
              </a:rPr>
              <a:t>Shunde</a:t>
            </a:r>
            <a:endParaRPr lang="en-US" sz="600" i="1" dirty="0">
              <a:solidFill>
                <a:srgbClr val="000000"/>
              </a:solidFill>
            </a:endParaRPr>
          </a:p>
        </p:txBody>
      </p:sp>
      <p:sp>
        <p:nvSpPr>
          <p:cNvPr id="59" name="Oval 58"/>
          <p:cNvSpPr>
            <a:spLocks noChangeAspect="1"/>
          </p:cNvSpPr>
          <p:nvPr/>
        </p:nvSpPr>
        <p:spPr>
          <a:xfrm>
            <a:off x="7071484" y="2511029"/>
            <a:ext cx="40761" cy="40761"/>
          </a:xfrm>
          <a:prstGeom prst="ellipse">
            <a:avLst/>
          </a:prstGeom>
          <a:solidFill>
            <a:srgbClr val="98E33B"/>
          </a:solidFill>
          <a:ln>
            <a:solidFill>
              <a:srgbClr val="98E33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0" name="TextBox 59"/>
          <p:cNvSpPr txBox="1"/>
          <p:nvPr/>
        </p:nvSpPr>
        <p:spPr>
          <a:xfrm>
            <a:off x="7106516" y="2436374"/>
            <a:ext cx="837031" cy="184666"/>
          </a:xfrm>
          <a:prstGeom prst="rect">
            <a:avLst/>
          </a:prstGeom>
          <a:noFill/>
        </p:spPr>
        <p:txBody>
          <a:bodyPr wrap="square" rtlCol="0">
            <a:spAutoFit/>
          </a:bodyPr>
          <a:lstStyle/>
          <a:p>
            <a:r>
              <a:rPr lang="en-US" sz="600" i="1" dirty="0" smtClean="0">
                <a:solidFill>
                  <a:srgbClr val="000000"/>
                </a:solidFill>
              </a:rPr>
              <a:t>NAFCO, Taiwan</a:t>
            </a:r>
            <a:endParaRPr lang="en-US" sz="600" i="1" dirty="0">
              <a:solidFill>
                <a:srgbClr val="000000"/>
              </a:solidFill>
            </a:endParaRPr>
          </a:p>
        </p:txBody>
      </p:sp>
      <p:sp>
        <p:nvSpPr>
          <p:cNvPr id="62" name="TextBox 61"/>
          <p:cNvSpPr txBox="1"/>
          <p:nvPr/>
        </p:nvSpPr>
        <p:spPr>
          <a:xfrm>
            <a:off x="7020272" y="1988840"/>
            <a:ext cx="819321" cy="184666"/>
          </a:xfrm>
          <a:prstGeom prst="rect">
            <a:avLst/>
          </a:prstGeom>
          <a:noFill/>
        </p:spPr>
        <p:txBody>
          <a:bodyPr wrap="square" rtlCol="0">
            <a:spAutoFit/>
          </a:bodyPr>
          <a:lstStyle/>
          <a:p>
            <a:r>
              <a:rPr lang="en-US" sz="600" i="1" dirty="0" err="1" smtClean="0">
                <a:solidFill>
                  <a:srgbClr val="000000"/>
                </a:solidFill>
              </a:rPr>
              <a:t>Getac,Beijing</a:t>
            </a:r>
            <a:endParaRPr lang="en-US" sz="600" i="1" dirty="0">
              <a:solidFill>
                <a:srgbClr val="000000"/>
              </a:solidFill>
            </a:endParaRPr>
          </a:p>
        </p:txBody>
      </p:sp>
      <p:sp>
        <p:nvSpPr>
          <p:cNvPr id="63" name="TextBox 62"/>
          <p:cNvSpPr txBox="1"/>
          <p:nvPr/>
        </p:nvSpPr>
        <p:spPr>
          <a:xfrm>
            <a:off x="7050723" y="2290781"/>
            <a:ext cx="856667" cy="184666"/>
          </a:xfrm>
          <a:prstGeom prst="rect">
            <a:avLst/>
          </a:prstGeom>
          <a:noFill/>
        </p:spPr>
        <p:txBody>
          <a:bodyPr wrap="square" rtlCol="0">
            <a:spAutoFit/>
          </a:bodyPr>
          <a:lstStyle/>
          <a:p>
            <a:r>
              <a:rPr lang="en-US" sz="600" i="1" dirty="0" err="1" smtClean="0">
                <a:solidFill>
                  <a:srgbClr val="000000"/>
                </a:solidFill>
              </a:rPr>
              <a:t>Waffer</a:t>
            </a:r>
            <a:r>
              <a:rPr lang="en-US" sz="600" i="1" dirty="0" smtClean="0">
                <a:solidFill>
                  <a:srgbClr val="000000"/>
                </a:solidFill>
              </a:rPr>
              <a:t>, Shanghai</a:t>
            </a:r>
            <a:endParaRPr lang="en-US" sz="600" i="1" dirty="0">
              <a:solidFill>
                <a:srgbClr val="000000"/>
              </a:solidFill>
            </a:endParaRPr>
          </a:p>
        </p:txBody>
      </p:sp>
      <p:sp>
        <p:nvSpPr>
          <p:cNvPr id="64" name="TextBox 63"/>
          <p:cNvSpPr txBox="1"/>
          <p:nvPr/>
        </p:nvSpPr>
        <p:spPr>
          <a:xfrm>
            <a:off x="7530745" y="2092206"/>
            <a:ext cx="641655" cy="184666"/>
          </a:xfrm>
          <a:prstGeom prst="rect">
            <a:avLst/>
          </a:prstGeom>
          <a:noFill/>
        </p:spPr>
        <p:txBody>
          <a:bodyPr wrap="square" rtlCol="0">
            <a:spAutoFit/>
          </a:bodyPr>
          <a:lstStyle/>
          <a:p>
            <a:r>
              <a:rPr lang="en-US" sz="600" i="1" dirty="0" smtClean="0">
                <a:solidFill>
                  <a:srgbClr val="000000"/>
                </a:solidFill>
              </a:rPr>
              <a:t>Getac, Japan</a:t>
            </a:r>
            <a:endParaRPr lang="en-US" sz="600" i="1" dirty="0">
              <a:solidFill>
                <a:srgbClr val="000000"/>
              </a:solidFill>
            </a:endParaRPr>
          </a:p>
        </p:txBody>
      </p:sp>
      <p:sp>
        <p:nvSpPr>
          <p:cNvPr id="65" name="TextBox 64"/>
          <p:cNvSpPr txBox="1"/>
          <p:nvPr/>
        </p:nvSpPr>
        <p:spPr>
          <a:xfrm>
            <a:off x="3543103" y="1635279"/>
            <a:ext cx="641655" cy="184666"/>
          </a:xfrm>
          <a:prstGeom prst="rect">
            <a:avLst/>
          </a:prstGeom>
          <a:noFill/>
        </p:spPr>
        <p:txBody>
          <a:bodyPr wrap="square" rtlCol="0">
            <a:spAutoFit/>
          </a:bodyPr>
          <a:lstStyle/>
          <a:p>
            <a:pPr algn="r"/>
            <a:r>
              <a:rPr lang="en-US" sz="600" i="1" dirty="0" smtClean="0">
                <a:solidFill>
                  <a:srgbClr val="000000"/>
                </a:solidFill>
              </a:rPr>
              <a:t>Getac Ltd, UK</a:t>
            </a:r>
            <a:endParaRPr lang="en-US" sz="600" i="1" dirty="0">
              <a:solidFill>
                <a:srgbClr val="000000"/>
              </a:solidFill>
            </a:endParaRPr>
          </a:p>
        </p:txBody>
      </p:sp>
      <p:sp>
        <p:nvSpPr>
          <p:cNvPr id="66" name="TextBox 65"/>
          <p:cNvSpPr txBox="1"/>
          <p:nvPr/>
        </p:nvSpPr>
        <p:spPr>
          <a:xfrm>
            <a:off x="3475546" y="1799421"/>
            <a:ext cx="942096" cy="184666"/>
          </a:xfrm>
          <a:prstGeom prst="rect">
            <a:avLst/>
          </a:prstGeom>
          <a:noFill/>
        </p:spPr>
        <p:txBody>
          <a:bodyPr wrap="square" rtlCol="0">
            <a:spAutoFit/>
          </a:bodyPr>
          <a:lstStyle/>
          <a:p>
            <a:pPr algn="r"/>
            <a:r>
              <a:rPr lang="en-US" sz="600" i="1" dirty="0" smtClean="0"/>
              <a:t>Getac GmbH, Germany</a:t>
            </a:r>
            <a:endParaRPr lang="en-US" sz="600" i="1" dirty="0"/>
          </a:p>
        </p:txBody>
      </p:sp>
      <p:sp>
        <p:nvSpPr>
          <p:cNvPr id="67" name="TextBox 66"/>
          <p:cNvSpPr txBox="1"/>
          <p:nvPr/>
        </p:nvSpPr>
        <p:spPr>
          <a:xfrm>
            <a:off x="3946836" y="1986146"/>
            <a:ext cx="641655" cy="184666"/>
          </a:xfrm>
          <a:prstGeom prst="rect">
            <a:avLst/>
          </a:prstGeom>
          <a:noFill/>
        </p:spPr>
        <p:txBody>
          <a:bodyPr wrap="square" rtlCol="0">
            <a:spAutoFit/>
          </a:bodyPr>
          <a:lstStyle/>
          <a:p>
            <a:pPr algn="r"/>
            <a:r>
              <a:rPr lang="en-US" sz="600" i="1" dirty="0" smtClean="0">
                <a:solidFill>
                  <a:srgbClr val="000000"/>
                </a:solidFill>
              </a:rPr>
              <a:t>Getac, Italy</a:t>
            </a:r>
            <a:endParaRPr lang="en-US" sz="600" i="1" dirty="0">
              <a:solidFill>
                <a:srgbClr val="000000"/>
              </a:solidFill>
            </a:endParaRPr>
          </a:p>
        </p:txBody>
      </p:sp>
      <p:sp>
        <p:nvSpPr>
          <p:cNvPr id="68" name="Oval 67"/>
          <p:cNvSpPr>
            <a:spLocks noChangeAspect="1"/>
          </p:cNvSpPr>
          <p:nvPr/>
        </p:nvSpPr>
        <p:spPr>
          <a:xfrm>
            <a:off x="1502257" y="2182147"/>
            <a:ext cx="40761" cy="40761"/>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9" name="TextBox 68"/>
          <p:cNvSpPr txBox="1"/>
          <p:nvPr/>
        </p:nvSpPr>
        <p:spPr>
          <a:xfrm>
            <a:off x="698406" y="2097113"/>
            <a:ext cx="803852" cy="184666"/>
          </a:xfrm>
          <a:prstGeom prst="rect">
            <a:avLst/>
          </a:prstGeom>
          <a:noFill/>
        </p:spPr>
        <p:txBody>
          <a:bodyPr wrap="square" rtlCol="0">
            <a:spAutoFit/>
          </a:bodyPr>
          <a:lstStyle/>
          <a:p>
            <a:pPr algn="r"/>
            <a:r>
              <a:rPr lang="en-US" sz="600" i="1" dirty="0" smtClean="0">
                <a:solidFill>
                  <a:srgbClr val="000000"/>
                </a:solidFill>
              </a:rPr>
              <a:t>Getac Inc., USA</a:t>
            </a:r>
            <a:endParaRPr lang="en-US" sz="600" i="1" dirty="0">
              <a:solidFill>
                <a:srgbClr val="000000"/>
              </a:solidFill>
            </a:endParaRPr>
          </a:p>
        </p:txBody>
      </p:sp>
      <p:sp>
        <p:nvSpPr>
          <p:cNvPr id="92" name="Oval 91"/>
          <p:cNvSpPr>
            <a:spLocks noChangeAspect="1"/>
          </p:cNvSpPr>
          <p:nvPr/>
        </p:nvSpPr>
        <p:spPr>
          <a:xfrm>
            <a:off x="1522637" y="2254869"/>
            <a:ext cx="40761" cy="40761"/>
          </a:xfrm>
          <a:prstGeom prst="ellipse">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3" name="TextBox 92"/>
          <p:cNvSpPr txBox="1"/>
          <p:nvPr/>
        </p:nvSpPr>
        <p:spPr>
          <a:xfrm>
            <a:off x="555568" y="2189446"/>
            <a:ext cx="946690" cy="184666"/>
          </a:xfrm>
          <a:prstGeom prst="rect">
            <a:avLst/>
          </a:prstGeom>
          <a:noFill/>
        </p:spPr>
        <p:txBody>
          <a:bodyPr wrap="square" rtlCol="0">
            <a:spAutoFit/>
          </a:bodyPr>
          <a:lstStyle/>
          <a:p>
            <a:pPr algn="r"/>
            <a:r>
              <a:rPr lang="en-US" sz="600" i="1" dirty="0" smtClean="0">
                <a:solidFill>
                  <a:srgbClr val="000000"/>
                </a:solidFill>
              </a:rPr>
              <a:t>MPT, California, USA</a:t>
            </a:r>
            <a:endParaRPr lang="en-US" sz="600" i="1" dirty="0">
              <a:solidFill>
                <a:srgbClr val="000000"/>
              </a:solidFill>
            </a:endParaRPr>
          </a:p>
        </p:txBody>
      </p:sp>
      <p:cxnSp>
        <p:nvCxnSpPr>
          <p:cNvPr id="5" name="Straight Connector 4"/>
          <p:cNvCxnSpPr/>
          <p:nvPr/>
        </p:nvCxnSpPr>
        <p:spPr>
          <a:xfrm flipV="1">
            <a:off x="7009392" y="2353738"/>
            <a:ext cx="11281" cy="89279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Oval 97"/>
          <p:cNvSpPr>
            <a:spLocks noChangeAspect="1"/>
          </p:cNvSpPr>
          <p:nvPr/>
        </p:nvSpPr>
        <p:spPr>
          <a:xfrm flipV="1">
            <a:off x="6989307" y="2953229"/>
            <a:ext cx="45720" cy="45720"/>
          </a:xfrm>
          <a:prstGeom prst="ellipse">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9" name="Oval 98"/>
          <p:cNvSpPr>
            <a:spLocks noChangeAspect="1"/>
          </p:cNvSpPr>
          <p:nvPr/>
        </p:nvSpPr>
        <p:spPr>
          <a:xfrm flipH="1">
            <a:off x="6986532" y="3088053"/>
            <a:ext cx="45720" cy="45720"/>
          </a:xfrm>
          <a:prstGeom prst="ellipse">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0" name="Oval 99"/>
          <p:cNvSpPr>
            <a:spLocks noChangeAspect="1"/>
          </p:cNvSpPr>
          <p:nvPr/>
        </p:nvSpPr>
        <p:spPr>
          <a:xfrm flipV="1">
            <a:off x="6986532" y="3217747"/>
            <a:ext cx="45720" cy="45720"/>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1" name="TextBox 100"/>
          <p:cNvSpPr txBox="1"/>
          <p:nvPr/>
        </p:nvSpPr>
        <p:spPr>
          <a:xfrm>
            <a:off x="7001728" y="2780928"/>
            <a:ext cx="641655" cy="184666"/>
          </a:xfrm>
          <a:prstGeom prst="rect">
            <a:avLst/>
          </a:prstGeom>
          <a:noFill/>
        </p:spPr>
        <p:txBody>
          <a:bodyPr wrap="square" rtlCol="0">
            <a:spAutoFit/>
          </a:bodyPr>
          <a:lstStyle/>
          <a:p>
            <a:r>
              <a:rPr lang="en-US" sz="600" i="1" dirty="0" smtClean="0">
                <a:solidFill>
                  <a:srgbClr val="000000"/>
                </a:solidFill>
              </a:rPr>
              <a:t>MPT </a:t>
            </a:r>
            <a:r>
              <a:rPr lang="en-US" sz="600" i="1" dirty="0" err="1" smtClean="0">
                <a:solidFill>
                  <a:srgbClr val="000000"/>
                </a:solidFill>
              </a:rPr>
              <a:t>Kunshan</a:t>
            </a:r>
            <a:endParaRPr lang="en-US" sz="600" i="1" dirty="0">
              <a:solidFill>
                <a:srgbClr val="000000"/>
              </a:solidFill>
            </a:endParaRPr>
          </a:p>
        </p:txBody>
      </p:sp>
      <p:sp>
        <p:nvSpPr>
          <p:cNvPr id="102" name="TextBox 101"/>
          <p:cNvSpPr txBox="1"/>
          <p:nvPr/>
        </p:nvSpPr>
        <p:spPr>
          <a:xfrm>
            <a:off x="7003710" y="2955088"/>
            <a:ext cx="641655" cy="184666"/>
          </a:xfrm>
          <a:prstGeom prst="rect">
            <a:avLst/>
          </a:prstGeom>
          <a:noFill/>
        </p:spPr>
        <p:txBody>
          <a:bodyPr wrap="square" rtlCol="0">
            <a:spAutoFit/>
          </a:bodyPr>
          <a:lstStyle/>
          <a:p>
            <a:r>
              <a:rPr lang="en-US" sz="600" i="1" dirty="0" smtClean="0">
                <a:solidFill>
                  <a:srgbClr val="000000"/>
                </a:solidFill>
              </a:rPr>
              <a:t>MPTZ </a:t>
            </a:r>
            <a:r>
              <a:rPr lang="en-US" sz="600" i="1" dirty="0" err="1" smtClean="0">
                <a:solidFill>
                  <a:srgbClr val="000000"/>
                </a:solidFill>
              </a:rPr>
              <a:t>Kunshan</a:t>
            </a:r>
            <a:endParaRPr lang="en-US" sz="600" i="1" dirty="0">
              <a:solidFill>
                <a:srgbClr val="000000"/>
              </a:solidFill>
            </a:endParaRPr>
          </a:p>
        </p:txBody>
      </p:sp>
      <p:sp>
        <p:nvSpPr>
          <p:cNvPr id="103" name="TextBox 102"/>
          <p:cNvSpPr txBox="1"/>
          <p:nvPr/>
        </p:nvSpPr>
        <p:spPr>
          <a:xfrm>
            <a:off x="6996253" y="3152688"/>
            <a:ext cx="641655" cy="184666"/>
          </a:xfrm>
          <a:prstGeom prst="rect">
            <a:avLst/>
          </a:prstGeom>
          <a:noFill/>
        </p:spPr>
        <p:txBody>
          <a:bodyPr wrap="square" rtlCol="0">
            <a:spAutoFit/>
          </a:bodyPr>
          <a:lstStyle/>
          <a:p>
            <a:r>
              <a:rPr lang="en-US" sz="600" i="1" dirty="0" smtClean="0">
                <a:solidFill>
                  <a:srgbClr val="000000"/>
                </a:solidFill>
              </a:rPr>
              <a:t>Getac </a:t>
            </a:r>
            <a:r>
              <a:rPr lang="en-US" sz="600" i="1" dirty="0" err="1" smtClean="0">
                <a:solidFill>
                  <a:srgbClr val="000000"/>
                </a:solidFill>
              </a:rPr>
              <a:t>Kunshan</a:t>
            </a:r>
            <a:endParaRPr lang="en-US" sz="600" i="1" dirty="0">
              <a:solidFill>
                <a:srgbClr val="000000"/>
              </a:solidFill>
            </a:endParaRPr>
          </a:p>
        </p:txBody>
      </p:sp>
      <p:cxnSp>
        <p:nvCxnSpPr>
          <p:cNvPr id="104" name="Straight Connector 103"/>
          <p:cNvCxnSpPr/>
          <p:nvPr/>
        </p:nvCxnSpPr>
        <p:spPr>
          <a:xfrm flipV="1">
            <a:off x="6796475" y="2946062"/>
            <a:ext cx="0" cy="283616"/>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7" name="Oval 106"/>
          <p:cNvSpPr>
            <a:spLocks noChangeAspect="1"/>
          </p:cNvSpPr>
          <p:nvPr/>
        </p:nvSpPr>
        <p:spPr>
          <a:xfrm>
            <a:off x="6774742" y="3119691"/>
            <a:ext cx="40761" cy="40761"/>
          </a:xfrm>
          <a:prstGeom prst="ellipse">
            <a:avLst/>
          </a:prstGeom>
          <a:solidFill>
            <a:srgbClr val="48A8C7"/>
          </a:solidFill>
          <a:ln>
            <a:solidFill>
              <a:srgbClr val="48A8C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8" name="Oval 107"/>
          <p:cNvSpPr>
            <a:spLocks noChangeAspect="1"/>
          </p:cNvSpPr>
          <p:nvPr/>
        </p:nvSpPr>
        <p:spPr>
          <a:xfrm>
            <a:off x="6773470" y="3230476"/>
            <a:ext cx="40761" cy="40761"/>
          </a:xfrm>
          <a:prstGeom prst="ellipse">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9" name="TextBox 108"/>
          <p:cNvSpPr txBox="1"/>
          <p:nvPr/>
        </p:nvSpPr>
        <p:spPr>
          <a:xfrm>
            <a:off x="6153429" y="3042306"/>
            <a:ext cx="641655" cy="184666"/>
          </a:xfrm>
          <a:prstGeom prst="rect">
            <a:avLst/>
          </a:prstGeom>
          <a:noFill/>
        </p:spPr>
        <p:txBody>
          <a:bodyPr wrap="square" rtlCol="0">
            <a:spAutoFit/>
          </a:bodyPr>
          <a:lstStyle/>
          <a:p>
            <a:pPr algn="r"/>
            <a:r>
              <a:rPr lang="en-US" sz="600" i="1" dirty="0" smtClean="0">
                <a:solidFill>
                  <a:srgbClr val="000000"/>
                </a:solidFill>
              </a:rPr>
              <a:t>MVL Vietnam</a:t>
            </a:r>
            <a:endParaRPr lang="en-US" sz="600" i="1" dirty="0">
              <a:solidFill>
                <a:srgbClr val="000000"/>
              </a:solidFill>
            </a:endParaRPr>
          </a:p>
        </p:txBody>
      </p:sp>
      <p:sp>
        <p:nvSpPr>
          <p:cNvPr id="110" name="TextBox 109"/>
          <p:cNvSpPr txBox="1"/>
          <p:nvPr/>
        </p:nvSpPr>
        <p:spPr>
          <a:xfrm>
            <a:off x="6153429" y="3146696"/>
            <a:ext cx="641655" cy="184666"/>
          </a:xfrm>
          <a:prstGeom prst="rect">
            <a:avLst/>
          </a:prstGeom>
          <a:noFill/>
        </p:spPr>
        <p:txBody>
          <a:bodyPr wrap="square" rtlCol="0">
            <a:spAutoFit/>
          </a:bodyPr>
          <a:lstStyle/>
          <a:p>
            <a:pPr algn="r"/>
            <a:r>
              <a:rPr lang="en-US" sz="600" i="1" dirty="0" smtClean="0">
                <a:solidFill>
                  <a:srgbClr val="000000"/>
                </a:solidFill>
              </a:rPr>
              <a:t>MPT Vietnam</a:t>
            </a:r>
            <a:endParaRPr lang="en-US" sz="600" i="1" dirty="0">
              <a:solidFill>
                <a:srgbClr val="000000"/>
              </a:solidFill>
            </a:endParaRPr>
          </a:p>
        </p:txBody>
      </p:sp>
      <p:sp>
        <p:nvSpPr>
          <p:cNvPr id="70" name="TextBox 69"/>
          <p:cNvSpPr txBox="1"/>
          <p:nvPr/>
        </p:nvSpPr>
        <p:spPr>
          <a:xfrm>
            <a:off x="7056404" y="2551790"/>
            <a:ext cx="847504" cy="184666"/>
          </a:xfrm>
          <a:prstGeom prst="rect">
            <a:avLst/>
          </a:prstGeom>
          <a:noFill/>
        </p:spPr>
        <p:txBody>
          <a:bodyPr wrap="square" rtlCol="0">
            <a:spAutoFit/>
          </a:bodyPr>
          <a:lstStyle/>
          <a:p>
            <a:r>
              <a:rPr lang="en-US" sz="600" i="1" dirty="0" smtClean="0">
                <a:solidFill>
                  <a:srgbClr val="000000"/>
                </a:solidFill>
              </a:rPr>
              <a:t>Getac HQ Taiwan</a:t>
            </a:r>
            <a:endParaRPr lang="en-US" sz="600" i="1" dirty="0">
              <a:solidFill>
                <a:srgbClr val="000000"/>
              </a:solidFill>
            </a:endParaRPr>
          </a:p>
        </p:txBody>
      </p:sp>
      <p:sp>
        <p:nvSpPr>
          <p:cNvPr id="72" name="Oval 71"/>
          <p:cNvSpPr>
            <a:spLocks noChangeAspect="1"/>
          </p:cNvSpPr>
          <p:nvPr/>
        </p:nvSpPr>
        <p:spPr>
          <a:xfrm>
            <a:off x="7524328" y="2204864"/>
            <a:ext cx="40761" cy="40761"/>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3" name="Oval 72"/>
          <p:cNvSpPr>
            <a:spLocks noChangeAspect="1"/>
          </p:cNvSpPr>
          <p:nvPr/>
        </p:nvSpPr>
        <p:spPr>
          <a:xfrm>
            <a:off x="7065755" y="2590360"/>
            <a:ext cx="40761" cy="40761"/>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1" name="Oval 70"/>
          <p:cNvSpPr>
            <a:spLocks noChangeAspect="1"/>
          </p:cNvSpPr>
          <p:nvPr/>
        </p:nvSpPr>
        <p:spPr>
          <a:xfrm>
            <a:off x="5323327" y="1556792"/>
            <a:ext cx="40761" cy="4076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Box 73"/>
          <p:cNvSpPr txBox="1"/>
          <p:nvPr/>
        </p:nvSpPr>
        <p:spPr>
          <a:xfrm>
            <a:off x="5241347" y="1487567"/>
            <a:ext cx="763929" cy="184666"/>
          </a:xfrm>
          <a:prstGeom prst="rect">
            <a:avLst/>
          </a:prstGeom>
          <a:noFill/>
        </p:spPr>
        <p:txBody>
          <a:bodyPr wrap="square" rtlCol="0">
            <a:spAutoFit/>
          </a:bodyPr>
          <a:lstStyle/>
          <a:p>
            <a:pPr algn="r"/>
            <a:r>
              <a:rPr lang="en-US" sz="600" i="1" dirty="0" smtClean="0">
                <a:solidFill>
                  <a:srgbClr val="000000"/>
                </a:solidFill>
              </a:rPr>
              <a:t>Getac, Russia</a:t>
            </a:r>
            <a:endParaRPr lang="en-US" sz="600" i="1" dirty="0">
              <a:solidFill>
                <a:srgbClr val="000000"/>
              </a:solidFill>
            </a:endParaRPr>
          </a:p>
        </p:txBody>
      </p:sp>
      <p:sp>
        <p:nvSpPr>
          <p:cNvPr id="75" name="Oval 74"/>
          <p:cNvSpPr>
            <a:spLocks noChangeAspect="1"/>
          </p:cNvSpPr>
          <p:nvPr/>
        </p:nvSpPr>
        <p:spPr>
          <a:xfrm>
            <a:off x="6084168" y="2740167"/>
            <a:ext cx="40761" cy="4076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6" name="TextBox 75"/>
          <p:cNvSpPr txBox="1"/>
          <p:nvPr/>
        </p:nvSpPr>
        <p:spPr>
          <a:xfrm>
            <a:off x="5298497" y="2668214"/>
            <a:ext cx="763929" cy="184666"/>
          </a:xfrm>
          <a:prstGeom prst="rect">
            <a:avLst/>
          </a:prstGeom>
          <a:noFill/>
        </p:spPr>
        <p:txBody>
          <a:bodyPr wrap="square" rtlCol="0">
            <a:spAutoFit/>
          </a:bodyPr>
          <a:lstStyle/>
          <a:p>
            <a:pPr algn="r"/>
            <a:r>
              <a:rPr lang="en-US" sz="600" i="1" dirty="0" smtClean="0">
                <a:solidFill>
                  <a:srgbClr val="000000"/>
                </a:solidFill>
              </a:rPr>
              <a:t>Getac,  India</a:t>
            </a:r>
            <a:endParaRPr lang="en-US" sz="600" i="1" dirty="0">
              <a:solidFill>
                <a:srgbClr val="000000"/>
              </a:solidFill>
            </a:endParaRPr>
          </a:p>
        </p:txBody>
      </p:sp>
      <p:sp>
        <p:nvSpPr>
          <p:cNvPr id="77" name="Title 2"/>
          <p:cNvSpPr txBox="1">
            <a:spLocks/>
          </p:cNvSpPr>
          <p:nvPr/>
        </p:nvSpPr>
        <p:spPr>
          <a:xfrm>
            <a:off x="846246" y="191118"/>
            <a:ext cx="8229600" cy="774700"/>
          </a:xfrm>
          <a:prstGeom prst="rect">
            <a:avLst/>
          </a:prstGeom>
        </p:spPr>
        <p:txBody>
          <a:bodyPr vert="horz"/>
          <a:lstStyle>
            <a:lvl1pPr algn="ctr" defTabSz="914400" rtl="0" eaLnBrk="1" latinLnBrk="0" hangingPunct="1">
              <a:spcBef>
                <a:spcPct val="0"/>
              </a:spcBef>
              <a:buNone/>
              <a:defRPr sz="4400" kern="1200">
                <a:solidFill>
                  <a:srgbClr val="FFFFFF"/>
                </a:solidFill>
                <a:latin typeface="+mj-lt"/>
                <a:ea typeface="+mj-ea"/>
                <a:cs typeface="+mj-cs"/>
              </a:defRPr>
            </a:lvl1pPr>
          </a:lstStyle>
          <a:p>
            <a:pPr algn="l" fontAlgn="auto">
              <a:spcAft>
                <a:spcPts val="0"/>
              </a:spcAft>
            </a:pPr>
            <a:r>
              <a:rPr lang="ru-RU" sz="4000" b="1" dirty="0" smtClean="0">
                <a:solidFill>
                  <a:schemeClr val="bg1"/>
                </a:solidFill>
              </a:rPr>
              <a:t>ГЛОБАЛЬНОЕ ПРИСУТСТВИЕ </a:t>
            </a:r>
            <a:r>
              <a:rPr lang="en-US" sz="4000" b="1" dirty="0" smtClean="0">
                <a:solidFill>
                  <a:schemeClr val="bg1"/>
                </a:solidFill>
              </a:rPr>
              <a:t>GETAC</a:t>
            </a:r>
            <a:endParaRPr lang="en-US" sz="4000" b="1" dirty="0">
              <a:solidFill>
                <a:schemeClr val="bg1"/>
              </a:solidFill>
            </a:endParaRPr>
          </a:p>
        </p:txBody>
      </p:sp>
    </p:spTree>
    <p:extLst>
      <p:ext uri="{BB962C8B-B14F-4D97-AF65-F5344CB8AC3E}">
        <p14:creationId xmlns:p14="http://schemas.microsoft.com/office/powerpoint/2010/main" val="3062873121"/>
      </p:ext>
    </p:extLst>
  </p:cSld>
  <p:clrMapOvr>
    <a:masterClrMapping/>
  </p:clrMapOvr>
  <mc:AlternateContent xmlns:mc="http://schemas.openxmlformats.org/markup-compatibility/2006" xmlns:p14="http://schemas.microsoft.com/office/powerpoint/2010/main">
    <mc:Choice Requires="p14">
      <p:transition spd="med" p14:dur="700" advTm="26442">
        <p:fade/>
      </p:transition>
    </mc:Choice>
    <mc:Fallback xmlns="">
      <p:transition spd="med" advTm="26442">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7636" y="4175691"/>
            <a:ext cx="2381250" cy="1809751"/>
          </a:xfrm>
          <a:prstGeom prst="rect">
            <a:avLst/>
          </a:prstGeom>
        </p:spPr>
      </p:pic>
      <p:pic>
        <p:nvPicPr>
          <p:cNvPr id="11"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20694" y="1916833"/>
            <a:ext cx="1728192" cy="178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Low_Res_S400G3_phot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617" y="1960832"/>
            <a:ext cx="2394713" cy="1584176"/>
          </a:xfrm>
          <a:prstGeom prst="rect">
            <a:avLst/>
          </a:prstGeom>
        </p:spPr>
      </p:pic>
      <p:pic>
        <p:nvPicPr>
          <p:cNvPr id="13" name="Picture 11" descr="Low_Res_V110_F_open_win8(p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3878" y="1916833"/>
            <a:ext cx="2634466" cy="2119164"/>
          </a:xfrm>
          <a:prstGeom prst="rect">
            <a:avLst/>
          </a:prstGeom>
        </p:spPr>
      </p:pic>
      <p:pic>
        <p:nvPicPr>
          <p:cNvPr id="14" name="Picture 16" descr="Low_Res_X500_server_R_2_(pn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7669" y="3698323"/>
            <a:ext cx="2653608" cy="2945505"/>
          </a:xfrm>
          <a:prstGeom prst="rect">
            <a:avLst/>
          </a:prstGeom>
        </p:spPr>
      </p:pic>
      <p:sp>
        <p:nvSpPr>
          <p:cNvPr id="18" name="Title 1"/>
          <p:cNvSpPr txBox="1">
            <a:spLocks/>
          </p:cNvSpPr>
          <p:nvPr/>
        </p:nvSpPr>
        <p:spPr>
          <a:xfrm>
            <a:off x="0" y="836712"/>
            <a:ext cx="9144000" cy="73605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ru-RU" sz="1400" dirty="0" smtClean="0">
                <a:solidFill>
                  <a:prstClr val="black"/>
                </a:solidFill>
                <a:latin typeface="Calibri"/>
              </a:rPr>
              <a:t>Мы разрабатываем и производим</a:t>
            </a:r>
            <a:r>
              <a:rPr lang="en-US" sz="1400" dirty="0" smtClean="0">
                <a:solidFill>
                  <a:prstClr val="black"/>
                </a:solidFill>
                <a:latin typeface="Calibri"/>
              </a:rPr>
              <a:t> </a:t>
            </a:r>
            <a:r>
              <a:rPr lang="ru-RU" sz="1400" dirty="0" smtClean="0">
                <a:solidFill>
                  <a:prstClr val="black"/>
                </a:solidFill>
                <a:latin typeface="Calibri"/>
              </a:rPr>
              <a:t>широчайшую линейку защищённых мобильных решений - </a:t>
            </a:r>
            <a:endParaRPr lang="ru-RU" sz="1400" b="1" dirty="0">
              <a:solidFill>
                <a:prstClr val="black"/>
              </a:solidFill>
              <a:latin typeface="Calibri"/>
            </a:endParaRPr>
          </a:p>
          <a:p>
            <a:pPr algn="ctr"/>
            <a:r>
              <a:rPr lang="ru-RU" sz="1400" b="1" dirty="0" smtClean="0">
                <a:solidFill>
                  <a:prstClr val="black"/>
                </a:solidFill>
                <a:latin typeface="Calibri"/>
              </a:rPr>
              <a:t>от КПК до серверов</a:t>
            </a:r>
            <a:endParaRPr lang="ru-RU" sz="1400" dirty="0" smtClean="0">
              <a:solidFill>
                <a:prstClr val="black"/>
              </a:solidFill>
              <a:latin typeface="Calibri"/>
            </a:endParaRPr>
          </a:p>
        </p:txBody>
      </p:sp>
      <p:pic>
        <p:nvPicPr>
          <p:cNvPr id="19" name="Picture 4" descr="Getac_F110_F_win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6130" y="2276873"/>
            <a:ext cx="1584565" cy="1054264"/>
          </a:xfrm>
          <a:prstGeom prst="rect">
            <a:avLst/>
          </a:prstGeom>
        </p:spPr>
      </p:pic>
      <p:pic>
        <p:nvPicPr>
          <p:cNvPr id="21" name="Picture 2" descr="D:\Products Marketing\T800\Unit Photos\MP_clear\Front.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11795" y="2420890"/>
            <a:ext cx="1106977" cy="7413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Z710_4.1_photo.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25743" y="4331244"/>
            <a:ext cx="1131419" cy="856233"/>
          </a:xfrm>
          <a:prstGeom prst="rect">
            <a:avLst/>
          </a:prstGeom>
        </p:spPr>
      </p:pic>
      <p:pic>
        <p:nvPicPr>
          <p:cNvPr id="24"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9606" y="3962291"/>
            <a:ext cx="2916137" cy="1640327"/>
          </a:xfrm>
          <a:prstGeom prst="rect">
            <a:avLst/>
          </a:prstGeom>
        </p:spPr>
      </p:pic>
      <p:sp>
        <p:nvSpPr>
          <p:cNvPr id="34" name="Title 5"/>
          <p:cNvSpPr>
            <a:spLocks noGrp="1"/>
          </p:cNvSpPr>
          <p:nvPr>
            <p:ph type="title"/>
          </p:nvPr>
        </p:nvSpPr>
        <p:spPr>
          <a:xfrm>
            <a:off x="395536" y="404664"/>
            <a:ext cx="6660000" cy="360000"/>
          </a:xfrm>
        </p:spPr>
        <p:txBody>
          <a:bodyPr>
            <a:normAutofit/>
          </a:bodyPr>
          <a:lstStyle/>
          <a:p>
            <a:r>
              <a:rPr lang="ru-RU" sz="2200" dirty="0" smtClean="0"/>
              <a:t>Защищённые решения </a:t>
            </a:r>
            <a:r>
              <a:rPr lang="en-US" sz="2200" dirty="0" err="1" smtClean="0"/>
              <a:t>Getac</a:t>
            </a:r>
            <a:endParaRPr lang="en-US" sz="2200" dirty="0"/>
          </a:p>
        </p:txBody>
      </p:sp>
    </p:spTree>
    <p:extLst>
      <p:ext uri="{BB962C8B-B14F-4D97-AF65-F5344CB8AC3E}">
        <p14:creationId xmlns:p14="http://schemas.microsoft.com/office/powerpoint/2010/main" val="838812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383" y="207389"/>
            <a:ext cx="8229600" cy="418058"/>
          </a:xfrm>
        </p:spPr>
        <p:txBody>
          <a:bodyPr/>
          <a:lstStyle/>
          <a:p>
            <a:r>
              <a:rPr lang="ru-RU" sz="4000" dirty="0" smtClean="0">
                <a:latin typeface="+mj-lt"/>
              </a:rPr>
              <a:t>ПОЛНЫЙ ЦИКЛ ПРОИЗВОДСТВА</a:t>
            </a:r>
            <a:endParaRPr lang="en-US" sz="4000" dirty="0">
              <a:latin typeface="+mj-l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07" y="758424"/>
            <a:ext cx="7620016" cy="6129540"/>
          </a:xfrm>
          <a:prstGeom prst="rect">
            <a:avLst/>
          </a:prstGeom>
        </p:spPr>
      </p:pic>
      <p:sp>
        <p:nvSpPr>
          <p:cNvPr id="13" name="Oval 12"/>
          <p:cNvSpPr/>
          <p:nvPr/>
        </p:nvSpPr>
        <p:spPr>
          <a:xfrm>
            <a:off x="6158383" y="2636912"/>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53934" y="4437112"/>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107927" y="4718864"/>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50471" y="4802336"/>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11760" y="4113076"/>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6302399" y="1772816"/>
            <a:ext cx="1008112"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1484" y="1052735"/>
            <a:ext cx="1586384" cy="1169551"/>
          </a:xfrm>
          <a:prstGeom prst="rect">
            <a:avLst/>
          </a:prstGeom>
          <a:noFill/>
        </p:spPr>
        <p:txBody>
          <a:bodyPr wrap="square" rtlCol="0">
            <a:spAutoFit/>
          </a:bodyPr>
          <a:lstStyle/>
          <a:p>
            <a:r>
              <a:rPr lang="en-US" sz="1400" b="1" dirty="0" err="1" smtClean="0">
                <a:latin typeface="+mj-lt"/>
              </a:rPr>
              <a:t>MiTAC</a:t>
            </a:r>
            <a:r>
              <a:rPr lang="en-US" sz="1400" b="1" dirty="0" smtClean="0">
                <a:latin typeface="+mj-lt"/>
              </a:rPr>
              <a:t> Precision Technology (MPT) </a:t>
            </a:r>
          </a:p>
          <a:p>
            <a:endParaRPr lang="en-US" sz="1400" dirty="0" smtClean="0">
              <a:latin typeface="+mj-lt"/>
            </a:endParaRPr>
          </a:p>
          <a:p>
            <a:r>
              <a:rPr lang="ru-RU" sz="1400" dirty="0" smtClean="0">
                <a:latin typeface="+mj-lt"/>
              </a:rPr>
              <a:t>ДЕТАЛИ ИЗ ПОЛИМЕРОВ</a:t>
            </a:r>
            <a:endParaRPr lang="en-US" sz="1400" dirty="0" smtClean="0">
              <a:latin typeface="+mj-lt"/>
            </a:endParaRPr>
          </a:p>
        </p:txBody>
      </p:sp>
      <p:sp>
        <p:nvSpPr>
          <p:cNvPr id="21" name="TextBox 20"/>
          <p:cNvSpPr txBox="1"/>
          <p:nvPr/>
        </p:nvSpPr>
        <p:spPr>
          <a:xfrm>
            <a:off x="7444233" y="1228141"/>
            <a:ext cx="1408758" cy="2308324"/>
          </a:xfrm>
          <a:prstGeom prst="rect">
            <a:avLst/>
          </a:prstGeom>
          <a:noFill/>
        </p:spPr>
        <p:txBody>
          <a:bodyPr wrap="square" rtlCol="0">
            <a:spAutoFit/>
          </a:bodyPr>
          <a:lstStyle/>
          <a:p>
            <a:r>
              <a:rPr lang="en-US" sz="1600" b="1" dirty="0" smtClean="0">
                <a:latin typeface="+mj-lt"/>
              </a:rPr>
              <a:t>Optical Bonding Business Unit</a:t>
            </a:r>
          </a:p>
          <a:p>
            <a:endParaRPr lang="en-US" sz="1600" dirty="0">
              <a:latin typeface="+mj-lt"/>
            </a:endParaRPr>
          </a:p>
          <a:p>
            <a:r>
              <a:rPr lang="ru-RU" sz="1600" dirty="0" smtClean="0">
                <a:latin typeface="+mj-lt"/>
              </a:rPr>
              <a:t>СЕНСОРНЫЕ ЭКРАНЫ И ЗАЩИТА ДИСПЛЕЯ</a:t>
            </a:r>
            <a:endParaRPr lang="en-US" sz="1600" dirty="0" smtClean="0">
              <a:latin typeface="+mj-lt"/>
            </a:endParaRPr>
          </a:p>
          <a:p>
            <a:endParaRPr lang="en-US" sz="1600" dirty="0">
              <a:latin typeface="+mj-lt"/>
            </a:endParaRPr>
          </a:p>
        </p:txBody>
      </p:sp>
      <p:sp>
        <p:nvSpPr>
          <p:cNvPr id="22" name="TextBox 21"/>
          <p:cNvSpPr txBox="1"/>
          <p:nvPr/>
        </p:nvSpPr>
        <p:spPr>
          <a:xfrm>
            <a:off x="7444233" y="3678123"/>
            <a:ext cx="1287380" cy="1323439"/>
          </a:xfrm>
          <a:prstGeom prst="rect">
            <a:avLst/>
          </a:prstGeom>
          <a:noFill/>
        </p:spPr>
        <p:txBody>
          <a:bodyPr wrap="square" rtlCol="0">
            <a:spAutoFit/>
          </a:bodyPr>
          <a:lstStyle/>
          <a:p>
            <a:r>
              <a:rPr lang="en-US" sz="1600" b="1" dirty="0" smtClean="0">
                <a:latin typeface="+mj-lt"/>
              </a:rPr>
              <a:t>Power </a:t>
            </a:r>
          </a:p>
          <a:p>
            <a:r>
              <a:rPr lang="en-US" sz="1600" b="1" dirty="0" smtClean="0">
                <a:latin typeface="+mj-lt"/>
              </a:rPr>
              <a:t>Business Unit</a:t>
            </a:r>
          </a:p>
          <a:p>
            <a:endParaRPr lang="en-US" sz="1600" dirty="0">
              <a:latin typeface="+mj-lt"/>
            </a:endParaRPr>
          </a:p>
          <a:p>
            <a:r>
              <a:rPr lang="ru-RU" sz="1600" dirty="0" smtClean="0">
                <a:latin typeface="+mj-lt"/>
              </a:rPr>
              <a:t>БАТАРЕИ</a:t>
            </a:r>
            <a:endParaRPr lang="en-US" sz="1600" dirty="0" smtClean="0">
              <a:latin typeface="+mj-lt"/>
            </a:endParaRPr>
          </a:p>
        </p:txBody>
      </p:sp>
      <p:sp>
        <p:nvSpPr>
          <p:cNvPr id="27" name="TextBox 26"/>
          <p:cNvSpPr txBox="1"/>
          <p:nvPr/>
        </p:nvSpPr>
        <p:spPr>
          <a:xfrm>
            <a:off x="97077" y="3118426"/>
            <a:ext cx="1588592" cy="1384995"/>
          </a:xfrm>
          <a:prstGeom prst="rect">
            <a:avLst/>
          </a:prstGeom>
          <a:noFill/>
        </p:spPr>
        <p:txBody>
          <a:bodyPr wrap="square" rtlCol="0">
            <a:spAutoFit/>
          </a:bodyPr>
          <a:lstStyle/>
          <a:p>
            <a:r>
              <a:rPr lang="en-US" sz="1400" b="1" dirty="0" err="1" smtClean="0">
                <a:latin typeface="+mj-lt"/>
              </a:rPr>
              <a:t>Waffer</a:t>
            </a:r>
            <a:r>
              <a:rPr lang="en-US" sz="1400" b="1" dirty="0" smtClean="0">
                <a:latin typeface="+mj-lt"/>
              </a:rPr>
              <a:t> Technology Corporation</a:t>
            </a:r>
          </a:p>
          <a:p>
            <a:endParaRPr lang="en-US" sz="1400" dirty="0" smtClean="0">
              <a:latin typeface="+mj-lt"/>
            </a:endParaRPr>
          </a:p>
          <a:p>
            <a:r>
              <a:rPr lang="ru-RU" sz="1400" dirty="0" smtClean="0">
                <a:latin typeface="+mj-lt"/>
              </a:rPr>
              <a:t>ДЕТАЛИ И КОРПУСА ИЗ ЛЕГКИХ СПЛАВОВ</a:t>
            </a:r>
            <a:endParaRPr lang="en-US" sz="1400" dirty="0">
              <a:latin typeface="+mj-lt"/>
            </a:endParaRPr>
          </a:p>
        </p:txBody>
      </p:sp>
      <p:cxnSp>
        <p:nvCxnSpPr>
          <p:cNvPr id="30" name="Straight Connector 29"/>
          <p:cNvCxnSpPr>
            <a:stCxn id="16" idx="7"/>
          </p:cNvCxnSpPr>
          <p:nvPr/>
        </p:nvCxnSpPr>
        <p:spPr>
          <a:xfrm flipV="1">
            <a:off x="7073396" y="4452590"/>
            <a:ext cx="370837" cy="370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0" idx="2"/>
          </p:cNvCxnSpPr>
          <p:nvPr/>
        </p:nvCxnSpPr>
        <p:spPr>
          <a:xfrm flipH="1" flipV="1">
            <a:off x="984676" y="2222286"/>
            <a:ext cx="1441266" cy="1890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0" idx="2"/>
          </p:cNvCxnSpPr>
          <p:nvPr/>
        </p:nvCxnSpPr>
        <p:spPr>
          <a:xfrm flipH="1" flipV="1">
            <a:off x="984676" y="2222286"/>
            <a:ext cx="1415892" cy="2235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5" idx="2"/>
          </p:cNvCxnSpPr>
          <p:nvPr/>
        </p:nvCxnSpPr>
        <p:spPr>
          <a:xfrm flipH="1" flipV="1">
            <a:off x="1117823" y="4437112"/>
            <a:ext cx="990104" cy="353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5438303" y="4761345"/>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V="1">
            <a:off x="4358183" y="4869160"/>
            <a:ext cx="1080120" cy="1080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06055" y="5733255"/>
            <a:ext cx="3587910" cy="584775"/>
          </a:xfrm>
          <a:prstGeom prst="rect">
            <a:avLst/>
          </a:prstGeom>
          <a:noFill/>
        </p:spPr>
        <p:txBody>
          <a:bodyPr wrap="square" rtlCol="0">
            <a:spAutoFit/>
          </a:bodyPr>
          <a:lstStyle/>
          <a:p>
            <a:r>
              <a:rPr lang="en-US" sz="1600" b="1" dirty="0" smtClean="0">
                <a:latin typeface="+mj-lt"/>
              </a:rPr>
              <a:t>Getac RSBU </a:t>
            </a:r>
            <a:endParaRPr lang="en-US" sz="1600" b="1" dirty="0">
              <a:latin typeface="+mj-lt"/>
            </a:endParaRPr>
          </a:p>
          <a:p>
            <a:r>
              <a:rPr lang="ru-RU" sz="1600" dirty="0" smtClean="0">
                <a:latin typeface="+mj-lt"/>
              </a:rPr>
              <a:t>МАТЕРИНСКИЕ ПЛАТЫ</a:t>
            </a:r>
            <a:endParaRPr lang="en-US" sz="1600" dirty="0" smtClean="0">
              <a:latin typeface="+mj-lt"/>
            </a:endParaRPr>
          </a:p>
        </p:txBody>
      </p:sp>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81718">
            <a:off x="7351512" y="4746563"/>
            <a:ext cx="1795587" cy="1436469"/>
          </a:xfrm>
          <a:prstGeom prst="rect">
            <a:avLst/>
          </a:prstGeom>
        </p:spPr>
      </p:pic>
    </p:spTree>
    <p:extLst>
      <p:ext uri="{BB962C8B-B14F-4D97-AF65-F5344CB8AC3E}">
        <p14:creationId xmlns:p14="http://schemas.microsoft.com/office/powerpoint/2010/main" val="56885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44252" y="-47010"/>
            <a:ext cx="8229600" cy="764704"/>
          </a:xfrm>
          <a:prstGeom prst="rect">
            <a:avLst/>
          </a:prstGeom>
        </p:spPr>
        <p:txBody>
          <a:bodyPr>
            <a:normAutofit lnSpcReduction="10000"/>
          </a:bodyPr>
          <a:lstStyle>
            <a:lvl1pPr algn="l" defTabSz="914400" rtl="0" eaLnBrk="1" latinLnBrk="0" hangingPunct="1">
              <a:spcBef>
                <a:spcPct val="0"/>
              </a:spcBef>
              <a:buNone/>
              <a:defRPr sz="3800" kern="1200">
                <a:solidFill>
                  <a:schemeClr val="bg1"/>
                </a:solidFill>
                <a:latin typeface="+mj-lt"/>
                <a:ea typeface="微軟正黑體" pitchFamily="34" charset="-120"/>
                <a:cs typeface="+mj-cs"/>
              </a:defRPr>
            </a:lvl1pPr>
          </a:lstStyle>
          <a:p>
            <a:pPr algn="ctr"/>
            <a:endParaRPr lang="en-US" sz="4800" dirty="0">
              <a:latin typeface="TradeGothic" pitchFamily="2" charset="0"/>
            </a:endParaRPr>
          </a:p>
        </p:txBody>
      </p:sp>
      <p:sp>
        <p:nvSpPr>
          <p:cNvPr id="7" name="Title 3"/>
          <p:cNvSpPr txBox="1">
            <a:spLocks/>
          </p:cNvSpPr>
          <p:nvPr/>
        </p:nvSpPr>
        <p:spPr>
          <a:xfrm>
            <a:off x="971600" y="504056"/>
            <a:ext cx="2749696" cy="764704"/>
          </a:xfrm>
          <a:prstGeom prst="rect">
            <a:avLst/>
          </a:prstGeom>
        </p:spPr>
        <p:txBody>
          <a:bodyPr anchor="ctr" anchorCtr="0">
            <a:noAutofit/>
          </a:bodyPr>
          <a:lstStyle>
            <a:lvl1pPr algn="l" defTabSz="914400" rtl="0" eaLnBrk="1" latinLnBrk="0" hangingPunct="1">
              <a:spcBef>
                <a:spcPct val="0"/>
              </a:spcBef>
              <a:buNone/>
              <a:defRPr sz="2800" b="1" kern="1200">
                <a:solidFill>
                  <a:schemeClr val="bg1"/>
                </a:solidFill>
                <a:latin typeface="Verdana" pitchFamily="34" charset="0"/>
                <a:ea typeface="微軟正黑體" pitchFamily="34" charset="-120"/>
                <a:cs typeface="+mj-cs"/>
              </a:defRPr>
            </a:lvl1pPr>
          </a:lstStyle>
          <a:p>
            <a:pPr lvl="0" algn="ctr"/>
            <a:endParaRPr lang="en-US" sz="1600" dirty="0" smtClean="0"/>
          </a:p>
          <a:p>
            <a:pPr lvl="0" algn="ctr"/>
            <a:r>
              <a:rPr lang="en-US" sz="1600" dirty="0" smtClean="0"/>
              <a:t>QUADRACLEAR ® </a:t>
            </a:r>
            <a:endParaRPr lang="en-US" sz="1600" dirty="0"/>
          </a:p>
        </p:txBody>
      </p:sp>
      <p:sp>
        <p:nvSpPr>
          <p:cNvPr id="8" name="Title 3"/>
          <p:cNvSpPr txBox="1">
            <a:spLocks/>
          </p:cNvSpPr>
          <p:nvPr/>
        </p:nvSpPr>
        <p:spPr>
          <a:xfrm>
            <a:off x="5724128" y="620688"/>
            <a:ext cx="2236590" cy="764704"/>
          </a:xfrm>
          <a:prstGeom prst="rect">
            <a:avLst/>
          </a:prstGeom>
        </p:spPr>
        <p:txBody>
          <a:bodyPr anchor="ctr" anchorCtr="0">
            <a:noAutofit/>
          </a:bodyPr>
          <a:lstStyle>
            <a:lvl1pPr algn="l" defTabSz="914400" rtl="0" eaLnBrk="1" latinLnBrk="0" hangingPunct="1">
              <a:spcBef>
                <a:spcPct val="0"/>
              </a:spcBef>
              <a:buNone/>
              <a:defRPr sz="2800" b="1" kern="1200">
                <a:solidFill>
                  <a:schemeClr val="bg1"/>
                </a:solidFill>
                <a:latin typeface="Verdana" pitchFamily="34" charset="0"/>
                <a:ea typeface="微軟正黑體" pitchFamily="34" charset="-120"/>
                <a:cs typeface="+mj-cs"/>
              </a:defRPr>
            </a:lvl1pPr>
          </a:lstStyle>
          <a:p>
            <a:pPr lvl="0" algn="ctr"/>
            <a:endParaRPr lang="en-US" sz="1600" dirty="0"/>
          </a:p>
        </p:txBody>
      </p:sp>
      <p:sp>
        <p:nvSpPr>
          <p:cNvPr id="9" name="Title 3"/>
          <p:cNvSpPr txBox="1">
            <a:spLocks/>
          </p:cNvSpPr>
          <p:nvPr/>
        </p:nvSpPr>
        <p:spPr>
          <a:xfrm>
            <a:off x="5206680" y="476672"/>
            <a:ext cx="2749696" cy="764704"/>
          </a:xfrm>
          <a:prstGeom prst="rect">
            <a:avLst/>
          </a:prstGeom>
        </p:spPr>
        <p:txBody>
          <a:bodyPr anchor="ctr" anchorCtr="0">
            <a:noAutofit/>
          </a:bodyPr>
          <a:lstStyle>
            <a:lvl1pPr algn="l" defTabSz="914400" rtl="0" eaLnBrk="1" latinLnBrk="0" hangingPunct="1">
              <a:spcBef>
                <a:spcPct val="0"/>
              </a:spcBef>
              <a:buNone/>
              <a:defRPr sz="2800" b="1" kern="1200">
                <a:solidFill>
                  <a:schemeClr val="bg1"/>
                </a:solidFill>
                <a:latin typeface="Verdana" pitchFamily="34" charset="0"/>
                <a:ea typeface="微軟正黑體" pitchFamily="34" charset="-120"/>
                <a:cs typeface="+mj-cs"/>
              </a:defRPr>
            </a:lvl1pPr>
          </a:lstStyle>
          <a:p>
            <a:pPr lvl="0" algn="ctr"/>
            <a:endParaRPr lang="en-US" sz="1600" dirty="0" smtClean="0"/>
          </a:p>
          <a:p>
            <a:pPr lvl="0" algn="ctr"/>
            <a:r>
              <a:rPr lang="en-US" sz="1600" dirty="0" smtClean="0"/>
              <a:t>LUMIBOND ® </a:t>
            </a:r>
            <a:endParaRPr lang="en-US" sz="1600" dirty="0"/>
          </a:p>
        </p:txBody>
      </p:sp>
      <p:sp>
        <p:nvSpPr>
          <p:cNvPr id="2" name="Title 1"/>
          <p:cNvSpPr>
            <a:spLocks noGrp="1"/>
          </p:cNvSpPr>
          <p:nvPr>
            <p:ph type="title"/>
          </p:nvPr>
        </p:nvSpPr>
        <p:spPr>
          <a:xfrm>
            <a:off x="266362" y="153695"/>
            <a:ext cx="8229600" cy="418058"/>
          </a:xfrm>
        </p:spPr>
        <p:txBody>
          <a:bodyPr>
            <a:noAutofit/>
          </a:bodyPr>
          <a:lstStyle/>
          <a:p>
            <a:r>
              <a:rPr lang="ru-RU" sz="4600" dirty="0" smtClean="0">
                <a:latin typeface="+mj-lt"/>
              </a:rPr>
              <a:t>ПЕРЕДОВЫЕ ТЕХНОЛОГИИ</a:t>
            </a:r>
            <a:endParaRPr lang="en-US" sz="4600" dirty="0">
              <a:latin typeface="+mj-lt"/>
            </a:endParaRPr>
          </a:p>
        </p:txBody>
      </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334" y="3533096"/>
            <a:ext cx="2507560" cy="1731410"/>
          </a:xfrm>
          <a:prstGeom prst="rect">
            <a:avLst/>
          </a:prstGeom>
        </p:spPr>
      </p:pic>
      <p:sp>
        <p:nvSpPr>
          <p:cNvPr id="38" name="Title 3"/>
          <p:cNvSpPr txBox="1">
            <a:spLocks/>
          </p:cNvSpPr>
          <p:nvPr/>
        </p:nvSpPr>
        <p:spPr>
          <a:xfrm>
            <a:off x="5724128" y="620688"/>
            <a:ext cx="2236590" cy="764704"/>
          </a:xfrm>
          <a:prstGeom prst="rect">
            <a:avLst/>
          </a:prstGeom>
        </p:spPr>
        <p:txBody>
          <a:bodyPr anchor="ctr" anchorCtr="0">
            <a:noAutofit/>
          </a:bodyPr>
          <a:lstStyle>
            <a:lvl1pPr algn="l" defTabSz="914400" rtl="0" eaLnBrk="1" latinLnBrk="0" hangingPunct="1">
              <a:spcBef>
                <a:spcPct val="0"/>
              </a:spcBef>
              <a:buNone/>
              <a:defRPr sz="2800" b="1" kern="1200">
                <a:solidFill>
                  <a:schemeClr val="bg1"/>
                </a:solidFill>
                <a:latin typeface="Verdana" pitchFamily="34" charset="0"/>
                <a:ea typeface="微軟正黑體" pitchFamily="34" charset="-120"/>
                <a:cs typeface="+mj-cs"/>
              </a:defRPr>
            </a:lvl1pPr>
          </a:lstStyle>
          <a:p>
            <a:pPr lvl="0" algn="ctr"/>
            <a:endParaRPr lang="en-US" sz="1600" dirty="0"/>
          </a:p>
        </p:txBody>
      </p:sp>
      <p:pic>
        <p:nvPicPr>
          <p:cNvPr id="39" name="Picture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04" y="1052736"/>
            <a:ext cx="2616288" cy="1599411"/>
          </a:xfrm>
          <a:prstGeom prst="rect">
            <a:avLst/>
          </a:prstGeom>
        </p:spPr>
      </p:pic>
      <p:pic>
        <p:nvPicPr>
          <p:cNvPr id="40" name="Picture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1668" y="1052736"/>
            <a:ext cx="2638804" cy="1615752"/>
          </a:xfrm>
          <a:prstGeom prst="rect">
            <a:avLst/>
          </a:prstGeom>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8020" y="3481280"/>
            <a:ext cx="2862064" cy="1749661"/>
          </a:xfrm>
          <a:prstGeom prst="rect">
            <a:avLst/>
          </a:prstGeom>
        </p:spPr>
      </p:pic>
      <p:sp>
        <p:nvSpPr>
          <p:cNvPr id="42" name="文字方塊 24"/>
          <p:cNvSpPr txBox="1"/>
          <p:nvPr/>
        </p:nvSpPr>
        <p:spPr>
          <a:xfrm>
            <a:off x="465341" y="2519001"/>
            <a:ext cx="20282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400" fontAlgn="auto">
              <a:spcBef>
                <a:spcPts val="0"/>
              </a:spcBef>
              <a:spcAft>
                <a:spcPts val="0"/>
              </a:spcAft>
              <a:defRPr/>
            </a:pPr>
            <a:r>
              <a:rPr kumimoji="0" lang="en-US" altLang="zh-TW" sz="1600" b="1" kern="0" dirty="0" smtClean="0">
                <a:solidFill>
                  <a:sysClr val="windowText" lastClr="000000"/>
                </a:solidFill>
                <a:latin typeface="Calibri"/>
                <a:ea typeface="新細明體"/>
              </a:rPr>
              <a:t>QUADRACLEAR®  </a:t>
            </a:r>
          </a:p>
          <a:p>
            <a:pPr algn="ctr" defTabSz="914400" fontAlgn="auto">
              <a:spcBef>
                <a:spcPts val="0"/>
              </a:spcBef>
              <a:spcAft>
                <a:spcPts val="0"/>
              </a:spcAft>
              <a:defRPr/>
            </a:pPr>
            <a:r>
              <a:rPr lang="ru-RU" altLang="zh-TW" sz="1600" b="1" kern="0" dirty="0" smtClean="0">
                <a:solidFill>
                  <a:sysClr val="windowText" lastClr="000000"/>
                </a:solidFill>
                <a:latin typeface="Calibri"/>
                <a:ea typeface="新細明體"/>
              </a:rPr>
              <a:t>Чтение при солнечном свете</a:t>
            </a:r>
            <a:endParaRPr kumimoji="0" lang="zh-TW" altLang="en-US" sz="1600" b="1" kern="0" dirty="0">
              <a:solidFill>
                <a:sysClr val="windowText" lastClr="000000"/>
              </a:solidFill>
              <a:latin typeface="Calibri"/>
              <a:ea typeface="新細明體"/>
            </a:endParaRPr>
          </a:p>
        </p:txBody>
      </p:sp>
      <p:sp>
        <p:nvSpPr>
          <p:cNvPr id="43" name="文字方塊 24"/>
          <p:cNvSpPr txBox="1"/>
          <p:nvPr/>
        </p:nvSpPr>
        <p:spPr>
          <a:xfrm>
            <a:off x="3486234" y="2519001"/>
            <a:ext cx="25038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400" fontAlgn="auto">
              <a:spcBef>
                <a:spcPts val="0"/>
              </a:spcBef>
              <a:spcAft>
                <a:spcPts val="0"/>
              </a:spcAft>
              <a:defRPr/>
            </a:pPr>
            <a:r>
              <a:rPr kumimoji="0" lang="en-US" altLang="zh-TW" sz="1600" b="1" kern="0" dirty="0" smtClean="0">
                <a:solidFill>
                  <a:sysClr val="windowText" lastClr="000000"/>
                </a:solidFill>
                <a:latin typeface="Calibri"/>
                <a:ea typeface="新細明體"/>
              </a:rPr>
              <a:t>LUMIBOND® </a:t>
            </a:r>
          </a:p>
          <a:p>
            <a:pPr algn="ctr" defTabSz="914400" fontAlgn="auto">
              <a:spcBef>
                <a:spcPts val="0"/>
              </a:spcBef>
              <a:spcAft>
                <a:spcPts val="0"/>
              </a:spcAft>
              <a:defRPr/>
            </a:pPr>
            <a:r>
              <a:rPr lang="ru-RU" altLang="zh-TW" sz="1600" b="1" kern="0" dirty="0" smtClean="0">
                <a:solidFill>
                  <a:sysClr val="windowText" lastClr="000000"/>
                </a:solidFill>
                <a:latin typeface="Calibri"/>
                <a:ea typeface="新細明體"/>
              </a:rPr>
              <a:t>Повышенный контраст и улучшенные углы обзора</a:t>
            </a:r>
            <a:endParaRPr lang="en-US" altLang="zh-TW" sz="1600" b="1" kern="0" dirty="0" smtClean="0">
              <a:solidFill>
                <a:sysClr val="windowText" lastClr="000000"/>
              </a:solidFill>
              <a:latin typeface="Calibri"/>
              <a:ea typeface="新細明體"/>
            </a:endParaRPr>
          </a:p>
        </p:txBody>
      </p:sp>
      <p:sp>
        <p:nvSpPr>
          <p:cNvPr id="44" name="文字方塊 24"/>
          <p:cNvSpPr txBox="1"/>
          <p:nvPr/>
        </p:nvSpPr>
        <p:spPr>
          <a:xfrm>
            <a:off x="6581528" y="2517260"/>
            <a:ext cx="20282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400" fontAlgn="auto">
              <a:spcBef>
                <a:spcPts val="0"/>
              </a:spcBef>
              <a:spcAft>
                <a:spcPts val="0"/>
              </a:spcAft>
              <a:defRPr/>
            </a:pPr>
            <a:r>
              <a:rPr kumimoji="0" lang="en-US" altLang="zh-TW" sz="1600" b="1" kern="0" dirty="0" smtClean="0">
                <a:solidFill>
                  <a:sysClr val="windowText" lastClr="000000"/>
                </a:solidFill>
                <a:latin typeface="Calibri"/>
                <a:ea typeface="新細明體"/>
              </a:rPr>
              <a:t>ANTI-CORROSIVE</a:t>
            </a:r>
          </a:p>
          <a:p>
            <a:pPr algn="ctr" defTabSz="914400" fontAlgn="auto">
              <a:spcBef>
                <a:spcPts val="0"/>
              </a:spcBef>
              <a:spcAft>
                <a:spcPts val="0"/>
              </a:spcAft>
              <a:defRPr/>
            </a:pPr>
            <a:r>
              <a:rPr lang="ru-RU" altLang="zh-TW" sz="1600" b="1" kern="0" dirty="0" smtClean="0">
                <a:solidFill>
                  <a:sysClr val="windowText" lastClr="000000"/>
                </a:solidFill>
                <a:latin typeface="Calibri"/>
                <a:ea typeface="新細明體"/>
              </a:rPr>
              <a:t>Защита от коррозии и соляного тумана</a:t>
            </a:r>
            <a:endParaRPr kumimoji="0" lang="en-US" altLang="zh-TW" sz="1600" b="1" kern="0" dirty="0" smtClean="0">
              <a:solidFill>
                <a:sysClr val="windowText" lastClr="000000"/>
              </a:solidFill>
              <a:latin typeface="Calibri"/>
              <a:ea typeface="新細明體"/>
            </a:endParaRPr>
          </a:p>
        </p:txBody>
      </p:sp>
      <p:sp>
        <p:nvSpPr>
          <p:cNvPr id="45" name="文字方塊 24"/>
          <p:cNvSpPr txBox="1"/>
          <p:nvPr/>
        </p:nvSpPr>
        <p:spPr>
          <a:xfrm>
            <a:off x="467544" y="5215340"/>
            <a:ext cx="20282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400" fontAlgn="auto">
              <a:spcBef>
                <a:spcPts val="0"/>
              </a:spcBef>
              <a:spcAft>
                <a:spcPts val="0"/>
              </a:spcAft>
              <a:defRPr/>
            </a:pPr>
            <a:r>
              <a:rPr kumimoji="0" lang="en-US" altLang="zh-TW" sz="1600" b="1" kern="0" dirty="0" smtClean="0">
                <a:solidFill>
                  <a:sysClr val="windowText" lastClr="000000"/>
                </a:solidFill>
                <a:latin typeface="Calibri"/>
                <a:ea typeface="新細明體"/>
              </a:rPr>
              <a:t>POWER SAVING  </a:t>
            </a:r>
          </a:p>
          <a:p>
            <a:pPr algn="ctr" defTabSz="914400" fontAlgn="auto">
              <a:spcBef>
                <a:spcPts val="0"/>
              </a:spcBef>
              <a:spcAft>
                <a:spcPts val="0"/>
              </a:spcAft>
              <a:defRPr/>
            </a:pPr>
            <a:r>
              <a:rPr lang="ru-RU" altLang="zh-TW" sz="1600" b="1" kern="0" dirty="0" smtClean="0">
                <a:solidFill>
                  <a:sysClr val="windowText" lastClr="000000"/>
                </a:solidFill>
                <a:latin typeface="Calibri"/>
                <a:ea typeface="新細明體"/>
              </a:rPr>
              <a:t>Горячая замена батарей</a:t>
            </a:r>
            <a:endParaRPr lang="en-US" altLang="zh-TW" sz="1600" b="1" kern="0" dirty="0" smtClean="0">
              <a:solidFill>
                <a:sysClr val="windowText" lastClr="000000"/>
              </a:solidFill>
              <a:latin typeface="Calibri"/>
              <a:ea typeface="新細明體"/>
            </a:endParaRPr>
          </a:p>
        </p:txBody>
      </p:sp>
      <p:sp>
        <p:nvSpPr>
          <p:cNvPr id="46" name="文字方塊 24"/>
          <p:cNvSpPr txBox="1"/>
          <p:nvPr/>
        </p:nvSpPr>
        <p:spPr>
          <a:xfrm>
            <a:off x="3544940" y="5192039"/>
            <a:ext cx="2028224" cy="107721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400" fontAlgn="auto">
              <a:spcBef>
                <a:spcPts val="0"/>
              </a:spcBef>
              <a:spcAft>
                <a:spcPts val="0"/>
              </a:spcAft>
              <a:defRPr/>
            </a:pPr>
            <a:r>
              <a:rPr kumimoji="0" lang="en-US" altLang="zh-TW" sz="1600" b="1" kern="0" dirty="0" smtClean="0">
                <a:solidFill>
                  <a:sysClr val="windowText" lastClr="000000"/>
                </a:solidFill>
                <a:latin typeface="Calibri"/>
                <a:ea typeface="新細明體"/>
              </a:rPr>
              <a:t>NIGHT VISION </a:t>
            </a:r>
          </a:p>
          <a:p>
            <a:pPr algn="ctr" defTabSz="914400" fontAlgn="auto">
              <a:spcBef>
                <a:spcPts val="0"/>
              </a:spcBef>
              <a:spcAft>
                <a:spcPts val="0"/>
              </a:spcAft>
              <a:defRPr/>
            </a:pPr>
            <a:r>
              <a:rPr lang="ru-RU" altLang="zh-TW" sz="1600" b="1" kern="0" dirty="0" smtClean="0">
                <a:solidFill>
                  <a:sysClr val="windowText" lastClr="000000"/>
                </a:solidFill>
                <a:latin typeface="Calibri"/>
                <a:ea typeface="新細明體"/>
              </a:rPr>
              <a:t>Ночное видение без дополнительных фильтров</a:t>
            </a:r>
            <a:endParaRPr lang="en-US" altLang="zh-TW" sz="1600" b="1" kern="0" dirty="0" smtClean="0">
              <a:solidFill>
                <a:sysClr val="windowText" lastClr="000000"/>
              </a:solidFill>
              <a:latin typeface="Calibri"/>
              <a:ea typeface="新細明體"/>
            </a:endParaRPr>
          </a:p>
        </p:txBody>
      </p:sp>
      <p:sp>
        <p:nvSpPr>
          <p:cNvPr id="47" name="文字方塊 24"/>
          <p:cNvSpPr txBox="1"/>
          <p:nvPr/>
        </p:nvSpPr>
        <p:spPr>
          <a:xfrm>
            <a:off x="6486958" y="5230941"/>
            <a:ext cx="20282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400" fontAlgn="auto">
              <a:spcBef>
                <a:spcPts val="0"/>
              </a:spcBef>
              <a:spcAft>
                <a:spcPts val="0"/>
              </a:spcAft>
              <a:defRPr/>
            </a:pPr>
            <a:r>
              <a:rPr kumimoji="0" lang="en-US" altLang="zh-TW" sz="1600" b="1" kern="0" dirty="0" smtClean="0">
                <a:solidFill>
                  <a:sysClr val="windowText" lastClr="000000"/>
                </a:solidFill>
                <a:latin typeface="Calibri"/>
                <a:ea typeface="新細明體"/>
              </a:rPr>
              <a:t>ANTI-EXPLOSIVE </a:t>
            </a:r>
          </a:p>
          <a:p>
            <a:pPr algn="ctr" defTabSz="914400" fontAlgn="auto">
              <a:spcBef>
                <a:spcPts val="0"/>
              </a:spcBef>
              <a:spcAft>
                <a:spcPts val="0"/>
              </a:spcAft>
              <a:defRPr/>
            </a:pPr>
            <a:r>
              <a:rPr lang="ru-RU" altLang="zh-TW" sz="1600" b="1" kern="0" dirty="0" smtClean="0">
                <a:solidFill>
                  <a:sysClr val="windowText" lastClr="000000"/>
                </a:solidFill>
                <a:latin typeface="Calibri"/>
                <a:ea typeface="新細明體"/>
              </a:rPr>
              <a:t>Взрывобезопасная серия</a:t>
            </a:r>
            <a:endParaRPr kumimoji="0" lang="en-US" altLang="zh-TW" sz="1600" b="1" kern="0" dirty="0" smtClean="0">
              <a:solidFill>
                <a:sysClr val="windowText" lastClr="000000"/>
              </a:solidFill>
              <a:latin typeface="Calibri"/>
              <a:ea typeface="新細明體"/>
            </a:endParaRPr>
          </a:p>
        </p:txBody>
      </p:sp>
      <p:pic>
        <p:nvPicPr>
          <p:cNvPr id="48" name="Picture 47"/>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333" b="99501" l="5054" r="93262">
                        <a14:foregroundMark x1="53905" y1="19967" x2="48851" y2="31448"/>
                        <a14:foregroundMark x1="48086" y1="16473" x2="48086" y2="16473"/>
                        <a14:foregroundMark x1="44564" y1="19967" x2="44564" y2="19967"/>
                        <a14:foregroundMark x1="43951" y1="29617" x2="43951" y2="29617"/>
                        <a14:foregroundMark x1="49923" y1="34942" x2="49923" y2="34942"/>
                        <a14:foregroundMark x1="59877" y1="28120" x2="59877" y2="28120"/>
                        <a14:foregroundMark x1="59112" y1="20799" x2="59112" y2="20799"/>
                        <a14:foregroundMark x1="54824" y1="28286" x2="54824" y2="28286"/>
                        <a14:foregroundMark x1="67841" y1="68053" x2="67841" y2="68053"/>
                        <a14:foregroundMark x1="66922" y1="63561" x2="66922" y2="63561"/>
                        <a14:foregroundMark x1="68606" y1="62063" x2="68606" y2="62063"/>
                        <a14:foregroundMark x1="25881" y1="73877" x2="25881" y2="73877"/>
                        <a14:foregroundMark x1="29556" y1="74709" x2="29556" y2="74709"/>
                        <a14:foregroundMark x1="22971" y1="74709" x2="13629" y2="74709"/>
                        <a14:foregroundMark x1="13476" y1="77870" x2="13017" y2="93344"/>
                        <a14:foregroundMark x1="25881" y1="71048" x2="25881" y2="71048"/>
                        <a14:foregroundMark x1="20214" y1="71048" x2="20214" y2="71048"/>
                        <a14:foregroundMark x1="9801" y1="80033" x2="9801" y2="80033"/>
                        <a14:foregroundMark x1="9648" y1="87354" x2="9648" y2="87354"/>
                        <a14:foregroundMark x1="9954" y1="84027" x2="9648" y2="96339"/>
                        <a14:foregroundMark x1="12098" y1="97671" x2="30322" y2="98003"/>
                        <a14:foregroundMark x1="9954" y1="73877" x2="9954" y2="85857"/>
                        <a14:foregroundMark x1="24196" y1="77371" x2="32312" y2="77704"/>
                        <a14:foregroundMark x1="37672" y1="94343" x2="65237" y2="95840"/>
                        <a14:foregroundMark x1="37519" y1="91015" x2="48851" y2="90849"/>
                        <a14:foregroundMark x1="52067" y1="89018" x2="64472" y2="89351"/>
                        <a14:foregroundMark x1="33538" y1="94176" x2="33538" y2="96839"/>
                        <a14:foregroundMark x1="72741" y1="92180" x2="75957" y2="96339"/>
                        <a14:foregroundMark x1="73507" y1="77371" x2="74426" y2="85857"/>
                        <a14:foregroundMark x1="84227" y1="77205" x2="84992" y2="94842"/>
                        <a14:foregroundMark x1="90199" y1="68053" x2="90199" y2="68053"/>
                        <a14:foregroundMark x1="87596" y1="68885" x2="87596" y2="68885"/>
                        <a14:foregroundMark x1="89893" y1="70383" x2="89893" y2="70383"/>
                        <a14:foregroundMark x1="89433" y1="74709" x2="89280" y2="91514"/>
                        <a14:foregroundMark x1="90199" y1="94676" x2="90199" y2="94676"/>
                        <a14:foregroundMark x1="88821" y1="94676" x2="86830" y2="95341"/>
                        <a14:foregroundMark x1="79326" y1="97171" x2="79326" y2="97171"/>
                        <a14:foregroundMark x1="67841" y1="97671" x2="67841" y2="97671"/>
                        <a14:foregroundMark x1="58499" y1="96672" x2="58499" y2="96672"/>
                        <a14:foregroundMark x1="56355" y1="21298" x2="56355" y2="21298"/>
                        <a14:foregroundMark x1="45636" y1="25790" x2="45636" y2="25790"/>
                        <a14:foregroundMark x1="48698" y1="26123" x2="48698" y2="26123"/>
                        <a14:foregroundMark x1="52067" y1="32945" x2="52067" y2="32945"/>
                        <a14:foregroundMark x1="17764" y1="71381" x2="11792" y2="71381"/>
                        <a14:foregroundMark x1="85605" y1="95341" x2="85605" y2="95341"/>
                        <a14:foregroundMark x1="83461" y1="96173" x2="83461" y2="96173"/>
                        <a14:foregroundMark x1="66156" y1="97171" x2="60490" y2="97671"/>
                        <a14:foregroundMark x1="55436" y1="97671" x2="45942" y2="97338"/>
                        <a14:foregroundMark x1="37366" y1="96839" x2="42266" y2="97171"/>
                        <a14:foregroundMark x1="10720" y1="71880" x2="10720" y2="71880"/>
                      </a14:backgroundRemoval>
                    </a14:imgEffect>
                  </a14:imgLayer>
                </a14:imgProps>
              </a:ext>
              <a:ext uri="{28A0092B-C50C-407E-A947-70E740481C1C}">
                <a14:useLocalDpi xmlns:a14="http://schemas.microsoft.com/office/drawing/2010/main"/>
              </a:ext>
            </a:extLst>
          </a:blip>
          <a:srcRect/>
          <a:stretch/>
        </p:blipFill>
        <p:spPr>
          <a:xfrm>
            <a:off x="6486958" y="3533096"/>
            <a:ext cx="1919402" cy="1697845"/>
          </a:xfrm>
          <a:prstGeom prst="rect">
            <a:avLst/>
          </a:prstGeom>
        </p:spPr>
      </p:pic>
      <p:pic>
        <p:nvPicPr>
          <p:cNvPr id="49" name="Picture 48" descr="battery-icon.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2840" y="3773857"/>
            <a:ext cx="598401" cy="580160"/>
          </a:xfrm>
          <a:prstGeom prst="rect">
            <a:avLst/>
          </a:prstGeom>
        </p:spPr>
      </p:pic>
      <p:pic>
        <p:nvPicPr>
          <p:cNvPr id="50" name="Picture 4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5839" y="1000666"/>
            <a:ext cx="2093746" cy="1445682"/>
          </a:xfrm>
          <a:prstGeom prst="rect">
            <a:avLst/>
          </a:prstGeom>
        </p:spPr>
      </p:pic>
    </p:spTree>
    <p:extLst>
      <p:ext uri="{BB962C8B-B14F-4D97-AF65-F5344CB8AC3E}">
        <p14:creationId xmlns:p14="http://schemas.microsoft.com/office/powerpoint/2010/main" val="2065602241"/>
      </p:ext>
    </p:extLst>
  </p:cSld>
  <p:clrMapOvr>
    <a:masterClrMapping/>
  </p:clrMapOvr>
  <mc:AlternateContent xmlns:mc="http://schemas.openxmlformats.org/markup-compatibility/2006" xmlns:p14="http://schemas.microsoft.com/office/powerpoint/2010/main">
    <mc:Choice Requires="p14">
      <p:transition spd="med" p14:dur="700" advTm="91251">
        <p:fade/>
      </p:transition>
    </mc:Choice>
    <mc:Fallback xmlns="">
      <p:transition spd="med" advTm="91251">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216" y="179011"/>
            <a:ext cx="8229600" cy="418058"/>
          </a:xfrm>
        </p:spPr>
        <p:txBody>
          <a:bodyPr/>
          <a:lstStyle/>
          <a:p>
            <a:pPr>
              <a:defRPr/>
            </a:pPr>
            <a:r>
              <a:rPr lang="ru-RU" altLang="zh-TW" sz="4400" dirty="0" smtClean="0">
                <a:latin typeface="+mj-lt"/>
              </a:rPr>
              <a:t>НЕЗАВИСИМАЯ СЕРТИФИКАЦИЯ</a:t>
            </a:r>
            <a:endParaRPr lang="zh-TW" altLang="en-US" sz="4400" dirty="0">
              <a:latin typeface="+mj-lt"/>
            </a:endParaRPr>
          </a:p>
        </p:txBody>
      </p:sp>
      <p:pic>
        <p:nvPicPr>
          <p:cNvPr id="33795" name="Picture 2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3120" y="2276872"/>
            <a:ext cx="771872" cy="790077"/>
          </a:xfrm>
          <a:prstGeom prst="rect">
            <a:avLst/>
          </a:prstGeom>
          <a:noFill/>
          <a:ln w="9525">
            <a:noFill/>
            <a:miter lim="800000"/>
            <a:headEnd/>
            <a:tailEnd/>
          </a:ln>
        </p:spPr>
      </p:pic>
      <p:pic>
        <p:nvPicPr>
          <p:cNvPr id="33796" name="Picture 28"/>
          <p:cNvPicPr>
            <a:picLocks noChangeAspect="1"/>
          </p:cNvPicPr>
          <p:nvPr/>
        </p:nvPicPr>
        <p:blipFill>
          <a:blip r:embed="rId4"/>
          <a:srcRect/>
          <a:stretch>
            <a:fillRect/>
          </a:stretch>
        </p:blipFill>
        <p:spPr bwMode="auto">
          <a:xfrm>
            <a:off x="5642975" y="4353145"/>
            <a:ext cx="857250" cy="806791"/>
          </a:xfrm>
          <a:prstGeom prst="rect">
            <a:avLst/>
          </a:prstGeom>
          <a:noFill/>
          <a:ln w="9525">
            <a:noFill/>
            <a:miter lim="800000"/>
            <a:headEnd/>
            <a:tailEnd/>
          </a:ln>
        </p:spPr>
      </p:pic>
      <p:pic>
        <p:nvPicPr>
          <p:cNvPr id="33799" name="Picture 14" descr="ATEX_2009082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6991" y="2508087"/>
            <a:ext cx="738188" cy="738187"/>
          </a:xfrm>
          <a:prstGeom prst="rect">
            <a:avLst/>
          </a:prstGeom>
          <a:noFill/>
          <a:ln w="9525">
            <a:noFill/>
            <a:miter lim="800000"/>
            <a:headEnd/>
            <a:tailEnd/>
          </a:ln>
        </p:spPr>
      </p:pic>
      <p:pic>
        <p:nvPicPr>
          <p:cNvPr id="33800" name="Picture 15" descr="BS178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76790" y="2429120"/>
            <a:ext cx="841375" cy="841375"/>
          </a:xfrm>
          <a:prstGeom prst="rect">
            <a:avLst/>
          </a:prstGeom>
          <a:noFill/>
          <a:ln w="9525">
            <a:noFill/>
            <a:miter lim="800000"/>
            <a:headEnd/>
            <a:tailEnd/>
          </a:ln>
        </p:spPr>
      </p:pic>
      <p:pic>
        <p:nvPicPr>
          <p:cNvPr id="33803" name="Picture 18" descr="IP54_2009082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99259" y="2454212"/>
            <a:ext cx="755650" cy="719137"/>
          </a:xfrm>
          <a:prstGeom prst="rect">
            <a:avLst/>
          </a:prstGeom>
          <a:noFill/>
          <a:ln w="9525">
            <a:noFill/>
            <a:miter lim="800000"/>
            <a:headEnd/>
            <a:tailEnd/>
          </a:ln>
        </p:spPr>
      </p:pic>
      <p:pic>
        <p:nvPicPr>
          <p:cNvPr id="33804" name="Picture 19" descr="IP65_2009082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85156" y="3536314"/>
            <a:ext cx="755650" cy="719137"/>
          </a:xfrm>
          <a:prstGeom prst="rect">
            <a:avLst/>
          </a:prstGeom>
          <a:noFill/>
          <a:ln w="9525">
            <a:noFill/>
            <a:miter lim="800000"/>
            <a:headEnd/>
            <a:tailEnd/>
          </a:ln>
        </p:spPr>
      </p:pic>
      <p:pic>
        <p:nvPicPr>
          <p:cNvPr id="33808" name="Picture 23" descr="MIL-STD 461F_CERTIFIED"/>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9587" y="3547495"/>
            <a:ext cx="728663" cy="752475"/>
          </a:xfrm>
          <a:prstGeom prst="rect">
            <a:avLst/>
          </a:prstGeom>
          <a:noFill/>
          <a:ln w="9525">
            <a:noFill/>
            <a:miter lim="800000"/>
            <a:headEnd/>
            <a:tailEnd/>
          </a:ln>
        </p:spPr>
      </p:pic>
      <p:pic>
        <p:nvPicPr>
          <p:cNvPr id="33810" name="Picture 25" descr="MIL-STD 810G_CERTIFIE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9216" y="2440719"/>
            <a:ext cx="722313" cy="746125"/>
          </a:xfrm>
          <a:prstGeom prst="rect">
            <a:avLst/>
          </a:prstGeom>
          <a:noFill/>
          <a:ln w="9525">
            <a:noFill/>
            <a:miter lim="800000"/>
            <a:headEnd/>
            <a:tailEnd/>
          </a:ln>
        </p:spPr>
      </p:pic>
      <p:pic>
        <p:nvPicPr>
          <p:cNvPr id="33811" name="Picture 26" descr="SaltFog_Complian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1834" y="4615020"/>
            <a:ext cx="684088" cy="762565"/>
          </a:xfrm>
          <a:prstGeom prst="rect">
            <a:avLst/>
          </a:prstGeom>
          <a:noFill/>
          <a:ln w="9525">
            <a:noFill/>
            <a:miter lim="800000"/>
            <a:headEnd/>
            <a:tailEnd/>
          </a:ln>
        </p:spPr>
      </p:pic>
      <p:pic>
        <p:nvPicPr>
          <p:cNvPr id="33812" name="Picture 27" descr="UL1604_2009082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771800" y="3578198"/>
            <a:ext cx="654726" cy="817562"/>
          </a:xfrm>
          <a:prstGeom prst="rect">
            <a:avLst/>
          </a:prstGeom>
          <a:noFill/>
          <a:ln w="9525">
            <a:noFill/>
            <a:miter lim="800000"/>
            <a:headEnd/>
            <a:tailEnd/>
          </a:ln>
        </p:spPr>
      </p:pic>
      <p:pic>
        <p:nvPicPr>
          <p:cNvPr id="3" name="Picture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67703" y="4615020"/>
            <a:ext cx="752522" cy="715963"/>
          </a:xfrm>
          <a:prstGeom prst="rect">
            <a:avLst/>
          </a:prstGeom>
        </p:spPr>
      </p:pic>
      <p:pic>
        <p:nvPicPr>
          <p:cNvPr id="4" name="Picture 3"/>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551457" y="3317496"/>
            <a:ext cx="1040287" cy="907145"/>
          </a:xfrm>
          <a:prstGeom prst="rect">
            <a:avLst/>
          </a:prstGeom>
        </p:spPr>
      </p:pic>
      <p:pic>
        <p:nvPicPr>
          <p:cNvPr id="5" name="Picture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87632" y="2510543"/>
            <a:ext cx="721008" cy="816865"/>
          </a:xfrm>
          <a:prstGeom prst="rect">
            <a:avLst/>
          </a:prstGeom>
        </p:spPr>
      </p:pic>
      <p:cxnSp>
        <p:nvCxnSpPr>
          <p:cNvPr id="23" name="Straight Connector 22"/>
          <p:cNvCxnSpPr/>
          <p:nvPr/>
        </p:nvCxnSpPr>
        <p:spPr bwMode="auto">
          <a:xfrm flipV="1">
            <a:off x="2411760" y="1623643"/>
            <a:ext cx="0" cy="3909111"/>
          </a:xfrm>
          <a:prstGeom prst="line">
            <a:avLst/>
          </a:prstGeom>
          <a:ln>
            <a:solidFill>
              <a:schemeClr val="tx1">
                <a:lumMod val="50000"/>
                <a:lumOff val="50000"/>
              </a:schemeClr>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539" y="1480153"/>
            <a:ext cx="3402757" cy="400110"/>
          </a:xfrm>
          <a:prstGeom prst="rect">
            <a:avLst/>
          </a:prstGeom>
          <a:noFill/>
        </p:spPr>
        <p:txBody>
          <a:bodyPr wrap="square" rtlCol="0">
            <a:spAutoFit/>
          </a:bodyPr>
          <a:lstStyle/>
          <a:p>
            <a:pPr algn="ctr"/>
            <a:r>
              <a:rPr lang="ru-RU" sz="2000" b="1" dirty="0" smtClean="0">
                <a:latin typeface="+mj-lt"/>
                <a:ea typeface="Tahoma" panose="020B0604030504040204" pitchFamily="34" charset="0"/>
                <a:cs typeface="Arial"/>
              </a:rPr>
              <a:t>ЗАЩИЩЕННОСТЬ</a:t>
            </a:r>
            <a:endParaRPr lang="en-US" sz="2000" b="1" dirty="0" smtClean="0">
              <a:latin typeface="+mj-lt"/>
              <a:ea typeface="Tahoma" panose="020B0604030504040204" pitchFamily="34" charset="0"/>
              <a:cs typeface="Arial"/>
            </a:endParaRPr>
          </a:p>
        </p:txBody>
      </p:sp>
      <p:cxnSp>
        <p:nvCxnSpPr>
          <p:cNvPr id="27" name="Straight Connector 26"/>
          <p:cNvCxnSpPr/>
          <p:nvPr/>
        </p:nvCxnSpPr>
        <p:spPr bwMode="auto">
          <a:xfrm flipV="1">
            <a:off x="4788024" y="1592678"/>
            <a:ext cx="0" cy="3838983"/>
          </a:xfrm>
          <a:prstGeom prst="line">
            <a:avLst/>
          </a:prstGeom>
          <a:ln>
            <a:solidFill>
              <a:schemeClr val="tx1">
                <a:lumMod val="50000"/>
                <a:lumOff val="50000"/>
              </a:schemeClr>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flipV="1">
            <a:off x="7020272" y="1671020"/>
            <a:ext cx="0" cy="3838982"/>
          </a:xfrm>
          <a:prstGeom prst="line">
            <a:avLst/>
          </a:prstGeom>
          <a:ln>
            <a:solidFill>
              <a:schemeClr val="tx1">
                <a:lumMod val="50000"/>
                <a:lumOff val="50000"/>
              </a:schemeClr>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62981" y="1306038"/>
            <a:ext cx="3524538" cy="400110"/>
          </a:xfrm>
          <a:prstGeom prst="rect">
            <a:avLst/>
          </a:prstGeom>
          <a:noFill/>
        </p:spPr>
        <p:txBody>
          <a:bodyPr wrap="square" rtlCol="0">
            <a:spAutoFit/>
          </a:bodyPr>
          <a:lstStyle/>
          <a:p>
            <a:pPr algn="ctr"/>
            <a:r>
              <a:rPr lang="ru-RU" sz="2000" b="1" dirty="0" smtClean="0">
                <a:latin typeface="+mj-lt"/>
                <a:ea typeface="Tahoma" panose="020B0604030504040204" pitchFamily="34" charset="0"/>
                <a:cs typeface="Arial"/>
              </a:rPr>
              <a:t>БЕЗОПАСНОСТЬ</a:t>
            </a:r>
            <a:endParaRPr lang="en-US" sz="2000" b="1" dirty="0" smtClean="0">
              <a:latin typeface="+mj-lt"/>
              <a:ea typeface="Tahoma" panose="020B0604030504040204" pitchFamily="34" charset="0"/>
              <a:cs typeface="Arial"/>
            </a:endParaRPr>
          </a:p>
        </p:txBody>
      </p:sp>
      <p:sp>
        <p:nvSpPr>
          <p:cNvPr id="37" name="TextBox 36"/>
          <p:cNvSpPr txBox="1"/>
          <p:nvPr/>
        </p:nvSpPr>
        <p:spPr>
          <a:xfrm>
            <a:off x="4277678" y="1470965"/>
            <a:ext cx="3402757" cy="400110"/>
          </a:xfrm>
          <a:prstGeom prst="rect">
            <a:avLst/>
          </a:prstGeom>
          <a:noFill/>
        </p:spPr>
        <p:txBody>
          <a:bodyPr wrap="square" rtlCol="0">
            <a:spAutoFit/>
          </a:bodyPr>
          <a:lstStyle/>
          <a:p>
            <a:pPr algn="ctr"/>
            <a:r>
              <a:rPr lang="ru-RU" sz="2000" b="1" dirty="0" smtClean="0">
                <a:latin typeface="+mj-lt"/>
                <a:ea typeface="Tahoma" panose="020B0604030504040204" pitchFamily="34" charset="0"/>
                <a:cs typeface="Arial"/>
              </a:rPr>
              <a:t>ЭКОЛОГИЧНОСТЬ</a:t>
            </a:r>
            <a:endParaRPr lang="en-US" sz="2000" b="1" dirty="0" smtClean="0">
              <a:latin typeface="+mj-lt"/>
              <a:ea typeface="Tahoma" panose="020B0604030504040204" pitchFamily="34" charset="0"/>
              <a:cs typeface="Arial"/>
            </a:endParaRPr>
          </a:p>
        </p:txBody>
      </p:sp>
      <p:sp>
        <p:nvSpPr>
          <p:cNvPr id="38" name="TextBox 37"/>
          <p:cNvSpPr txBox="1"/>
          <p:nvPr/>
        </p:nvSpPr>
        <p:spPr>
          <a:xfrm>
            <a:off x="6420894" y="1279850"/>
            <a:ext cx="3402757" cy="400110"/>
          </a:xfrm>
          <a:prstGeom prst="rect">
            <a:avLst/>
          </a:prstGeom>
          <a:noFill/>
        </p:spPr>
        <p:txBody>
          <a:bodyPr wrap="square" rtlCol="0">
            <a:spAutoFit/>
          </a:bodyPr>
          <a:lstStyle/>
          <a:p>
            <a:pPr algn="ctr"/>
            <a:r>
              <a:rPr lang="ru-RU" sz="2000" b="1" dirty="0" smtClean="0">
                <a:latin typeface="+mj-lt"/>
                <a:ea typeface="Tahoma" panose="020B0604030504040204" pitchFamily="34" charset="0"/>
                <a:cs typeface="Arial"/>
              </a:rPr>
              <a:t>СОВМЕСТИМОСТЬ</a:t>
            </a:r>
            <a:endParaRPr lang="en-US" sz="2000" b="1" dirty="0" smtClean="0">
              <a:latin typeface="+mj-lt"/>
              <a:ea typeface="Tahoma" panose="020B0604030504040204" pitchFamily="34" charset="0"/>
              <a:cs typeface="Arial"/>
            </a:endParaRPr>
          </a:p>
        </p:txBody>
      </p:sp>
      <p:pic>
        <p:nvPicPr>
          <p:cNvPr id="14" name="Picture 1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38830" y="3484056"/>
            <a:ext cx="879335" cy="879335"/>
          </a:xfrm>
          <a:prstGeom prst="rect">
            <a:avLst/>
          </a:prstGeom>
        </p:spPr>
      </p:pic>
    </p:spTree>
    <p:extLst>
      <p:ext uri="{BB962C8B-B14F-4D97-AF65-F5344CB8AC3E}">
        <p14:creationId xmlns:p14="http://schemas.microsoft.com/office/powerpoint/2010/main" val="540271072"/>
      </p:ext>
    </p:extLst>
  </p:cSld>
  <p:clrMapOvr>
    <a:masterClrMapping/>
  </p:clrMapOvr>
  <mc:AlternateContent xmlns:mc="http://schemas.openxmlformats.org/markup-compatibility/2006" xmlns:p14="http://schemas.microsoft.com/office/powerpoint/2010/main">
    <mc:Choice Requires="p14">
      <p:transition spd="med" p14:dur="700" advTm="139141">
        <p:fade/>
      </p:transition>
    </mc:Choice>
    <mc:Fallback xmlns="">
      <p:transition spd="med" advTm="139141">
        <p:fade/>
      </p:transition>
    </mc:Fallback>
  </mc:AlternateContent>
  <p:timing>
    <p:tnLst>
      <p:par>
        <p:cTn id="1" dur="indefinite" restart="never" nodeType="tmRoot"/>
      </p:par>
    </p:tn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自訂 7">
      <a:dk1>
        <a:srgbClr val="000000"/>
      </a:dk1>
      <a:lt1>
        <a:srgbClr val="FFFFFF"/>
      </a:lt1>
      <a:dk2>
        <a:srgbClr val="C14817"/>
      </a:dk2>
      <a:lt2>
        <a:srgbClr val="C2C2C2"/>
      </a:lt2>
      <a:accent1>
        <a:srgbClr val="636363"/>
      </a:accent1>
      <a:accent2>
        <a:srgbClr val="002F4D"/>
      </a:accent2>
      <a:accent3>
        <a:srgbClr val="FFFFFF"/>
      </a:accent3>
      <a:accent4>
        <a:srgbClr val="766E54"/>
      </a:accent4>
      <a:accent5>
        <a:srgbClr val="FE780A"/>
      </a:accent5>
      <a:accent6>
        <a:srgbClr val="00AFE6"/>
      </a:accent6>
      <a:hlink>
        <a:srgbClr val="FFFFFF"/>
      </a:hlink>
      <a:folHlink>
        <a:srgbClr val="FFFFFF"/>
      </a:folHlink>
    </a:clrScheme>
    <a:fontScheme name="Custom 1">
      <a:majorFont>
        <a:latin typeface="Calibri"/>
        <a:ea typeface="ＭＳ Ｐゴシック"/>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270E4A"/>
        </a:dk2>
        <a:lt2>
          <a:srgbClr val="E1F1F9"/>
        </a:lt2>
        <a:accent1>
          <a:srgbClr val="520C82"/>
        </a:accent1>
        <a:accent2>
          <a:srgbClr val="A9D5E5"/>
        </a:accent2>
        <a:accent3>
          <a:srgbClr val="FFFFFF"/>
        </a:accent3>
        <a:accent4>
          <a:srgbClr val="000000"/>
        </a:accent4>
        <a:accent5>
          <a:srgbClr val="B3AAC1"/>
        </a:accent5>
        <a:accent6>
          <a:srgbClr val="99C1CF"/>
        </a:accent6>
        <a:hlink>
          <a:srgbClr val="FFB401"/>
        </a:hlink>
        <a:folHlink>
          <a:srgbClr val="D0D800"/>
        </a:folHlink>
      </a:clrScheme>
      <a:clrMap bg1="lt1" tx1="dk1" bg2="lt2" tx2="dk2" accent1="accent1" accent2="accent2" accent3="accent3" accent4="accent4" accent5="accent5" accent6="accent6" hlink="hlink" folHlink="folHlink"/>
    </a:extraClrScheme>
    <a:extraClrScheme>
      <a:clrScheme name="Blank 2">
        <a:dk1>
          <a:srgbClr val="270E4A"/>
        </a:dk1>
        <a:lt1>
          <a:srgbClr val="FFFFFF"/>
        </a:lt1>
        <a:dk2>
          <a:srgbClr val="270E4A"/>
        </a:dk2>
        <a:lt2>
          <a:srgbClr val="E1F1F9"/>
        </a:lt2>
        <a:accent1>
          <a:srgbClr val="520C82"/>
        </a:accent1>
        <a:accent2>
          <a:srgbClr val="A9D5E5"/>
        </a:accent2>
        <a:accent3>
          <a:srgbClr val="FFFFFF"/>
        </a:accent3>
        <a:accent4>
          <a:srgbClr val="200A3E"/>
        </a:accent4>
        <a:accent5>
          <a:srgbClr val="B3AAC1"/>
        </a:accent5>
        <a:accent6>
          <a:srgbClr val="99C1CF"/>
        </a:accent6>
        <a:hlink>
          <a:srgbClr val="FFB401"/>
        </a:hlink>
        <a:folHlink>
          <a:srgbClr val="D0D8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C14817"/>
        </a:dk2>
        <a:lt2>
          <a:srgbClr val="C2C2C2"/>
        </a:lt2>
        <a:accent1>
          <a:srgbClr val="636363"/>
        </a:accent1>
        <a:accent2>
          <a:srgbClr val="002F4D"/>
        </a:accent2>
        <a:accent3>
          <a:srgbClr val="FFFFFF"/>
        </a:accent3>
        <a:accent4>
          <a:srgbClr val="000000"/>
        </a:accent4>
        <a:accent5>
          <a:srgbClr val="B7B7B7"/>
        </a:accent5>
        <a:accent6>
          <a:srgbClr val="002A45"/>
        </a:accent6>
        <a:hlink>
          <a:srgbClr val="FFB401"/>
        </a:hlink>
        <a:folHlink>
          <a:srgbClr val="D0D800"/>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C14817"/>
        </a:dk2>
        <a:lt2>
          <a:srgbClr val="C2C2C2"/>
        </a:lt2>
        <a:accent1>
          <a:srgbClr val="636363"/>
        </a:accent1>
        <a:accent2>
          <a:srgbClr val="002F4D"/>
        </a:accent2>
        <a:accent3>
          <a:srgbClr val="FFFFFF"/>
        </a:accent3>
        <a:accent4>
          <a:srgbClr val="000000"/>
        </a:accent4>
        <a:accent5>
          <a:srgbClr val="B7B7B7"/>
        </a:accent5>
        <a:accent6>
          <a:srgbClr val="002A45"/>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PPT_Template_03162009.potx</Template>
  <TotalTime>28787</TotalTime>
  <Words>2426</Words>
  <Application>Microsoft Office PowerPoint</Application>
  <PresentationFormat>Экран (4:3)</PresentationFormat>
  <Paragraphs>362</Paragraphs>
  <Slides>26</Slides>
  <Notes>24</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6</vt:i4>
      </vt:variant>
      <vt:variant>
        <vt:lpstr>Заголовки слайдов</vt:lpstr>
      </vt:variant>
      <vt:variant>
        <vt:i4>26</vt:i4>
      </vt:variant>
    </vt:vector>
  </HeadingPairs>
  <TitlesOfParts>
    <vt:vector size="48" baseType="lpstr">
      <vt:lpstr>微軟正黑體</vt:lpstr>
      <vt:lpstr>MS PGothic</vt:lpstr>
      <vt:lpstr>MS PGothic</vt:lpstr>
      <vt:lpstr>新細明體</vt:lpstr>
      <vt:lpstr>Arabic Typesetting</vt:lpstr>
      <vt:lpstr>Arial</vt:lpstr>
      <vt:lpstr>Calibri</vt:lpstr>
      <vt:lpstr>Courier New</vt:lpstr>
      <vt:lpstr>Helvetica Neue Bold Condensed</vt:lpstr>
      <vt:lpstr>Segoe UI</vt:lpstr>
      <vt:lpstr>Tahoma</vt:lpstr>
      <vt:lpstr>Times</vt:lpstr>
      <vt:lpstr>TradeGothic</vt:lpstr>
      <vt:lpstr>Verdana</vt:lpstr>
      <vt:lpstr>Wingdings</vt:lpstr>
      <vt:lpstr>Wingdings 3</vt:lpstr>
      <vt:lpstr>自訂設計</vt:lpstr>
      <vt:lpstr>1_自訂設計</vt:lpstr>
      <vt:lpstr>1_Blank</vt:lpstr>
      <vt:lpstr>2_自訂設計</vt:lpstr>
      <vt:lpstr>3_自訂設計</vt:lpstr>
      <vt:lpstr>4_自訂設計</vt:lpstr>
      <vt:lpstr>Презентация PowerPoint</vt:lpstr>
      <vt:lpstr>Презентация PowerPoint</vt:lpstr>
      <vt:lpstr>Посмотреть на задачу свежим взглядом</vt:lpstr>
      <vt:lpstr>НАША СЕМЬЯ</vt:lpstr>
      <vt:lpstr>Презентация PowerPoint</vt:lpstr>
      <vt:lpstr>Защищённые решения Getac</vt:lpstr>
      <vt:lpstr>ПОЛНЫЙ ЦИКЛ ПРОИЗВОДСТВА</vt:lpstr>
      <vt:lpstr>ПЕРЕДОВЫЕ ТЕХНОЛОГИИ</vt:lpstr>
      <vt:lpstr>НЕЗАВИСИМАЯ СЕРТИФИКАЦИЯ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Natural Gas, Великобритания</vt:lpstr>
      <vt:lpstr>Alabama Gas Corporation, США</vt:lpstr>
      <vt:lpstr>5 ЛЕТНЯЯ ГАРАНТИЯ</vt:lpstr>
      <vt:lpstr>Презентация PowerPoint</vt:lpstr>
    </vt:vector>
  </TitlesOfParts>
  <Company>Getac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Getac Powerpoint Template 2012</dc:title>
  <dc:creator>Getac Global Marketing</dc:creator>
  <dc:description>Getac Powerpoint Template 2012_x000d_
Released 2012.Nov</dc:description>
  <cp:lastModifiedBy>Gurov Ivan</cp:lastModifiedBy>
  <cp:revision>679</cp:revision>
  <cp:lastPrinted>2011-04-05T22:52:03Z</cp:lastPrinted>
  <dcterms:created xsi:type="dcterms:W3CDTF">2012-09-06T03:28:09Z</dcterms:created>
  <dcterms:modified xsi:type="dcterms:W3CDTF">2018-04-20T13:09:24Z</dcterms:modified>
</cp:coreProperties>
</file>