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23"/>
  </p:handoutMasterIdLst>
  <p:sldIdLst>
    <p:sldId id="256" r:id="rId3"/>
    <p:sldId id="293" r:id="rId4"/>
    <p:sldId id="269" r:id="rId5"/>
    <p:sldId id="270" r:id="rId6"/>
    <p:sldId id="295" r:id="rId7"/>
    <p:sldId id="272" r:id="rId8"/>
    <p:sldId id="271" r:id="rId9"/>
    <p:sldId id="273" r:id="rId10"/>
    <p:sldId id="274" r:id="rId11"/>
    <p:sldId id="276" r:id="rId12"/>
    <p:sldId id="279" r:id="rId13"/>
    <p:sldId id="286" r:id="rId14"/>
    <p:sldId id="277" r:id="rId15"/>
    <p:sldId id="287" r:id="rId16"/>
    <p:sldId id="296" r:id="rId17"/>
    <p:sldId id="297" r:id="rId18"/>
    <p:sldId id="298" r:id="rId19"/>
    <p:sldId id="299" r:id="rId20"/>
    <p:sldId id="290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16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7FA31-7126-44B6-9EB8-50B3AC60C3A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A6F4D-C84F-4173-9944-1B2E15ABD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2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5" descr="C:\Users\eaa.PARAD\Desktop\paritet_proz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21" y="5309300"/>
            <a:ext cx="2776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_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714500" y="2780927"/>
            <a:ext cx="6525858" cy="3469401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127" y="2708476"/>
            <a:ext cx="6152593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127" y="4421080"/>
            <a:ext cx="614904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894127" y="6088284"/>
            <a:ext cx="6261962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5" descr="C:\Users\eaa.PARAD\Desktop\paritet_proz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21" y="5309300"/>
            <a:ext cx="2776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6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4784"/>
            <a:ext cx="7056900" cy="43478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 userDrawn="1"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61" name="Picture 5" descr="C:\Users\eaa.PARAD\Desktop\paritet_proz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84" y="5855208"/>
            <a:ext cx="2413225" cy="5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 userDrawn="1"/>
        </p:nvSpPr>
        <p:spPr>
          <a:xfrm>
            <a:off x="457200" y="2780928"/>
            <a:ext cx="8229600" cy="28420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5" descr="C:\Users\eaa.PARAD\Desktop\paritet_proz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32" y="4971367"/>
            <a:ext cx="2413225" cy="5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le 1"/>
          <p:cNvSpPr txBox="1">
            <a:spLocks/>
          </p:cNvSpPr>
          <p:nvPr userDrawn="1"/>
        </p:nvSpPr>
        <p:spPr>
          <a:xfrm>
            <a:off x="1258645" y="2900829"/>
            <a:ext cx="6637468" cy="13620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2" name="Text Placeholder 2"/>
          <p:cNvSpPr txBox="1">
            <a:spLocks/>
          </p:cNvSpPr>
          <p:nvPr userDrawn="1"/>
        </p:nvSpPr>
        <p:spPr>
          <a:xfrm>
            <a:off x="1258645" y="4267200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50700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Производим кабель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ParLan</a:t>
            </a:r>
            <a:r>
              <a:rPr lang="en-US" sz="3000" dirty="0" smtClean="0"/>
              <a:t> </a:t>
            </a:r>
            <a:r>
              <a:rPr lang="ru-RU" sz="3000" dirty="0" smtClean="0"/>
              <a:t>кабель </a:t>
            </a:r>
            <a:endParaRPr lang="ru-RU" sz="3000" b="1" i="1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043492" y="1484784"/>
            <a:ext cx="7416940" cy="434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600" b="1" dirty="0" err="1" smtClean="0"/>
              <a:t>ParLan</a:t>
            </a:r>
            <a:r>
              <a:rPr lang="en-US" altLang="ru-RU" sz="1200" b="1" baseline="30000" dirty="0" err="1" smtClean="0"/>
              <a:t>TM</a:t>
            </a:r>
            <a:r>
              <a:rPr lang="en-US" altLang="ru-RU" sz="1600" b="1" dirty="0"/>
              <a:t> </a:t>
            </a:r>
            <a:r>
              <a:rPr lang="ru-RU" altLang="ru-RU" sz="1600" b="1" dirty="0" smtClean="0"/>
              <a:t> </a:t>
            </a:r>
            <a:r>
              <a:rPr lang="ru-RU" altLang="ru-RU" sz="1600" dirty="0" smtClean="0"/>
              <a:t>используется наиболее широко в:</a:t>
            </a:r>
          </a:p>
          <a:p>
            <a:pPr lvl="1"/>
            <a:r>
              <a:rPr lang="ru-RU" altLang="ru-RU" sz="1400" dirty="0" smtClean="0"/>
              <a:t>Структурированных кабельных системах и компьютерных сетях</a:t>
            </a:r>
          </a:p>
          <a:p>
            <a:pPr lvl="1"/>
            <a:r>
              <a:rPr lang="en-US" altLang="ru-RU" sz="1400" dirty="0" smtClean="0"/>
              <a:t>IP-</a:t>
            </a:r>
            <a:r>
              <a:rPr lang="ru-RU" altLang="ru-RU" sz="1400" dirty="0" smtClean="0"/>
              <a:t>системах (ТВ, телефон, видеонаблюдение и пр.)</a:t>
            </a:r>
          </a:p>
          <a:p>
            <a:pPr lvl="1"/>
            <a:r>
              <a:rPr lang="ru-RU" altLang="ru-RU" sz="1400" dirty="0" smtClean="0"/>
              <a:t>Центрах обработки данных</a:t>
            </a:r>
            <a:r>
              <a:rPr lang="en-US" altLang="ru-RU" sz="1400" dirty="0" smtClean="0"/>
              <a:t> </a:t>
            </a:r>
            <a:endParaRPr lang="ru-RU" altLang="ru-RU" sz="1400" dirty="0" smtClean="0"/>
          </a:p>
          <a:p>
            <a:r>
              <a:rPr lang="ru-RU" altLang="ru-RU" sz="1600" dirty="0" smtClean="0"/>
              <a:t>Может иметь от 1 до 25 пар</a:t>
            </a:r>
          </a:p>
          <a:p>
            <a:r>
              <a:rPr lang="ru-RU" altLang="ru-RU" sz="1600" dirty="0" smtClean="0"/>
              <a:t>Диаметр жилы:</a:t>
            </a:r>
          </a:p>
          <a:p>
            <a:pPr lvl="1"/>
            <a:r>
              <a:rPr lang="ru-RU" altLang="ru-RU" sz="1400" dirty="0" smtClean="0"/>
              <a:t>Для </a:t>
            </a:r>
            <a:r>
              <a:rPr lang="en-US" altLang="ru-RU" sz="1400" dirty="0" smtClean="0"/>
              <a:t>Cat5e – 0,52 </a:t>
            </a:r>
            <a:r>
              <a:rPr lang="ru-RU" altLang="ru-RU" sz="1400" dirty="0" smtClean="0"/>
              <a:t>мм</a:t>
            </a:r>
            <a:r>
              <a:rPr lang="en-US" altLang="ru-RU" sz="1400" dirty="0" smtClean="0"/>
              <a:t> (24 AWG)</a:t>
            </a:r>
          </a:p>
          <a:p>
            <a:pPr lvl="1"/>
            <a:r>
              <a:rPr lang="ru-RU" altLang="ru-RU" sz="1400" dirty="0"/>
              <a:t>Для </a:t>
            </a:r>
            <a:r>
              <a:rPr lang="en-US" altLang="ru-RU" sz="1400" dirty="0" smtClean="0"/>
              <a:t>Cat6 </a:t>
            </a:r>
            <a:r>
              <a:rPr lang="ru-RU" altLang="ru-RU" sz="1400" dirty="0" smtClean="0"/>
              <a:t>и </a:t>
            </a:r>
            <a:r>
              <a:rPr lang="en-US" altLang="ru-RU" sz="1400" dirty="0" smtClean="0"/>
              <a:t>Cat6A – 0,57 </a:t>
            </a:r>
            <a:r>
              <a:rPr lang="ru-RU" altLang="ru-RU" sz="1400" dirty="0" smtClean="0"/>
              <a:t>мм</a:t>
            </a:r>
            <a:r>
              <a:rPr lang="en-US" altLang="ru-RU" sz="1400" dirty="0" smtClean="0"/>
              <a:t> </a:t>
            </a:r>
            <a:r>
              <a:rPr lang="en-US" altLang="ru-RU" sz="1400" dirty="0"/>
              <a:t>(</a:t>
            </a:r>
            <a:r>
              <a:rPr lang="en-US" altLang="ru-RU" sz="1400" dirty="0" smtClean="0"/>
              <a:t>23 </a:t>
            </a:r>
            <a:r>
              <a:rPr lang="en-US" altLang="ru-RU" sz="1400" dirty="0"/>
              <a:t>AWG)</a:t>
            </a:r>
          </a:p>
          <a:p>
            <a:pPr lvl="1"/>
            <a:r>
              <a:rPr lang="ru-RU" altLang="ru-RU" sz="1400" dirty="0"/>
              <a:t>Для </a:t>
            </a:r>
            <a:r>
              <a:rPr lang="en-US" altLang="ru-RU" sz="1400" dirty="0" smtClean="0"/>
              <a:t>Cat</a:t>
            </a:r>
            <a:r>
              <a:rPr lang="ru-RU" altLang="ru-RU" sz="1400" dirty="0" smtClean="0"/>
              <a:t>7</a:t>
            </a:r>
            <a:r>
              <a:rPr lang="en-US" altLang="ru-RU" sz="1400" dirty="0" smtClean="0"/>
              <a:t> </a:t>
            </a:r>
            <a:r>
              <a:rPr lang="en-US" altLang="ru-RU" sz="1400" dirty="0"/>
              <a:t>– </a:t>
            </a:r>
            <a:r>
              <a:rPr lang="en-US" altLang="ru-RU" sz="1400" dirty="0" smtClean="0"/>
              <a:t>0,60 </a:t>
            </a:r>
            <a:r>
              <a:rPr lang="ru-RU" altLang="ru-RU" sz="1400" dirty="0" smtClean="0"/>
              <a:t>мм</a:t>
            </a:r>
            <a:endParaRPr lang="en-US" altLang="ru-RU" sz="1400" dirty="0"/>
          </a:p>
          <a:p>
            <a:pPr lvl="1"/>
            <a:endParaRPr lang="ru-RU" altLang="ru-RU" sz="1400" dirty="0" smtClean="0"/>
          </a:p>
          <a:p>
            <a:pPr lvl="1"/>
            <a:endParaRPr lang="ru-RU" altLang="ru-RU" sz="1400" dirty="0" smtClean="0"/>
          </a:p>
        </p:txBody>
      </p:sp>
      <p:pic>
        <p:nvPicPr>
          <p:cNvPr id="1026" name="Picture 2" descr="Z:\002_Отделы\008_Отдел маркетинга\Ермаков Александр\Отрисовка кабелей\Готовые\UUTP cat5e 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8" y="3946926"/>
            <a:ext cx="2523140" cy="1892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pic>
        <p:nvPicPr>
          <p:cNvPr id="1027" name="Picture 3" descr="Z:\002_Отделы\008_Отдел маркетинга\Ермаков Александр\Отрисовка кабелей\Готовые\UUTP 25 PVC с нитка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50" y="3931667"/>
            <a:ext cx="2519882" cy="188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pic>
        <p:nvPicPr>
          <p:cNvPr id="1028" name="Picture 4" descr="Z:\002_Отделы\008_Отдел маркетинга\Ермаков Александр\Отрисовка кабелей\Готовые\FUTP cat6 PVC_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66" y="3931667"/>
            <a:ext cx="2511013" cy="1883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971600" y="534156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Cat5e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32054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528383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ru-RU" dirty="0" smtClean="0"/>
              <a:t>пар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2877" y="6185779"/>
            <a:ext cx="4174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en-US" altLang="ru-RU" sz="1600" dirty="0" err="1" smtClean="0">
                <a:solidFill>
                  <a:schemeClr val="tx2"/>
                </a:solidFill>
              </a:rPr>
              <a:t>ParLan</a:t>
            </a:r>
            <a:r>
              <a:rPr lang="en-US" altLang="ru-RU" sz="1600" dirty="0" smtClean="0">
                <a:solidFill>
                  <a:schemeClr val="tx2"/>
                </a:solidFill>
              </a:rPr>
              <a:t> U/UTP </a:t>
            </a:r>
            <a:r>
              <a:rPr lang="en-US" altLang="ru-RU" sz="1600" dirty="0">
                <a:solidFill>
                  <a:schemeClr val="tx2"/>
                </a:solidFill>
              </a:rPr>
              <a:t>Cat</a:t>
            </a:r>
            <a:r>
              <a:rPr lang="ru-RU" altLang="ru-RU" sz="1600" dirty="0">
                <a:solidFill>
                  <a:schemeClr val="tx2"/>
                </a:solidFill>
              </a:rPr>
              <a:t>6</a:t>
            </a:r>
            <a:r>
              <a:rPr lang="en-US" altLang="ru-RU" sz="1600" dirty="0">
                <a:solidFill>
                  <a:schemeClr val="tx2"/>
                </a:solidFill>
              </a:rPr>
              <a:t> </a:t>
            </a:r>
            <a:r>
              <a:rPr lang="en-US" altLang="ru-RU" sz="1600" dirty="0" smtClean="0">
                <a:solidFill>
                  <a:schemeClr val="tx2"/>
                </a:solidFill>
              </a:rPr>
              <a:t>PE </a:t>
            </a:r>
            <a:r>
              <a:rPr lang="ru-RU" altLang="ru-RU" sz="1600" dirty="0" smtClean="0">
                <a:solidFill>
                  <a:schemeClr val="tx2"/>
                </a:solidFill>
              </a:rPr>
              <a:t>4х2х0,</a:t>
            </a:r>
            <a:r>
              <a:rPr lang="en-US" altLang="ru-RU" sz="1600" dirty="0" smtClean="0">
                <a:solidFill>
                  <a:schemeClr val="tx2"/>
                </a:solidFill>
              </a:rPr>
              <a:t>57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ParLan</a:t>
            </a:r>
            <a:r>
              <a:rPr lang="en-US" sz="3000" dirty="0" smtClean="0"/>
              <a:t> ARM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бронированный кабель </a:t>
            </a:r>
            <a:endParaRPr lang="ru-RU" sz="3000" b="1" i="1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043492" y="1484784"/>
            <a:ext cx="7416940" cy="434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600" b="1" dirty="0" err="1" smtClean="0"/>
              <a:t>ParLan</a:t>
            </a:r>
            <a:r>
              <a:rPr lang="en-US" altLang="ru-RU" sz="1200" b="1" baseline="30000" dirty="0" err="1" smtClean="0"/>
              <a:t>TM</a:t>
            </a:r>
            <a:r>
              <a:rPr lang="en-US" altLang="ru-RU" sz="1600" b="1" dirty="0"/>
              <a:t> </a:t>
            </a:r>
            <a:r>
              <a:rPr lang="ru-RU" altLang="ru-RU" sz="1600" b="1" dirty="0" smtClean="0"/>
              <a:t> </a:t>
            </a:r>
            <a:r>
              <a:rPr lang="en-US" altLang="ru-RU" sz="1600" b="1" dirty="0" smtClean="0"/>
              <a:t>ARM </a:t>
            </a:r>
            <a:r>
              <a:rPr lang="ru-RU" altLang="ru-RU" sz="1600" dirty="0" smtClean="0"/>
              <a:t>– кабель покрыт броней из оплетки стальными оцинкованными проволоками</a:t>
            </a:r>
            <a:endParaRPr lang="ru-RU" altLang="ru-RU" sz="1400" dirty="0" smtClean="0"/>
          </a:p>
          <a:p>
            <a:r>
              <a:rPr lang="en-US" altLang="ru-RU" sz="1600" b="1" dirty="0" err="1"/>
              <a:t>ParLan</a:t>
            </a:r>
            <a:r>
              <a:rPr lang="en-US" altLang="ru-RU" sz="1200" b="1" baseline="30000" dirty="0" err="1"/>
              <a:t>TM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 </a:t>
            </a:r>
            <a:r>
              <a:rPr lang="en-US" altLang="ru-RU" sz="1600" b="1" dirty="0"/>
              <a:t>ARM </a:t>
            </a:r>
            <a:r>
              <a:rPr lang="en-US" altLang="ru-RU" sz="1600" b="1" dirty="0" smtClean="0"/>
              <a:t>PS </a:t>
            </a:r>
            <a:r>
              <a:rPr lang="ru-RU" altLang="ru-RU" sz="1600" dirty="0" smtClean="0"/>
              <a:t>поверх брони наложен шланг </a:t>
            </a:r>
          </a:p>
          <a:p>
            <a:r>
              <a:rPr lang="ru-RU" altLang="ru-RU" sz="1600" dirty="0" smtClean="0"/>
              <a:t>Броня защищает от:</a:t>
            </a:r>
          </a:p>
          <a:p>
            <a:pPr lvl="1"/>
            <a:r>
              <a:rPr lang="ru-RU" altLang="ru-RU" sz="1400" dirty="0" smtClean="0"/>
              <a:t>Механических и деформирующих воздействий</a:t>
            </a:r>
          </a:p>
          <a:p>
            <a:pPr lvl="1"/>
            <a:r>
              <a:rPr lang="ru-RU" altLang="ru-RU" sz="1400" dirty="0" smtClean="0"/>
              <a:t>Грызунов </a:t>
            </a:r>
          </a:p>
          <a:p>
            <a:r>
              <a:rPr lang="en-US" altLang="ru-RU" sz="1600" b="1" dirty="0" err="1" smtClean="0"/>
              <a:t>ParLan</a:t>
            </a:r>
            <a:r>
              <a:rPr lang="en-US" altLang="ru-RU" sz="1300" b="1" baseline="30000" dirty="0" err="1" smtClean="0"/>
              <a:t>TM</a:t>
            </a:r>
            <a:r>
              <a:rPr lang="en-US" altLang="ru-RU" sz="1600" b="1" dirty="0" smtClean="0"/>
              <a:t> </a:t>
            </a:r>
            <a:r>
              <a:rPr lang="ru-RU" altLang="ru-RU" sz="1600" b="1" dirty="0" smtClean="0"/>
              <a:t> </a:t>
            </a:r>
            <a:r>
              <a:rPr lang="en-US" altLang="ru-RU" sz="1600" b="1" dirty="0"/>
              <a:t>ARM PS </a:t>
            </a:r>
            <a:r>
              <a:rPr lang="ru-RU" altLang="ru-RU" sz="1600" dirty="0" smtClean="0"/>
              <a:t>в полиэтилене можно прокладывать в грунты категории </a:t>
            </a:r>
            <a:r>
              <a:rPr lang="en-US" altLang="ru-RU" sz="1600" dirty="0" smtClean="0"/>
              <a:t>I-III</a:t>
            </a:r>
            <a:endParaRPr lang="ru-RU" altLang="ru-RU" sz="1600" dirty="0"/>
          </a:p>
          <a:p>
            <a:pPr lvl="1"/>
            <a:endParaRPr lang="en-US" altLang="ru-RU" sz="1400" dirty="0"/>
          </a:p>
          <a:p>
            <a:pPr lvl="1"/>
            <a:endParaRPr lang="ru-RU" altLang="ru-RU" sz="1400" dirty="0" smtClean="0"/>
          </a:p>
          <a:p>
            <a:pPr lvl="1"/>
            <a:endParaRPr lang="ru-RU" altLang="ru-RU" sz="1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72877" y="6192006"/>
            <a:ext cx="4942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en-US" altLang="ru-RU" sz="1600" dirty="0" err="1" smtClean="0">
                <a:solidFill>
                  <a:schemeClr val="tx2"/>
                </a:solidFill>
              </a:rPr>
              <a:t>ParLan</a:t>
            </a:r>
            <a:r>
              <a:rPr lang="en-US" altLang="ru-RU" sz="1600" dirty="0" smtClean="0">
                <a:solidFill>
                  <a:schemeClr val="tx2"/>
                </a:solidFill>
              </a:rPr>
              <a:t> ARM PS F/UTP </a:t>
            </a:r>
            <a:r>
              <a:rPr lang="en-US" altLang="ru-RU" sz="1600" dirty="0">
                <a:solidFill>
                  <a:schemeClr val="tx2"/>
                </a:solidFill>
              </a:rPr>
              <a:t>Cat</a:t>
            </a:r>
            <a:r>
              <a:rPr lang="ru-RU" altLang="ru-RU" sz="1600" dirty="0">
                <a:solidFill>
                  <a:schemeClr val="tx2"/>
                </a:solidFill>
              </a:rPr>
              <a:t>6</a:t>
            </a:r>
            <a:r>
              <a:rPr lang="en-US" altLang="ru-RU" sz="1600" dirty="0">
                <a:solidFill>
                  <a:schemeClr val="tx2"/>
                </a:solidFill>
              </a:rPr>
              <a:t> </a:t>
            </a:r>
            <a:r>
              <a:rPr lang="en-US" altLang="ru-RU" sz="1600" dirty="0" smtClean="0">
                <a:solidFill>
                  <a:schemeClr val="tx2"/>
                </a:solidFill>
              </a:rPr>
              <a:t>PE </a:t>
            </a:r>
            <a:r>
              <a:rPr lang="ru-RU" altLang="ru-RU" sz="1600" dirty="0" smtClean="0">
                <a:solidFill>
                  <a:schemeClr val="tx2"/>
                </a:solidFill>
              </a:rPr>
              <a:t>4х2х0,</a:t>
            </a:r>
            <a:r>
              <a:rPr lang="en-US" altLang="ru-RU" sz="1600" dirty="0" smtClean="0">
                <a:solidFill>
                  <a:schemeClr val="tx2"/>
                </a:solidFill>
              </a:rPr>
              <a:t>57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Z:\002_Отделы\008_Отдел маркетинга\Харитонов А.Н\Отрисовка\UUTP_cat5e_PE_A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96" y="3721049"/>
            <a:ext cx="2709024" cy="203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pic>
        <p:nvPicPr>
          <p:cNvPr id="3075" name="Picture 3" descr="Z:\002_Отделы\008_Отдел маркетинга\Харитонов А.Н\Отрисовка\FUTPcat6_PE_ARM_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37" y="3721049"/>
            <a:ext cx="2709024" cy="203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331640" y="532137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530120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 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3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ParLan</a:t>
            </a:r>
            <a:r>
              <a:rPr lang="en-US" sz="3000" dirty="0" smtClean="0"/>
              <a:t>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err="1" smtClean="0"/>
              <a:t>пожаробезопасный</a:t>
            </a:r>
            <a:r>
              <a:rPr lang="ru-RU" sz="3000" dirty="0" smtClean="0"/>
              <a:t> кабель</a:t>
            </a:r>
            <a:endParaRPr lang="ru-RU" sz="3000" b="1" i="1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043492" y="1484784"/>
            <a:ext cx="7416940" cy="434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600" b="1" dirty="0" err="1" smtClean="0"/>
              <a:t>ParLan</a:t>
            </a:r>
            <a:r>
              <a:rPr lang="en-US" altLang="ru-RU" sz="1200" b="1" baseline="30000" dirty="0" err="1" smtClean="0"/>
              <a:t>TM</a:t>
            </a:r>
            <a:r>
              <a:rPr lang="en-US" altLang="ru-RU" sz="1600" b="1" dirty="0"/>
              <a:t> </a:t>
            </a:r>
            <a:r>
              <a:rPr lang="ru-RU" altLang="ru-RU" sz="1600" b="1" dirty="0" smtClean="0"/>
              <a:t> </a:t>
            </a:r>
            <a:r>
              <a:rPr lang="en-US" altLang="ru-RU" sz="1600" b="1" dirty="0" smtClean="0"/>
              <a:t>ZH</a:t>
            </a:r>
            <a:r>
              <a:rPr lang="ru-RU" altLang="ru-RU" sz="1600" b="1" dirty="0" err="1" smtClean="0"/>
              <a:t>нг</a:t>
            </a:r>
            <a:r>
              <a:rPr lang="ru-RU" altLang="ru-RU" sz="1600" b="1" dirty="0" smtClean="0"/>
              <a:t>(А)-</a:t>
            </a:r>
            <a:r>
              <a:rPr lang="en-US" altLang="ru-RU" sz="1600" b="1" dirty="0" smtClean="0"/>
              <a:t>HF </a:t>
            </a:r>
            <a:r>
              <a:rPr lang="ru-RU" altLang="ru-RU" sz="1600" dirty="0" smtClean="0"/>
              <a:t>– кабель в оболочке из </a:t>
            </a:r>
            <a:r>
              <a:rPr lang="ru-RU" altLang="ru-RU" sz="1600" dirty="0" err="1" smtClean="0"/>
              <a:t>безгалогенной</a:t>
            </a:r>
            <a:r>
              <a:rPr lang="ru-RU" altLang="ru-RU" sz="1600" dirty="0" smtClean="0"/>
              <a:t> композиции </a:t>
            </a:r>
            <a:r>
              <a:rPr lang="ru-RU" altLang="ru-RU" sz="1600" dirty="0"/>
              <a:t>с низким </a:t>
            </a:r>
            <a:r>
              <a:rPr lang="ru-RU" altLang="ru-RU" sz="1600" dirty="0" err="1" smtClean="0"/>
              <a:t>дымо-газовыделением</a:t>
            </a:r>
            <a:r>
              <a:rPr lang="ru-RU" altLang="ru-RU" sz="1600" dirty="0" smtClean="0"/>
              <a:t>. Для объектов:</a:t>
            </a:r>
          </a:p>
          <a:p>
            <a:pPr lvl="1"/>
            <a:r>
              <a:rPr lang="ru-RU" altLang="ru-RU" sz="1400" dirty="0" smtClean="0"/>
              <a:t>с микропроцессорной техникой</a:t>
            </a:r>
          </a:p>
          <a:p>
            <a:pPr lvl="1"/>
            <a:r>
              <a:rPr lang="ru-RU" altLang="ru-RU" sz="1400" dirty="0" smtClean="0"/>
              <a:t>с массовым пребыванием людей</a:t>
            </a:r>
            <a:endParaRPr lang="ru-RU" altLang="ru-RU" sz="1400" dirty="0"/>
          </a:p>
          <a:p>
            <a:r>
              <a:rPr lang="en-US" altLang="ru-RU" sz="1600" b="1" dirty="0" err="1"/>
              <a:t>ParLan</a:t>
            </a:r>
            <a:r>
              <a:rPr lang="en-US" altLang="ru-RU" sz="1200" b="1" baseline="30000" dirty="0" err="1"/>
              <a:t>TM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 </a:t>
            </a:r>
            <a:r>
              <a:rPr lang="en-US" altLang="ru-RU" sz="1600" b="1" dirty="0" smtClean="0"/>
              <a:t>PVCLS</a:t>
            </a:r>
            <a:r>
              <a:rPr lang="ru-RU" altLang="ru-RU" sz="1600" b="1" dirty="0" err="1" smtClean="0"/>
              <a:t>нг</a:t>
            </a:r>
            <a:r>
              <a:rPr lang="ru-RU" altLang="ru-RU" sz="1600" b="1" dirty="0" smtClean="0"/>
              <a:t>(А)</a:t>
            </a:r>
            <a:r>
              <a:rPr lang="en-US" altLang="ru-RU" sz="1600" b="1" dirty="0" smtClean="0"/>
              <a:t>-</a:t>
            </a:r>
            <a:r>
              <a:rPr lang="en-US" altLang="ru-RU" sz="1600" b="1" dirty="0" err="1" smtClean="0"/>
              <a:t>LSLTx</a:t>
            </a:r>
            <a:r>
              <a:rPr lang="en-US" altLang="ru-RU" sz="1600" b="1" dirty="0" smtClean="0"/>
              <a:t> </a:t>
            </a:r>
            <a:r>
              <a:rPr lang="en-US" altLang="ru-RU" sz="1600" dirty="0" smtClean="0"/>
              <a:t>– </a:t>
            </a:r>
            <a:r>
              <a:rPr lang="ru-RU" altLang="ru-RU" sz="1600" dirty="0" smtClean="0"/>
              <a:t>кабель в оболочке из ПВХ пластиката с низким </a:t>
            </a:r>
            <a:r>
              <a:rPr lang="ru-RU" altLang="ru-RU" sz="1600" dirty="0" err="1" smtClean="0"/>
              <a:t>дымо-газовыделением</a:t>
            </a:r>
            <a:r>
              <a:rPr lang="ru-RU" altLang="ru-RU" sz="1600" dirty="0" smtClean="0"/>
              <a:t> и низкой токсичностью продуктов горения. Применяется в:</a:t>
            </a:r>
          </a:p>
          <a:p>
            <a:pPr lvl="1"/>
            <a:r>
              <a:rPr lang="ru-RU" altLang="ru-RU" sz="1400" dirty="0" smtClean="0"/>
              <a:t>больницах</a:t>
            </a:r>
          </a:p>
          <a:p>
            <a:pPr lvl="1"/>
            <a:r>
              <a:rPr lang="ru-RU" altLang="ru-RU" sz="1400" dirty="0" smtClean="0"/>
              <a:t>школах</a:t>
            </a:r>
            <a:endParaRPr lang="en-US" altLang="ru-RU" sz="1400" dirty="0" smtClean="0"/>
          </a:p>
          <a:p>
            <a:pPr lvl="1"/>
            <a:r>
              <a:rPr lang="ru-RU" altLang="ru-RU" sz="1400" dirty="0" smtClean="0"/>
              <a:t>интернатах </a:t>
            </a:r>
          </a:p>
          <a:p>
            <a:pPr lvl="1"/>
            <a:r>
              <a:rPr lang="ru-RU" altLang="ru-RU" sz="1400" dirty="0" smtClean="0"/>
              <a:t>домах престарелых и пр.</a:t>
            </a:r>
          </a:p>
          <a:p>
            <a:pPr lvl="1"/>
            <a:endParaRPr lang="ru-RU" altLang="ru-RU" sz="1400" dirty="0" smtClean="0"/>
          </a:p>
          <a:p>
            <a:pPr lvl="1"/>
            <a:endParaRPr lang="ru-RU" altLang="ru-RU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36947" y="537321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2877" y="6185779"/>
            <a:ext cx="5751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en-US" altLang="ru-RU" sz="1600" dirty="0" err="1" smtClean="0">
                <a:solidFill>
                  <a:schemeClr val="tx2"/>
                </a:solidFill>
              </a:rPr>
              <a:t>ParLan</a:t>
            </a:r>
            <a:r>
              <a:rPr lang="en-US" altLang="ru-RU" sz="1600" dirty="0" smtClean="0">
                <a:solidFill>
                  <a:schemeClr val="tx2"/>
                </a:solidFill>
              </a:rPr>
              <a:t> U/UTP Cat5e PVCLS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нг</a:t>
            </a:r>
            <a:r>
              <a:rPr lang="ru-RU" altLang="ru-RU" sz="1600" dirty="0" smtClean="0">
                <a:solidFill>
                  <a:schemeClr val="tx2"/>
                </a:solidFill>
              </a:rPr>
              <a:t>(А)</a:t>
            </a:r>
            <a:r>
              <a:rPr lang="en-US" altLang="ru-RU" sz="1600" dirty="0" smtClean="0">
                <a:solidFill>
                  <a:schemeClr val="tx2"/>
                </a:solidFill>
              </a:rPr>
              <a:t>-</a:t>
            </a:r>
            <a:r>
              <a:rPr lang="en-US" altLang="ru-RU" sz="1600" dirty="0" err="1" smtClean="0">
                <a:solidFill>
                  <a:schemeClr val="tx2"/>
                </a:solidFill>
              </a:rPr>
              <a:t>LSLTx</a:t>
            </a:r>
            <a:r>
              <a:rPr lang="en-US" altLang="ru-RU" sz="1600" dirty="0" smtClean="0">
                <a:solidFill>
                  <a:schemeClr val="tx2"/>
                </a:solidFill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</a:rPr>
              <a:t>4х2х0,</a:t>
            </a:r>
            <a:r>
              <a:rPr lang="en-US" altLang="ru-RU" sz="1600" dirty="0" smtClean="0">
                <a:solidFill>
                  <a:schemeClr val="tx2"/>
                </a:solidFill>
              </a:rPr>
              <a:t>52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636" y="541160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 PS</a:t>
            </a:r>
            <a:endParaRPr lang="ru-RU" dirty="0"/>
          </a:p>
        </p:txBody>
      </p:sp>
      <p:pic>
        <p:nvPicPr>
          <p:cNvPr id="4098" name="Picture 2" descr="http://www.paritet-podolsk.ru/images/FUTP_cat6_LSL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6004"/>
            <a:ext cx="206400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pic>
        <p:nvPicPr>
          <p:cNvPr id="4099" name="Picture 3" descr="Z:\002_Отделы\008_Отдел маркетинга\Ермаков Александр\Отрисовка кабелей\Готовые\FUTP ZHнг(А)-H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7" y="4366004"/>
            <a:ext cx="206400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1236947" y="541131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57636" y="544970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LSLTx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4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002_Отделы\008_Отдел маркетинга\Ермаков Александр\Отрисовка кабелей\Готовые\Patch-SF_UTP4-cat-5e-нг(А)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43" y="3658706"/>
            <a:ext cx="3002804" cy="2252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Огнестойкий</a:t>
            </a:r>
            <a:br>
              <a:rPr lang="ru-RU" sz="3000" dirty="0" smtClean="0"/>
            </a:br>
            <a:r>
              <a:rPr lang="en-US" sz="3000" dirty="0" err="1" smtClean="0"/>
              <a:t>ParLan</a:t>
            </a:r>
            <a:r>
              <a:rPr lang="ru-RU" sz="3000" dirty="0" smtClean="0"/>
              <a:t> </a:t>
            </a:r>
            <a:r>
              <a:rPr lang="en-US" sz="3000" b="1" dirty="0" smtClean="0"/>
              <a:t>ZH</a:t>
            </a:r>
            <a:r>
              <a:rPr lang="ru-RU" sz="3000" b="1" dirty="0" err="1" smtClean="0"/>
              <a:t>нг</a:t>
            </a:r>
            <a:r>
              <a:rPr lang="ru-RU" sz="3000" b="1" dirty="0" smtClean="0"/>
              <a:t>(А)-</a:t>
            </a:r>
            <a:r>
              <a:rPr lang="en-US" sz="3000" b="1" dirty="0" smtClean="0"/>
              <a:t>FRHF</a:t>
            </a:r>
            <a:endParaRPr lang="ru-RU" sz="3000" b="1" i="1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043492" y="1484784"/>
            <a:ext cx="7416940" cy="434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600" b="1" dirty="0" err="1" smtClean="0"/>
              <a:t>ParLan</a:t>
            </a:r>
            <a:r>
              <a:rPr lang="en-US" altLang="ru-RU" sz="1200" b="1" baseline="30000" dirty="0" err="1" smtClean="0"/>
              <a:t>TM</a:t>
            </a:r>
            <a:r>
              <a:rPr lang="en-US" altLang="ru-RU" sz="1600" b="1" dirty="0"/>
              <a:t> </a:t>
            </a:r>
            <a:r>
              <a:rPr lang="en-US" sz="1600" b="1" dirty="0"/>
              <a:t>ZH</a:t>
            </a:r>
            <a:r>
              <a:rPr lang="ru-RU" sz="1600" b="1" dirty="0" err="1"/>
              <a:t>нг</a:t>
            </a:r>
            <a:r>
              <a:rPr lang="ru-RU" sz="1600" b="1" dirty="0"/>
              <a:t>(А)-</a:t>
            </a:r>
            <a:r>
              <a:rPr lang="en-US" sz="1600" b="1" dirty="0" smtClean="0"/>
              <a:t>FRHF</a:t>
            </a:r>
            <a:r>
              <a:rPr lang="ru-RU" sz="1600" b="1" dirty="0" smtClean="0"/>
              <a:t> </a:t>
            </a:r>
            <a:r>
              <a:rPr lang="en-US" altLang="ru-RU" sz="1600" dirty="0" smtClean="0"/>
              <a:t>– </a:t>
            </a:r>
            <a:r>
              <a:rPr lang="ru-RU" altLang="ru-RU" sz="1600" dirty="0" smtClean="0"/>
              <a:t>кабель с двойной изоляцией.</a:t>
            </a:r>
          </a:p>
          <a:p>
            <a:r>
              <a:rPr lang="ru-RU" altLang="ru-RU" sz="1600" dirty="0" smtClean="0"/>
              <a:t>Работоспособен в условиях пожара в течение 3 часов.</a:t>
            </a:r>
          </a:p>
          <a:p>
            <a:r>
              <a:rPr lang="ru-RU" altLang="ru-RU" sz="1600" dirty="0" smtClean="0"/>
              <a:t>Низкое </a:t>
            </a:r>
            <a:r>
              <a:rPr lang="ru-RU" altLang="ru-RU" sz="1600" dirty="0" err="1" smtClean="0"/>
              <a:t>дымо-газовыделение</a:t>
            </a:r>
            <a:endParaRPr lang="ru-RU" altLang="ru-RU" sz="1600" dirty="0" smtClean="0"/>
          </a:p>
          <a:p>
            <a:r>
              <a:rPr lang="ru-RU" altLang="ru-RU" sz="1600" dirty="0" smtClean="0"/>
              <a:t>Не содержит галогенов</a:t>
            </a:r>
            <a:endParaRPr lang="ru-RU" altLang="ru-RU" sz="1400" dirty="0"/>
          </a:p>
          <a:p>
            <a:r>
              <a:rPr lang="ru-RU" altLang="ru-RU" sz="1600" dirty="0" smtClean="0"/>
              <a:t>Категория 5е – передача 100Мб/с</a:t>
            </a:r>
            <a:endParaRPr lang="ru-RU" altLang="ru-RU" sz="1600" dirty="0"/>
          </a:p>
          <a:p>
            <a:r>
              <a:rPr lang="ru-RU" altLang="ru-RU" sz="1600" dirty="0" smtClean="0"/>
              <a:t>Использование в системах СОУЭ</a:t>
            </a:r>
          </a:p>
          <a:p>
            <a:r>
              <a:rPr lang="ru-RU" altLang="ru-RU" sz="1600" dirty="0" smtClean="0"/>
              <a:t>Увеличенный диаметр по изоляции</a:t>
            </a:r>
            <a:endParaRPr lang="ru-RU" altLang="ru-RU" sz="1400" dirty="0"/>
          </a:p>
          <a:p>
            <a:endParaRPr lang="ru-RU" altLang="ru-RU" sz="16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72877" y="6185779"/>
            <a:ext cx="5468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en-US" altLang="ru-RU" sz="1600" dirty="0" err="1" smtClean="0">
                <a:solidFill>
                  <a:schemeClr val="tx2"/>
                </a:solidFill>
              </a:rPr>
              <a:t>ParLan</a:t>
            </a:r>
            <a:r>
              <a:rPr lang="en-US" altLang="ru-RU" sz="1600" dirty="0" smtClean="0">
                <a:solidFill>
                  <a:schemeClr val="tx2"/>
                </a:solidFill>
              </a:rPr>
              <a:t> SF/UTP </a:t>
            </a:r>
            <a:r>
              <a:rPr lang="en-US" altLang="ru-RU" sz="1600" dirty="0">
                <a:solidFill>
                  <a:schemeClr val="tx2"/>
                </a:solidFill>
              </a:rPr>
              <a:t>Cat5e ZH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нг</a:t>
            </a:r>
            <a:r>
              <a:rPr lang="ru-RU" altLang="ru-RU" sz="1600" dirty="0" smtClean="0">
                <a:solidFill>
                  <a:schemeClr val="tx2"/>
                </a:solidFill>
              </a:rPr>
              <a:t>(А)-</a:t>
            </a:r>
            <a:r>
              <a:rPr lang="en-US" altLang="ru-RU" sz="1600" dirty="0" smtClean="0">
                <a:solidFill>
                  <a:schemeClr val="tx2"/>
                </a:solidFill>
              </a:rPr>
              <a:t>FRHF </a:t>
            </a:r>
            <a:r>
              <a:rPr lang="ru-RU" altLang="ru-RU" sz="1600" dirty="0" smtClean="0">
                <a:solidFill>
                  <a:schemeClr val="tx2"/>
                </a:solidFill>
              </a:rPr>
              <a:t>4х2х0,</a:t>
            </a:r>
            <a:r>
              <a:rPr lang="en-US" altLang="ru-RU" sz="1600" dirty="0" smtClean="0">
                <a:solidFill>
                  <a:schemeClr val="tx2"/>
                </a:solidFill>
              </a:rPr>
              <a:t>52 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Гибкий кабель</a:t>
            </a:r>
            <a:br>
              <a:rPr lang="ru-RU" sz="3000" dirty="0" smtClean="0"/>
            </a:br>
            <a:r>
              <a:rPr lang="en-US" sz="3000" dirty="0" err="1" smtClean="0"/>
              <a:t>ParLan</a:t>
            </a:r>
            <a:r>
              <a:rPr lang="ru-RU" sz="3000" dirty="0" smtClean="0"/>
              <a:t> </a:t>
            </a:r>
            <a:r>
              <a:rPr lang="en-US" sz="3000" dirty="0" smtClean="0"/>
              <a:t>Patch</a:t>
            </a:r>
            <a:endParaRPr lang="ru-RU" sz="3000" i="1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043492" y="1484784"/>
            <a:ext cx="7416940" cy="434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600" b="1" dirty="0" err="1" smtClean="0"/>
              <a:t>ParLan</a:t>
            </a:r>
            <a:r>
              <a:rPr lang="en-US" altLang="ru-RU" sz="1200" b="1" baseline="30000" dirty="0" err="1" smtClean="0"/>
              <a:t>TM</a:t>
            </a:r>
            <a:r>
              <a:rPr lang="en-US" altLang="ru-RU" sz="1600" b="1" dirty="0"/>
              <a:t> </a:t>
            </a:r>
            <a:r>
              <a:rPr lang="en-US" sz="1600" b="1" dirty="0" smtClean="0"/>
              <a:t>Patch </a:t>
            </a:r>
            <a:r>
              <a:rPr lang="en-US" altLang="ru-RU" sz="1600" dirty="0" smtClean="0"/>
              <a:t>– </a:t>
            </a:r>
            <a:r>
              <a:rPr lang="ru-RU" altLang="ru-RU" sz="1600" dirty="0" smtClean="0"/>
              <a:t>кабель с гибкой многопроволочной жилой.</a:t>
            </a:r>
            <a:endParaRPr lang="ru-RU" altLang="ru-RU" sz="1400" dirty="0"/>
          </a:p>
          <a:p>
            <a:r>
              <a:rPr lang="ru-RU" altLang="ru-RU" sz="1600" dirty="0"/>
              <a:t>Повышенная </a:t>
            </a:r>
            <a:r>
              <a:rPr lang="ru-RU" altLang="ru-RU" sz="1600" dirty="0" smtClean="0"/>
              <a:t>гибкость кабеля</a:t>
            </a:r>
            <a:endParaRPr lang="ru-RU" altLang="ru-RU" sz="1600" dirty="0"/>
          </a:p>
          <a:p>
            <a:r>
              <a:rPr lang="ru-RU" altLang="ru-RU" sz="1600" dirty="0"/>
              <a:t>Нестационарная </a:t>
            </a:r>
            <a:r>
              <a:rPr lang="ru-RU" altLang="ru-RU" sz="1600" dirty="0" smtClean="0"/>
              <a:t>прокладка</a:t>
            </a:r>
          </a:p>
          <a:p>
            <a:r>
              <a:rPr lang="ru-RU" altLang="ru-RU" sz="1600" dirty="0" smtClean="0"/>
              <a:t>Категория 5е и 6а</a:t>
            </a:r>
            <a:endParaRPr lang="en-US" altLang="ru-RU" sz="1600" dirty="0" smtClean="0"/>
          </a:p>
          <a:p>
            <a:r>
              <a:rPr lang="ru-RU" altLang="ru-RU" sz="1600" dirty="0" smtClean="0"/>
              <a:t>Диаметр жилы:</a:t>
            </a:r>
          </a:p>
          <a:p>
            <a:pPr lvl="1"/>
            <a:r>
              <a:rPr lang="ru-RU" altLang="ru-RU" sz="1400" dirty="0" smtClean="0"/>
              <a:t>0,48 мм (26 </a:t>
            </a:r>
            <a:r>
              <a:rPr lang="en-US" altLang="ru-RU" sz="1400" dirty="0" smtClean="0"/>
              <a:t>AWG</a:t>
            </a:r>
            <a:r>
              <a:rPr lang="ru-RU" altLang="ru-RU" sz="1400" dirty="0" smtClean="0"/>
              <a:t>)</a:t>
            </a:r>
            <a:endParaRPr lang="en-US" altLang="ru-RU" sz="1400" dirty="0" smtClean="0"/>
          </a:p>
          <a:p>
            <a:pPr lvl="1"/>
            <a:r>
              <a:rPr lang="ru-RU" altLang="ru-RU" sz="1400" dirty="0" smtClean="0"/>
              <a:t>0,</a:t>
            </a:r>
            <a:r>
              <a:rPr lang="en-US" altLang="ru-RU" sz="1400" dirty="0" smtClean="0"/>
              <a:t>60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мм (</a:t>
            </a:r>
            <a:r>
              <a:rPr lang="ru-RU" altLang="ru-RU" sz="1400" dirty="0" smtClean="0"/>
              <a:t>2</a:t>
            </a:r>
            <a:r>
              <a:rPr lang="en-US" altLang="ru-RU" sz="1400" dirty="0" smtClean="0"/>
              <a:t>4</a:t>
            </a:r>
            <a:r>
              <a:rPr lang="ru-RU" altLang="ru-RU" sz="1400" dirty="0" smtClean="0"/>
              <a:t> </a:t>
            </a:r>
            <a:r>
              <a:rPr lang="en-US" altLang="ru-RU" sz="1400" dirty="0"/>
              <a:t>AWG</a:t>
            </a:r>
            <a:r>
              <a:rPr lang="ru-RU" altLang="ru-RU" sz="1400" dirty="0"/>
              <a:t>)</a:t>
            </a:r>
          </a:p>
          <a:p>
            <a:pPr lvl="1"/>
            <a:r>
              <a:rPr lang="ru-RU" altLang="ru-RU" sz="1400" dirty="0" smtClean="0"/>
              <a:t>0,</a:t>
            </a:r>
            <a:r>
              <a:rPr lang="en-US" altLang="ru-RU" sz="1400" dirty="0" smtClean="0"/>
              <a:t>7</a:t>
            </a:r>
            <a:r>
              <a:rPr lang="ru-RU" altLang="ru-RU" sz="1400" dirty="0" smtClean="0"/>
              <a:t>8 </a:t>
            </a:r>
            <a:r>
              <a:rPr lang="ru-RU" altLang="ru-RU" sz="1400" dirty="0"/>
              <a:t>мм (</a:t>
            </a:r>
            <a:r>
              <a:rPr lang="ru-RU" altLang="ru-RU" sz="1400" dirty="0" smtClean="0"/>
              <a:t>2</a:t>
            </a:r>
            <a:r>
              <a:rPr lang="en-US" altLang="ru-RU" sz="1400" dirty="0" smtClean="0"/>
              <a:t>2</a:t>
            </a:r>
            <a:r>
              <a:rPr lang="ru-RU" altLang="ru-RU" sz="1400" dirty="0" smtClean="0"/>
              <a:t> </a:t>
            </a:r>
            <a:r>
              <a:rPr lang="en-US" altLang="ru-RU" sz="1400" dirty="0"/>
              <a:t>AWG</a:t>
            </a:r>
            <a:r>
              <a:rPr lang="ru-RU" altLang="ru-RU" sz="1400" dirty="0"/>
              <a:t>)</a:t>
            </a:r>
          </a:p>
          <a:p>
            <a:pPr lvl="1"/>
            <a:r>
              <a:rPr lang="ru-RU" altLang="ru-RU" sz="1400" dirty="0" smtClean="0"/>
              <a:t>0,</a:t>
            </a:r>
            <a:r>
              <a:rPr lang="en-US" altLang="ru-RU" sz="1400" dirty="0" smtClean="0"/>
              <a:t>90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мм (</a:t>
            </a:r>
            <a:r>
              <a:rPr lang="ru-RU" altLang="ru-RU" sz="1400" dirty="0" smtClean="0"/>
              <a:t>2</a:t>
            </a:r>
            <a:r>
              <a:rPr lang="en-US" altLang="ru-RU" sz="1400" dirty="0" smtClean="0"/>
              <a:t>0</a:t>
            </a:r>
            <a:r>
              <a:rPr lang="ru-RU" altLang="ru-RU" sz="1400" dirty="0" smtClean="0"/>
              <a:t> </a:t>
            </a:r>
            <a:r>
              <a:rPr lang="en-US" altLang="ru-RU" sz="1400" dirty="0"/>
              <a:t>AWG</a:t>
            </a:r>
            <a:r>
              <a:rPr lang="ru-RU" altLang="ru-RU" sz="1400" dirty="0" smtClean="0"/>
              <a:t>)</a:t>
            </a:r>
            <a:endParaRPr lang="ru-RU" altLang="ru-RU" sz="1400" dirty="0"/>
          </a:p>
          <a:p>
            <a:endParaRPr lang="ru-RU" altLang="ru-RU" sz="16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72877" y="6185779"/>
            <a:ext cx="4671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en-US" altLang="ru-RU" sz="1600" dirty="0" err="1" smtClean="0">
                <a:solidFill>
                  <a:schemeClr val="tx2"/>
                </a:solidFill>
              </a:rPr>
              <a:t>ParLan</a:t>
            </a:r>
            <a:r>
              <a:rPr lang="en-US" altLang="ru-RU" sz="1600" dirty="0" smtClean="0">
                <a:solidFill>
                  <a:schemeClr val="tx2"/>
                </a:solidFill>
              </a:rPr>
              <a:t> Patch S/</a:t>
            </a:r>
            <a:r>
              <a:rPr lang="en-US" altLang="ru-RU" sz="1600" dirty="0">
                <a:solidFill>
                  <a:schemeClr val="tx2"/>
                </a:solidFill>
              </a:rPr>
              <a:t>F</a:t>
            </a:r>
            <a:r>
              <a:rPr lang="en-US" altLang="ru-RU" sz="1600" dirty="0" smtClean="0">
                <a:solidFill>
                  <a:schemeClr val="tx2"/>
                </a:solidFill>
              </a:rPr>
              <a:t>TP Cat6A </a:t>
            </a:r>
            <a:r>
              <a:rPr lang="ru-RU" altLang="ru-RU" sz="1600" dirty="0" smtClean="0">
                <a:solidFill>
                  <a:schemeClr val="tx2"/>
                </a:solidFill>
              </a:rPr>
              <a:t>4х2х0,</a:t>
            </a:r>
            <a:r>
              <a:rPr lang="en-US" altLang="ru-RU" sz="1600" dirty="0" smtClean="0">
                <a:solidFill>
                  <a:schemeClr val="tx2"/>
                </a:solidFill>
              </a:rPr>
              <a:t>48 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  <p:pic>
        <p:nvPicPr>
          <p:cNvPr id="7170" name="Picture 2" descr="Z:\002_Отделы\008_Отдел маркетинга\Ермаков Александр\Отрисовка кабелей\Готовые\ParLan S_FTP_PV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42" y="4077072"/>
            <a:ext cx="2444983" cy="183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</p:spTree>
    <p:extLst>
      <p:ext uri="{BB962C8B-B14F-4D97-AF65-F5344CB8AC3E}">
        <p14:creationId xmlns:p14="http://schemas.microsoft.com/office/powerpoint/2010/main" val="3472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Кабели для </a:t>
            </a:r>
            <a:r>
              <a:rPr lang="ru-RU" dirty="0"/>
              <a:t>сетей промышленной </a:t>
            </a:r>
            <a:r>
              <a:rPr lang="ru-RU" dirty="0" smtClean="0"/>
              <a:t>автоматизации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Profibus</a:t>
            </a:r>
            <a:r>
              <a:rPr lang="ru-RU" dirty="0"/>
              <a:t>-</a:t>
            </a:r>
            <a:r>
              <a:rPr lang="en-US" dirty="0"/>
              <a:t>PA </a:t>
            </a:r>
            <a:r>
              <a:rPr lang="ru-RU" dirty="0"/>
              <a:t>и </a:t>
            </a:r>
            <a:r>
              <a:rPr lang="en-US" dirty="0"/>
              <a:t>Foundation </a:t>
            </a:r>
            <a:r>
              <a:rPr lang="en-US" dirty="0" smtClean="0"/>
              <a:t>Fieldbus</a:t>
            </a:r>
            <a:r>
              <a:rPr lang="ru-RU" dirty="0" smtClean="0"/>
              <a:t>, </a:t>
            </a:r>
            <a:r>
              <a:rPr lang="en-US" dirty="0" err="1"/>
              <a:t>Profibus</a:t>
            </a:r>
            <a:r>
              <a:rPr lang="ru-RU" dirty="0"/>
              <a:t>-</a:t>
            </a:r>
            <a:r>
              <a:rPr lang="en-US" dirty="0"/>
              <a:t>DP</a:t>
            </a:r>
            <a:r>
              <a:rPr lang="ru-RU" dirty="0"/>
              <a:t> и </a:t>
            </a:r>
            <a:r>
              <a:rPr lang="en-US" dirty="0" err="1"/>
              <a:t>Profibus</a:t>
            </a:r>
            <a:r>
              <a:rPr lang="ru-RU" dirty="0"/>
              <a:t>-</a:t>
            </a:r>
            <a:r>
              <a:rPr lang="en-US" dirty="0"/>
              <a:t>FMS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8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ParBus</a:t>
            </a:r>
            <a:r>
              <a:rPr lang="en-US" dirty="0"/>
              <a:t> 78 </a:t>
            </a:r>
            <a:r>
              <a:rPr lang="en-US" dirty="0" err="1"/>
              <a:t>Twinax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977" y="1268760"/>
            <a:ext cx="7056900" cy="4347845"/>
          </a:xfrm>
        </p:spPr>
        <p:txBody>
          <a:bodyPr>
            <a:normAutofit/>
          </a:bodyPr>
          <a:lstStyle/>
          <a:p>
            <a:r>
              <a:rPr lang="ru-RU" sz="1600" dirty="0"/>
              <a:t>Кабели симметричные для сетей промышленной </a:t>
            </a:r>
            <a:r>
              <a:rPr lang="ru-RU" sz="1600" dirty="0" smtClean="0"/>
              <a:t>автоматизации с </a:t>
            </a:r>
            <a:r>
              <a:rPr lang="ru-RU" sz="1600" dirty="0"/>
              <a:t>волновым сопротивлением 78 </a:t>
            </a:r>
            <a:r>
              <a:rPr lang="ru-RU" sz="1600" dirty="0" smtClean="0"/>
              <a:t>Ом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ля </a:t>
            </a:r>
            <a:r>
              <a:rPr lang="ru-RU" sz="1600" dirty="0"/>
              <a:t>промышленных приложений в локальных сетях типа </a:t>
            </a:r>
            <a:r>
              <a:rPr lang="ru-RU" sz="1600" dirty="0" err="1" smtClean="0"/>
              <a:t>Data</a:t>
            </a:r>
            <a:r>
              <a:rPr lang="ru-RU" sz="1600" dirty="0"/>
              <a:t> </a:t>
            </a:r>
            <a:r>
              <a:rPr lang="en-US" sz="1600" dirty="0" smtClean="0"/>
              <a:t>highway </a:t>
            </a:r>
            <a:r>
              <a:rPr lang="en-US" sz="1600" dirty="0"/>
              <a:t>(DH), Data highway plus (DH+), Remote I/O (RIO</a:t>
            </a:r>
            <a:r>
              <a:rPr lang="en-US" sz="1600" dirty="0" smtClean="0"/>
              <a:t>).</a:t>
            </a:r>
            <a:endParaRPr lang="ru-RU" sz="1600" dirty="0" smtClean="0"/>
          </a:p>
          <a:p>
            <a:r>
              <a:rPr lang="ru-RU" sz="1600" dirty="0"/>
              <a:t>Номинальное напряжение до 300 В переменного тока частотой до 400 МГц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Стоек к воздействию повышенного уровня электромагнитных шумов и помех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Кабели бронированные ARM защищены от механических </a:t>
            </a:r>
            <a:r>
              <a:rPr lang="ru-RU" sz="1600" dirty="0" smtClean="0"/>
              <a:t>повреждений (растягивающих</a:t>
            </a:r>
            <a:r>
              <a:rPr lang="ru-RU" sz="1600" dirty="0"/>
              <a:t>, изгибающих, сдавливающих), а также от грызунов.</a:t>
            </a:r>
            <a:endParaRPr lang="ru-RU" sz="1600" dirty="0"/>
          </a:p>
        </p:txBody>
      </p:sp>
      <p:pic>
        <p:nvPicPr>
          <p:cNvPr id="1026" name="Picture 2" descr="Z:\002_Отделы\008_Отдел маркетинга\Харитонов А.Н\Отрисовка\ParBus\Twinax\Синие\Par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0506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7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ParBus</a:t>
            </a:r>
            <a:r>
              <a:rPr lang="en-US" dirty="0"/>
              <a:t> 100 </a:t>
            </a:r>
            <a:r>
              <a:rPr lang="en-US" dirty="0" err="1" smtClean="0"/>
              <a:t>Profibus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056900" cy="4347845"/>
          </a:xfrm>
        </p:spPr>
        <p:txBody>
          <a:bodyPr>
            <a:normAutofit/>
          </a:bodyPr>
          <a:lstStyle/>
          <a:p>
            <a:r>
              <a:rPr lang="ru-RU" sz="1600" dirty="0"/>
              <a:t>Кабели симметричные для промышленных сетей </a:t>
            </a:r>
            <a:r>
              <a:rPr lang="en-US" sz="1600" dirty="0" err="1"/>
              <a:t>Profibus</a:t>
            </a:r>
            <a:r>
              <a:rPr lang="ru-RU" sz="1600" dirty="0"/>
              <a:t>-</a:t>
            </a:r>
            <a:r>
              <a:rPr lang="en-US" sz="1600" dirty="0"/>
              <a:t>PA </a:t>
            </a:r>
            <a:r>
              <a:rPr lang="ru-RU" sz="1600" dirty="0"/>
              <a:t>и </a:t>
            </a:r>
            <a:r>
              <a:rPr lang="en-US" sz="1600" dirty="0"/>
              <a:t>Foundation Fieldbus </a:t>
            </a:r>
            <a:r>
              <a:rPr lang="ru-RU" sz="1600" dirty="0"/>
              <a:t>с волновым сопротивлением 100 Ом</a:t>
            </a:r>
          </a:p>
          <a:p>
            <a:r>
              <a:rPr lang="ru-RU" sz="1600" dirty="0"/>
              <a:t>Кабели соответствуют протоколам передачи данных в соответствии с требованиями международных стандартов </a:t>
            </a:r>
            <a:r>
              <a:rPr lang="en-US" sz="1600" dirty="0"/>
              <a:t>IEC</a:t>
            </a:r>
            <a:r>
              <a:rPr lang="ru-RU" sz="1600" dirty="0"/>
              <a:t> 61158 и </a:t>
            </a:r>
            <a:r>
              <a:rPr lang="en-US" sz="1600" dirty="0"/>
              <a:t>EN</a:t>
            </a:r>
            <a:r>
              <a:rPr lang="ru-RU" sz="1600" dirty="0"/>
              <a:t> 50170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Номинальное напряжение до 300 В переменного тока частотой до 400 МГц.</a:t>
            </a:r>
          </a:p>
          <a:p>
            <a:r>
              <a:rPr lang="ru-RU" sz="1600" dirty="0"/>
              <a:t>Стоек к воздействию повышенного уровня электромагнитных шумов и помех.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2050" name="Picture 2" descr="C:\Users\eaa.PARAD\Desktop\ParBus_Blac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3329947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7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ParBus</a:t>
            </a:r>
            <a:r>
              <a:rPr lang="en-US" dirty="0"/>
              <a:t> 150 </a:t>
            </a:r>
            <a:r>
              <a:rPr lang="en-US" dirty="0" err="1" smtClean="0"/>
              <a:t>Profibus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Кабели симметричные для промышленных сетей </a:t>
            </a:r>
            <a:r>
              <a:rPr lang="en-US" sz="1600" dirty="0" err="1"/>
              <a:t>Profibus</a:t>
            </a:r>
            <a:r>
              <a:rPr lang="ru-RU" sz="1600" dirty="0"/>
              <a:t>-</a:t>
            </a:r>
            <a:r>
              <a:rPr lang="en-US" sz="1600" dirty="0"/>
              <a:t>DP</a:t>
            </a:r>
            <a:r>
              <a:rPr lang="ru-RU" sz="1600" dirty="0"/>
              <a:t> и </a:t>
            </a:r>
            <a:r>
              <a:rPr lang="en-US" sz="1600" dirty="0" err="1"/>
              <a:t>Profibus</a:t>
            </a:r>
            <a:r>
              <a:rPr lang="ru-RU" sz="1600" dirty="0"/>
              <a:t>-</a:t>
            </a:r>
            <a:r>
              <a:rPr lang="en-US" sz="1600" dirty="0"/>
              <a:t>FMS </a:t>
            </a:r>
            <a:r>
              <a:rPr lang="ru-RU" sz="1600" dirty="0"/>
              <a:t>с </a:t>
            </a:r>
            <a:r>
              <a:rPr lang="ru-RU" sz="1600" dirty="0" smtClean="0"/>
              <a:t>волновым </a:t>
            </a:r>
            <a:r>
              <a:rPr lang="ru-RU" sz="1600" dirty="0"/>
              <a:t>сопротивлением 150 </a:t>
            </a:r>
            <a:r>
              <a:rPr lang="ru-RU" sz="1600" dirty="0" smtClean="0"/>
              <a:t>Ом</a:t>
            </a:r>
          </a:p>
          <a:p>
            <a:r>
              <a:rPr lang="ru-RU" sz="1600" dirty="0"/>
              <a:t>Кабели соответствуют протоколам передачи данных </a:t>
            </a:r>
            <a:r>
              <a:rPr lang="en-US" sz="1600" dirty="0"/>
              <a:t>PROFIBUS</a:t>
            </a:r>
            <a:r>
              <a:rPr lang="ru-RU" sz="1600" dirty="0"/>
              <a:t> в соответствии с требованиями международного стандарта </a:t>
            </a:r>
            <a:r>
              <a:rPr lang="en-US" sz="1600" dirty="0"/>
              <a:t>EN</a:t>
            </a:r>
            <a:r>
              <a:rPr lang="ru-RU" sz="1600" dirty="0"/>
              <a:t> 50170.</a:t>
            </a:r>
            <a:endParaRPr lang="ru-RU" sz="1600" dirty="0" smtClean="0"/>
          </a:p>
          <a:p>
            <a:r>
              <a:rPr lang="ru-RU" sz="1600" dirty="0"/>
              <a:t>Номинальное напряжение до 300 В переменного тока частотой до 20 МГц.</a:t>
            </a:r>
          </a:p>
          <a:p>
            <a:r>
              <a:rPr lang="ru-RU" sz="1600" dirty="0"/>
              <a:t>Стоек к воздействию повышенного уровня электромагнитных шумов и помех.</a:t>
            </a:r>
          </a:p>
          <a:p>
            <a:endParaRPr lang="ru-RU" sz="1600" dirty="0"/>
          </a:p>
        </p:txBody>
      </p:sp>
      <p:pic>
        <p:nvPicPr>
          <p:cNvPr id="3074" name="Picture 2" descr="C:\Users\eaa.PARAD\Desktop\ParBus_Mage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1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Кабели передачи данных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Аналог </a:t>
            </a:r>
            <a:r>
              <a:rPr lang="en-US" dirty="0" err="1" smtClean="0"/>
              <a:t>LiYY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LiYCY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3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Почему именно мы?</a:t>
            </a:r>
            <a:endParaRPr lang="ru-RU" sz="3000" dirty="0"/>
          </a:p>
        </p:txBody>
      </p:sp>
      <p:pic>
        <p:nvPicPr>
          <p:cNvPr id="1033" name="Picture 9" descr="Z:\002_Отделы\008_Отдел маркетинга\_Общая\!Сайт\Архив\Главная страница сайта\Преимущества\Дубль два\Выбор кабел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5116"/>
            <a:ext cx="2246115" cy="7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:\002_Отделы\008_Отдел маркетинга\_Общая\!Сайт\Архив\Главная страница сайта\Преимущества\Дубль два\Качественная продукц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05116"/>
            <a:ext cx="2242180" cy="7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Z:\002_Отделы\008_Отдел маркетинга\_Общая\!Сайт\Архив\Главная страница сайта\Преимущества\Дубль два\Отечественное производств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09241"/>
            <a:ext cx="2332706" cy="7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:\002_Отделы\008_Отдел маркетинга\_Общая\!Сайт\Архив\Главная страница сайта\Преимущества\Дубль два\Свой склад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2" y="3409628"/>
            <a:ext cx="2267107" cy="7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Z:\002_Отделы\008_Отдел маркетинга\_Общая\!Сайт\Архив\Главная страница сайта\Преимущества\Дубль два\Техническая консультац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18615"/>
            <a:ext cx="2242180" cy="7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xan\Desktop\Рисунок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80" y="4414140"/>
            <a:ext cx="2305537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aa.PARAD\Desktop\производим 25 лет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99084"/>
            <a:ext cx="2244656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ru-RU" sz="3000" dirty="0"/>
              <a:t>КДВВГ, КДВЭВГ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ru-RU" sz="3000" dirty="0" smtClean="0"/>
              <a:t>аналоги </a:t>
            </a:r>
            <a:r>
              <a:rPr lang="en-US" sz="3000" dirty="0" err="1"/>
              <a:t>LiYY</a:t>
            </a:r>
            <a:r>
              <a:rPr lang="en-US" sz="3000" dirty="0"/>
              <a:t>, </a:t>
            </a:r>
            <a:r>
              <a:rPr lang="en-US" sz="3000" dirty="0" err="1" smtClean="0"/>
              <a:t>LiYCY</a:t>
            </a:r>
            <a:endParaRPr lang="ru-RU" sz="30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2877" y="6185779"/>
            <a:ext cx="3339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ru-RU" altLang="ru-RU" sz="1600" dirty="0" smtClean="0">
                <a:solidFill>
                  <a:schemeClr val="tx2"/>
                </a:solidFill>
              </a:rPr>
              <a:t>КДВЭВГ </a:t>
            </a:r>
            <a:r>
              <a:rPr lang="en-US" altLang="ru-RU" sz="1600" dirty="0" smtClean="0">
                <a:solidFill>
                  <a:schemeClr val="tx2"/>
                </a:solidFill>
              </a:rPr>
              <a:t>2</a:t>
            </a:r>
            <a:r>
              <a:rPr lang="ru-RU" altLang="ru-RU" sz="1600" dirty="0" smtClean="0">
                <a:solidFill>
                  <a:schemeClr val="tx2"/>
                </a:solidFill>
              </a:rPr>
              <a:t>х2х0,75 мм</a:t>
            </a:r>
            <a:r>
              <a:rPr lang="ru-RU" altLang="ru-RU" sz="1600" baseline="30000" dirty="0" smtClean="0">
                <a:solidFill>
                  <a:schemeClr val="tx2"/>
                </a:solidFill>
              </a:rPr>
              <a:t>2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  <p:sp>
        <p:nvSpPr>
          <p:cNvPr id="28" name="Объект 1"/>
          <p:cNvSpPr txBox="1">
            <a:spLocks/>
          </p:cNvSpPr>
          <p:nvPr/>
        </p:nvSpPr>
        <p:spPr>
          <a:xfrm>
            <a:off x="1043492" y="1484784"/>
            <a:ext cx="7416940" cy="434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dirty="0" smtClean="0"/>
              <a:t>Кабели </a:t>
            </a:r>
            <a:r>
              <a:rPr lang="ru-RU" sz="1600" dirty="0"/>
              <a:t>КДВВГ, </a:t>
            </a:r>
            <a:r>
              <a:rPr lang="ru-RU" sz="1600" dirty="0" smtClean="0"/>
              <a:t>КДВЭВГ используются в системах управления зданием, климатического контроля и других системах управления. </a:t>
            </a:r>
            <a:r>
              <a:rPr lang="ru-RU" altLang="ru-RU" sz="1600" dirty="0" smtClean="0"/>
              <a:t> </a:t>
            </a:r>
          </a:p>
          <a:p>
            <a:r>
              <a:rPr lang="ru-RU" altLang="ru-RU" sz="1600" dirty="0" smtClean="0"/>
              <a:t>Оболочка и изоляция могут быть из:</a:t>
            </a:r>
          </a:p>
          <a:p>
            <a:pPr lvl="1"/>
            <a:r>
              <a:rPr lang="ru-RU" altLang="ru-RU" sz="1400" dirty="0" smtClean="0"/>
              <a:t>ПВХ пластикат</a:t>
            </a:r>
          </a:p>
          <a:p>
            <a:pPr lvl="1"/>
            <a:r>
              <a:rPr lang="ru-RU" altLang="ru-RU" sz="1400" dirty="0" smtClean="0"/>
              <a:t>ПВХ пластикат пониженной пожарной опасности</a:t>
            </a:r>
            <a:r>
              <a:rPr lang="en-US" altLang="ru-RU" sz="1400" dirty="0" smtClean="0"/>
              <a:t> </a:t>
            </a:r>
            <a:r>
              <a:rPr lang="ru-RU" altLang="ru-RU" sz="1400" dirty="0" err="1"/>
              <a:t>нг</a:t>
            </a:r>
            <a:r>
              <a:rPr lang="ru-RU" altLang="ru-RU" sz="1400" dirty="0"/>
              <a:t>(А</a:t>
            </a:r>
            <a:r>
              <a:rPr lang="ru-RU" altLang="ru-RU" sz="1400" dirty="0" smtClean="0"/>
              <a:t>)-</a:t>
            </a:r>
            <a:r>
              <a:rPr lang="en-US" altLang="ru-RU" sz="1400" dirty="0" smtClean="0"/>
              <a:t>LS</a:t>
            </a:r>
            <a:endParaRPr lang="ru-RU" altLang="ru-RU" sz="1400" dirty="0" smtClean="0"/>
          </a:p>
          <a:p>
            <a:pPr lvl="1"/>
            <a:r>
              <a:rPr lang="ru-RU" altLang="ru-RU" sz="1400" dirty="0" smtClean="0"/>
              <a:t>Безгалогенная композиция </a:t>
            </a:r>
            <a:r>
              <a:rPr lang="ru-RU" altLang="ru-RU" sz="1400" dirty="0" err="1" smtClean="0"/>
              <a:t>нг</a:t>
            </a:r>
            <a:r>
              <a:rPr lang="ru-RU" altLang="ru-RU" sz="1400" dirty="0" smtClean="0"/>
              <a:t>(А)-</a:t>
            </a:r>
            <a:r>
              <a:rPr lang="en-US" altLang="ru-RU" sz="1400" dirty="0" smtClean="0"/>
              <a:t>HF</a:t>
            </a:r>
            <a:endParaRPr lang="ru-RU" altLang="ru-RU" sz="1400" dirty="0" smtClean="0"/>
          </a:p>
        </p:txBody>
      </p:sp>
      <p:pic>
        <p:nvPicPr>
          <p:cNvPr id="7" name="Picture 2" descr="Z:\002_Отделы\008_Отдел маркетинга\Ермаков Александр\Отрисовка кабелей\Готовые\КДВЭВГ 7х1,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2" y="3526559"/>
            <a:ext cx="3005799" cy="225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pic>
        <p:nvPicPr>
          <p:cNvPr id="9" name="Picture 3" descr="Z:\002_Отделы\008_Отдел маркетинга\Ермаков Александр\Отрисовка кабелей\Готовые\КДВВГ_2х2х0_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68" y="3526558"/>
            <a:ext cx="3015068" cy="2261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sp>
        <p:nvSpPr>
          <p:cNvPr id="26" name="TextBox 25"/>
          <p:cNvSpPr txBox="1"/>
          <p:nvPr/>
        </p:nvSpPr>
        <p:spPr>
          <a:xfrm>
            <a:off x="1236947" y="537227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LiYCY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51962" y="530120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LiYY</a:t>
            </a:r>
            <a:r>
              <a:rPr lang="en-US" dirty="0" smtClean="0"/>
              <a:t> TP</a:t>
            </a:r>
          </a:p>
        </p:txBody>
      </p:sp>
    </p:spTree>
    <p:extLst>
      <p:ext uri="{BB962C8B-B14F-4D97-AF65-F5344CB8AC3E}">
        <p14:creationId xmlns:p14="http://schemas.microsoft.com/office/powerpoint/2010/main" val="25012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Кабели для </a:t>
            </a:r>
            <a:r>
              <a:rPr lang="en-US" dirty="0" smtClean="0"/>
              <a:t>RS-485</a:t>
            </a:r>
            <a:r>
              <a:rPr lang="ru-RU" dirty="0" smtClean="0"/>
              <a:t>, </a:t>
            </a:r>
            <a:r>
              <a:rPr lang="en-US" dirty="0" err="1"/>
              <a:t>Profibus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Автоматизация, диспетчеризация, </a:t>
            </a:r>
            <a:r>
              <a:rPr lang="ru-RU" dirty="0" err="1" smtClean="0"/>
              <a:t>КИПиА</a:t>
            </a:r>
            <a:r>
              <a:rPr lang="ru-RU" dirty="0" smtClean="0"/>
              <a:t>, передача данных.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1600" b="1" dirty="0"/>
              <a:t>КИС-</a:t>
            </a:r>
            <a:r>
              <a:rPr lang="ru-RU" altLang="ru-RU" sz="1600" b="1" dirty="0" err="1"/>
              <a:t>РВнг</a:t>
            </a:r>
            <a:r>
              <a:rPr lang="ru-RU" altLang="ru-RU" sz="1600" b="1" dirty="0"/>
              <a:t>(А)-FRLS </a:t>
            </a:r>
            <a:r>
              <a:rPr lang="ru-RU" altLang="ru-RU" sz="1600" dirty="0"/>
              <a:t>– огнестойкий кабель для </a:t>
            </a:r>
            <a:r>
              <a:rPr lang="ru-RU" altLang="ru-RU" sz="1600" dirty="0" smtClean="0"/>
              <a:t>систем </a:t>
            </a:r>
            <a:r>
              <a:rPr lang="ru-RU" sz="1600" dirty="0" smtClean="0"/>
              <a:t>работающих </a:t>
            </a:r>
            <a:r>
              <a:rPr lang="ru-RU" sz="1600" dirty="0"/>
              <a:t>по стандарту RS-485 и </a:t>
            </a:r>
            <a:r>
              <a:rPr lang="ru-RU" sz="1600" dirty="0" err="1" smtClean="0"/>
              <a:t>Profibus</a:t>
            </a:r>
            <a:r>
              <a:rPr lang="ru-RU" sz="1600" dirty="0" smtClean="0"/>
              <a:t>. Для </a:t>
            </a:r>
            <a:r>
              <a:rPr lang="ru-RU" sz="1600" dirty="0"/>
              <a:t>объектов повышенной пожарной опасности</a:t>
            </a:r>
            <a:endParaRPr lang="ru-RU" altLang="ru-RU" sz="1600" dirty="0" smtClean="0"/>
          </a:p>
          <a:p>
            <a:r>
              <a:rPr lang="ru-RU" altLang="ru-RU" sz="1600" dirty="0" smtClean="0"/>
              <a:t>Комбинированная изоляция – кремнийорганический и полиолефиновый слои </a:t>
            </a:r>
          </a:p>
          <a:p>
            <a:r>
              <a:rPr lang="ru-RU" altLang="ru-RU" sz="1600" dirty="0" smtClean="0"/>
              <a:t>Круглая </a:t>
            </a:r>
            <a:r>
              <a:rPr lang="ru-RU" altLang="ru-RU" sz="1600" dirty="0" smtClean="0"/>
              <a:t>оболочка </a:t>
            </a:r>
            <a:r>
              <a:rPr lang="ru-RU" altLang="ru-RU" sz="1600" dirty="0"/>
              <a:t>с низким </a:t>
            </a:r>
            <a:r>
              <a:rPr lang="ru-RU" altLang="ru-RU" sz="1600" dirty="0" err="1"/>
              <a:t>дымо-газовыделением</a:t>
            </a:r>
            <a:endParaRPr lang="ru-RU" altLang="ru-RU" sz="1600" dirty="0"/>
          </a:p>
          <a:p>
            <a:r>
              <a:rPr lang="ru-RU" altLang="ru-RU" sz="1600" dirty="0" smtClean="0"/>
              <a:t>Стабильное волновое </a:t>
            </a:r>
            <a:r>
              <a:rPr lang="ru-RU" altLang="ru-RU" sz="1600" dirty="0"/>
              <a:t>сопротивление – 120 </a:t>
            </a:r>
            <a:r>
              <a:rPr lang="ru-RU" altLang="ru-RU" sz="1600" dirty="0" smtClean="0"/>
              <a:t>Ом</a:t>
            </a:r>
            <a:endParaRPr lang="ru-RU" altLang="ru-RU" sz="16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37998" y="188640"/>
            <a:ext cx="7024744" cy="1143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Огнестойкие кабели </a:t>
            </a:r>
            <a:r>
              <a:rPr lang="ru-RU" sz="3000" dirty="0"/>
              <a:t>для </a:t>
            </a:r>
            <a:r>
              <a:rPr lang="ru-RU" sz="3000" dirty="0" smtClean="0"/>
              <a:t>RS-485, </a:t>
            </a:r>
            <a:r>
              <a:rPr lang="en-US" sz="3000" dirty="0" err="1" smtClean="0"/>
              <a:t>Profi</a:t>
            </a:r>
            <a:r>
              <a:rPr lang="en-US" sz="3000" dirty="0" err="1" smtClean="0"/>
              <a:t>bus</a:t>
            </a:r>
            <a:r>
              <a:rPr lang="ru-RU" sz="3000" b="1" i="1" dirty="0" smtClean="0"/>
              <a:t>, </a:t>
            </a:r>
            <a:r>
              <a:rPr lang="ru-RU" sz="3000" dirty="0" smtClean="0"/>
              <a:t>промышленного </a:t>
            </a:r>
            <a:r>
              <a:rPr lang="ru-RU" sz="3000" dirty="0" err="1" smtClean="0"/>
              <a:t>Ethernet</a:t>
            </a:r>
            <a:endParaRPr lang="ru-RU" sz="3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172956"/>
            <a:ext cx="4136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ru-RU" altLang="ru-RU" sz="1600" dirty="0" smtClean="0">
                <a:solidFill>
                  <a:schemeClr val="tx2"/>
                </a:solidFill>
              </a:rPr>
              <a:t>КИС-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РВнг</a:t>
            </a:r>
            <a:r>
              <a:rPr lang="ru-RU" altLang="ru-RU" sz="1600" dirty="0" smtClean="0">
                <a:solidFill>
                  <a:schemeClr val="tx2"/>
                </a:solidFill>
              </a:rPr>
              <a:t>(А</a:t>
            </a:r>
            <a:r>
              <a:rPr lang="ru-RU" altLang="ru-RU" sz="1600" dirty="0">
                <a:solidFill>
                  <a:schemeClr val="tx2"/>
                </a:solidFill>
              </a:rPr>
              <a:t>)-</a:t>
            </a:r>
            <a:r>
              <a:rPr lang="en-US" altLang="ru-RU" sz="1600" dirty="0">
                <a:solidFill>
                  <a:schemeClr val="tx2"/>
                </a:solidFill>
              </a:rPr>
              <a:t>FRLS </a:t>
            </a:r>
            <a:r>
              <a:rPr lang="en-US" altLang="ru-RU" sz="1600" dirty="0" smtClean="0">
                <a:solidFill>
                  <a:schemeClr val="tx2"/>
                </a:solidFill>
              </a:rPr>
              <a:t>1</a:t>
            </a:r>
            <a:r>
              <a:rPr lang="ru-RU" altLang="ru-RU" sz="1600" dirty="0" smtClean="0">
                <a:solidFill>
                  <a:schemeClr val="tx2"/>
                </a:solidFill>
              </a:rPr>
              <a:t>х2х0,80мм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Z:\002_Отделы\008_Отдел маркетинга\Харитонов А.Н\Отрисовка\КИС\КИС-Р\Серые\JPG\КИС-Р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98" y="3356992"/>
            <a:ext cx="3528000" cy="264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002_Отделы\008_Отдел маркетинга\Харитонов А.Н\Отрисовка\КИС\КИС-Р\Серые\JPG\КИС-РВ-КШ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3528000" cy="264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5394702"/>
            <a:ext cx="1947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tx2"/>
                </a:solidFill>
              </a:rPr>
              <a:t>КИС-</a:t>
            </a:r>
            <a:r>
              <a:rPr lang="ru-RU" altLang="ru-RU" sz="1600" b="1" dirty="0" err="1" smtClean="0">
                <a:solidFill>
                  <a:schemeClr val="tx2"/>
                </a:solidFill>
              </a:rPr>
              <a:t>РВнг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(А</a:t>
            </a:r>
            <a:r>
              <a:rPr lang="ru-RU" altLang="ru-RU" sz="1600" b="1" dirty="0">
                <a:solidFill>
                  <a:schemeClr val="tx2"/>
                </a:solidFill>
              </a:rPr>
              <a:t>)-</a:t>
            </a:r>
            <a:r>
              <a:rPr lang="en-US" altLang="ru-RU" sz="1600" b="1" dirty="0" smtClean="0">
                <a:solidFill>
                  <a:schemeClr val="tx2"/>
                </a:solidFill>
              </a:rPr>
              <a:t>FRLS</a:t>
            </a:r>
            <a:endParaRPr lang="ru-RU" altLang="ru-RU" sz="1600" b="1" baseline="300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5713" y="5394702"/>
            <a:ext cx="2470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tx2"/>
                </a:solidFill>
              </a:rPr>
              <a:t>КИС-РВ-</a:t>
            </a:r>
            <a:r>
              <a:rPr lang="ru-RU" altLang="ru-RU" sz="1600" b="1" dirty="0" err="1" smtClean="0">
                <a:solidFill>
                  <a:schemeClr val="tx2"/>
                </a:solidFill>
              </a:rPr>
              <a:t>КШвнг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(А</a:t>
            </a:r>
            <a:r>
              <a:rPr lang="ru-RU" altLang="ru-RU" sz="1600" b="1" dirty="0">
                <a:solidFill>
                  <a:schemeClr val="tx2"/>
                </a:solidFill>
              </a:rPr>
              <a:t>)-</a:t>
            </a:r>
            <a:r>
              <a:rPr lang="en-US" altLang="ru-RU" sz="1600" b="1" dirty="0" smtClean="0">
                <a:solidFill>
                  <a:schemeClr val="tx2"/>
                </a:solidFill>
              </a:rPr>
              <a:t>FRLS</a:t>
            </a:r>
            <a:endParaRPr lang="ru-RU" altLang="ru-RU" sz="1600" b="1" baseline="30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5713" y="5157192"/>
            <a:ext cx="1810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/>
                </a:solidFill>
              </a:rPr>
              <a:t>Кабель в броне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002_Отделы\008_Отдел маркетинга\Харитонов А.Н\Отрисовка\КИС\КИС-РГ\Черные\JPG\КИС-РП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98" y="3356992"/>
            <a:ext cx="3528000" cy="264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54419" y="1183069"/>
            <a:ext cx="7056900" cy="4347845"/>
          </a:xfrm>
        </p:spPr>
        <p:txBody>
          <a:bodyPr>
            <a:normAutofit/>
          </a:bodyPr>
          <a:lstStyle/>
          <a:p>
            <a:r>
              <a:rPr lang="ru-RU" altLang="ru-RU" sz="1600" b="1" dirty="0" smtClean="0"/>
              <a:t>КИС-</a:t>
            </a:r>
            <a:r>
              <a:rPr lang="ru-RU" altLang="ru-RU" sz="1600" b="1" dirty="0" err="1" smtClean="0"/>
              <a:t>РПГнг</a:t>
            </a:r>
            <a:r>
              <a:rPr lang="ru-RU" altLang="ru-RU" sz="1600" b="1" dirty="0" smtClean="0"/>
              <a:t>(А</a:t>
            </a:r>
            <a:r>
              <a:rPr lang="ru-RU" altLang="ru-RU" sz="1600" b="1" dirty="0"/>
              <a:t>)-</a:t>
            </a:r>
            <a:r>
              <a:rPr lang="ru-RU" altLang="ru-RU" sz="1600" b="1" dirty="0" smtClean="0"/>
              <a:t>FR</a:t>
            </a:r>
            <a:r>
              <a:rPr lang="en-US" altLang="ru-RU" sz="1600" b="1" dirty="0" smtClean="0"/>
              <a:t>HF</a:t>
            </a:r>
            <a:r>
              <a:rPr lang="ru-RU" altLang="ru-RU" sz="1600" b="1" dirty="0" smtClean="0"/>
              <a:t> </a:t>
            </a:r>
            <a:r>
              <a:rPr lang="ru-RU" altLang="ru-RU" sz="1600" dirty="0"/>
              <a:t>– </a:t>
            </a:r>
            <a:r>
              <a:rPr lang="ru-RU" altLang="ru-RU" sz="1600" dirty="0" smtClean="0"/>
              <a:t>гибкий огнестойкий </a:t>
            </a:r>
            <a:r>
              <a:rPr lang="ru-RU" altLang="ru-RU" sz="1600" dirty="0"/>
              <a:t>кабель </a:t>
            </a:r>
            <a:r>
              <a:rPr lang="ru-RU" altLang="ru-RU" sz="1600" dirty="0"/>
              <a:t>для систем </a:t>
            </a:r>
            <a:r>
              <a:rPr lang="ru-RU" sz="1600" dirty="0"/>
              <a:t>работающих по стандарту RS-485 и </a:t>
            </a:r>
            <a:r>
              <a:rPr lang="ru-RU" sz="1600" dirty="0" err="1"/>
              <a:t>Profibus</a:t>
            </a:r>
            <a:r>
              <a:rPr lang="ru-RU" sz="1600" dirty="0"/>
              <a:t>. Для объектов повышенной пожарной опасности</a:t>
            </a:r>
            <a:endParaRPr lang="ru-RU" altLang="ru-RU" sz="1600" dirty="0"/>
          </a:p>
          <a:p>
            <a:r>
              <a:rPr lang="ru-RU" altLang="ru-RU" sz="1600" dirty="0" smtClean="0"/>
              <a:t>Комбинированная </a:t>
            </a:r>
            <a:r>
              <a:rPr lang="ru-RU" altLang="ru-RU" sz="1600" dirty="0" smtClean="0"/>
              <a:t>изоляция – кремнийорганический и полиолефиновый слои </a:t>
            </a:r>
          </a:p>
          <a:p>
            <a:r>
              <a:rPr lang="ru-RU" altLang="ru-RU" sz="1600" dirty="0" smtClean="0"/>
              <a:t>Двойной экран и высокая защита от помех</a:t>
            </a:r>
          </a:p>
          <a:p>
            <a:r>
              <a:rPr lang="ru-RU" altLang="ru-RU" sz="1600" dirty="0" smtClean="0"/>
              <a:t>Круглая оболочка </a:t>
            </a:r>
            <a:r>
              <a:rPr lang="ru-RU" altLang="ru-RU" sz="1600" dirty="0"/>
              <a:t>с низким </a:t>
            </a:r>
            <a:r>
              <a:rPr lang="ru-RU" altLang="ru-RU" sz="1600" dirty="0" err="1"/>
              <a:t>дымо-газовыделением</a:t>
            </a:r>
            <a:endParaRPr lang="ru-RU" altLang="ru-RU" sz="1600" dirty="0"/>
          </a:p>
          <a:p>
            <a:r>
              <a:rPr lang="ru-RU" altLang="ru-RU" sz="1600" dirty="0" smtClean="0"/>
              <a:t>Стабильное волновое </a:t>
            </a:r>
            <a:r>
              <a:rPr lang="ru-RU" altLang="ru-RU" sz="1600" dirty="0"/>
              <a:t>сопротивление – 120 </a:t>
            </a:r>
            <a:r>
              <a:rPr lang="ru-RU" altLang="ru-RU" sz="1600" dirty="0" smtClean="0"/>
              <a:t>Ом</a:t>
            </a:r>
            <a:endParaRPr lang="ru-RU" altLang="ru-RU" sz="16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ru-RU" sz="3000" dirty="0"/>
              <a:t>Огнестойкие кабели для RS-485, </a:t>
            </a:r>
            <a:r>
              <a:rPr lang="en-US" sz="3000" dirty="0" err="1"/>
              <a:t>Profibus</a:t>
            </a:r>
            <a:r>
              <a:rPr lang="ru-RU" sz="3000" b="1" i="1" dirty="0"/>
              <a:t>, </a:t>
            </a:r>
            <a:r>
              <a:rPr lang="ru-RU" sz="3000" dirty="0"/>
              <a:t>промышленного </a:t>
            </a:r>
            <a:r>
              <a:rPr lang="ru-RU" sz="3000" dirty="0" err="1"/>
              <a:t>Ethernet</a:t>
            </a:r>
            <a:endParaRPr lang="ru-RU" sz="3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172956"/>
            <a:ext cx="4540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ru-RU" altLang="ru-RU" sz="1600" dirty="0" smtClean="0">
                <a:solidFill>
                  <a:schemeClr val="tx2"/>
                </a:solidFill>
              </a:rPr>
              <a:t>КИС-РПГ</a:t>
            </a:r>
            <a:r>
              <a:rPr lang="en-US" altLang="ru-RU" sz="1600" dirty="0" smtClean="0">
                <a:solidFill>
                  <a:schemeClr val="tx2"/>
                </a:solidFill>
              </a:rPr>
              <a:t>-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Кнг</a:t>
            </a:r>
            <a:r>
              <a:rPr lang="ru-RU" altLang="ru-RU" sz="1600" dirty="0" smtClean="0">
                <a:solidFill>
                  <a:schemeClr val="tx2"/>
                </a:solidFill>
              </a:rPr>
              <a:t>(А</a:t>
            </a:r>
            <a:r>
              <a:rPr lang="ru-RU" altLang="ru-RU" sz="1600" dirty="0">
                <a:solidFill>
                  <a:schemeClr val="tx2"/>
                </a:solidFill>
              </a:rPr>
              <a:t>)-</a:t>
            </a:r>
            <a:r>
              <a:rPr lang="en-US" altLang="ru-RU" sz="1600" dirty="0" smtClean="0">
                <a:solidFill>
                  <a:schemeClr val="tx2"/>
                </a:solidFill>
              </a:rPr>
              <a:t>FRHF </a:t>
            </a:r>
            <a:r>
              <a:rPr lang="ru-RU" altLang="ru-RU" sz="1600" dirty="0" smtClean="0">
                <a:solidFill>
                  <a:schemeClr val="tx2"/>
                </a:solidFill>
              </a:rPr>
              <a:t>2х2х1,10 мм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394702"/>
            <a:ext cx="2008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tx2"/>
                </a:solidFill>
              </a:rPr>
              <a:t>КИС-</a:t>
            </a:r>
            <a:r>
              <a:rPr lang="ru-RU" altLang="ru-RU" sz="1600" b="1" dirty="0" err="1" smtClean="0">
                <a:solidFill>
                  <a:schemeClr val="tx2"/>
                </a:solidFill>
              </a:rPr>
              <a:t>РПнг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(А)-</a:t>
            </a:r>
            <a:r>
              <a:rPr lang="en-US" altLang="ru-RU" sz="1600" b="1" dirty="0" smtClean="0">
                <a:solidFill>
                  <a:schemeClr val="tx2"/>
                </a:solidFill>
              </a:rPr>
              <a:t>FRHF</a:t>
            </a:r>
            <a:endParaRPr lang="ru-RU" altLang="ru-RU" sz="1600" b="1" baseline="30000" dirty="0">
              <a:solidFill>
                <a:schemeClr val="tx2"/>
              </a:solidFill>
            </a:endParaRPr>
          </a:p>
        </p:txBody>
      </p:sp>
      <p:pic>
        <p:nvPicPr>
          <p:cNvPr id="2052" name="Picture 4" descr="Z:\002_Отделы\008_Отдел маркетинга\Харитонов А.Н\Отрисовка\КИС\КИС-РГ\Черные\JPG\КИС-РПГ-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13" y="3356992"/>
            <a:ext cx="3528000" cy="264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5713" y="5394702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tx2"/>
                </a:solidFill>
              </a:rPr>
              <a:t>КИС-РПГ-</a:t>
            </a:r>
            <a:r>
              <a:rPr lang="ru-RU" altLang="ru-RU" sz="1600" b="1" dirty="0" err="1" smtClean="0">
                <a:solidFill>
                  <a:schemeClr val="tx2"/>
                </a:solidFill>
              </a:rPr>
              <a:t>Кнг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(А</a:t>
            </a:r>
            <a:r>
              <a:rPr lang="ru-RU" altLang="ru-RU" sz="1600" b="1" dirty="0">
                <a:solidFill>
                  <a:schemeClr val="tx2"/>
                </a:solidFill>
              </a:rPr>
              <a:t>)-</a:t>
            </a:r>
            <a:r>
              <a:rPr lang="en-US" altLang="ru-RU" sz="1600" b="1" dirty="0" smtClean="0">
                <a:solidFill>
                  <a:schemeClr val="tx2"/>
                </a:solidFill>
              </a:rPr>
              <a:t>FRHF</a:t>
            </a:r>
            <a:endParaRPr lang="ru-RU" altLang="ru-RU" sz="1600" b="1" baseline="30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5713" y="5157192"/>
            <a:ext cx="1810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tx2"/>
                </a:solidFill>
              </a:rPr>
              <a:t>Кабель в броне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1600" b="1" dirty="0" smtClean="0"/>
              <a:t>КИС-</a:t>
            </a:r>
            <a:r>
              <a:rPr lang="ru-RU" altLang="ru-RU" sz="1600" b="1" dirty="0" err="1" smtClean="0"/>
              <a:t>Внг</a:t>
            </a:r>
            <a:r>
              <a:rPr lang="ru-RU" altLang="ru-RU" sz="1600" b="1" dirty="0" smtClean="0"/>
              <a:t>(А)-</a:t>
            </a:r>
            <a:r>
              <a:rPr lang="en-US" altLang="ru-RU" sz="1600" b="1" dirty="0" smtClean="0"/>
              <a:t>LS</a:t>
            </a:r>
            <a:r>
              <a:rPr lang="ru-RU" altLang="ru-RU" sz="1600" b="1" dirty="0" smtClean="0"/>
              <a:t> </a:t>
            </a:r>
            <a:r>
              <a:rPr lang="ru-RU" altLang="ru-RU" sz="1600" dirty="0"/>
              <a:t>– </a:t>
            </a:r>
            <a:r>
              <a:rPr lang="ru-RU" altLang="ru-RU" sz="1600" dirty="0" err="1"/>
              <a:t>пожаробезопасный</a:t>
            </a:r>
            <a:r>
              <a:rPr lang="ru-RU" altLang="ru-RU" sz="1600" dirty="0"/>
              <a:t> кабель для систем автоматизации и инжиниринга</a:t>
            </a:r>
          </a:p>
          <a:p>
            <a:r>
              <a:rPr lang="ru-RU" altLang="ru-RU" sz="1600" dirty="0" smtClean="0"/>
              <a:t>Оболочка </a:t>
            </a:r>
            <a:r>
              <a:rPr lang="ru-RU" altLang="ru-RU" sz="1600" dirty="0"/>
              <a:t>из ПВХ пластиката пониженной пожарной опасности</a:t>
            </a:r>
          </a:p>
          <a:p>
            <a:r>
              <a:rPr lang="ru-RU" altLang="ru-RU" sz="1600" dirty="0" smtClean="0"/>
              <a:t>Волновое </a:t>
            </a:r>
            <a:r>
              <a:rPr lang="ru-RU" altLang="ru-RU" sz="1600" dirty="0"/>
              <a:t>сопротивление – 120 Ом </a:t>
            </a:r>
            <a:endParaRPr lang="ru-RU" altLang="ru-RU" sz="1600" dirty="0" smtClean="0"/>
          </a:p>
          <a:p>
            <a:r>
              <a:rPr lang="ru-RU" altLang="ru-RU" sz="1600" dirty="0" smtClean="0"/>
              <a:t>Изоляция из </a:t>
            </a:r>
          </a:p>
          <a:p>
            <a:pPr lvl="1"/>
            <a:r>
              <a:rPr lang="ru-RU" altLang="ru-RU" sz="1400" dirty="0" smtClean="0"/>
              <a:t>сплошного полиэтилена (0,60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мм);</a:t>
            </a:r>
          </a:p>
          <a:p>
            <a:pPr lvl="1"/>
            <a:r>
              <a:rPr lang="ru-RU" altLang="ru-RU" sz="1400" dirty="0" smtClean="0"/>
              <a:t>вспененного полиэтилена (0,78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мм и 0,90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мм).</a:t>
            </a:r>
            <a:endParaRPr lang="ru-RU" alt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Кабели </a:t>
            </a:r>
            <a:r>
              <a:rPr lang="ru-RU" sz="3000" dirty="0"/>
              <a:t>для </a:t>
            </a:r>
            <a:r>
              <a:rPr lang="en-US" sz="3000" dirty="0" smtClean="0"/>
              <a:t>RS-485</a:t>
            </a:r>
            <a:r>
              <a:rPr lang="ru-RU" sz="3000" dirty="0" smtClean="0"/>
              <a:t> </a:t>
            </a:r>
            <a:br>
              <a:rPr lang="ru-RU" sz="3000" dirty="0" smtClean="0"/>
            </a:br>
            <a:r>
              <a:rPr lang="ru-RU" sz="3000" dirty="0" smtClean="0"/>
              <a:t>с низким </a:t>
            </a:r>
            <a:r>
              <a:rPr lang="ru-RU" sz="3000" dirty="0" err="1" smtClean="0"/>
              <a:t>дымо-газовыделением</a:t>
            </a:r>
            <a:endParaRPr lang="ru-RU" sz="3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172956"/>
            <a:ext cx="3789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ru-RU" altLang="ru-RU" sz="1600" dirty="0" smtClean="0">
                <a:solidFill>
                  <a:schemeClr val="tx2"/>
                </a:solidFill>
              </a:rPr>
              <a:t>КИС-</a:t>
            </a:r>
            <a:r>
              <a:rPr lang="en-US" altLang="ru-RU" sz="1600" dirty="0" smtClean="0">
                <a:solidFill>
                  <a:schemeClr val="tx2"/>
                </a:solidFill>
              </a:rPr>
              <a:t>B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нг</a:t>
            </a:r>
            <a:r>
              <a:rPr lang="ru-RU" altLang="ru-RU" sz="1600" dirty="0" smtClean="0">
                <a:solidFill>
                  <a:schemeClr val="tx2"/>
                </a:solidFill>
              </a:rPr>
              <a:t>(А)-</a:t>
            </a:r>
            <a:r>
              <a:rPr lang="en-US" altLang="ru-RU" sz="1600" dirty="0" smtClean="0">
                <a:solidFill>
                  <a:schemeClr val="tx2"/>
                </a:solidFill>
              </a:rPr>
              <a:t>LS </a:t>
            </a:r>
            <a:r>
              <a:rPr lang="ru-RU" altLang="ru-RU" sz="1600" dirty="0" smtClean="0">
                <a:solidFill>
                  <a:schemeClr val="tx2"/>
                </a:solidFill>
              </a:rPr>
              <a:t>1х2х0,78мм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509120"/>
            <a:ext cx="12961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Z:\002_Отделы\008_Отдел маркетинга\Ермаков Александр\Отрисовка кабелей\Готовые\КИС-В 2х2х0,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42686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</p:spTree>
    <p:extLst>
      <p:ext uri="{BB962C8B-B14F-4D97-AF65-F5344CB8AC3E}">
        <p14:creationId xmlns:p14="http://schemas.microsoft.com/office/powerpoint/2010/main" val="29220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1600" b="1" dirty="0"/>
              <a:t>КИС-</a:t>
            </a:r>
            <a:r>
              <a:rPr lang="ru-RU" altLang="ru-RU" sz="1600" b="1" dirty="0" err="1"/>
              <a:t>Пнг</a:t>
            </a:r>
            <a:r>
              <a:rPr lang="ru-RU" altLang="ru-RU" sz="1600" b="1" dirty="0"/>
              <a:t>(А)-HF </a:t>
            </a:r>
            <a:r>
              <a:rPr lang="ru-RU" altLang="ru-RU" sz="1600" dirty="0"/>
              <a:t>– </a:t>
            </a:r>
            <a:r>
              <a:rPr lang="ru-RU" altLang="ru-RU" sz="1600" dirty="0" err="1"/>
              <a:t>пожаробезопасный</a:t>
            </a:r>
            <a:r>
              <a:rPr lang="ru-RU" altLang="ru-RU" sz="1600" dirty="0"/>
              <a:t> кабель для систем автоматизации и инжиниринга</a:t>
            </a:r>
          </a:p>
          <a:p>
            <a:r>
              <a:rPr lang="ru-RU" altLang="ru-RU" sz="1600" dirty="0" smtClean="0"/>
              <a:t>Оболочка </a:t>
            </a:r>
            <a:r>
              <a:rPr lang="ru-RU" altLang="ru-RU" sz="1600" dirty="0"/>
              <a:t>не содержит галогенов</a:t>
            </a:r>
          </a:p>
          <a:p>
            <a:r>
              <a:rPr lang="ru-RU" altLang="ru-RU" sz="1600" dirty="0"/>
              <a:t>Волновое сопротивление – 120 Ом </a:t>
            </a:r>
            <a:endParaRPr lang="ru-RU" altLang="ru-RU" sz="1600" dirty="0" smtClean="0"/>
          </a:p>
          <a:p>
            <a:r>
              <a:rPr lang="ru-RU" altLang="ru-RU" sz="1600" dirty="0" smtClean="0"/>
              <a:t>Изоляция из </a:t>
            </a:r>
          </a:p>
          <a:p>
            <a:pPr lvl="1"/>
            <a:r>
              <a:rPr lang="ru-RU" altLang="ru-RU" sz="1400" dirty="0" smtClean="0"/>
              <a:t>сплошного полиэтилена (0,60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мм);</a:t>
            </a:r>
          </a:p>
          <a:p>
            <a:pPr lvl="1"/>
            <a:r>
              <a:rPr lang="ru-RU" altLang="ru-RU" sz="1400" dirty="0" smtClean="0"/>
              <a:t>вспененного полиэтилена (0,78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мм и 0,90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мм).</a:t>
            </a:r>
            <a:endParaRPr lang="ru-RU" alt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ru-RU" sz="3000" dirty="0" err="1" smtClean="0"/>
              <a:t>Безгалогенные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кабели </a:t>
            </a:r>
            <a:r>
              <a:rPr lang="ru-RU" sz="3000" dirty="0"/>
              <a:t>для интерфейса </a:t>
            </a:r>
            <a:r>
              <a:rPr lang="en-US" sz="3000" dirty="0"/>
              <a:t>RS-485</a:t>
            </a:r>
            <a:endParaRPr lang="ru-RU" sz="3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172956"/>
            <a:ext cx="3852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ru-RU" altLang="ru-RU" sz="1600" dirty="0" smtClean="0">
                <a:solidFill>
                  <a:schemeClr val="tx2"/>
                </a:solidFill>
              </a:rPr>
              <a:t>КИС-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Пнг</a:t>
            </a:r>
            <a:r>
              <a:rPr lang="ru-RU" altLang="ru-RU" sz="1600" dirty="0" smtClean="0">
                <a:solidFill>
                  <a:schemeClr val="tx2"/>
                </a:solidFill>
              </a:rPr>
              <a:t>(А)-</a:t>
            </a:r>
            <a:r>
              <a:rPr lang="en-US" altLang="ru-RU" sz="1600" dirty="0" smtClean="0">
                <a:solidFill>
                  <a:schemeClr val="tx2"/>
                </a:solidFill>
              </a:rPr>
              <a:t>HF </a:t>
            </a:r>
            <a:r>
              <a:rPr lang="ru-RU" altLang="ru-RU" sz="1600" dirty="0" smtClean="0">
                <a:solidFill>
                  <a:schemeClr val="tx2"/>
                </a:solidFill>
              </a:rPr>
              <a:t>1х2х0,78мм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  <p:pic>
        <p:nvPicPr>
          <p:cNvPr id="6" name="Picture 3" descr="Z:\002_Отделы\008_Отдел маркетинга\Ермаков Александр\Отрисовка кабелей\Готовые\КИС-Пнг(А)-HF 2х2х0,60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00369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</p:spTree>
    <p:extLst>
      <p:ext uri="{BB962C8B-B14F-4D97-AF65-F5344CB8AC3E}">
        <p14:creationId xmlns:p14="http://schemas.microsoft.com/office/powerpoint/2010/main" val="12151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492" y="1484784"/>
            <a:ext cx="7416940" cy="4347845"/>
          </a:xfrm>
        </p:spPr>
        <p:txBody>
          <a:bodyPr>
            <a:normAutofit/>
          </a:bodyPr>
          <a:lstStyle/>
          <a:p>
            <a:r>
              <a:rPr lang="ru-RU" altLang="ru-RU" sz="1600" b="1" dirty="0" smtClean="0"/>
              <a:t>КИС-ПК </a:t>
            </a:r>
            <a:r>
              <a:rPr lang="ru-RU" altLang="ru-RU" sz="1600" dirty="0" smtClean="0"/>
              <a:t>и</a:t>
            </a:r>
            <a:r>
              <a:rPr lang="ru-RU" altLang="ru-RU" sz="1600" b="1" dirty="0" smtClean="0"/>
              <a:t> КИС-ВК </a:t>
            </a:r>
            <a:r>
              <a:rPr lang="ru-RU" altLang="ru-RU" sz="1600" dirty="0" smtClean="0"/>
              <a:t>– кабель </a:t>
            </a:r>
            <a:r>
              <a:rPr lang="ru-RU" altLang="ru-RU" sz="1600" dirty="0"/>
              <a:t>для систем автоматизации и </a:t>
            </a:r>
            <a:r>
              <a:rPr lang="ru-RU" altLang="ru-RU" sz="1600" dirty="0" smtClean="0"/>
              <a:t>инжиниринга в голой броне из оплетки из стальных оцинкованных проволок</a:t>
            </a:r>
          </a:p>
          <a:p>
            <a:r>
              <a:rPr lang="ru-RU" altLang="ru-RU" sz="1600" b="1" dirty="0" smtClean="0"/>
              <a:t>КИС-</a:t>
            </a:r>
            <a:r>
              <a:rPr lang="ru-RU" altLang="ru-RU" sz="1600" b="1" dirty="0" err="1" smtClean="0"/>
              <a:t>ПКШп</a:t>
            </a:r>
            <a:r>
              <a:rPr lang="ru-RU" altLang="ru-RU" sz="1600" b="1" dirty="0" smtClean="0"/>
              <a:t> </a:t>
            </a:r>
            <a:r>
              <a:rPr lang="ru-RU" altLang="ru-RU" sz="1600" dirty="0"/>
              <a:t>и</a:t>
            </a:r>
            <a:r>
              <a:rPr lang="ru-RU" altLang="ru-RU" sz="1600" b="1" dirty="0"/>
              <a:t> </a:t>
            </a:r>
            <a:r>
              <a:rPr lang="ru-RU" altLang="ru-RU" sz="1600" b="1" dirty="0" smtClean="0"/>
              <a:t>КИС-</a:t>
            </a:r>
            <a:r>
              <a:rPr lang="ru-RU" altLang="ru-RU" sz="1600" b="1" dirty="0" err="1" smtClean="0"/>
              <a:t>ВКШв</a:t>
            </a:r>
            <a:r>
              <a:rPr lang="ru-RU" altLang="ru-RU" sz="1600" b="1" dirty="0" smtClean="0"/>
              <a:t> </a:t>
            </a:r>
            <a:r>
              <a:rPr lang="ru-RU" altLang="ru-RU" sz="1600" dirty="0"/>
              <a:t>– </a:t>
            </a:r>
            <a:r>
              <a:rPr lang="ru-RU" altLang="ru-RU" sz="1600" dirty="0" smtClean="0"/>
              <a:t>бронированный кабель </a:t>
            </a:r>
            <a:r>
              <a:rPr lang="ru-RU" altLang="ru-RU" sz="1600" dirty="0"/>
              <a:t>для систем автоматизации и инжиниринга </a:t>
            </a:r>
            <a:r>
              <a:rPr lang="ru-RU" altLang="ru-RU" sz="1600" dirty="0" smtClean="0"/>
              <a:t>с оболочкой поверх брони</a:t>
            </a:r>
            <a:endParaRPr lang="ru-RU" altLang="ru-RU" sz="1600" dirty="0"/>
          </a:p>
          <a:p>
            <a:r>
              <a:rPr lang="ru-RU" altLang="ru-RU" sz="1600" dirty="0" smtClean="0"/>
              <a:t>Оболочка:</a:t>
            </a:r>
          </a:p>
          <a:p>
            <a:pPr lvl="1"/>
            <a:r>
              <a:rPr lang="ru-RU" altLang="ru-RU" sz="1400" dirty="0" smtClean="0"/>
              <a:t>Полиэтилен – в марках с буквами ПК</a:t>
            </a:r>
          </a:p>
          <a:p>
            <a:pPr lvl="1"/>
            <a:r>
              <a:rPr lang="ru-RU" altLang="ru-RU" sz="1400" dirty="0" smtClean="0"/>
              <a:t>ПВХ – в марках с буквами ВК</a:t>
            </a:r>
          </a:p>
          <a:p>
            <a:pPr lvl="1"/>
            <a:r>
              <a:rPr lang="ru-RU" altLang="ru-RU" sz="1400" dirty="0" smtClean="0"/>
              <a:t>ПВХ с низким </a:t>
            </a:r>
            <a:r>
              <a:rPr lang="ru-RU" altLang="ru-RU" sz="1400" dirty="0" err="1" smtClean="0"/>
              <a:t>дымо-газовыделением</a:t>
            </a:r>
            <a:r>
              <a:rPr lang="ru-RU" altLang="ru-RU" sz="1400" dirty="0" smtClean="0"/>
              <a:t> – марки с индексом </a:t>
            </a:r>
            <a:r>
              <a:rPr lang="ru-RU" altLang="ru-RU" sz="1400" i="1" dirty="0" err="1" smtClean="0"/>
              <a:t>нг</a:t>
            </a:r>
            <a:r>
              <a:rPr lang="ru-RU" altLang="ru-RU" sz="1400" i="1" dirty="0" smtClean="0"/>
              <a:t>(А)-</a:t>
            </a:r>
            <a:r>
              <a:rPr lang="en-US" altLang="ru-RU" sz="1400" i="1" dirty="0" smtClean="0"/>
              <a:t>LS</a:t>
            </a:r>
          </a:p>
          <a:p>
            <a:pPr lvl="1"/>
            <a:r>
              <a:rPr lang="ru-RU" altLang="ru-RU" sz="1400" dirty="0" smtClean="0"/>
              <a:t>Безгалогенная композиция – марки с индексом </a:t>
            </a:r>
            <a:r>
              <a:rPr lang="ru-RU" altLang="ru-RU" sz="1400" i="1" dirty="0" err="1"/>
              <a:t>нг</a:t>
            </a:r>
            <a:r>
              <a:rPr lang="ru-RU" altLang="ru-RU" sz="1400" i="1" dirty="0"/>
              <a:t>(А)- </a:t>
            </a:r>
            <a:r>
              <a:rPr lang="en-US" altLang="ru-RU" sz="1400" i="1" dirty="0" smtClean="0"/>
              <a:t>HF</a:t>
            </a:r>
            <a:endParaRPr lang="ru-RU" altLang="ru-RU" sz="1400" i="1" dirty="0"/>
          </a:p>
          <a:p>
            <a:endParaRPr lang="ru-RU" altLang="ru-RU" sz="160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Бронированные</a:t>
            </a:r>
            <a:br>
              <a:rPr lang="ru-RU" sz="3000" dirty="0" smtClean="0"/>
            </a:br>
            <a:r>
              <a:rPr lang="ru-RU" sz="3000" dirty="0" smtClean="0"/>
              <a:t>кабели </a:t>
            </a:r>
            <a:r>
              <a:rPr lang="ru-RU" sz="3000" dirty="0"/>
              <a:t>для интерфейса </a:t>
            </a:r>
            <a:r>
              <a:rPr lang="en-US" sz="3000" dirty="0"/>
              <a:t>RS-485</a:t>
            </a:r>
            <a:endParaRPr lang="ru-RU" sz="3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185779"/>
            <a:ext cx="4304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Пример: </a:t>
            </a:r>
            <a:r>
              <a:rPr lang="ru-RU" altLang="ru-RU" sz="1600" dirty="0" smtClean="0">
                <a:solidFill>
                  <a:schemeClr val="tx2"/>
                </a:solidFill>
              </a:rPr>
              <a:t>КИС-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ПКШпнг</a:t>
            </a:r>
            <a:r>
              <a:rPr lang="ru-RU" altLang="ru-RU" sz="1600" dirty="0" smtClean="0">
                <a:solidFill>
                  <a:schemeClr val="tx2"/>
                </a:solidFill>
              </a:rPr>
              <a:t>(А)-</a:t>
            </a:r>
            <a:r>
              <a:rPr lang="en-US" altLang="ru-RU" sz="1600" dirty="0" smtClean="0">
                <a:solidFill>
                  <a:schemeClr val="tx2"/>
                </a:solidFill>
              </a:rPr>
              <a:t>HF </a:t>
            </a:r>
            <a:r>
              <a:rPr lang="ru-RU" altLang="ru-RU" sz="1600" dirty="0" smtClean="0">
                <a:solidFill>
                  <a:schemeClr val="tx2"/>
                </a:solidFill>
              </a:rPr>
              <a:t>1х2х0,78мм</a:t>
            </a:r>
            <a:endParaRPr lang="ru-RU" altLang="ru-RU" sz="1600" baseline="30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Z:\002_Отделы\008_Отдел маркетинга\Харитонов А.Н\Отрисовка\КИС-ПКПШпнг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6"/>
          <a:stretch/>
        </p:blipFill>
        <p:spPr bwMode="auto">
          <a:xfrm>
            <a:off x="3707904" y="4229450"/>
            <a:ext cx="2525551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  <p:pic>
        <p:nvPicPr>
          <p:cNvPr id="2051" name="Picture 3" descr="Z:\002_Отделы\008_Отдел маркетинга\Харитонов А.Н\Отрисовка\КИС-ПКнг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5"/>
          <a:stretch/>
        </p:blipFill>
        <p:spPr bwMode="auto">
          <a:xfrm>
            <a:off x="1187624" y="4229450"/>
            <a:ext cx="2412826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  <a:extLst/>
        </p:spPr>
      </p:pic>
    </p:spTree>
    <p:extLst>
      <p:ext uri="{BB962C8B-B14F-4D97-AF65-F5344CB8AC3E}">
        <p14:creationId xmlns:p14="http://schemas.microsoft.com/office/powerpoint/2010/main" val="4428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 </a:t>
            </a:r>
            <a:r>
              <a:rPr lang="ru-RU" dirty="0" smtClean="0"/>
              <a:t>кабели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Кабели для построение СКС, передачи </a:t>
            </a:r>
            <a:r>
              <a:rPr lang="ru-RU" dirty="0" smtClean="0"/>
              <a:t>данных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304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1193</TotalTime>
  <Words>929</Words>
  <Application>Microsoft Office PowerPoint</Application>
  <PresentationFormat>Экран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Остин</vt:lpstr>
      <vt:lpstr>1_Остин</vt:lpstr>
      <vt:lpstr>Производим кабель</vt:lpstr>
      <vt:lpstr>Почему именно мы?</vt:lpstr>
      <vt:lpstr>Кабели для RS-485, Profibus</vt:lpstr>
      <vt:lpstr>Огнестойкие кабели для RS-485, Profibus, промышленного Ethernet</vt:lpstr>
      <vt:lpstr>Огнестойкие кабели для RS-485, Profibus, промышленного Ethernet</vt:lpstr>
      <vt:lpstr>Кабели для RS-485  с низким дымо-газовыделением</vt:lpstr>
      <vt:lpstr>Безгалогенные кабели для интерфейса RS-485</vt:lpstr>
      <vt:lpstr>Бронированные кабели для интерфейса RS-485</vt:lpstr>
      <vt:lpstr>LAN кабели</vt:lpstr>
      <vt:lpstr>ParLan кабель </vt:lpstr>
      <vt:lpstr>ParLan ARM  бронированный кабель </vt:lpstr>
      <vt:lpstr>ParLan  пожаробезопасный кабель</vt:lpstr>
      <vt:lpstr>Огнестойкий ParLan ZHнг(А)-FRHF</vt:lpstr>
      <vt:lpstr>Гибкий кабель ParLan Patch</vt:lpstr>
      <vt:lpstr>Кабели для сетей промышленной автоматизации</vt:lpstr>
      <vt:lpstr>ParBus 78 Twinax</vt:lpstr>
      <vt:lpstr>ParBus 100 Profibus</vt:lpstr>
      <vt:lpstr>ParBus 150 Profibus</vt:lpstr>
      <vt:lpstr>Кабели передачи данных</vt:lpstr>
      <vt:lpstr>КДВВГ, КДВЭВГ  аналоги LiYY, LiYCY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Харитонов Антон Николаевич</dc:creator>
  <cp:lastModifiedBy>Ермаков Александр Анатольевич</cp:lastModifiedBy>
  <cp:revision>65</cp:revision>
  <dcterms:created xsi:type="dcterms:W3CDTF">2015-12-24T12:52:31Z</dcterms:created>
  <dcterms:modified xsi:type="dcterms:W3CDTF">2018-04-20T14:06:09Z</dcterms:modified>
</cp:coreProperties>
</file>