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24"/>
  </p:notesMasterIdLst>
  <p:handoutMasterIdLst>
    <p:handoutMasterId r:id="rId25"/>
  </p:handoutMasterIdLst>
  <p:sldIdLst>
    <p:sldId id="315" r:id="rId2"/>
    <p:sldId id="326" r:id="rId3"/>
    <p:sldId id="332" r:id="rId4"/>
    <p:sldId id="331" r:id="rId5"/>
    <p:sldId id="327" r:id="rId6"/>
    <p:sldId id="328" r:id="rId7"/>
    <p:sldId id="330" r:id="rId8"/>
    <p:sldId id="335" r:id="rId9"/>
    <p:sldId id="334" r:id="rId10"/>
    <p:sldId id="333" r:id="rId11"/>
    <p:sldId id="337" r:id="rId12"/>
    <p:sldId id="338" r:id="rId13"/>
    <p:sldId id="339" r:id="rId14"/>
    <p:sldId id="340" r:id="rId15"/>
    <p:sldId id="341" r:id="rId16"/>
    <p:sldId id="342" r:id="rId17"/>
    <p:sldId id="336" r:id="rId18"/>
    <p:sldId id="343" r:id="rId19"/>
    <p:sldId id="345" r:id="rId20"/>
    <p:sldId id="346" r:id="rId21"/>
    <p:sldId id="347" r:id="rId22"/>
    <p:sldId id="269" r:id="rId23"/>
  </p:sldIdLst>
  <p:sldSz cx="9144000" cy="6858000" type="screen4x3"/>
  <p:notesSz cx="6669088" cy="9926638"/>
  <p:defaultTextStyle>
    <a:defPPr>
      <a:defRPr lang="de-DE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orient="horz" pos="1954">
          <p15:clr>
            <a:srgbClr val="A4A3A4"/>
          </p15:clr>
        </p15:guide>
        <p15:guide id="3" pos="2835">
          <p15:clr>
            <a:srgbClr val="A4A3A4"/>
          </p15:clr>
        </p15:guide>
        <p15:guide id="4" pos="514">
          <p15:clr>
            <a:srgbClr val="A4A3A4"/>
          </p15:clr>
        </p15:guide>
        <p15:guide id="5" pos="2531">
          <p15:clr>
            <a:srgbClr val="A4A3A4"/>
          </p15:clr>
        </p15:guide>
        <p15:guide id="6" pos="2104">
          <p15:clr>
            <a:srgbClr val="A4A3A4"/>
          </p15:clr>
        </p15:guide>
        <p15:guide id="7" pos="5517">
          <p15:clr>
            <a:srgbClr val="A4A3A4"/>
          </p15:clr>
        </p15:guide>
        <p15:guide id="8" pos="5193">
          <p15:clr>
            <a:srgbClr val="A4A3A4"/>
          </p15:clr>
        </p15:guide>
        <p15:guide id="9" pos="3035">
          <p15:clr>
            <a:srgbClr val="A4A3A4"/>
          </p15:clr>
        </p15:guide>
        <p15:guide id="10" pos="3385">
          <p15:clr>
            <a:srgbClr val="A4A3A4"/>
          </p15:clr>
        </p15:guide>
        <p15:guide id="11" pos="24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hy Celine" initials="AC" lastIdx="7" clrIdx="0">
    <p:extLst>
      <p:ext uri="{19B8F6BF-5375-455C-9EA6-DF929625EA0E}">
        <p15:presenceInfo xmlns:p15="http://schemas.microsoft.com/office/powerpoint/2012/main" userId="S-1-5-21-3534267886-1549613046-2689342583-9509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87"/>
    <a:srgbClr val="647889"/>
    <a:srgbClr val="395266"/>
    <a:srgbClr val="2C3F4E"/>
    <a:srgbClr val="C907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5" autoAdjust="0"/>
    <p:restoredTop sz="94673" autoAdjust="0"/>
  </p:normalViewPr>
  <p:slideViewPr>
    <p:cSldViewPr showGuides="1">
      <p:cViewPr varScale="1">
        <p:scale>
          <a:sx n="84" d="100"/>
          <a:sy n="84" d="100"/>
        </p:scale>
        <p:origin x="1387" y="48"/>
      </p:cViewPr>
      <p:guideLst>
        <p:guide orient="horz" pos="2200"/>
        <p:guide orient="horz" pos="1954"/>
        <p:guide pos="2835"/>
        <p:guide pos="514"/>
        <p:guide pos="2531"/>
        <p:guide pos="2104"/>
        <p:guide pos="5517"/>
        <p:guide pos="5193"/>
        <p:guide pos="3035"/>
        <p:guide pos="3385"/>
        <p:guide pos="24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A22D-4BDC-45F8-88E2-6B7D3585B9EE}" type="datetimeFigureOut">
              <a:rPr lang="de-DE" smtClean="0"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BA9D4-D471-4F64-A1CA-D520F4F83BF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32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F64E5-F2C9-4EC3-A727-49129F5ECE03}" type="datetimeFigureOut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C738-07E0-4EE3-B194-D757C9C9756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4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073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1472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2207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2943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03679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4415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5151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588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2239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4120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6201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03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EFB2B7-6CE6-4901-AA2F-0AE36CBB22EF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6"/>
          </p:nvPr>
        </p:nvSpPr>
        <p:spPr>
          <a:xfrm>
            <a:off x="4643512" y="403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/>
          </p:nvPr>
        </p:nvSpPr>
        <p:spPr>
          <a:xfrm>
            <a:off x="179512" y="403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9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roduc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" y="1925887"/>
            <a:ext cx="9144000" cy="46800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dirty="0" smtClean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sz="1400" dirty="0" smtClean="0">
                <a:solidFill>
                  <a:schemeClr val="tx1"/>
                </a:solidFill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088000"/>
            <a:ext cx="4320000" cy="4104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30000"/>
              </a:lnSpc>
              <a:buClr>
                <a:schemeClr val="bg2"/>
              </a:buClr>
              <a:buFont typeface="Wingdings" pitchFamily="2" charset="2"/>
              <a:buNone/>
              <a:defRPr lang="de-DE" dirty="0" smtClean="0">
                <a:solidFill>
                  <a:schemeClr val="tx1"/>
                </a:solidFill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lang="de-DE" dirty="0" smtClean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E9CC4FF-FCD4-4ECD-BBEF-F70DEE39E15E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192000"/>
            <a:ext cx="4320000" cy="215900"/>
          </a:xfr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lang="de-DE" sz="1200" i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5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316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10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>
          <a:xfrm>
            <a:off x="4824000" y="2088000"/>
            <a:ext cx="4140000" cy="4320000"/>
          </a:xfrm>
        </p:spPr>
        <p:txBody>
          <a:bodyPr vert="horz" lIns="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6A37AD6-0D6B-4E5C-A34B-DAAC88454414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4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graphical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412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320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0EED653-DEAA-4F3E-BFA5-339CA799B11A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arge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1A6B1C-AC84-4EED-8958-7A8F1B4857FB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3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usanne\Jobs\Pepperl &amp; Fuchs\P+F - Unternehmenspräsentation 2012-11\PPT Leitfaden\_bilder\HG_verlauf2.jpg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1998"/>
            <a:ext cx="8784000" cy="25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E765511-DDFA-44CB-BA8C-9FCC9784D26D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512" y="4140000"/>
            <a:ext cx="8784000" cy="23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0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179999" y="367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675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5B83684-AA93-4836-8B9C-F21C87AA1E45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2"/>
          </p:nvPr>
        </p:nvSpPr>
        <p:spPr>
          <a:xfrm>
            <a:off x="179999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Textplatzhalter 15"/>
          <p:cNvSpPr>
            <a:spLocks noGrp="1"/>
          </p:cNvSpPr>
          <p:nvPr>
            <p:ph type="body" sz="quarter" idx="23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4"/>
          </p:nvPr>
        </p:nvSpPr>
        <p:spPr>
          <a:xfrm>
            <a:off x="179512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1063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0367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9" name="Textplatzhalter 15"/>
          <p:cNvSpPr>
            <a:spLocks noGrp="1"/>
          </p:cNvSpPr>
          <p:nvPr>
            <p:ph type="body" sz="quarter" idx="27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00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3B5E835B-B3D4-405B-B461-50BCAB408C01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179999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376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572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768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179512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375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71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67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3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333375"/>
            <a:ext cx="7129462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01.06.2006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Author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ru-RU"/>
              <a:t>page </a:t>
            </a:r>
            <a:fld id="{3658705C-EF5F-4E43-9475-1416E71192BD}" type="slidenum">
              <a:rPr lang="de-DE" altLang="ru-RU"/>
              <a:pPr>
                <a:defRPr/>
              </a:pPr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4705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80000" y="3600000"/>
            <a:ext cx="8784000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80000" y="4176000"/>
            <a:ext cx="8784000" cy="1589593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32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828000"/>
            <a:ext cx="9146715" cy="2628000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EC0ED3A-14AF-432E-AD1A-9E91C9AB5F7D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8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D74742-728A-4443-B5BF-F4C897EBD0B2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86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342900" indent="-34290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9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FD1947-9933-42E7-B89A-F4F5A98B4B1C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80000" y="1512000"/>
            <a:ext cx="8784000" cy="252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4140000"/>
            <a:ext cx="8784000" cy="2232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0400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A34288-8F98-44F7-AB60-3BBFE99863C6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59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19B1ED5-983D-4906-B86F-DC8496584518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1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968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1C048C-96B8-435D-ABC1-A724CC44F6D5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7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160000"/>
            <a:ext cx="4320000" cy="3780000"/>
          </a:xfrm>
          <a:ln w="63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20AEE41-BA08-433F-BAC2-A2BE1D930748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012000"/>
            <a:ext cx="4320000" cy="396000"/>
          </a:xfr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200" i="1"/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5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80000" y="1494000"/>
            <a:ext cx="8784000" cy="4525963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606000"/>
            <a:ext cx="9144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tx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6D74742-728A-4443-B5BF-F4C897EBD0B2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err="1" smtClean="0"/>
              <a:t>Author</a:t>
            </a:r>
            <a:r>
              <a:rPr lang="de-DE" dirty="0" smtClean="0"/>
              <a:t>: John </a:t>
            </a:r>
            <a:r>
              <a:rPr lang="de-DE" dirty="0" err="1" smtClean="0"/>
              <a:t>Doe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6804248" y="6639850"/>
            <a:ext cx="1126912" cy="13542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www.pepperl-fuchs.com </a:t>
            </a:r>
            <a:endParaRPr lang="de-DE" sz="1200" dirty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X:\P+F - Kurzprojekte 2014-01\PPT Unternehmen 2014\_eingesetzte Bilder\P+F-Logo_rgb2014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61214"/>
            <a:ext cx="25209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9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54" r:id="rId3"/>
    <p:sldLayoutId id="2147483680" r:id="rId4"/>
    <p:sldLayoutId id="2147483674" r:id="rId5"/>
    <p:sldLayoutId id="2147483658" r:id="rId6"/>
    <p:sldLayoutId id="2147483672" r:id="rId7"/>
    <p:sldLayoutId id="2147483673" r:id="rId8"/>
    <p:sldLayoutId id="2147483666" r:id="rId9"/>
    <p:sldLayoutId id="2147483679" r:id="rId10"/>
    <p:sldLayoutId id="2147483668" r:id="rId11"/>
    <p:sldLayoutId id="2147483661" r:id="rId12"/>
    <p:sldLayoutId id="2147483671" r:id="rId13"/>
    <p:sldLayoutId id="2147483667" r:id="rId14"/>
    <p:sldLayoutId id="2147483678" r:id="rId15"/>
    <p:sldLayoutId id="2147483676" r:id="rId16"/>
    <p:sldLayoutId id="2147483677" r:id="rId17"/>
    <p:sldLayoutId id="214748368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0147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552" indent="-300552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04047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4783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5519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6254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25.jp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755576" y="4293096"/>
            <a:ext cx="3600400" cy="122413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Автоматизация у вас – важное дело для нас.</a:t>
            </a:r>
            <a:endParaRPr lang="ru-RU" sz="21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275856" y="2132856"/>
            <a:ext cx="288032" cy="50405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4041068"/>
            <a:ext cx="288032" cy="50405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404" y="764704"/>
            <a:ext cx="8784000" cy="540000"/>
          </a:xfrm>
        </p:spPr>
        <p:txBody>
          <a:bodyPr/>
          <a:lstStyle/>
          <a:p>
            <a:r>
              <a:rPr lang="ru-RU" sz="1900" dirty="0" smtClean="0"/>
              <a:t> </a:t>
            </a:r>
            <a:r>
              <a:rPr lang="ru-RU" sz="1900" dirty="0" smtClean="0">
                <a:solidFill>
                  <a:srgbClr val="00A587"/>
                </a:solidFill>
              </a:rPr>
              <a:t>Ассортимент УЗ датчиков нашей компании</a:t>
            </a:r>
            <a:r>
              <a:rPr lang="en-GB" sz="1900" dirty="0" smtClean="0">
                <a:solidFill>
                  <a:srgbClr val="00A587"/>
                </a:solidFill>
              </a:rPr>
              <a:t>: </a:t>
            </a:r>
            <a:r>
              <a:rPr lang="ru-RU" sz="1900" dirty="0" smtClean="0">
                <a:solidFill>
                  <a:srgbClr val="00A587"/>
                </a:solidFill>
              </a:rPr>
              <a:t>около </a:t>
            </a:r>
            <a:r>
              <a:rPr lang="ru-RU" sz="1900" dirty="0" smtClean="0">
                <a:solidFill>
                  <a:srgbClr val="FF0000"/>
                </a:solidFill>
              </a:rPr>
              <a:t>500 типоразмеров</a:t>
            </a:r>
            <a:r>
              <a:rPr lang="ru-RU" sz="1900" dirty="0" smtClean="0">
                <a:solidFill>
                  <a:srgbClr val="00A587"/>
                </a:solidFill>
              </a:rPr>
              <a:t>.</a:t>
            </a:r>
            <a:endParaRPr lang="ru-RU" sz="19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16832" y="1340768"/>
            <a:ext cx="2319664" cy="5040560"/>
          </a:xfrm>
        </p:spPr>
        <p:txBody>
          <a:bodyPr/>
          <a:lstStyle/>
          <a:p>
            <a:r>
              <a:rPr lang="en-GB" sz="2000" dirty="0" smtClean="0">
                <a:solidFill>
                  <a:schemeClr val="tx1"/>
                </a:solidFill>
              </a:rPr>
              <a:t>  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Выбор по</a:t>
            </a:r>
            <a:r>
              <a:rPr lang="en-GB" sz="2000" dirty="0" smtClean="0">
                <a:solidFill>
                  <a:schemeClr val="tx1"/>
                </a:solidFill>
              </a:rPr>
              <a:t> :</a:t>
            </a:r>
            <a:endParaRPr lang="ru-RU" sz="1200" dirty="0">
              <a:solidFill>
                <a:schemeClr val="tx1"/>
              </a:solidFill>
            </a:endParaRPr>
          </a:p>
          <a:p>
            <a:endParaRPr lang="en-GB" sz="8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рабочей дистанции</a:t>
            </a:r>
            <a:endParaRPr lang="en-GB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-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rgbClr val="00A587"/>
                </a:solidFill>
              </a:rPr>
              <a:t>форме корпуса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материалу корпуса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- </a:t>
            </a:r>
            <a:r>
              <a:rPr lang="en-GB" sz="1600" dirty="0" smtClean="0">
                <a:solidFill>
                  <a:srgbClr val="00A587"/>
                </a:solidFill>
              </a:rPr>
              <a:t>IP </a:t>
            </a:r>
            <a:r>
              <a:rPr lang="ru-RU" sz="1600" dirty="0" smtClean="0">
                <a:solidFill>
                  <a:srgbClr val="00A587"/>
                </a:solidFill>
              </a:rPr>
              <a:t>корпуса</a:t>
            </a:r>
            <a:endParaRPr lang="en-GB" sz="1600" dirty="0" smtClean="0">
              <a:solidFill>
                <a:srgbClr val="00A587"/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-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типу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</a:rPr>
              <a:t>выходн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. сигнала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rgbClr val="00A587"/>
                </a:solidFill>
              </a:rPr>
              <a:t>напряжен. питания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способам настройки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rgbClr val="00A587"/>
                </a:solidFill>
              </a:rPr>
              <a:t>интерфейсу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углу расхождения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  УЗ сигнала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- </a:t>
            </a:r>
            <a:r>
              <a:rPr lang="ru-RU" sz="1200" dirty="0" smtClean="0">
                <a:solidFill>
                  <a:srgbClr val="00A587"/>
                </a:solidFill>
              </a:rPr>
              <a:t>допуску </a:t>
            </a:r>
            <a:r>
              <a:rPr lang="ru-RU" sz="1200" dirty="0" err="1" smtClean="0">
                <a:solidFill>
                  <a:srgbClr val="00A587"/>
                </a:solidFill>
              </a:rPr>
              <a:t>контактирования</a:t>
            </a:r>
            <a:endParaRPr lang="ru-RU" sz="1200" dirty="0" smtClean="0">
              <a:solidFill>
                <a:srgbClr val="00A587"/>
              </a:solidFill>
            </a:endParaRPr>
          </a:p>
          <a:p>
            <a:r>
              <a:rPr lang="ru-RU" sz="1600" dirty="0" smtClean="0">
                <a:solidFill>
                  <a:srgbClr val="00A587"/>
                </a:solidFill>
              </a:rPr>
              <a:t> </a:t>
            </a:r>
            <a:r>
              <a:rPr lang="ru-RU" sz="1400" dirty="0" smtClean="0">
                <a:solidFill>
                  <a:srgbClr val="00A587"/>
                </a:solidFill>
              </a:rPr>
              <a:t>с </a:t>
            </a:r>
            <a:r>
              <a:rPr lang="ru-RU" sz="1400" dirty="0" err="1" smtClean="0">
                <a:solidFill>
                  <a:srgbClr val="00A587"/>
                </a:solidFill>
              </a:rPr>
              <a:t>пищев</a:t>
            </a:r>
            <a:r>
              <a:rPr lang="ru-RU" sz="1400" dirty="0" smtClean="0">
                <a:solidFill>
                  <a:srgbClr val="00A587"/>
                </a:solidFill>
              </a:rPr>
              <a:t>. продуктами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-</a:t>
            </a:r>
            <a:r>
              <a:rPr lang="ru-RU" sz="1600" dirty="0" smtClean="0">
                <a:solidFill>
                  <a:srgbClr val="00A587"/>
                </a:solidFill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для обнаружения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нахлёста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листов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(датчики двойного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л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иста)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4" y="3271306"/>
            <a:ext cx="3435532" cy="1692000"/>
          </a:xfrm>
          <a:prstGeom prst="rect">
            <a:avLst/>
          </a:prstGeom>
        </p:spPr>
      </p:pic>
      <p:pic>
        <p:nvPicPr>
          <p:cNvPr id="1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47" y="1359589"/>
            <a:ext cx="191643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62" y="1356502"/>
            <a:ext cx="2664595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40" y="5286313"/>
            <a:ext cx="780390" cy="7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17" y="3567691"/>
            <a:ext cx="1279032" cy="104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7" y="3502579"/>
            <a:ext cx="236925" cy="32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8" y="5127225"/>
            <a:ext cx="1128637" cy="1044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2" y="1688299"/>
            <a:ext cx="974288" cy="9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75" y="4282754"/>
            <a:ext cx="647190" cy="432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61" y="5205718"/>
            <a:ext cx="3829788" cy="90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18" y="3549691"/>
            <a:ext cx="101408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692696"/>
            <a:ext cx="4131996" cy="432048"/>
          </a:xfrm>
        </p:spPr>
        <p:txBody>
          <a:bodyPr/>
          <a:lstStyle/>
          <a:p>
            <a:r>
              <a:rPr lang="ru-RU" sz="2400" dirty="0" smtClean="0"/>
              <a:t>      </a:t>
            </a:r>
            <a:r>
              <a:rPr lang="ru-RU" sz="2400" dirty="0" smtClean="0">
                <a:solidFill>
                  <a:srgbClr val="00A587"/>
                </a:solidFill>
              </a:rPr>
              <a:t>Примеры применения.</a:t>
            </a:r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289741"/>
            <a:ext cx="8212964" cy="947571"/>
          </a:xfrm>
        </p:spPr>
        <p:txBody>
          <a:bodyPr/>
          <a:lstStyle/>
          <a:p>
            <a:r>
              <a:rPr lang="ru-RU" sz="2400" dirty="0" smtClean="0">
                <a:solidFill>
                  <a:srgbClr val="2C3F4E"/>
                </a:solidFill>
              </a:rPr>
              <a:t>Обнаружение самых разнообразных объектов </a:t>
            </a:r>
          </a:p>
          <a:p>
            <a:r>
              <a:rPr lang="ru-RU" sz="2400" dirty="0" smtClean="0">
                <a:solidFill>
                  <a:srgbClr val="2C3F4E"/>
                </a:solidFill>
              </a:rPr>
              <a:t>                            на конвейере.</a:t>
            </a:r>
            <a:endParaRPr lang="ru-RU" sz="2400" dirty="0">
              <a:solidFill>
                <a:srgbClr val="2C3F4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8" name="Picture 2" descr="MC52_111125_03_RGB[1]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0"/>
          <a:stretch/>
        </p:blipFill>
        <p:spPr bwMode="auto">
          <a:xfrm>
            <a:off x="107504" y="1864517"/>
            <a:ext cx="3997106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+F_L2_App_Still_01_H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1541" y="1891485"/>
            <a:ext cx="4734499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9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692696"/>
            <a:ext cx="4131996" cy="432048"/>
          </a:xfrm>
        </p:spPr>
        <p:txBody>
          <a:bodyPr/>
          <a:lstStyle/>
          <a:p>
            <a:r>
              <a:rPr lang="ru-RU" sz="2400" dirty="0" smtClean="0"/>
              <a:t>      </a:t>
            </a:r>
            <a:r>
              <a:rPr lang="ru-RU" sz="2400" dirty="0" smtClean="0">
                <a:solidFill>
                  <a:srgbClr val="00A587"/>
                </a:solidFill>
              </a:rPr>
              <a:t>Примеры применения.</a:t>
            </a:r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000" y="5661247"/>
            <a:ext cx="8696012" cy="504057"/>
          </a:xfrm>
        </p:spPr>
        <p:txBody>
          <a:bodyPr/>
          <a:lstStyle/>
          <a:p>
            <a:r>
              <a:rPr lang="ru-RU" sz="2400" dirty="0" smtClean="0">
                <a:solidFill>
                  <a:srgbClr val="2C3F4E"/>
                </a:solidFill>
              </a:rPr>
              <a:t> Предотвращение столкновений подвижных платформ.</a:t>
            </a:r>
            <a:endParaRPr lang="ru-RU" sz="2400" dirty="0">
              <a:solidFill>
                <a:srgbClr val="2C3F4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221741"/>
            <a:ext cx="3986640" cy="406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2139453"/>
            <a:ext cx="4744676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692696"/>
            <a:ext cx="4131996" cy="432048"/>
          </a:xfrm>
        </p:spPr>
        <p:txBody>
          <a:bodyPr/>
          <a:lstStyle/>
          <a:p>
            <a:r>
              <a:rPr lang="ru-RU" sz="2400" dirty="0" smtClean="0"/>
              <a:t>      </a:t>
            </a:r>
            <a:r>
              <a:rPr lang="ru-RU" sz="2400" dirty="0" smtClean="0">
                <a:solidFill>
                  <a:srgbClr val="00A587"/>
                </a:solidFill>
              </a:rPr>
              <a:t>Примеры применения.</a:t>
            </a:r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6844" y="4571480"/>
            <a:ext cx="3272842" cy="457175"/>
          </a:xfrm>
        </p:spPr>
        <p:txBody>
          <a:bodyPr/>
          <a:lstStyle/>
          <a:p>
            <a:r>
              <a:rPr lang="ru-RU" sz="2000" dirty="0" smtClean="0">
                <a:solidFill>
                  <a:srgbClr val="2C3F4E"/>
                </a:solidFill>
              </a:rPr>
              <a:t>при обработке посылок</a:t>
            </a:r>
            <a:endParaRPr lang="ru-RU" sz="2000" dirty="0">
              <a:solidFill>
                <a:srgbClr val="2C3F4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101" y="1619232"/>
            <a:ext cx="4493520" cy="2844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556048" y="5813648"/>
            <a:ext cx="5760640" cy="587531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2C3F4E"/>
                </a:solidFill>
              </a:rPr>
              <a:t>Определение габаритов объектов.</a:t>
            </a:r>
            <a:endParaRPr lang="ru-RU" sz="2400" dirty="0">
              <a:solidFill>
                <a:srgbClr val="2C3F4E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084440" y="4571480"/>
            <a:ext cx="3272842" cy="45717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smtClean="0">
                <a:solidFill>
                  <a:srgbClr val="2C3F4E"/>
                </a:solidFill>
              </a:rPr>
              <a:t>при загрузке контейнера</a:t>
            </a:r>
            <a:endParaRPr lang="ru-RU" sz="2000" dirty="0">
              <a:solidFill>
                <a:srgbClr val="2C3F4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01232"/>
            <a:ext cx="39766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692696"/>
            <a:ext cx="4131996" cy="432048"/>
          </a:xfrm>
        </p:spPr>
        <p:txBody>
          <a:bodyPr/>
          <a:lstStyle/>
          <a:p>
            <a:r>
              <a:rPr lang="ru-RU" sz="2400" dirty="0" smtClean="0"/>
              <a:t>      </a:t>
            </a:r>
            <a:r>
              <a:rPr lang="ru-RU" sz="2400" dirty="0" smtClean="0">
                <a:solidFill>
                  <a:srgbClr val="00A587"/>
                </a:solidFill>
              </a:rPr>
              <a:t>Примеры применения.</a:t>
            </a:r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995520"/>
            <a:ext cx="7056784" cy="432048"/>
          </a:xfrm>
        </p:spPr>
        <p:txBody>
          <a:bodyPr/>
          <a:lstStyle/>
          <a:p>
            <a:r>
              <a:rPr lang="ru-RU" sz="2000" dirty="0" smtClean="0">
                <a:solidFill>
                  <a:srgbClr val="2C3F4E"/>
                </a:solidFill>
              </a:rPr>
              <a:t>Измерение уровней самых разнообразных веществ.</a:t>
            </a:r>
            <a:endParaRPr lang="ru-RU" sz="2000" dirty="0">
              <a:solidFill>
                <a:srgbClr val="2C3F4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8" name="Picture 3" descr="mmm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76" y="1225288"/>
            <a:ext cx="311144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EC_DC_20110321_6_V1_RGB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539000"/>
            <a:ext cx="4176001" cy="4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5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692696"/>
            <a:ext cx="4131996" cy="432048"/>
          </a:xfrm>
        </p:spPr>
        <p:txBody>
          <a:bodyPr/>
          <a:lstStyle/>
          <a:p>
            <a:r>
              <a:rPr lang="ru-RU" sz="2400" dirty="0" smtClean="0"/>
              <a:t>      </a:t>
            </a:r>
            <a:r>
              <a:rPr lang="ru-RU" sz="2400" dirty="0" smtClean="0">
                <a:solidFill>
                  <a:srgbClr val="00A587"/>
                </a:solidFill>
              </a:rPr>
              <a:t>Примеры применения.</a:t>
            </a:r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0777" y="5632197"/>
            <a:ext cx="3496780" cy="377506"/>
          </a:xfrm>
        </p:spPr>
        <p:txBody>
          <a:bodyPr/>
          <a:lstStyle/>
          <a:p>
            <a:r>
              <a:rPr lang="ru-RU" sz="1600" dirty="0">
                <a:solidFill>
                  <a:srgbClr val="2C3F4E"/>
                </a:solidFill>
              </a:rPr>
              <a:t>о</a:t>
            </a:r>
            <a:r>
              <a:rPr lang="ru-RU" sz="1600" dirty="0" smtClean="0">
                <a:solidFill>
                  <a:srgbClr val="2C3F4E"/>
                </a:solidFill>
              </a:rPr>
              <a:t>бъект </a:t>
            </a:r>
            <a:r>
              <a:rPr lang="ru-RU" sz="1600" dirty="0" err="1" smtClean="0">
                <a:solidFill>
                  <a:srgbClr val="2C3F4E"/>
                </a:solidFill>
              </a:rPr>
              <a:t>чрезвыч</a:t>
            </a:r>
            <a:r>
              <a:rPr lang="ru-RU" sz="1600" dirty="0" smtClean="0">
                <a:solidFill>
                  <a:srgbClr val="2C3F4E"/>
                </a:solidFill>
              </a:rPr>
              <a:t>. нерегулярный</a:t>
            </a:r>
            <a:endParaRPr lang="ru-RU" sz="1600" dirty="0">
              <a:solidFill>
                <a:srgbClr val="2C3F4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8" name="Picture 2" descr="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297671" cy="24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885167" y="6029673"/>
            <a:ext cx="7151601" cy="50405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smtClean="0">
                <a:solidFill>
                  <a:srgbClr val="2C3F4E"/>
                </a:solidFill>
              </a:rPr>
              <a:t>Обнаружение объектов в сложных условиях.</a:t>
            </a:r>
            <a:endParaRPr lang="ru-RU" sz="2400" dirty="0">
              <a:solidFill>
                <a:srgbClr val="2C3F4E"/>
              </a:solidFill>
            </a:endParaRPr>
          </a:p>
        </p:txBody>
      </p:sp>
      <p:pic>
        <p:nvPicPr>
          <p:cNvPr id="10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12"/>
          <a:stretch/>
        </p:blipFill>
        <p:spPr>
          <a:xfrm>
            <a:off x="4891155" y="1076033"/>
            <a:ext cx="3774719" cy="2304000"/>
          </a:xfrm>
          <a:prstGeom prst="rect">
            <a:avLst/>
          </a:prstGeom>
        </p:spPr>
      </p:pic>
      <p:pic>
        <p:nvPicPr>
          <p:cNvPr id="11" name="Grafik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5102" y="3436197"/>
            <a:ext cx="2786824" cy="2196000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720056" y="4642274"/>
            <a:ext cx="3383887" cy="37750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2C3F4E"/>
                </a:solidFill>
              </a:rPr>
              <a:t>сильные брызги и туман</a:t>
            </a:r>
            <a:endParaRPr lang="ru-RU" sz="2000" dirty="0">
              <a:solidFill>
                <a:srgbClr val="2C3F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692696"/>
            <a:ext cx="4131996" cy="432048"/>
          </a:xfrm>
        </p:spPr>
        <p:txBody>
          <a:bodyPr/>
          <a:lstStyle/>
          <a:p>
            <a:r>
              <a:rPr lang="ru-RU" sz="2400" dirty="0" smtClean="0"/>
              <a:t>      </a:t>
            </a:r>
            <a:r>
              <a:rPr lang="ru-RU" sz="2400" dirty="0" smtClean="0">
                <a:solidFill>
                  <a:srgbClr val="00A587"/>
                </a:solidFill>
              </a:rPr>
              <a:t>Примеры применения.</a:t>
            </a:r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211960" y="3140968"/>
            <a:ext cx="4824536" cy="93610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2C3F4E"/>
                </a:solidFill>
              </a:rPr>
              <a:t>Обнаружение двойных</a:t>
            </a:r>
          </a:p>
          <a:p>
            <a:r>
              <a:rPr lang="ru-RU" sz="2400" dirty="0">
                <a:solidFill>
                  <a:srgbClr val="2C3F4E"/>
                </a:solidFill>
              </a:rPr>
              <a:t>л</a:t>
            </a:r>
            <a:r>
              <a:rPr lang="ru-RU" sz="2400" dirty="0" smtClean="0">
                <a:solidFill>
                  <a:srgbClr val="2C3F4E"/>
                </a:solidFill>
              </a:rPr>
              <a:t>истов, в том числе, стальных.</a:t>
            </a:r>
            <a:endParaRPr lang="ru-RU" sz="2400" dirty="0">
              <a:solidFill>
                <a:srgbClr val="2C3F4E"/>
              </a:solidFill>
            </a:endParaRPr>
          </a:p>
        </p:txBody>
      </p:sp>
      <p:pic>
        <p:nvPicPr>
          <p:cNvPr id="13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5"/>
          <a:stretch/>
        </p:blipFill>
        <p:spPr>
          <a:xfrm>
            <a:off x="395536" y="1124744"/>
            <a:ext cx="3689944" cy="518400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95536" y="3861048"/>
            <a:ext cx="3600400" cy="360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95536" y="3995916"/>
            <a:ext cx="3600400" cy="360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20932" y="4130784"/>
            <a:ext cx="3600400" cy="360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3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56066" y="188640"/>
            <a:ext cx="5412152" cy="432048"/>
          </a:xfrm>
          <a:solidFill>
            <a:schemeClr val="tx2">
              <a:lumMod val="75000"/>
            </a:schemeClr>
          </a:solidFill>
          <a:ln>
            <a:solidFill>
              <a:srgbClr val="00A587"/>
            </a:solidFill>
          </a:ln>
        </p:spPr>
        <p:txBody>
          <a:bodyPr/>
          <a:lstStyle/>
          <a:p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Новинки УЗ датчиков  2017 года.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788704"/>
            <a:ext cx="4540556" cy="2448608"/>
          </a:xfrm>
        </p:spPr>
        <p:txBody>
          <a:bodyPr/>
          <a:lstStyle/>
          <a:p>
            <a:r>
              <a:rPr lang="ru-RU" sz="2000" dirty="0" smtClean="0">
                <a:solidFill>
                  <a:srgbClr val="395266"/>
                </a:solidFill>
              </a:rPr>
              <a:t>- </a:t>
            </a:r>
            <a:r>
              <a:rPr lang="ru-RU" sz="2000" dirty="0" err="1" smtClean="0">
                <a:solidFill>
                  <a:srgbClr val="395266"/>
                </a:solidFill>
              </a:rPr>
              <a:t>цельнометаллич</a:t>
            </a:r>
            <a:r>
              <a:rPr lang="ru-RU" sz="2000" dirty="0" smtClean="0">
                <a:solidFill>
                  <a:srgbClr val="395266"/>
                </a:solidFill>
              </a:rPr>
              <a:t>. </a:t>
            </a:r>
            <a:r>
              <a:rPr lang="ru-RU" sz="2000" dirty="0">
                <a:solidFill>
                  <a:srgbClr val="395266"/>
                </a:solidFill>
              </a:rPr>
              <a:t>к</a:t>
            </a:r>
            <a:r>
              <a:rPr lang="ru-RU" sz="2000" dirty="0" smtClean="0">
                <a:solidFill>
                  <a:srgbClr val="395266"/>
                </a:solidFill>
              </a:rPr>
              <a:t>орпус </a:t>
            </a:r>
            <a:r>
              <a:rPr lang="ru-RU" sz="2000" b="0" dirty="0">
                <a:solidFill>
                  <a:schemeClr val="bg2">
                    <a:lumMod val="50000"/>
                  </a:schemeClr>
                </a:solidFill>
              </a:rPr>
              <a:t>Ø </a:t>
            </a:r>
            <a:r>
              <a:rPr lang="ru-RU" sz="2000" dirty="0" smtClean="0">
                <a:solidFill>
                  <a:srgbClr val="395266"/>
                </a:solidFill>
              </a:rPr>
              <a:t>18 </a:t>
            </a:r>
            <a:r>
              <a:rPr lang="en-GB" sz="1400" dirty="0" smtClean="0">
                <a:solidFill>
                  <a:srgbClr val="395266"/>
                </a:solidFill>
              </a:rPr>
              <a:t>mm,</a:t>
            </a:r>
            <a:r>
              <a:rPr lang="ru-RU" sz="2000" dirty="0" smtClean="0">
                <a:solidFill>
                  <a:srgbClr val="395266"/>
                </a:solidFill>
              </a:rPr>
              <a:t>          </a:t>
            </a:r>
          </a:p>
          <a:p>
            <a:r>
              <a:rPr lang="ru-RU" sz="2000" dirty="0">
                <a:solidFill>
                  <a:srgbClr val="395266"/>
                </a:solidFill>
              </a:rPr>
              <a:t> </a:t>
            </a:r>
            <a:r>
              <a:rPr lang="ru-RU" sz="2000" dirty="0" smtClean="0">
                <a:solidFill>
                  <a:srgbClr val="395266"/>
                </a:solidFill>
              </a:rPr>
              <a:t> </a:t>
            </a:r>
            <a:r>
              <a:rPr lang="ru-RU" sz="2000" dirty="0" err="1" smtClean="0">
                <a:solidFill>
                  <a:srgbClr val="395266"/>
                </a:solidFill>
              </a:rPr>
              <a:t>нержав</a:t>
            </a:r>
            <a:r>
              <a:rPr lang="ru-RU" sz="2000" dirty="0" smtClean="0">
                <a:solidFill>
                  <a:srgbClr val="395266"/>
                </a:solidFill>
              </a:rPr>
              <a:t>. стал</a:t>
            </a:r>
            <a:r>
              <a:rPr lang="ru-RU" sz="2000" dirty="0">
                <a:solidFill>
                  <a:srgbClr val="395266"/>
                </a:solidFill>
              </a:rPr>
              <a:t>ь</a:t>
            </a:r>
            <a:r>
              <a:rPr lang="ru-RU" sz="2000" dirty="0" smtClean="0">
                <a:solidFill>
                  <a:srgbClr val="395266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395266"/>
                </a:solidFill>
              </a:rPr>
              <a:t>- степень защиты </a:t>
            </a:r>
            <a:r>
              <a:rPr lang="en-GB" sz="2000" dirty="0" smtClean="0">
                <a:solidFill>
                  <a:srgbClr val="00A587"/>
                </a:solidFill>
              </a:rPr>
              <a:t>IP 69 K</a:t>
            </a:r>
            <a:r>
              <a:rPr lang="ru-RU" sz="2000" dirty="0" smtClean="0">
                <a:solidFill>
                  <a:srgbClr val="395266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395266"/>
                </a:solidFill>
              </a:rPr>
              <a:t>- рабочие дистанции до </a:t>
            </a:r>
            <a:r>
              <a:rPr lang="ru-RU" sz="2000" dirty="0" smtClean="0">
                <a:solidFill>
                  <a:srgbClr val="00A587"/>
                </a:solidFill>
              </a:rPr>
              <a:t>800 мм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947700" cy="12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98" y="1304704"/>
            <a:ext cx="4485798" cy="248400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92632" y="3788704"/>
            <a:ext cx="4058762" cy="259262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395266"/>
                </a:solidFill>
              </a:rPr>
              <a:t>- боковое расположение</a:t>
            </a:r>
          </a:p>
          <a:p>
            <a:r>
              <a:rPr lang="ru-RU" sz="2000" dirty="0" smtClean="0">
                <a:solidFill>
                  <a:srgbClr val="395266"/>
                </a:solidFill>
              </a:rPr>
              <a:t>  излучателя,</a:t>
            </a:r>
          </a:p>
          <a:p>
            <a:r>
              <a:rPr lang="ru-RU" sz="2000" dirty="0" smtClean="0">
                <a:solidFill>
                  <a:srgbClr val="395266"/>
                </a:solidFill>
              </a:rPr>
              <a:t>- удобный для крепления   </a:t>
            </a:r>
          </a:p>
          <a:p>
            <a:r>
              <a:rPr lang="ru-RU" sz="2000" dirty="0" smtClean="0">
                <a:solidFill>
                  <a:srgbClr val="395266"/>
                </a:solidFill>
              </a:rPr>
              <a:t>  корпус УЗ датчика,</a:t>
            </a:r>
          </a:p>
          <a:p>
            <a:r>
              <a:rPr lang="ru-RU" sz="2000" dirty="0" smtClean="0">
                <a:solidFill>
                  <a:srgbClr val="395266"/>
                </a:solidFill>
              </a:rPr>
              <a:t>- степень </a:t>
            </a:r>
            <a:r>
              <a:rPr lang="ru-RU" sz="2000" dirty="0">
                <a:solidFill>
                  <a:srgbClr val="395266"/>
                </a:solidFill>
              </a:rPr>
              <a:t>защиты </a:t>
            </a:r>
            <a:r>
              <a:rPr lang="en-GB" sz="2000" dirty="0">
                <a:solidFill>
                  <a:srgbClr val="00A587"/>
                </a:solidFill>
              </a:rPr>
              <a:t>IP </a:t>
            </a:r>
            <a:r>
              <a:rPr lang="en-GB" sz="2000" dirty="0" smtClean="0">
                <a:solidFill>
                  <a:srgbClr val="00A587"/>
                </a:solidFill>
              </a:rPr>
              <a:t>6</a:t>
            </a:r>
            <a:r>
              <a:rPr lang="ru-RU" sz="2000" dirty="0" smtClean="0">
                <a:solidFill>
                  <a:srgbClr val="00A587"/>
                </a:solidFill>
              </a:rPr>
              <a:t>7</a:t>
            </a:r>
            <a:r>
              <a:rPr lang="ru-RU" sz="2000" dirty="0" smtClean="0">
                <a:solidFill>
                  <a:srgbClr val="395266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395266"/>
                </a:solidFill>
              </a:rPr>
              <a:t>- рабочие </a:t>
            </a:r>
            <a:r>
              <a:rPr lang="ru-RU" sz="2000" dirty="0">
                <a:solidFill>
                  <a:srgbClr val="395266"/>
                </a:solidFill>
              </a:rPr>
              <a:t>дистанции </a:t>
            </a:r>
            <a:r>
              <a:rPr lang="ru-RU" sz="2000" dirty="0" smtClean="0">
                <a:solidFill>
                  <a:srgbClr val="395266"/>
                </a:solidFill>
              </a:rPr>
              <a:t>до </a:t>
            </a:r>
            <a:r>
              <a:rPr lang="ru-RU" sz="2000" dirty="0" smtClean="0">
                <a:solidFill>
                  <a:srgbClr val="00A587"/>
                </a:solidFill>
              </a:rPr>
              <a:t>800 </a:t>
            </a:r>
            <a:r>
              <a:rPr lang="ru-RU" sz="2000" dirty="0">
                <a:solidFill>
                  <a:srgbClr val="00A587"/>
                </a:solidFill>
              </a:rPr>
              <a:t>мм</a:t>
            </a:r>
          </a:p>
          <a:p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219232"/>
            <a:ext cx="6125748" cy="432048"/>
          </a:xfrm>
          <a:solidFill>
            <a:schemeClr val="tx2">
              <a:lumMod val="75000"/>
            </a:schemeClr>
          </a:solidFill>
          <a:ln>
            <a:solidFill>
              <a:srgbClr val="00A587"/>
            </a:solidFill>
          </a:ln>
        </p:spPr>
        <p:txBody>
          <a:bodyPr/>
          <a:lstStyle/>
          <a:p>
            <a:pPr algn="just"/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Новинки УЗ датчиков, март 201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года.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1259992"/>
            <a:ext cx="4608512" cy="4329248"/>
          </a:xfrm>
        </p:spPr>
        <p:txBody>
          <a:bodyPr/>
          <a:lstStyle/>
          <a:p>
            <a:r>
              <a:rPr lang="en-GB" sz="2000" dirty="0" smtClean="0"/>
              <a:t>UMC3000-30H-E5-5M-3G-3D</a:t>
            </a:r>
          </a:p>
          <a:p>
            <a:r>
              <a:rPr lang="en-GB" sz="2000" dirty="0" smtClean="0"/>
              <a:t>UMC3000-30H-I-5M-3G-3D</a:t>
            </a:r>
          </a:p>
          <a:p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000" dirty="0" smtClean="0">
                <a:solidFill>
                  <a:srgbClr val="647889"/>
                </a:solidFill>
              </a:rPr>
              <a:t>-</a:t>
            </a:r>
            <a:r>
              <a:rPr lang="ru-RU" sz="2000" dirty="0" smtClean="0">
                <a:solidFill>
                  <a:srgbClr val="647889"/>
                </a:solidFill>
              </a:rPr>
              <a:t> выходы</a:t>
            </a:r>
            <a:r>
              <a:rPr lang="en-GB" sz="2000" dirty="0" smtClean="0">
                <a:solidFill>
                  <a:srgbClr val="647889"/>
                </a:solidFill>
              </a:rPr>
              <a:t>: </a:t>
            </a:r>
            <a:r>
              <a:rPr lang="ru-RU" sz="2000" dirty="0" smtClean="0">
                <a:solidFill>
                  <a:srgbClr val="647889"/>
                </a:solidFill>
              </a:rPr>
              <a:t>бинарный</a:t>
            </a:r>
            <a:r>
              <a:rPr lang="en-GB" sz="2000" dirty="0" smtClean="0">
                <a:solidFill>
                  <a:srgbClr val="647889"/>
                </a:solidFill>
              </a:rPr>
              <a:t> </a:t>
            </a:r>
            <a:r>
              <a:rPr lang="ru-RU" sz="2000" dirty="0" smtClean="0">
                <a:solidFill>
                  <a:srgbClr val="647889"/>
                </a:solidFill>
              </a:rPr>
              <a:t>или</a:t>
            </a:r>
            <a:r>
              <a:rPr lang="en-GB" sz="2000" dirty="0" smtClean="0">
                <a:solidFill>
                  <a:srgbClr val="647889"/>
                </a:solidFill>
              </a:rPr>
              <a:t> </a:t>
            </a:r>
            <a:r>
              <a:rPr lang="ru-RU" sz="2000" dirty="0" smtClean="0">
                <a:solidFill>
                  <a:srgbClr val="647889"/>
                </a:solidFill>
              </a:rPr>
              <a:t>аналог</a:t>
            </a:r>
            <a:r>
              <a:rPr lang="ru-RU" sz="2000" dirty="0">
                <a:solidFill>
                  <a:srgbClr val="647889"/>
                </a:solidFill>
              </a:rPr>
              <a:t>.</a:t>
            </a:r>
            <a:r>
              <a:rPr lang="ru-RU" sz="2000" dirty="0" smtClean="0">
                <a:solidFill>
                  <a:srgbClr val="647889"/>
                </a:solidFill>
              </a:rPr>
              <a:t>,</a:t>
            </a:r>
            <a:endParaRPr lang="en-GB" sz="2000" dirty="0">
              <a:solidFill>
                <a:srgbClr val="647889"/>
              </a:solidFill>
            </a:endParaRPr>
          </a:p>
          <a:p>
            <a:r>
              <a:rPr lang="ru-RU" sz="2000" dirty="0" smtClean="0">
                <a:solidFill>
                  <a:srgbClr val="647889"/>
                </a:solidFill>
              </a:rPr>
              <a:t>- </a:t>
            </a:r>
            <a:r>
              <a:rPr lang="ru-RU" sz="2000" dirty="0" err="1" smtClean="0">
                <a:solidFill>
                  <a:srgbClr val="647889"/>
                </a:solidFill>
              </a:rPr>
              <a:t>цельнометаллич</a:t>
            </a:r>
            <a:r>
              <a:rPr lang="ru-RU" sz="2000" dirty="0" smtClean="0">
                <a:solidFill>
                  <a:srgbClr val="647889"/>
                </a:solidFill>
              </a:rPr>
              <a:t>. корпус  </a:t>
            </a:r>
            <a:r>
              <a:rPr lang="ru-RU" sz="2000" b="0" dirty="0" smtClean="0">
                <a:solidFill>
                  <a:schemeClr val="bg2">
                    <a:lumMod val="50000"/>
                  </a:schemeClr>
                </a:solidFill>
              </a:rPr>
              <a:t>Ø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647889"/>
                </a:solidFill>
              </a:rPr>
              <a:t>30 </a:t>
            </a:r>
            <a:r>
              <a:rPr lang="en-GB" sz="1400" dirty="0" smtClean="0">
                <a:solidFill>
                  <a:srgbClr val="647889"/>
                </a:solidFill>
              </a:rPr>
              <a:t>mm,</a:t>
            </a:r>
            <a:r>
              <a:rPr lang="ru-RU" sz="2000" dirty="0" smtClean="0">
                <a:solidFill>
                  <a:srgbClr val="647889"/>
                </a:solidFill>
              </a:rPr>
              <a:t> </a:t>
            </a:r>
          </a:p>
          <a:p>
            <a:r>
              <a:rPr lang="ru-RU" sz="2000" dirty="0">
                <a:solidFill>
                  <a:srgbClr val="647889"/>
                </a:solidFill>
              </a:rPr>
              <a:t> </a:t>
            </a:r>
            <a:r>
              <a:rPr lang="ru-RU" sz="2000" dirty="0" smtClean="0">
                <a:solidFill>
                  <a:srgbClr val="647889"/>
                </a:solidFill>
              </a:rPr>
              <a:t> </a:t>
            </a:r>
            <a:r>
              <a:rPr lang="ru-RU" sz="2000" dirty="0">
                <a:solidFill>
                  <a:srgbClr val="647889"/>
                </a:solidFill>
              </a:rPr>
              <a:t> </a:t>
            </a:r>
            <a:r>
              <a:rPr lang="ru-RU" sz="2000" dirty="0" err="1" smtClean="0">
                <a:solidFill>
                  <a:srgbClr val="647889"/>
                </a:solidFill>
              </a:rPr>
              <a:t>нержав</a:t>
            </a:r>
            <a:r>
              <a:rPr lang="ru-RU" sz="2000" dirty="0" smtClean="0">
                <a:solidFill>
                  <a:srgbClr val="647889"/>
                </a:solidFill>
              </a:rPr>
              <a:t>. сталь,</a:t>
            </a:r>
          </a:p>
          <a:p>
            <a:r>
              <a:rPr lang="ru-RU" sz="2000" dirty="0" smtClean="0">
                <a:solidFill>
                  <a:srgbClr val="647889"/>
                </a:solidFill>
              </a:rPr>
              <a:t>- степень защиты </a:t>
            </a:r>
            <a:r>
              <a:rPr lang="en-GB" sz="2000" dirty="0" smtClean="0">
                <a:solidFill>
                  <a:srgbClr val="00A587"/>
                </a:solidFill>
              </a:rPr>
              <a:t>IP 69 K</a:t>
            </a:r>
            <a:r>
              <a:rPr lang="ru-RU" sz="2000" dirty="0" smtClean="0">
                <a:solidFill>
                  <a:srgbClr val="647889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647889"/>
                </a:solidFill>
              </a:rPr>
              <a:t>- рабочие дистанции до </a:t>
            </a:r>
            <a:r>
              <a:rPr lang="en-GB" sz="2000" dirty="0" smtClean="0">
                <a:solidFill>
                  <a:srgbClr val="647889"/>
                </a:solidFill>
              </a:rPr>
              <a:t>3 0</a:t>
            </a:r>
            <a:r>
              <a:rPr lang="ru-RU" sz="2000" dirty="0" smtClean="0">
                <a:solidFill>
                  <a:srgbClr val="647889"/>
                </a:solidFill>
              </a:rPr>
              <a:t>00 мм,</a:t>
            </a:r>
          </a:p>
          <a:p>
            <a:r>
              <a:rPr lang="ru-RU" sz="2000" dirty="0">
                <a:solidFill>
                  <a:srgbClr val="647889"/>
                </a:solidFill>
              </a:rPr>
              <a:t>- т</a:t>
            </a:r>
            <a:r>
              <a:rPr lang="ru-RU" sz="2000" dirty="0" smtClean="0">
                <a:solidFill>
                  <a:srgbClr val="647889"/>
                </a:solidFill>
              </a:rPr>
              <a:t>емпературы  </a:t>
            </a:r>
            <a:r>
              <a:rPr lang="ru-RU" sz="2000" dirty="0" smtClean="0">
                <a:solidFill>
                  <a:srgbClr val="0070C0"/>
                </a:solidFill>
              </a:rPr>
              <a:t>-25 </a:t>
            </a:r>
            <a:r>
              <a:rPr lang="ru-RU" sz="2000" dirty="0" smtClean="0">
                <a:solidFill>
                  <a:schemeClr val="tx1"/>
                </a:solidFill>
              </a:rPr>
              <a:t>…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+60 </a:t>
            </a:r>
            <a:r>
              <a:rPr lang="en-GB" sz="2000" dirty="0">
                <a:solidFill>
                  <a:srgbClr val="647889"/>
                </a:solidFill>
              </a:rPr>
              <a:t>°C</a:t>
            </a:r>
            <a:r>
              <a:rPr lang="ru-RU" altLang="ru-RU" sz="2000" dirty="0">
                <a:solidFill>
                  <a:srgbClr val="647889"/>
                </a:solidFill>
              </a:rPr>
              <a:t> </a:t>
            </a:r>
            <a:endParaRPr lang="ru-RU" sz="2000" dirty="0" smtClean="0">
              <a:solidFill>
                <a:srgbClr val="647889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  25.04.2018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0" y="2996952"/>
            <a:ext cx="2690370" cy="219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50824"/>
            <a:ext cx="987707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 </a:t>
            </a:r>
            <a:r>
              <a:rPr lang="en-GB" dirty="0" smtClean="0"/>
              <a:t>25</a:t>
            </a:r>
            <a:r>
              <a:rPr lang="ru-RU" dirty="0" smtClean="0"/>
              <a:t>.</a:t>
            </a:r>
            <a:r>
              <a:rPr lang="de-DE" dirty="0" smtClean="0"/>
              <a:t>0</a:t>
            </a:r>
            <a:r>
              <a:rPr lang="ru-RU" dirty="0"/>
              <a:t>4</a:t>
            </a:r>
            <a:r>
              <a:rPr lang="de-DE" dirty="0" smtClean="0"/>
              <a:t>.20</a:t>
            </a:r>
            <a:r>
              <a:rPr lang="ru-RU" dirty="0" smtClean="0"/>
              <a:t>18</a:t>
            </a:r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Author</a:t>
            </a:r>
            <a:r>
              <a:rPr lang="ru-RU" dirty="0" smtClean="0"/>
              <a:t>  С.Н. Рыжов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1" y="6677954"/>
            <a:ext cx="589259" cy="124906"/>
          </a:xfrm>
        </p:spPr>
        <p:txBody>
          <a:bodyPr/>
          <a:lstStyle/>
          <a:p>
            <a:pPr>
              <a:defRPr/>
            </a:pPr>
            <a:r>
              <a:rPr lang="de-DE" altLang="ru-RU" dirty="0" err="1" smtClean="0"/>
              <a:t>page</a:t>
            </a:r>
            <a:r>
              <a:rPr lang="de-DE" altLang="ru-RU" dirty="0" smtClean="0"/>
              <a:t> </a:t>
            </a:r>
            <a:fld id="{3658705C-EF5F-4E43-9475-1416E71192BD}" type="slidenum">
              <a:rPr lang="de-DE" altLang="ru-RU" smtClean="0"/>
              <a:pPr>
                <a:defRPr/>
              </a:pPr>
              <a:t>19</a:t>
            </a:fld>
            <a:endParaRPr lang="de-DE" alt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55952" y="174968"/>
            <a:ext cx="5670100" cy="863808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l"/>
            <a:r>
              <a:rPr lang="ru-RU" sz="23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УЗ датчики для открытых складов, </a:t>
            </a:r>
            <a:br>
              <a:rPr lang="ru-RU" sz="23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3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пространств, холодных условий.</a:t>
            </a:r>
            <a:endParaRPr lang="ru-RU" sz="23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1"/>
          <p:cNvSpPr>
            <a:spLocks noChangeArrowheads="1"/>
          </p:cNvSpPr>
          <p:nvPr/>
        </p:nvSpPr>
        <p:spPr bwMode="auto">
          <a:xfrm>
            <a:off x="3491880" y="1772816"/>
            <a:ext cx="3888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647889"/>
                </a:solidFill>
              </a:rPr>
              <a:t>Индуктивный датчик</a:t>
            </a:r>
            <a:r>
              <a:rPr lang="en-GB" altLang="ru-RU" sz="1800" b="1" dirty="0" smtClean="0">
                <a:solidFill>
                  <a:srgbClr val="647889"/>
                </a:solidFill>
              </a:rPr>
              <a:t>:</a:t>
            </a:r>
            <a:r>
              <a:rPr lang="ru-RU" altLang="ru-RU" sz="1800" b="1" dirty="0" smtClean="0">
                <a:solidFill>
                  <a:srgbClr val="647889"/>
                </a:solidFill>
              </a:rPr>
              <a:t>  40</a:t>
            </a:r>
            <a:r>
              <a:rPr lang="en-GB" altLang="ru-RU" sz="1800" b="1" dirty="0" smtClean="0">
                <a:solidFill>
                  <a:srgbClr val="647889"/>
                </a:solidFill>
              </a:rPr>
              <a:t> mm</a:t>
            </a:r>
            <a:r>
              <a:rPr lang="en-GB" altLang="ru-RU" sz="1800" b="1" dirty="0" smtClean="0"/>
              <a:t>.</a:t>
            </a:r>
            <a:endParaRPr lang="ru-RU" altLang="ru-RU" sz="1800" b="1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0" y="4077072"/>
            <a:ext cx="2380190" cy="2196000"/>
          </a:xfrm>
          <a:prstGeom prst="rect">
            <a:avLst/>
          </a:prstGeom>
        </p:spPr>
      </p:pic>
      <p:pic>
        <p:nvPicPr>
          <p:cNvPr id="1026" name="Picture 2" descr="https://files.pepperl-fuchs.com/webcat/navi/productInfo/pd/b229832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2356360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3597048" y="4365104"/>
            <a:ext cx="51660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B0F0"/>
                </a:solidFill>
              </a:rPr>
              <a:t>Скоро выпуск </a:t>
            </a:r>
            <a:r>
              <a:rPr lang="en-GB" altLang="ru-RU" sz="18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ru-RU" altLang="ru-RU" sz="1800" b="1" dirty="0" smtClean="0"/>
              <a:t>УЗ датчиков  </a:t>
            </a:r>
            <a:r>
              <a:rPr lang="ru-RU" altLang="ru-RU" sz="1800" b="1" dirty="0" smtClean="0">
                <a:solidFill>
                  <a:srgbClr val="00B0F0"/>
                </a:solidFill>
              </a:rPr>
              <a:t>- 40</a:t>
            </a:r>
            <a:r>
              <a:rPr lang="ru-RU" sz="1800" b="1" dirty="0">
                <a:solidFill>
                  <a:srgbClr val="00B0F0"/>
                </a:solidFill>
              </a:rPr>
              <a:t> </a:t>
            </a:r>
            <a:r>
              <a:rPr lang="ru-RU" sz="1800" b="1" dirty="0"/>
              <a:t>… + 7</a:t>
            </a:r>
            <a:r>
              <a:rPr lang="ru-RU" sz="1800" b="1" dirty="0" smtClean="0"/>
              <a:t>0</a:t>
            </a:r>
            <a:r>
              <a:rPr lang="ru-RU" altLang="ru-RU" sz="1800" b="1" dirty="0" smtClean="0"/>
              <a:t> °С.</a:t>
            </a:r>
            <a:endParaRPr lang="en-GB" altLang="ru-RU" sz="1800" b="1" dirty="0" smtClean="0"/>
          </a:p>
          <a:p>
            <a:pPr>
              <a:spcBef>
                <a:spcPct val="0"/>
              </a:spcBef>
              <a:buNone/>
            </a:pPr>
            <a:endParaRPr lang="en-GB" altLang="ru-RU" sz="1800" b="1" dirty="0" smtClean="0"/>
          </a:p>
          <a:p>
            <a:pPr>
              <a:spcBef>
                <a:spcPct val="0"/>
              </a:spcBef>
              <a:buNone/>
            </a:pPr>
            <a:r>
              <a:rPr lang="ru-RU" altLang="ru-RU" sz="1800" b="1" dirty="0" smtClean="0"/>
              <a:t>Ультразвуковые </a:t>
            </a:r>
            <a:r>
              <a:rPr lang="ru-RU" altLang="ru-RU" sz="1800" b="1" dirty="0"/>
              <a:t>датчики</a:t>
            </a:r>
            <a:r>
              <a:rPr lang="en-GB" altLang="ru-RU" sz="1800" b="1" dirty="0"/>
              <a:t>:</a:t>
            </a:r>
            <a:r>
              <a:rPr lang="ru-RU" altLang="ru-RU" sz="1800" b="1" dirty="0"/>
              <a:t>  </a:t>
            </a:r>
            <a:r>
              <a:rPr lang="ru-RU" altLang="ru-RU" sz="1800" b="1" dirty="0" smtClean="0"/>
              <a:t>2 000</a:t>
            </a:r>
            <a:r>
              <a:rPr lang="en-GB" altLang="ru-RU" sz="1800" b="1" dirty="0" smtClean="0"/>
              <a:t> </a:t>
            </a:r>
            <a:r>
              <a:rPr lang="en-GB" altLang="ru-RU" sz="1800" b="1" dirty="0"/>
              <a:t>mm.</a:t>
            </a:r>
            <a:endParaRPr lang="ru-RU" altLang="ru-RU" sz="1800" b="1" dirty="0"/>
          </a:p>
          <a:p>
            <a:pPr algn="ctr">
              <a:spcBef>
                <a:spcPct val="0"/>
              </a:spcBef>
              <a:buNone/>
            </a:pPr>
            <a:endParaRPr lang="en-GB" altLang="ru-RU" sz="1800" b="1" dirty="0" smtClean="0"/>
          </a:p>
          <a:p>
            <a:pPr algn="ctr">
              <a:spcBef>
                <a:spcPct val="0"/>
              </a:spcBef>
              <a:buNone/>
            </a:pPr>
            <a:r>
              <a:rPr lang="ru-RU" altLang="ru-RU" sz="18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3187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544" y="4077072"/>
            <a:ext cx="8784000" cy="540000"/>
          </a:xfrm>
        </p:spPr>
        <p:txBody>
          <a:bodyPr/>
          <a:lstStyle/>
          <a:p>
            <a:r>
              <a:rPr lang="ru-RU" sz="2400" dirty="0" smtClean="0"/>
              <a:t>Ультразвуковые датчики компании «</a:t>
            </a:r>
            <a:r>
              <a:rPr lang="ru-RU" sz="2400" dirty="0" err="1" smtClean="0"/>
              <a:t>Пепперл</a:t>
            </a:r>
            <a:r>
              <a:rPr lang="ru-RU" sz="2400" dirty="0" smtClean="0"/>
              <a:t> + Фукс».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941168"/>
            <a:ext cx="7272808" cy="720080"/>
          </a:xfrm>
        </p:spPr>
        <p:txBody>
          <a:bodyPr/>
          <a:lstStyle/>
          <a:p>
            <a:r>
              <a:rPr lang="ru-RU" dirty="0" smtClean="0"/>
              <a:t>Области применения. Новинки.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865" r="651" b="5186"/>
          <a:stretch/>
        </p:blipFill>
        <p:spPr>
          <a:xfrm>
            <a:off x="1259876" y="1268760"/>
            <a:ext cx="5455744" cy="1944000"/>
          </a:xfrm>
        </p:spPr>
      </p:pic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48264" y="1196752"/>
            <a:ext cx="1872208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264696" cy="864096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Сбор, вывоз, переработка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мусора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-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решаем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ая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проблема больших городов.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496" cy="482321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       </a:t>
            </a:r>
            <a:endParaRPr lang="en-GB" b="1" dirty="0" smtClean="0"/>
          </a:p>
          <a:p>
            <a:pPr marL="0" indent="0">
              <a:buNone/>
            </a:pPr>
            <a:r>
              <a:rPr lang="en-GB" b="1" dirty="0"/>
              <a:t> </a:t>
            </a:r>
            <a:r>
              <a:rPr lang="en-GB" b="1" dirty="0" smtClean="0"/>
              <a:t>         </a:t>
            </a:r>
            <a:r>
              <a:rPr lang="ru-RU" b="1" dirty="0" smtClean="0"/>
              <a:t> </a:t>
            </a:r>
            <a:r>
              <a:rPr lang="ru-RU" sz="2000" b="1" dirty="0" smtClean="0"/>
              <a:t>в </a:t>
            </a:r>
            <a:r>
              <a:rPr lang="ru-RU" sz="2000" b="1" dirty="0"/>
              <a:t>автономный </a:t>
            </a:r>
            <a:endParaRPr lang="ru-RU" sz="2000" dirty="0"/>
          </a:p>
          <a:p>
            <a:pPr marL="0" indent="0">
              <a:buNone/>
            </a:pPr>
            <a:r>
              <a:rPr lang="ru-RU" sz="2000" b="1" dirty="0" smtClean="0"/>
              <a:t>  УЗ-</a:t>
            </a:r>
            <a:r>
              <a:rPr lang="en-GB" sz="2000" b="1" dirty="0" smtClean="0"/>
              <a:t>GSM </a:t>
            </a:r>
            <a:r>
              <a:rPr lang="ru-RU" sz="2000" b="1" dirty="0" smtClean="0"/>
              <a:t>модуль</a:t>
            </a:r>
            <a:r>
              <a:rPr lang="en-GB" sz="2000" dirty="0"/>
              <a:t> </a:t>
            </a:r>
            <a:r>
              <a:rPr lang="ru-RU" sz="2000" b="1" dirty="0" smtClean="0"/>
              <a:t>встроены </a:t>
            </a:r>
            <a:r>
              <a:rPr lang="ru-RU" sz="2000" b="1" dirty="0"/>
              <a:t>:</a:t>
            </a:r>
            <a:endParaRPr lang="ru-RU" sz="2000" dirty="0"/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ультразвуковой </a:t>
            </a:r>
            <a:r>
              <a:rPr lang="ru-RU" dirty="0"/>
              <a:t>датчик 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/>
              <a:t>измерения уровня </a:t>
            </a:r>
            <a:r>
              <a:rPr lang="ru-RU" dirty="0" smtClean="0"/>
              <a:t>мусора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 </a:t>
            </a:r>
            <a:r>
              <a:rPr lang="en-GB" dirty="0" smtClean="0"/>
              <a:t>SIM</a:t>
            </a:r>
            <a:r>
              <a:rPr lang="ru-RU" dirty="0"/>
              <a:t>-карта и </a:t>
            </a:r>
            <a:r>
              <a:rPr lang="ru-RU" dirty="0" smtClean="0"/>
              <a:t>радиоустройство </a:t>
            </a:r>
            <a:r>
              <a:rPr lang="ru-RU" dirty="0"/>
              <a:t>для  </a:t>
            </a:r>
          </a:p>
          <a:p>
            <a:pPr marL="0" indent="0">
              <a:buNone/>
            </a:pPr>
            <a:r>
              <a:rPr lang="ru-RU" dirty="0" smtClean="0"/>
              <a:t>      передачи </a:t>
            </a:r>
            <a:r>
              <a:rPr lang="ru-RU" dirty="0"/>
              <a:t>полезного </a:t>
            </a:r>
            <a:r>
              <a:rPr lang="ru-RU" dirty="0" smtClean="0"/>
              <a:t>сигнала </a:t>
            </a:r>
            <a:r>
              <a:rPr lang="ru-RU" dirty="0"/>
              <a:t>в сотовую </a:t>
            </a:r>
            <a:r>
              <a:rPr lang="ru-RU" dirty="0" smtClean="0"/>
              <a:t>сеть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радиоантенна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батарея длительного питания</a:t>
            </a:r>
            <a:r>
              <a:rPr lang="en-GB" dirty="0" smtClean="0"/>
              <a:t> (</a:t>
            </a:r>
            <a:r>
              <a:rPr lang="ru-RU" dirty="0" smtClean="0"/>
              <a:t>на годы работы)                                                       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25</a:t>
            </a:r>
            <a:r>
              <a:rPr lang="de-DE" dirty="0" smtClean="0"/>
              <a:t>.0</a:t>
            </a:r>
            <a:r>
              <a:rPr lang="ru-RU" dirty="0" smtClean="0"/>
              <a:t>4</a:t>
            </a:r>
            <a:r>
              <a:rPr lang="de-DE" dirty="0" smtClean="0"/>
              <a:t>.20</a:t>
            </a:r>
            <a:r>
              <a:rPr lang="ru-RU" dirty="0" smtClean="0"/>
              <a:t>18</a:t>
            </a:r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Author</a:t>
            </a:r>
            <a:r>
              <a:rPr lang="ru-RU" dirty="0" smtClean="0"/>
              <a:t>    С.Н. Рыжов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ru-RU" smtClean="0"/>
              <a:t>page </a:t>
            </a:r>
            <a:fld id="{3658705C-EF5F-4E43-9475-1416E71192BD}" type="slidenum">
              <a:rPr lang="de-DE" altLang="ru-RU" smtClean="0"/>
              <a:pPr>
                <a:defRPr/>
              </a:pPr>
              <a:t>20</a:t>
            </a:fld>
            <a:endParaRPr lang="de-DE" alt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5" t="6038" r="31335" b="5614"/>
          <a:stretch>
            <a:fillRect/>
          </a:stretch>
        </p:blipFill>
        <p:spPr bwMode="auto">
          <a:xfrm>
            <a:off x="5508098" y="2060848"/>
            <a:ext cx="3140700" cy="4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8" name="Прямая со стрелкой 8"/>
          <p:cNvCxnSpPr>
            <a:cxnSpLocks noChangeShapeType="1"/>
          </p:cNvCxnSpPr>
          <p:nvPr/>
        </p:nvCxnSpPr>
        <p:spPr bwMode="auto">
          <a:xfrm>
            <a:off x="6444208" y="1916832"/>
            <a:ext cx="503808" cy="50437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9739" r="27457" b="17325"/>
          <a:stretch>
            <a:fillRect/>
          </a:stretch>
        </p:blipFill>
        <p:spPr bwMode="auto">
          <a:xfrm>
            <a:off x="4535752" y="1052736"/>
            <a:ext cx="1834469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72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3336" y="188640"/>
            <a:ext cx="6192688" cy="792088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ru-RU" sz="2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Ультразвуковые датчики – важная, </a:t>
            </a:r>
            <a:br>
              <a:rPr lang="ru-RU" sz="2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не единственная часть продукции компании.</a:t>
            </a:r>
            <a:endParaRPr lang="ru-RU" sz="2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000" y="1494000"/>
            <a:ext cx="8816024" cy="49593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</a:t>
            </a:r>
            <a:r>
              <a:rPr lang="ru-RU" sz="2000" b="1" dirty="0" smtClean="0">
                <a:solidFill>
                  <a:srgbClr val="00A587"/>
                </a:solidFill>
              </a:rPr>
              <a:t>Компания производит </a:t>
            </a:r>
            <a:r>
              <a:rPr lang="ru-RU" sz="2000" b="1" dirty="0" err="1" smtClean="0">
                <a:solidFill>
                  <a:srgbClr val="00A587"/>
                </a:solidFill>
              </a:rPr>
              <a:t>промышл</a:t>
            </a:r>
            <a:r>
              <a:rPr lang="ru-RU" sz="2000" b="1" dirty="0" smtClean="0">
                <a:solidFill>
                  <a:srgbClr val="00A587"/>
                </a:solidFill>
              </a:rPr>
              <a:t>. датчики и системы </a:t>
            </a:r>
            <a:r>
              <a:rPr lang="en-GB" sz="2000" b="1" dirty="0" smtClean="0">
                <a:solidFill>
                  <a:srgbClr val="00A587"/>
                </a:solidFill>
              </a:rPr>
              <a:t>:</a:t>
            </a:r>
            <a:endParaRPr lang="ru-RU" sz="2000" b="1" dirty="0" smtClean="0">
              <a:solidFill>
                <a:srgbClr val="00A587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r>
              <a:rPr lang="ru-RU" dirty="0" smtClean="0"/>
              <a:t>датчики приближения (</a:t>
            </a:r>
            <a:r>
              <a:rPr lang="ru-RU" dirty="0" err="1" smtClean="0"/>
              <a:t>индуктивн</a:t>
            </a:r>
            <a:r>
              <a:rPr lang="ru-RU" dirty="0" smtClean="0"/>
              <a:t>., ёмкостные, магнитные)</a:t>
            </a:r>
          </a:p>
          <a:p>
            <a:r>
              <a:rPr lang="ru-RU" dirty="0"/>
              <a:t>о</a:t>
            </a:r>
            <a:r>
              <a:rPr lang="ru-RU" dirty="0" smtClean="0"/>
              <a:t>птические и оптоволоконные датчики</a:t>
            </a:r>
          </a:p>
          <a:p>
            <a:r>
              <a:rPr lang="ru-RU" dirty="0"/>
              <a:t>л</a:t>
            </a:r>
            <a:r>
              <a:rPr lang="ru-RU" dirty="0" smtClean="0"/>
              <a:t>азерные дальномеры и сканеры пространства</a:t>
            </a:r>
          </a:p>
          <a:p>
            <a:r>
              <a:rPr lang="ru-RU" dirty="0"/>
              <a:t>с</a:t>
            </a:r>
            <a:r>
              <a:rPr lang="ru-RU" dirty="0" smtClean="0"/>
              <a:t>истемы измерения длинных перемещений</a:t>
            </a:r>
          </a:p>
          <a:p>
            <a:r>
              <a:rPr lang="ru-RU" dirty="0" err="1"/>
              <a:t>э</a:t>
            </a:r>
            <a:r>
              <a:rPr lang="ru-RU" dirty="0" err="1" smtClean="0"/>
              <a:t>нкодеры</a:t>
            </a:r>
            <a:r>
              <a:rPr lang="ru-RU" dirty="0" smtClean="0"/>
              <a:t> (абсолютные, инкрементные, оптические, магнитные)</a:t>
            </a:r>
          </a:p>
          <a:p>
            <a:r>
              <a:rPr lang="ru-RU" dirty="0"/>
              <a:t>д</a:t>
            </a:r>
            <a:r>
              <a:rPr lang="ru-RU" dirty="0" smtClean="0"/>
              <a:t>атчики измерения уровней веществ</a:t>
            </a:r>
          </a:p>
          <a:p>
            <a:r>
              <a:rPr lang="ru-RU" dirty="0"/>
              <a:t>д</a:t>
            </a:r>
            <a:r>
              <a:rPr lang="ru-RU" dirty="0" smtClean="0"/>
              <a:t>атчики наклона, акселерометры</a:t>
            </a:r>
          </a:p>
          <a:p>
            <a:r>
              <a:rPr lang="ru-RU" dirty="0" smtClean="0"/>
              <a:t>системы </a:t>
            </a:r>
            <a:r>
              <a:rPr lang="en-GB" dirty="0" smtClean="0"/>
              <a:t>RFID </a:t>
            </a:r>
            <a:r>
              <a:rPr lang="ru-RU" dirty="0" smtClean="0"/>
              <a:t> и оптической идентификации</a:t>
            </a:r>
          </a:p>
          <a:p>
            <a:r>
              <a:rPr lang="ru-RU" dirty="0" smtClean="0"/>
              <a:t>датчики и модули </a:t>
            </a:r>
            <a:r>
              <a:rPr lang="en-GB" dirty="0" smtClean="0"/>
              <a:t>AS-</a:t>
            </a:r>
            <a:r>
              <a:rPr lang="ru-RU" dirty="0" smtClean="0"/>
              <a:t>интерфейса</a:t>
            </a:r>
          </a:p>
          <a:p>
            <a:r>
              <a:rPr lang="ru-RU" dirty="0" smtClean="0"/>
              <a:t>датчики и системы с поддержкой </a:t>
            </a:r>
            <a:r>
              <a:rPr lang="en-GB" dirty="0" smtClean="0"/>
              <a:t>IO-Link, </a:t>
            </a:r>
            <a:r>
              <a:rPr lang="en-GB" dirty="0" err="1" smtClean="0"/>
              <a:t>Profibus</a:t>
            </a:r>
            <a:r>
              <a:rPr lang="en-GB" dirty="0" smtClean="0"/>
              <a:t>, Ethernet </a:t>
            </a:r>
            <a:r>
              <a:rPr lang="ru-RU" dirty="0" smtClean="0"/>
              <a:t>и прочих интерфейсов</a:t>
            </a:r>
          </a:p>
          <a:p>
            <a:r>
              <a:rPr lang="ru-RU" dirty="0" smtClean="0"/>
              <a:t>устройства электропитания</a:t>
            </a:r>
          </a:p>
          <a:p>
            <a:r>
              <a:rPr lang="ru-RU" dirty="0" smtClean="0"/>
              <a:t>кабели, разъёмы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19</a:t>
            </a:r>
            <a:r>
              <a:rPr lang="de-DE" dirty="0" smtClean="0"/>
              <a:t>.0</a:t>
            </a:r>
            <a:r>
              <a:rPr lang="ru-RU" dirty="0" smtClean="0"/>
              <a:t>4</a:t>
            </a:r>
            <a:r>
              <a:rPr lang="de-DE" dirty="0" smtClean="0"/>
              <a:t>.20</a:t>
            </a:r>
            <a:r>
              <a:rPr lang="ru-RU" dirty="0" smtClean="0"/>
              <a:t>18</a:t>
            </a:r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Author</a:t>
            </a:r>
            <a:r>
              <a:rPr lang="ru-RU" dirty="0" smtClean="0"/>
              <a:t>    С.Н. Рыжов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ru-RU" smtClean="0"/>
              <a:t>page </a:t>
            </a:r>
            <a:fld id="{3658705C-EF5F-4E43-9475-1416E71192BD}" type="slidenum">
              <a:rPr lang="de-DE" altLang="ru-RU" smtClean="0"/>
              <a:pPr>
                <a:defRPr/>
              </a:pPr>
              <a:t>21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21717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5436096" y="1700808"/>
            <a:ext cx="2448272" cy="79208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Спасибо.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2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8000" y="384300"/>
            <a:ext cx="2106048" cy="243516"/>
          </a:xfrm>
        </p:spPr>
        <p:txBody>
          <a:bodyPr/>
          <a:lstStyle/>
          <a:p>
            <a:r>
              <a:rPr lang="en-GB" sz="1600" dirty="0" smtClean="0">
                <a:solidFill>
                  <a:srgbClr val="00A587"/>
                </a:solidFill>
              </a:rPr>
              <a:t> </a:t>
            </a:r>
            <a:endParaRPr lang="ru-RU" sz="16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404" y="1356792"/>
            <a:ext cx="8869084" cy="5096544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</a:rPr>
              <a:t>Компания занимается  </a:t>
            </a:r>
            <a:r>
              <a:rPr lang="ru-RU" sz="1800" dirty="0" smtClean="0"/>
              <a:t>производством устройств автоматики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Год основания</a:t>
            </a:r>
            <a:r>
              <a:rPr lang="en-GB" sz="1600" dirty="0" smtClean="0">
                <a:solidFill>
                  <a:srgbClr val="0070C0"/>
                </a:solidFill>
              </a:rPr>
              <a:t>:</a:t>
            </a:r>
            <a:r>
              <a:rPr lang="ru-RU" sz="1600" dirty="0" smtClean="0">
                <a:solidFill>
                  <a:srgbClr val="0070C0"/>
                </a:solidFill>
              </a:rPr>
              <a:t>1945-й.      </a:t>
            </a:r>
            <a:r>
              <a:rPr lang="ru-RU" sz="1800" dirty="0" smtClean="0"/>
              <a:t>и датчиками   -------    более 70 лет.</a:t>
            </a:r>
          </a:p>
          <a:p>
            <a:endParaRPr lang="ru-RU" sz="1800" dirty="0" smtClean="0"/>
          </a:p>
          <a:p>
            <a:r>
              <a:rPr lang="ru-RU" sz="1800" dirty="0" smtClean="0">
                <a:solidFill>
                  <a:schemeClr val="tx1"/>
                </a:solidFill>
              </a:rPr>
              <a:t>Компания является изобретателем </a:t>
            </a:r>
            <a:r>
              <a:rPr lang="ru-RU" sz="1800" dirty="0" smtClean="0"/>
              <a:t>индуктивного датчика приближения.</a:t>
            </a:r>
          </a:p>
          <a:p>
            <a:r>
              <a:rPr lang="ru-RU" sz="1800" dirty="0" smtClean="0"/>
              <a:t>                            </a:t>
            </a:r>
            <a:r>
              <a:rPr lang="ru-RU" sz="1600" dirty="0" smtClean="0">
                <a:solidFill>
                  <a:srgbClr val="0070C0"/>
                </a:solidFill>
              </a:rPr>
              <a:t>1958 год</a:t>
            </a:r>
          </a:p>
          <a:p>
            <a:endParaRPr lang="ru-RU" sz="1800" dirty="0" smtClean="0"/>
          </a:p>
          <a:p>
            <a:r>
              <a:rPr lang="ru-RU" sz="1800" dirty="0" smtClean="0">
                <a:solidFill>
                  <a:schemeClr val="tx1"/>
                </a:solidFill>
              </a:rPr>
              <a:t>Компания начала производство своих первых УЗ датчиков</a:t>
            </a:r>
            <a:r>
              <a:rPr lang="ru-RU" sz="1600" dirty="0" smtClean="0"/>
              <a:t>   </a:t>
            </a:r>
            <a:r>
              <a:rPr lang="ru-RU" sz="1600" dirty="0" smtClean="0">
                <a:solidFill>
                  <a:srgbClr val="0070C0"/>
                </a:solidFill>
              </a:rPr>
              <a:t>1985  / 1986 гг.</a:t>
            </a:r>
          </a:p>
          <a:p>
            <a:endParaRPr lang="ru-RU" sz="1600" dirty="0"/>
          </a:p>
          <a:p>
            <a:r>
              <a:rPr lang="ru-RU" sz="1800" dirty="0" smtClean="0">
                <a:solidFill>
                  <a:schemeClr val="tx1"/>
                </a:solidFill>
              </a:rPr>
              <a:t>Компания </a:t>
            </a:r>
            <a:r>
              <a:rPr lang="en-GB" sz="1800" dirty="0" smtClean="0">
                <a:solidFill>
                  <a:schemeClr val="tx1"/>
                </a:solidFill>
              </a:rPr>
              <a:t>P+F </a:t>
            </a:r>
            <a:r>
              <a:rPr lang="ru-RU" sz="1800" dirty="0" smtClean="0">
                <a:solidFill>
                  <a:schemeClr val="tx1"/>
                </a:solidFill>
              </a:rPr>
              <a:t>занимается  </a:t>
            </a:r>
            <a:r>
              <a:rPr lang="ru-RU" sz="1800" dirty="0">
                <a:solidFill>
                  <a:schemeClr val="tx1"/>
                </a:solidFill>
              </a:rPr>
              <a:t>более 20 </a:t>
            </a:r>
            <a:r>
              <a:rPr lang="ru-RU" sz="1800" dirty="0" smtClean="0">
                <a:solidFill>
                  <a:schemeClr val="tx1"/>
                </a:solidFill>
              </a:rPr>
              <a:t>лет </a:t>
            </a:r>
            <a:r>
              <a:rPr lang="ru-RU" sz="1600" dirty="0" smtClean="0">
                <a:solidFill>
                  <a:srgbClr val="00A587"/>
                </a:solidFill>
              </a:rPr>
              <a:t>технологиями ультразвукового измерения</a:t>
            </a:r>
            <a:r>
              <a:rPr lang="ru-RU" sz="1600" dirty="0">
                <a:solidFill>
                  <a:srgbClr val="00A587"/>
                </a:solidFill>
              </a:rPr>
              <a:t> </a:t>
            </a:r>
            <a:r>
              <a:rPr lang="ru-RU" sz="1600" dirty="0" smtClean="0">
                <a:solidFill>
                  <a:srgbClr val="00A587"/>
                </a:solidFill>
              </a:rPr>
              <a:t>и объединила собственный опыт с опытом компании </a:t>
            </a:r>
            <a:r>
              <a:rPr lang="en-GB" sz="1600" dirty="0" smtClean="0">
                <a:solidFill>
                  <a:srgbClr val="0070C0"/>
                </a:solidFill>
              </a:rPr>
              <a:t>Siemens</a:t>
            </a:r>
            <a:r>
              <a:rPr lang="ru-RU" sz="1600" dirty="0" smtClean="0">
                <a:solidFill>
                  <a:srgbClr val="00A587"/>
                </a:solidFill>
              </a:rPr>
              <a:t>. </a:t>
            </a:r>
          </a:p>
          <a:p>
            <a:r>
              <a:rPr lang="ru-RU" sz="1600" b="0" dirty="0" smtClean="0">
                <a:solidFill>
                  <a:srgbClr val="00A587"/>
                </a:solidFill>
              </a:rPr>
              <a:t>        </a:t>
            </a:r>
            <a:r>
              <a:rPr lang="ru-RU" sz="1600" dirty="0" smtClean="0">
                <a:solidFill>
                  <a:srgbClr val="0070C0"/>
                </a:solidFill>
              </a:rPr>
              <a:t>2010 год </a:t>
            </a:r>
            <a:r>
              <a:rPr lang="ru-RU" sz="1600" b="0" dirty="0" smtClean="0">
                <a:solidFill>
                  <a:srgbClr val="00A587"/>
                </a:solidFill>
              </a:rPr>
              <a:t>- поглощение бизнеса по производству датчиков</a:t>
            </a:r>
          </a:p>
          <a:p>
            <a:r>
              <a:rPr lang="ru-RU" sz="1600" b="0" dirty="0" smtClean="0">
                <a:solidFill>
                  <a:srgbClr val="00A587"/>
                </a:solidFill>
              </a:rPr>
              <a:t>         приближения </a:t>
            </a:r>
            <a:r>
              <a:rPr lang="ru-RU" sz="1600" b="0" dirty="0">
                <a:solidFill>
                  <a:srgbClr val="00A587"/>
                </a:solidFill>
              </a:rPr>
              <a:t>компании </a:t>
            </a:r>
            <a:r>
              <a:rPr lang="en-GB" sz="1600" b="0" dirty="0" smtClean="0">
                <a:solidFill>
                  <a:srgbClr val="00A587"/>
                </a:solidFill>
              </a:rPr>
              <a:t>Siemens</a:t>
            </a:r>
            <a:r>
              <a:rPr lang="ru-RU" sz="1600" b="0" dirty="0" smtClean="0">
                <a:solidFill>
                  <a:srgbClr val="00A587"/>
                </a:solidFill>
              </a:rPr>
              <a:t>, в том числе ультразвуковых датчиков</a:t>
            </a:r>
            <a:r>
              <a:rPr lang="ru-RU" sz="1600" dirty="0" smtClean="0">
                <a:solidFill>
                  <a:srgbClr val="00A587"/>
                </a:solidFill>
              </a:rPr>
              <a:t>.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За прошедшие годы    </a:t>
            </a:r>
            <a:r>
              <a:rPr lang="ru-RU" sz="1600" b="0" dirty="0" smtClean="0">
                <a:solidFill>
                  <a:srgbClr val="00A587"/>
                </a:solidFill>
              </a:rPr>
              <a:t>компания выпустила  </a:t>
            </a:r>
            <a:r>
              <a:rPr lang="ru-RU" sz="1800" dirty="0" smtClean="0">
                <a:solidFill>
                  <a:srgbClr val="00A587"/>
                </a:solidFill>
              </a:rPr>
              <a:t>миллионы </a:t>
            </a:r>
            <a:r>
              <a:rPr lang="ru-RU" sz="1600" b="0" dirty="0" smtClean="0">
                <a:solidFill>
                  <a:srgbClr val="00A587"/>
                </a:solidFill>
              </a:rPr>
              <a:t> ультразвуковых датчиков.</a:t>
            </a:r>
            <a:endParaRPr lang="ru-RU" sz="1600" b="0" dirty="0">
              <a:solidFill>
                <a:srgbClr val="00A587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В настоящий момент   </a:t>
            </a:r>
            <a:r>
              <a:rPr lang="ru-RU" sz="1600" b="0" dirty="0" smtClean="0">
                <a:solidFill>
                  <a:srgbClr val="00A587"/>
                </a:solidFill>
              </a:rPr>
              <a:t>у компании </a:t>
            </a:r>
            <a:r>
              <a:rPr lang="en-GB" sz="1600" b="0" dirty="0" smtClean="0">
                <a:solidFill>
                  <a:srgbClr val="00A587"/>
                </a:solidFill>
              </a:rPr>
              <a:t>P+F</a:t>
            </a:r>
            <a:r>
              <a:rPr lang="ru-RU" sz="1600" b="0" dirty="0" smtClean="0">
                <a:solidFill>
                  <a:srgbClr val="00A587"/>
                </a:solidFill>
              </a:rPr>
              <a:t> самый большой в мире ассортимент   </a:t>
            </a:r>
          </a:p>
          <a:p>
            <a:r>
              <a:rPr lang="ru-RU" sz="1600" b="0" dirty="0">
                <a:solidFill>
                  <a:srgbClr val="00A587"/>
                </a:solidFill>
              </a:rPr>
              <a:t> </a:t>
            </a:r>
            <a:r>
              <a:rPr lang="ru-RU" sz="1600" b="0" dirty="0" smtClean="0">
                <a:solidFill>
                  <a:srgbClr val="00A587"/>
                </a:solidFill>
              </a:rPr>
              <a:t>                                                                   ультразвуковых датчиков приближения.</a:t>
            </a:r>
            <a:endParaRPr lang="ru-RU" sz="1600" b="0" dirty="0">
              <a:solidFill>
                <a:srgbClr val="00A587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1600000" cy="180000"/>
          </a:xfrm>
        </p:spPr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8001" r="1018" b="19991"/>
          <a:stretch/>
        </p:blipFill>
        <p:spPr>
          <a:xfrm>
            <a:off x="179512" y="2708920"/>
            <a:ext cx="1584176" cy="64807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844080" y="852480"/>
            <a:ext cx="4356016" cy="432048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2800" dirty="0" smtClean="0">
                <a:solidFill>
                  <a:srgbClr val="00A587"/>
                </a:solidFill>
              </a:rPr>
              <a:t>Кратко о компании </a:t>
            </a:r>
            <a:r>
              <a:rPr lang="en-GB" sz="2800" dirty="0" smtClean="0">
                <a:solidFill>
                  <a:srgbClr val="00A587"/>
                </a:solidFill>
              </a:rPr>
              <a:t>P+F. </a:t>
            </a:r>
            <a:endParaRPr lang="ru-RU" sz="2800" dirty="0">
              <a:solidFill>
                <a:srgbClr val="00A5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264" y="692696"/>
            <a:ext cx="8784000" cy="540000"/>
          </a:xfrm>
        </p:spPr>
        <p:txBody>
          <a:bodyPr/>
          <a:lstStyle/>
          <a:p>
            <a:r>
              <a:rPr lang="ru-RU" sz="2200" dirty="0" smtClean="0"/>
              <a:t>   </a:t>
            </a:r>
            <a:r>
              <a:rPr lang="ru-RU" sz="2200" dirty="0" smtClean="0">
                <a:solidFill>
                  <a:srgbClr val="00A587"/>
                </a:solidFill>
              </a:rPr>
              <a:t>Принцип действия ультразвукового датчика приближения</a:t>
            </a:r>
            <a:endParaRPr lang="ru-RU" sz="22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264" y="4805098"/>
            <a:ext cx="8784000" cy="1589593"/>
          </a:xfrm>
        </p:spPr>
        <p:txBody>
          <a:bodyPr/>
          <a:lstStyle/>
          <a:p>
            <a:r>
              <a:rPr lang="ru-RU" sz="1800" dirty="0" err="1" smtClean="0">
                <a:solidFill>
                  <a:srgbClr val="00A587"/>
                </a:solidFill>
              </a:rPr>
              <a:t>Пезоэлектрик</a:t>
            </a:r>
            <a:r>
              <a:rPr lang="ru-RU" sz="1800" dirty="0" smtClean="0">
                <a:solidFill>
                  <a:schemeClr val="tx1"/>
                </a:solidFill>
              </a:rPr>
              <a:t>  излучает высокочастотный импульс в сторону объекта и улавливается обратный (отражённый) сигнал. Таким образом происходит измерение времени распространения УЗ сигнала от излучателя до объекта и назад. По времени распространения УЗ сигнала вычисляется расстояние до объекта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1600" b="0" dirty="0" smtClean="0">
                <a:solidFill>
                  <a:srgbClr val="FF0000"/>
                </a:solidFill>
              </a:rPr>
              <a:t>Применяется запатентованная система регулировки угла </a:t>
            </a:r>
            <a:r>
              <a:rPr lang="ru-RU" sz="1600" b="0" dirty="0" err="1" smtClean="0">
                <a:solidFill>
                  <a:srgbClr val="FF0000"/>
                </a:solidFill>
              </a:rPr>
              <a:t>распростран</a:t>
            </a:r>
            <a:r>
              <a:rPr lang="ru-RU" sz="1600" b="0" dirty="0" smtClean="0">
                <a:solidFill>
                  <a:srgbClr val="FF0000"/>
                </a:solidFill>
              </a:rPr>
              <a:t>. </a:t>
            </a:r>
            <a:r>
              <a:rPr lang="ru-RU" sz="1600" b="0" dirty="0">
                <a:solidFill>
                  <a:srgbClr val="FF0000"/>
                </a:solidFill>
              </a:rPr>
              <a:t>л</a:t>
            </a:r>
            <a:r>
              <a:rPr lang="ru-RU" sz="1600" b="0" dirty="0" smtClean="0">
                <a:solidFill>
                  <a:srgbClr val="FF0000"/>
                </a:solidFill>
              </a:rPr>
              <a:t>уча.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65" y="1705221"/>
            <a:ext cx="6165845" cy="284400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5076056" y="2173956"/>
            <a:ext cx="1962032" cy="7920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076056" y="3695130"/>
            <a:ext cx="2304256" cy="3600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 rot="294401">
            <a:off x="4562777" y="2239073"/>
            <a:ext cx="1656184" cy="3901795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528375" y="2215598"/>
            <a:ext cx="158624" cy="128016"/>
          </a:xfrm>
          <a:custGeom>
            <a:avLst/>
            <a:gdLst>
              <a:gd name="connsiteX0" fmla="*/ 158624 w 158624"/>
              <a:gd name="connsiteY0" fmla="*/ 0 h 128016"/>
              <a:gd name="connsiteX1" fmla="*/ 3176 w 158624"/>
              <a:gd name="connsiteY1" fmla="*/ 9144 h 128016"/>
              <a:gd name="connsiteX2" fmla="*/ 12320 w 158624"/>
              <a:gd name="connsiteY2" fmla="*/ 36576 h 128016"/>
              <a:gd name="connsiteX3" fmla="*/ 48896 w 158624"/>
              <a:gd name="connsiteY3" fmla="*/ 91440 h 128016"/>
              <a:gd name="connsiteX4" fmla="*/ 85472 w 158624"/>
              <a:gd name="connsiteY4" fmla="*/ 128016 h 12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624" h="128016">
                <a:moveTo>
                  <a:pt x="158624" y="0"/>
                </a:moveTo>
                <a:cubicBezTo>
                  <a:pt x="106808" y="3048"/>
                  <a:pt x="53532" y="-3445"/>
                  <a:pt x="3176" y="9144"/>
                </a:cubicBezTo>
                <a:cubicBezTo>
                  <a:pt x="-6175" y="11482"/>
                  <a:pt x="7639" y="28150"/>
                  <a:pt x="12320" y="36576"/>
                </a:cubicBezTo>
                <a:cubicBezTo>
                  <a:pt x="22994" y="55789"/>
                  <a:pt x="30608" y="79248"/>
                  <a:pt x="48896" y="91440"/>
                </a:cubicBezTo>
                <a:cubicBezTo>
                  <a:pt x="81999" y="113509"/>
                  <a:pt x="71413" y="99898"/>
                  <a:pt x="85472" y="12801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6150460" y="4203591"/>
            <a:ext cx="155448" cy="118872"/>
          </a:xfrm>
          <a:custGeom>
            <a:avLst/>
            <a:gdLst>
              <a:gd name="connsiteX0" fmla="*/ 155448 w 155448"/>
              <a:gd name="connsiteY0" fmla="*/ 0 h 118872"/>
              <a:gd name="connsiteX1" fmla="*/ 109728 w 155448"/>
              <a:gd name="connsiteY1" fmla="*/ 36576 h 118872"/>
              <a:gd name="connsiteX2" fmla="*/ 100584 w 155448"/>
              <a:gd name="connsiteY2" fmla="*/ 64008 h 118872"/>
              <a:gd name="connsiteX3" fmla="*/ 73152 w 155448"/>
              <a:gd name="connsiteY3" fmla="*/ 118872 h 118872"/>
              <a:gd name="connsiteX4" fmla="*/ 45720 w 155448"/>
              <a:gd name="connsiteY4" fmla="*/ 109728 h 118872"/>
              <a:gd name="connsiteX5" fmla="*/ 36576 w 155448"/>
              <a:gd name="connsiteY5" fmla="*/ 82296 h 118872"/>
              <a:gd name="connsiteX6" fmla="*/ 18288 w 155448"/>
              <a:gd name="connsiteY6" fmla="*/ 54864 h 118872"/>
              <a:gd name="connsiteX7" fmla="*/ 9144 w 155448"/>
              <a:gd name="connsiteY7" fmla="*/ 27432 h 118872"/>
              <a:gd name="connsiteX8" fmla="*/ 0 w 155448"/>
              <a:gd name="connsiteY8" fmla="*/ 9144 h 11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" h="118872">
                <a:moveTo>
                  <a:pt x="155448" y="0"/>
                </a:moveTo>
                <a:cubicBezTo>
                  <a:pt x="140208" y="12192"/>
                  <a:pt x="122429" y="21758"/>
                  <a:pt x="109728" y="36576"/>
                </a:cubicBezTo>
                <a:cubicBezTo>
                  <a:pt x="103455" y="43894"/>
                  <a:pt x="104895" y="55387"/>
                  <a:pt x="100584" y="64008"/>
                </a:cubicBezTo>
                <a:cubicBezTo>
                  <a:pt x="65132" y="134912"/>
                  <a:pt x="96136" y="49921"/>
                  <a:pt x="73152" y="118872"/>
                </a:cubicBezTo>
                <a:cubicBezTo>
                  <a:pt x="64008" y="115824"/>
                  <a:pt x="52536" y="116544"/>
                  <a:pt x="45720" y="109728"/>
                </a:cubicBezTo>
                <a:cubicBezTo>
                  <a:pt x="38904" y="102912"/>
                  <a:pt x="40887" y="90917"/>
                  <a:pt x="36576" y="82296"/>
                </a:cubicBezTo>
                <a:cubicBezTo>
                  <a:pt x="31661" y="72466"/>
                  <a:pt x="23203" y="64694"/>
                  <a:pt x="18288" y="54864"/>
                </a:cubicBezTo>
                <a:cubicBezTo>
                  <a:pt x="13977" y="46243"/>
                  <a:pt x="12724" y="36381"/>
                  <a:pt x="9144" y="27432"/>
                </a:cubicBezTo>
                <a:cubicBezTo>
                  <a:pt x="6613" y="21104"/>
                  <a:pt x="3048" y="15240"/>
                  <a:pt x="0" y="914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0451">
            <a:off x="651020" y="3112649"/>
            <a:ext cx="1056461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900" y="688971"/>
            <a:ext cx="6264696" cy="444528"/>
          </a:xfrm>
        </p:spPr>
        <p:txBody>
          <a:bodyPr/>
          <a:lstStyle/>
          <a:p>
            <a:r>
              <a:rPr lang="ru-RU" sz="2400" dirty="0" smtClean="0"/>
              <a:t>  </a:t>
            </a:r>
            <a:r>
              <a:rPr lang="en-GB" sz="2400" dirty="0" smtClean="0"/>
              <a:t>    </a:t>
            </a:r>
            <a:r>
              <a:rPr lang="ru-RU" sz="2400" dirty="0" smtClean="0">
                <a:solidFill>
                  <a:srgbClr val="00A587"/>
                </a:solidFill>
              </a:rPr>
              <a:t>Серийные УЗ датчики </a:t>
            </a:r>
            <a:r>
              <a:rPr lang="en-GB" sz="2400" dirty="0" smtClean="0">
                <a:solidFill>
                  <a:srgbClr val="00A587"/>
                </a:solidFill>
              </a:rPr>
              <a:t>P+F</a:t>
            </a:r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000" y="4357053"/>
            <a:ext cx="8856496" cy="1877481"/>
          </a:xfrm>
        </p:spPr>
        <p:txBody>
          <a:bodyPr/>
          <a:lstStyle/>
          <a:p>
            <a:r>
              <a:rPr lang="ru-RU" dirty="0" smtClean="0"/>
              <a:t>    </a:t>
            </a:r>
            <a:r>
              <a:rPr lang="en-GB" dirty="0" smtClean="0"/>
              <a:t>        </a:t>
            </a:r>
            <a:r>
              <a:rPr lang="ru-RU" dirty="0" smtClean="0"/>
              <a:t> </a:t>
            </a:r>
            <a:r>
              <a:rPr lang="en-GB" sz="2400" dirty="0" smtClean="0"/>
              <a:t>min</a:t>
            </a:r>
            <a:r>
              <a:rPr lang="en-GB" dirty="0" smtClean="0"/>
              <a:t>                                 MAX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     Дистанции </a:t>
            </a:r>
            <a:r>
              <a:rPr lang="en-GB" sz="1600" dirty="0" smtClean="0">
                <a:solidFill>
                  <a:schemeClr val="tx1"/>
                </a:solidFill>
              </a:rPr>
              <a:t>: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rgbClr val="00A587"/>
                </a:solidFill>
              </a:rPr>
              <a:t>100, 250</a:t>
            </a:r>
            <a:r>
              <a:rPr lang="ru-RU" sz="1600" dirty="0" smtClean="0">
                <a:solidFill>
                  <a:schemeClr val="tx1"/>
                </a:solidFill>
              </a:rPr>
              <a:t>, 400, 800 мм                       Дистанция </a:t>
            </a:r>
            <a:r>
              <a:rPr lang="en-GB" sz="1600" dirty="0" smtClean="0">
                <a:solidFill>
                  <a:schemeClr val="tx1"/>
                </a:solidFill>
              </a:rPr>
              <a:t>:</a:t>
            </a:r>
            <a:r>
              <a:rPr lang="ru-RU" sz="1600" dirty="0" smtClean="0">
                <a:solidFill>
                  <a:schemeClr val="tx1"/>
                </a:solidFill>
              </a:rPr>
              <a:t>  </a:t>
            </a:r>
            <a:r>
              <a:rPr lang="ru-RU" sz="1600" dirty="0" smtClean="0">
                <a:solidFill>
                  <a:srgbClr val="00A587"/>
                </a:solidFill>
              </a:rPr>
              <a:t>10 000 </a:t>
            </a:r>
            <a:r>
              <a:rPr lang="ru-RU" sz="1600" dirty="0">
                <a:solidFill>
                  <a:schemeClr val="tx1"/>
                </a:solidFill>
              </a:rPr>
              <a:t>мм</a:t>
            </a:r>
          </a:p>
          <a:p>
            <a:r>
              <a:rPr lang="en-GB" sz="1600" dirty="0" smtClean="0">
                <a:solidFill>
                  <a:schemeClr val="tx1"/>
                </a:solidFill>
              </a:rPr>
              <a:t>      </a:t>
            </a:r>
            <a:r>
              <a:rPr lang="ru-RU" sz="1600" dirty="0" smtClean="0">
                <a:solidFill>
                  <a:schemeClr val="tx1"/>
                </a:solidFill>
              </a:rPr>
              <a:t>Разрешение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: 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u="sng" dirty="0">
                <a:solidFill>
                  <a:srgbClr val="00A587"/>
                </a:solidFill>
              </a:rPr>
              <a:t>+</a:t>
            </a:r>
            <a:r>
              <a:rPr lang="ru-RU" sz="1600" dirty="0">
                <a:solidFill>
                  <a:srgbClr val="00A587"/>
                </a:solidFill>
              </a:rPr>
              <a:t> </a:t>
            </a:r>
            <a:r>
              <a:rPr lang="ru-RU" sz="1600" dirty="0" smtClean="0">
                <a:solidFill>
                  <a:srgbClr val="00A587"/>
                </a:solidFill>
              </a:rPr>
              <a:t>1</a:t>
            </a:r>
            <a:r>
              <a:rPr lang="en-GB" sz="1600" dirty="0" smtClean="0">
                <a:solidFill>
                  <a:srgbClr val="00A587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мм                                            Разрешение </a:t>
            </a:r>
            <a:r>
              <a:rPr lang="en-GB" sz="1600" dirty="0" smtClean="0">
                <a:solidFill>
                  <a:schemeClr val="tx1"/>
                </a:solidFill>
              </a:rPr>
              <a:t>: 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u="sng" dirty="0" smtClean="0">
                <a:solidFill>
                  <a:srgbClr val="00A587"/>
                </a:solidFill>
              </a:rPr>
              <a:t>+</a:t>
            </a:r>
            <a:r>
              <a:rPr lang="ru-RU" sz="1600" dirty="0" smtClean="0">
                <a:solidFill>
                  <a:srgbClr val="00A587"/>
                </a:solidFill>
              </a:rPr>
              <a:t> 15 </a:t>
            </a:r>
            <a:r>
              <a:rPr lang="ru-RU" sz="1600" dirty="0" smtClean="0">
                <a:solidFill>
                  <a:schemeClr val="tx1"/>
                </a:solidFill>
              </a:rPr>
              <a:t>мм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                      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Имеются УЗ датчики с наилучшим разрешением 50 мкм.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59909"/>
            <a:ext cx="2880000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547909"/>
            <a:ext cx="1088661" cy="792000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>
            <a:off x="899592" y="3547909"/>
            <a:ext cx="0" cy="60117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3" idx="0"/>
          </p:cNvCxnSpPr>
          <p:nvPr/>
        </p:nvCxnSpPr>
        <p:spPr>
          <a:xfrm>
            <a:off x="4572000" y="1628800"/>
            <a:ext cx="36248" cy="2728253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>
          <a:xfrm>
            <a:off x="0" y="3631336"/>
            <a:ext cx="792088" cy="36004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2400" dirty="0" smtClean="0"/>
              <a:t>  </a:t>
            </a:r>
            <a:r>
              <a:rPr lang="ru-RU" sz="1600" dirty="0" smtClean="0">
                <a:solidFill>
                  <a:srgbClr val="FF0000"/>
                </a:solidFill>
              </a:rPr>
              <a:t>31 мм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612517" y="2719889"/>
            <a:ext cx="792088" cy="36004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600" dirty="0" smtClean="0">
                <a:solidFill>
                  <a:srgbClr val="FF0000"/>
                </a:solidFill>
              </a:rPr>
              <a:t>160 мм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431792" y="1628800"/>
            <a:ext cx="5760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431792" y="4338029"/>
            <a:ext cx="677408" cy="18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466848" y="1628800"/>
            <a:ext cx="537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27584" y="3547909"/>
            <a:ext cx="4322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27584" y="4149080"/>
            <a:ext cx="4322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7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012" y="764704"/>
            <a:ext cx="8784000" cy="540000"/>
          </a:xfrm>
        </p:spPr>
        <p:txBody>
          <a:bodyPr/>
          <a:lstStyle/>
          <a:p>
            <a:r>
              <a:rPr lang="ru-RU" sz="2400" dirty="0" smtClean="0">
                <a:solidFill>
                  <a:srgbClr val="00A587"/>
                </a:solidFill>
              </a:rPr>
              <a:t>    Место УЗ датчиков в ассортименте компании </a:t>
            </a:r>
            <a:r>
              <a:rPr lang="en-GB" sz="2400" dirty="0" smtClean="0">
                <a:solidFill>
                  <a:srgbClr val="00A587"/>
                </a:solidFill>
              </a:rPr>
              <a:t>P+F</a:t>
            </a:r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3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08160"/>
            <a:ext cx="73025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1078992" y="1207008"/>
            <a:ext cx="4654296" cy="2889504"/>
          </a:xfrm>
          <a:custGeom>
            <a:avLst/>
            <a:gdLst>
              <a:gd name="connsiteX0" fmla="*/ 530352 w 4654296"/>
              <a:gd name="connsiteY0" fmla="*/ 1892808 h 2889504"/>
              <a:gd name="connsiteX1" fmla="*/ 484632 w 4654296"/>
              <a:gd name="connsiteY1" fmla="*/ 1911096 h 2889504"/>
              <a:gd name="connsiteX2" fmla="*/ 448056 w 4654296"/>
              <a:gd name="connsiteY2" fmla="*/ 1920240 h 2889504"/>
              <a:gd name="connsiteX3" fmla="*/ 411480 w 4654296"/>
              <a:gd name="connsiteY3" fmla="*/ 1938528 h 2889504"/>
              <a:gd name="connsiteX4" fmla="*/ 384048 w 4654296"/>
              <a:gd name="connsiteY4" fmla="*/ 1947672 h 2889504"/>
              <a:gd name="connsiteX5" fmla="*/ 283464 w 4654296"/>
              <a:gd name="connsiteY5" fmla="*/ 2002536 h 2889504"/>
              <a:gd name="connsiteX6" fmla="*/ 210312 w 4654296"/>
              <a:gd name="connsiteY6" fmla="*/ 2057400 h 2889504"/>
              <a:gd name="connsiteX7" fmla="*/ 155448 w 4654296"/>
              <a:gd name="connsiteY7" fmla="*/ 2093976 h 2889504"/>
              <a:gd name="connsiteX8" fmla="*/ 91440 w 4654296"/>
              <a:gd name="connsiteY8" fmla="*/ 2167128 h 2889504"/>
              <a:gd name="connsiteX9" fmla="*/ 64008 w 4654296"/>
              <a:gd name="connsiteY9" fmla="*/ 2221992 h 2889504"/>
              <a:gd name="connsiteX10" fmla="*/ 54864 w 4654296"/>
              <a:gd name="connsiteY10" fmla="*/ 2249424 h 2889504"/>
              <a:gd name="connsiteX11" fmla="*/ 27432 w 4654296"/>
              <a:gd name="connsiteY11" fmla="*/ 2313432 h 2889504"/>
              <a:gd name="connsiteX12" fmla="*/ 9144 w 4654296"/>
              <a:gd name="connsiteY12" fmla="*/ 2423160 h 2889504"/>
              <a:gd name="connsiteX13" fmla="*/ 0 w 4654296"/>
              <a:gd name="connsiteY13" fmla="*/ 2478024 h 2889504"/>
              <a:gd name="connsiteX14" fmla="*/ 9144 w 4654296"/>
              <a:gd name="connsiteY14" fmla="*/ 2642616 h 2889504"/>
              <a:gd name="connsiteX15" fmla="*/ 36576 w 4654296"/>
              <a:gd name="connsiteY15" fmla="*/ 2697480 h 2889504"/>
              <a:gd name="connsiteX16" fmla="*/ 45720 w 4654296"/>
              <a:gd name="connsiteY16" fmla="*/ 2724912 h 2889504"/>
              <a:gd name="connsiteX17" fmla="*/ 64008 w 4654296"/>
              <a:gd name="connsiteY17" fmla="*/ 2752344 h 2889504"/>
              <a:gd name="connsiteX18" fmla="*/ 118872 w 4654296"/>
              <a:gd name="connsiteY18" fmla="*/ 2816352 h 2889504"/>
              <a:gd name="connsiteX19" fmla="*/ 182880 w 4654296"/>
              <a:gd name="connsiteY19" fmla="*/ 2852928 h 2889504"/>
              <a:gd name="connsiteX20" fmla="*/ 237744 w 4654296"/>
              <a:gd name="connsiteY20" fmla="*/ 2871216 h 2889504"/>
              <a:gd name="connsiteX21" fmla="*/ 320040 w 4654296"/>
              <a:gd name="connsiteY21" fmla="*/ 2889504 h 2889504"/>
              <a:gd name="connsiteX22" fmla="*/ 521208 w 4654296"/>
              <a:gd name="connsiteY22" fmla="*/ 2871216 h 2889504"/>
              <a:gd name="connsiteX23" fmla="*/ 612648 w 4654296"/>
              <a:gd name="connsiteY23" fmla="*/ 2843784 h 2889504"/>
              <a:gd name="connsiteX24" fmla="*/ 640080 w 4654296"/>
              <a:gd name="connsiteY24" fmla="*/ 2834640 h 2889504"/>
              <a:gd name="connsiteX25" fmla="*/ 658368 w 4654296"/>
              <a:gd name="connsiteY25" fmla="*/ 2807208 h 2889504"/>
              <a:gd name="connsiteX26" fmla="*/ 704088 w 4654296"/>
              <a:gd name="connsiteY26" fmla="*/ 2752344 h 2889504"/>
              <a:gd name="connsiteX27" fmla="*/ 713232 w 4654296"/>
              <a:gd name="connsiteY27" fmla="*/ 2724912 h 2889504"/>
              <a:gd name="connsiteX28" fmla="*/ 749808 w 4654296"/>
              <a:gd name="connsiteY28" fmla="*/ 2670048 h 2889504"/>
              <a:gd name="connsiteX29" fmla="*/ 786384 w 4654296"/>
              <a:gd name="connsiteY29" fmla="*/ 2615184 h 2889504"/>
              <a:gd name="connsiteX30" fmla="*/ 832104 w 4654296"/>
              <a:gd name="connsiteY30" fmla="*/ 2569464 h 2889504"/>
              <a:gd name="connsiteX31" fmla="*/ 850392 w 4654296"/>
              <a:gd name="connsiteY31" fmla="*/ 2542032 h 2889504"/>
              <a:gd name="connsiteX32" fmla="*/ 877824 w 4654296"/>
              <a:gd name="connsiteY32" fmla="*/ 2523744 h 2889504"/>
              <a:gd name="connsiteX33" fmla="*/ 905256 w 4654296"/>
              <a:gd name="connsiteY33" fmla="*/ 2496312 h 2889504"/>
              <a:gd name="connsiteX34" fmla="*/ 932688 w 4654296"/>
              <a:gd name="connsiteY34" fmla="*/ 2478024 h 2889504"/>
              <a:gd name="connsiteX35" fmla="*/ 960120 w 4654296"/>
              <a:gd name="connsiteY35" fmla="*/ 2450592 h 2889504"/>
              <a:gd name="connsiteX36" fmla="*/ 996696 w 4654296"/>
              <a:gd name="connsiteY36" fmla="*/ 2432304 h 2889504"/>
              <a:gd name="connsiteX37" fmla="*/ 1024128 w 4654296"/>
              <a:gd name="connsiteY37" fmla="*/ 2414016 h 2889504"/>
              <a:gd name="connsiteX38" fmla="*/ 1060704 w 4654296"/>
              <a:gd name="connsiteY38" fmla="*/ 2395728 h 2889504"/>
              <a:gd name="connsiteX39" fmla="*/ 1088136 w 4654296"/>
              <a:gd name="connsiteY39" fmla="*/ 2377440 h 2889504"/>
              <a:gd name="connsiteX40" fmla="*/ 1115568 w 4654296"/>
              <a:gd name="connsiteY40" fmla="*/ 2368296 h 2889504"/>
              <a:gd name="connsiteX41" fmla="*/ 1170432 w 4654296"/>
              <a:gd name="connsiteY41" fmla="*/ 2322576 h 2889504"/>
              <a:gd name="connsiteX42" fmla="*/ 1197864 w 4654296"/>
              <a:gd name="connsiteY42" fmla="*/ 2295144 h 2889504"/>
              <a:gd name="connsiteX43" fmla="*/ 1252728 w 4654296"/>
              <a:gd name="connsiteY43" fmla="*/ 2276856 h 2889504"/>
              <a:gd name="connsiteX44" fmla="*/ 1280160 w 4654296"/>
              <a:gd name="connsiteY44" fmla="*/ 2258568 h 2889504"/>
              <a:gd name="connsiteX45" fmla="*/ 1316736 w 4654296"/>
              <a:gd name="connsiteY45" fmla="*/ 2249424 h 2889504"/>
              <a:gd name="connsiteX46" fmla="*/ 1353312 w 4654296"/>
              <a:gd name="connsiteY46" fmla="*/ 2231136 h 2889504"/>
              <a:gd name="connsiteX47" fmla="*/ 1380744 w 4654296"/>
              <a:gd name="connsiteY47" fmla="*/ 2221992 h 2889504"/>
              <a:gd name="connsiteX48" fmla="*/ 1426464 w 4654296"/>
              <a:gd name="connsiteY48" fmla="*/ 2194560 h 2889504"/>
              <a:gd name="connsiteX49" fmla="*/ 1453896 w 4654296"/>
              <a:gd name="connsiteY49" fmla="*/ 2185416 h 2889504"/>
              <a:gd name="connsiteX50" fmla="*/ 1545336 w 4654296"/>
              <a:gd name="connsiteY50" fmla="*/ 2130552 h 2889504"/>
              <a:gd name="connsiteX51" fmla="*/ 1627632 w 4654296"/>
              <a:gd name="connsiteY51" fmla="*/ 2103120 h 2889504"/>
              <a:gd name="connsiteX52" fmla="*/ 1655064 w 4654296"/>
              <a:gd name="connsiteY52" fmla="*/ 2093976 h 2889504"/>
              <a:gd name="connsiteX53" fmla="*/ 1719072 w 4654296"/>
              <a:gd name="connsiteY53" fmla="*/ 2066544 h 2889504"/>
              <a:gd name="connsiteX54" fmla="*/ 1783080 w 4654296"/>
              <a:gd name="connsiteY54" fmla="*/ 2020824 h 2889504"/>
              <a:gd name="connsiteX55" fmla="*/ 1810512 w 4654296"/>
              <a:gd name="connsiteY55" fmla="*/ 2011680 h 2889504"/>
              <a:gd name="connsiteX56" fmla="*/ 1865376 w 4654296"/>
              <a:gd name="connsiteY56" fmla="*/ 1965960 h 2889504"/>
              <a:gd name="connsiteX57" fmla="*/ 1892808 w 4654296"/>
              <a:gd name="connsiteY57" fmla="*/ 1956816 h 2889504"/>
              <a:gd name="connsiteX58" fmla="*/ 1965960 w 4654296"/>
              <a:gd name="connsiteY58" fmla="*/ 1929384 h 2889504"/>
              <a:gd name="connsiteX59" fmla="*/ 2020824 w 4654296"/>
              <a:gd name="connsiteY59" fmla="*/ 1901952 h 2889504"/>
              <a:gd name="connsiteX60" fmla="*/ 2084832 w 4654296"/>
              <a:gd name="connsiteY60" fmla="*/ 1883664 h 2889504"/>
              <a:gd name="connsiteX61" fmla="*/ 2139696 w 4654296"/>
              <a:gd name="connsiteY61" fmla="*/ 1847088 h 2889504"/>
              <a:gd name="connsiteX62" fmla="*/ 2157984 w 4654296"/>
              <a:gd name="connsiteY62" fmla="*/ 1819656 h 2889504"/>
              <a:gd name="connsiteX63" fmla="*/ 2185416 w 4654296"/>
              <a:gd name="connsiteY63" fmla="*/ 1801368 h 2889504"/>
              <a:gd name="connsiteX64" fmla="*/ 2221992 w 4654296"/>
              <a:gd name="connsiteY64" fmla="*/ 1773936 h 2889504"/>
              <a:gd name="connsiteX65" fmla="*/ 2295144 w 4654296"/>
              <a:gd name="connsiteY65" fmla="*/ 1728216 h 2889504"/>
              <a:gd name="connsiteX66" fmla="*/ 2322576 w 4654296"/>
              <a:gd name="connsiteY66" fmla="*/ 1709928 h 2889504"/>
              <a:gd name="connsiteX67" fmla="*/ 2395728 w 4654296"/>
              <a:gd name="connsiteY67" fmla="*/ 1645920 h 2889504"/>
              <a:gd name="connsiteX68" fmla="*/ 2414016 w 4654296"/>
              <a:gd name="connsiteY68" fmla="*/ 1618488 h 2889504"/>
              <a:gd name="connsiteX69" fmla="*/ 2505456 w 4654296"/>
              <a:gd name="connsiteY69" fmla="*/ 1563624 h 2889504"/>
              <a:gd name="connsiteX70" fmla="*/ 2542032 w 4654296"/>
              <a:gd name="connsiteY70" fmla="*/ 1536192 h 2889504"/>
              <a:gd name="connsiteX71" fmla="*/ 2578608 w 4654296"/>
              <a:gd name="connsiteY71" fmla="*/ 1517904 h 2889504"/>
              <a:gd name="connsiteX72" fmla="*/ 2633472 w 4654296"/>
              <a:gd name="connsiteY72" fmla="*/ 1453896 h 2889504"/>
              <a:gd name="connsiteX73" fmla="*/ 2660904 w 4654296"/>
              <a:gd name="connsiteY73" fmla="*/ 1435608 h 2889504"/>
              <a:gd name="connsiteX74" fmla="*/ 2670048 w 4654296"/>
              <a:gd name="connsiteY74" fmla="*/ 1408176 h 2889504"/>
              <a:gd name="connsiteX75" fmla="*/ 2752344 w 4654296"/>
              <a:gd name="connsiteY75" fmla="*/ 1362456 h 2889504"/>
              <a:gd name="connsiteX76" fmla="*/ 2816352 w 4654296"/>
              <a:gd name="connsiteY76" fmla="*/ 1316736 h 2889504"/>
              <a:gd name="connsiteX77" fmla="*/ 2843784 w 4654296"/>
              <a:gd name="connsiteY77" fmla="*/ 1307592 h 2889504"/>
              <a:gd name="connsiteX78" fmla="*/ 2944368 w 4654296"/>
              <a:gd name="connsiteY78" fmla="*/ 1234440 h 2889504"/>
              <a:gd name="connsiteX79" fmla="*/ 2944368 w 4654296"/>
              <a:gd name="connsiteY79" fmla="*/ 1234440 h 2889504"/>
              <a:gd name="connsiteX80" fmla="*/ 2980944 w 4654296"/>
              <a:gd name="connsiteY80" fmla="*/ 1207008 h 2889504"/>
              <a:gd name="connsiteX81" fmla="*/ 3008376 w 4654296"/>
              <a:gd name="connsiteY81" fmla="*/ 1197864 h 2889504"/>
              <a:gd name="connsiteX82" fmla="*/ 3054096 w 4654296"/>
              <a:gd name="connsiteY82" fmla="*/ 1170432 h 2889504"/>
              <a:gd name="connsiteX83" fmla="*/ 3108960 w 4654296"/>
              <a:gd name="connsiteY83" fmla="*/ 1133856 h 2889504"/>
              <a:gd name="connsiteX84" fmla="*/ 3136392 w 4654296"/>
              <a:gd name="connsiteY84" fmla="*/ 1115568 h 2889504"/>
              <a:gd name="connsiteX85" fmla="*/ 3182112 w 4654296"/>
              <a:gd name="connsiteY85" fmla="*/ 1097280 h 2889504"/>
              <a:gd name="connsiteX86" fmla="*/ 3255264 w 4654296"/>
              <a:gd name="connsiteY86" fmla="*/ 1078992 h 2889504"/>
              <a:gd name="connsiteX87" fmla="*/ 3310128 w 4654296"/>
              <a:gd name="connsiteY87" fmla="*/ 1060704 h 2889504"/>
              <a:gd name="connsiteX88" fmla="*/ 3337560 w 4654296"/>
              <a:gd name="connsiteY88" fmla="*/ 1033272 h 2889504"/>
              <a:gd name="connsiteX89" fmla="*/ 3419856 w 4654296"/>
              <a:gd name="connsiteY89" fmla="*/ 1005840 h 2889504"/>
              <a:gd name="connsiteX90" fmla="*/ 3520440 w 4654296"/>
              <a:gd name="connsiteY90" fmla="*/ 969264 h 2889504"/>
              <a:gd name="connsiteX91" fmla="*/ 3557016 w 4654296"/>
              <a:gd name="connsiteY91" fmla="*/ 960120 h 2889504"/>
              <a:gd name="connsiteX92" fmla="*/ 3584448 w 4654296"/>
              <a:gd name="connsiteY92" fmla="*/ 941832 h 2889504"/>
              <a:gd name="connsiteX93" fmla="*/ 3611880 w 4654296"/>
              <a:gd name="connsiteY93" fmla="*/ 932688 h 2889504"/>
              <a:gd name="connsiteX94" fmla="*/ 3648456 w 4654296"/>
              <a:gd name="connsiteY94" fmla="*/ 914400 h 2889504"/>
              <a:gd name="connsiteX95" fmla="*/ 3675888 w 4654296"/>
              <a:gd name="connsiteY95" fmla="*/ 905256 h 2889504"/>
              <a:gd name="connsiteX96" fmla="*/ 3739896 w 4654296"/>
              <a:gd name="connsiteY96" fmla="*/ 877824 h 2889504"/>
              <a:gd name="connsiteX97" fmla="*/ 3758184 w 4654296"/>
              <a:gd name="connsiteY97" fmla="*/ 850392 h 2889504"/>
              <a:gd name="connsiteX98" fmla="*/ 3813048 w 4654296"/>
              <a:gd name="connsiteY98" fmla="*/ 832104 h 2889504"/>
              <a:gd name="connsiteX99" fmla="*/ 3886200 w 4654296"/>
              <a:gd name="connsiteY99" fmla="*/ 795528 h 2889504"/>
              <a:gd name="connsiteX100" fmla="*/ 3931920 w 4654296"/>
              <a:gd name="connsiteY100" fmla="*/ 740664 h 2889504"/>
              <a:gd name="connsiteX101" fmla="*/ 3986784 w 4654296"/>
              <a:gd name="connsiteY101" fmla="*/ 704088 h 2889504"/>
              <a:gd name="connsiteX102" fmla="*/ 4005072 w 4654296"/>
              <a:gd name="connsiteY102" fmla="*/ 676656 h 2889504"/>
              <a:gd name="connsiteX103" fmla="*/ 4059936 w 4654296"/>
              <a:gd name="connsiteY103" fmla="*/ 640080 h 2889504"/>
              <a:gd name="connsiteX104" fmla="*/ 4096512 w 4654296"/>
              <a:gd name="connsiteY104" fmla="*/ 612648 h 2889504"/>
              <a:gd name="connsiteX105" fmla="*/ 4123944 w 4654296"/>
              <a:gd name="connsiteY105" fmla="*/ 603504 h 2889504"/>
              <a:gd name="connsiteX106" fmla="*/ 4160520 w 4654296"/>
              <a:gd name="connsiteY106" fmla="*/ 576072 h 2889504"/>
              <a:gd name="connsiteX107" fmla="*/ 4187952 w 4654296"/>
              <a:gd name="connsiteY107" fmla="*/ 566928 h 2889504"/>
              <a:gd name="connsiteX108" fmla="*/ 4224528 w 4654296"/>
              <a:gd name="connsiteY108" fmla="*/ 548640 h 2889504"/>
              <a:gd name="connsiteX109" fmla="*/ 4288536 w 4654296"/>
              <a:gd name="connsiteY109" fmla="*/ 530352 h 2889504"/>
              <a:gd name="connsiteX110" fmla="*/ 4315968 w 4654296"/>
              <a:gd name="connsiteY110" fmla="*/ 521208 h 2889504"/>
              <a:gd name="connsiteX111" fmla="*/ 4343400 w 4654296"/>
              <a:gd name="connsiteY111" fmla="*/ 502920 h 2889504"/>
              <a:gd name="connsiteX112" fmla="*/ 4389120 w 4654296"/>
              <a:gd name="connsiteY112" fmla="*/ 493776 h 2889504"/>
              <a:gd name="connsiteX113" fmla="*/ 4416552 w 4654296"/>
              <a:gd name="connsiteY113" fmla="*/ 484632 h 2889504"/>
              <a:gd name="connsiteX114" fmla="*/ 4462272 w 4654296"/>
              <a:gd name="connsiteY114" fmla="*/ 475488 h 2889504"/>
              <a:gd name="connsiteX115" fmla="*/ 4498848 w 4654296"/>
              <a:gd name="connsiteY115" fmla="*/ 466344 h 2889504"/>
              <a:gd name="connsiteX116" fmla="*/ 4553712 w 4654296"/>
              <a:gd name="connsiteY116" fmla="*/ 429768 h 2889504"/>
              <a:gd name="connsiteX117" fmla="*/ 4617720 w 4654296"/>
              <a:gd name="connsiteY117" fmla="*/ 393192 h 2889504"/>
              <a:gd name="connsiteX118" fmla="*/ 4636008 w 4654296"/>
              <a:gd name="connsiteY118" fmla="*/ 365760 h 2889504"/>
              <a:gd name="connsiteX119" fmla="*/ 4654296 w 4654296"/>
              <a:gd name="connsiteY119" fmla="*/ 310896 h 2889504"/>
              <a:gd name="connsiteX120" fmla="*/ 4645152 w 4654296"/>
              <a:gd name="connsiteY120" fmla="*/ 137160 h 2889504"/>
              <a:gd name="connsiteX121" fmla="*/ 4626864 w 4654296"/>
              <a:gd name="connsiteY121" fmla="*/ 73152 h 2889504"/>
              <a:gd name="connsiteX122" fmla="*/ 4544568 w 4654296"/>
              <a:gd name="connsiteY122" fmla="*/ 36576 h 2889504"/>
              <a:gd name="connsiteX123" fmla="*/ 4507992 w 4654296"/>
              <a:gd name="connsiteY123" fmla="*/ 18288 h 2889504"/>
              <a:gd name="connsiteX124" fmla="*/ 4389120 w 4654296"/>
              <a:gd name="connsiteY124" fmla="*/ 0 h 2889504"/>
              <a:gd name="connsiteX125" fmla="*/ 4215384 w 4654296"/>
              <a:gd name="connsiteY125" fmla="*/ 9144 h 2889504"/>
              <a:gd name="connsiteX126" fmla="*/ 4142232 w 4654296"/>
              <a:gd name="connsiteY126" fmla="*/ 27432 h 2889504"/>
              <a:gd name="connsiteX127" fmla="*/ 4014216 w 4654296"/>
              <a:gd name="connsiteY127" fmla="*/ 45720 h 2889504"/>
              <a:gd name="connsiteX128" fmla="*/ 3968496 w 4654296"/>
              <a:gd name="connsiteY128" fmla="*/ 54864 h 2889504"/>
              <a:gd name="connsiteX129" fmla="*/ 3931920 w 4654296"/>
              <a:gd name="connsiteY129" fmla="*/ 64008 h 2889504"/>
              <a:gd name="connsiteX130" fmla="*/ 3877056 w 4654296"/>
              <a:gd name="connsiteY130" fmla="*/ 73152 h 2889504"/>
              <a:gd name="connsiteX131" fmla="*/ 3849624 w 4654296"/>
              <a:gd name="connsiteY131" fmla="*/ 82296 h 2889504"/>
              <a:gd name="connsiteX132" fmla="*/ 3813048 w 4654296"/>
              <a:gd name="connsiteY132" fmla="*/ 91440 h 2889504"/>
              <a:gd name="connsiteX133" fmla="*/ 3758184 w 4654296"/>
              <a:gd name="connsiteY133" fmla="*/ 118872 h 2889504"/>
              <a:gd name="connsiteX134" fmla="*/ 3721608 w 4654296"/>
              <a:gd name="connsiteY134" fmla="*/ 128016 h 2889504"/>
              <a:gd name="connsiteX135" fmla="*/ 3630168 w 4654296"/>
              <a:gd name="connsiteY135" fmla="*/ 164592 h 2889504"/>
              <a:gd name="connsiteX136" fmla="*/ 3593592 w 4654296"/>
              <a:gd name="connsiteY136" fmla="*/ 173736 h 2889504"/>
              <a:gd name="connsiteX137" fmla="*/ 3538728 w 4654296"/>
              <a:gd name="connsiteY137" fmla="*/ 192024 h 2889504"/>
              <a:gd name="connsiteX138" fmla="*/ 3511296 w 4654296"/>
              <a:gd name="connsiteY138" fmla="*/ 201168 h 2889504"/>
              <a:gd name="connsiteX139" fmla="*/ 3456432 w 4654296"/>
              <a:gd name="connsiteY139" fmla="*/ 228600 h 2889504"/>
              <a:gd name="connsiteX140" fmla="*/ 3429000 w 4654296"/>
              <a:gd name="connsiteY140" fmla="*/ 256032 h 2889504"/>
              <a:gd name="connsiteX141" fmla="*/ 3383280 w 4654296"/>
              <a:gd name="connsiteY141" fmla="*/ 283464 h 2889504"/>
              <a:gd name="connsiteX142" fmla="*/ 3346704 w 4654296"/>
              <a:gd name="connsiteY142" fmla="*/ 310896 h 2889504"/>
              <a:gd name="connsiteX143" fmla="*/ 3319272 w 4654296"/>
              <a:gd name="connsiteY143" fmla="*/ 329184 h 2889504"/>
              <a:gd name="connsiteX144" fmla="*/ 3282696 w 4654296"/>
              <a:gd name="connsiteY144" fmla="*/ 356616 h 2889504"/>
              <a:gd name="connsiteX145" fmla="*/ 3255264 w 4654296"/>
              <a:gd name="connsiteY145" fmla="*/ 374904 h 2889504"/>
              <a:gd name="connsiteX146" fmla="*/ 3218688 w 4654296"/>
              <a:gd name="connsiteY146" fmla="*/ 402336 h 2889504"/>
              <a:gd name="connsiteX147" fmla="*/ 3172968 w 4654296"/>
              <a:gd name="connsiteY147" fmla="*/ 429768 h 2889504"/>
              <a:gd name="connsiteX148" fmla="*/ 3145536 w 4654296"/>
              <a:gd name="connsiteY148" fmla="*/ 448056 h 2889504"/>
              <a:gd name="connsiteX149" fmla="*/ 3108960 w 4654296"/>
              <a:gd name="connsiteY149" fmla="*/ 466344 h 2889504"/>
              <a:gd name="connsiteX150" fmla="*/ 3081528 w 4654296"/>
              <a:gd name="connsiteY150" fmla="*/ 484632 h 2889504"/>
              <a:gd name="connsiteX151" fmla="*/ 3026664 w 4654296"/>
              <a:gd name="connsiteY151" fmla="*/ 512064 h 2889504"/>
              <a:gd name="connsiteX152" fmla="*/ 2971800 w 4654296"/>
              <a:gd name="connsiteY152" fmla="*/ 530352 h 2889504"/>
              <a:gd name="connsiteX153" fmla="*/ 2916936 w 4654296"/>
              <a:gd name="connsiteY153" fmla="*/ 557784 h 2889504"/>
              <a:gd name="connsiteX154" fmla="*/ 2871216 w 4654296"/>
              <a:gd name="connsiteY154" fmla="*/ 585216 h 2889504"/>
              <a:gd name="connsiteX155" fmla="*/ 2807208 w 4654296"/>
              <a:gd name="connsiteY155" fmla="*/ 612648 h 2889504"/>
              <a:gd name="connsiteX156" fmla="*/ 2752344 w 4654296"/>
              <a:gd name="connsiteY156" fmla="*/ 630936 h 2889504"/>
              <a:gd name="connsiteX157" fmla="*/ 2679192 w 4654296"/>
              <a:gd name="connsiteY157" fmla="*/ 658368 h 2889504"/>
              <a:gd name="connsiteX158" fmla="*/ 2624328 w 4654296"/>
              <a:gd name="connsiteY158" fmla="*/ 685800 h 2889504"/>
              <a:gd name="connsiteX159" fmla="*/ 2578608 w 4654296"/>
              <a:gd name="connsiteY159" fmla="*/ 713232 h 2889504"/>
              <a:gd name="connsiteX160" fmla="*/ 2551176 w 4654296"/>
              <a:gd name="connsiteY160" fmla="*/ 731520 h 2889504"/>
              <a:gd name="connsiteX161" fmla="*/ 2505456 w 4654296"/>
              <a:gd name="connsiteY161" fmla="*/ 749808 h 2889504"/>
              <a:gd name="connsiteX162" fmla="*/ 2478024 w 4654296"/>
              <a:gd name="connsiteY162" fmla="*/ 768096 h 2889504"/>
              <a:gd name="connsiteX163" fmla="*/ 2432304 w 4654296"/>
              <a:gd name="connsiteY163" fmla="*/ 786384 h 2889504"/>
              <a:gd name="connsiteX164" fmla="*/ 2404872 w 4654296"/>
              <a:gd name="connsiteY164" fmla="*/ 795528 h 2889504"/>
              <a:gd name="connsiteX165" fmla="*/ 2340864 w 4654296"/>
              <a:gd name="connsiteY165" fmla="*/ 832104 h 2889504"/>
              <a:gd name="connsiteX166" fmla="*/ 2286000 w 4654296"/>
              <a:gd name="connsiteY166" fmla="*/ 850392 h 2889504"/>
              <a:gd name="connsiteX167" fmla="*/ 2212848 w 4654296"/>
              <a:gd name="connsiteY167" fmla="*/ 896112 h 2889504"/>
              <a:gd name="connsiteX168" fmla="*/ 2185416 w 4654296"/>
              <a:gd name="connsiteY168" fmla="*/ 905256 h 2889504"/>
              <a:gd name="connsiteX169" fmla="*/ 2157984 w 4654296"/>
              <a:gd name="connsiteY169" fmla="*/ 923544 h 2889504"/>
              <a:gd name="connsiteX170" fmla="*/ 2066544 w 4654296"/>
              <a:gd name="connsiteY170" fmla="*/ 950976 h 2889504"/>
              <a:gd name="connsiteX171" fmla="*/ 2020824 w 4654296"/>
              <a:gd name="connsiteY171" fmla="*/ 978408 h 2889504"/>
              <a:gd name="connsiteX172" fmla="*/ 1993392 w 4654296"/>
              <a:gd name="connsiteY172" fmla="*/ 987552 h 2889504"/>
              <a:gd name="connsiteX173" fmla="*/ 1965960 w 4654296"/>
              <a:gd name="connsiteY173" fmla="*/ 1005840 h 2889504"/>
              <a:gd name="connsiteX174" fmla="*/ 1911096 w 4654296"/>
              <a:gd name="connsiteY174" fmla="*/ 1024128 h 2889504"/>
              <a:gd name="connsiteX175" fmla="*/ 1883664 w 4654296"/>
              <a:gd name="connsiteY175" fmla="*/ 1033272 h 2889504"/>
              <a:gd name="connsiteX176" fmla="*/ 1828800 w 4654296"/>
              <a:gd name="connsiteY176" fmla="*/ 1069848 h 2889504"/>
              <a:gd name="connsiteX177" fmla="*/ 1801368 w 4654296"/>
              <a:gd name="connsiteY177" fmla="*/ 1088136 h 2889504"/>
              <a:gd name="connsiteX178" fmla="*/ 1755648 w 4654296"/>
              <a:gd name="connsiteY178" fmla="*/ 1115568 h 2889504"/>
              <a:gd name="connsiteX179" fmla="*/ 1682496 w 4654296"/>
              <a:gd name="connsiteY179" fmla="*/ 1170432 h 2889504"/>
              <a:gd name="connsiteX180" fmla="*/ 1627632 w 4654296"/>
              <a:gd name="connsiteY180" fmla="*/ 1207008 h 2889504"/>
              <a:gd name="connsiteX181" fmla="*/ 1618488 w 4654296"/>
              <a:gd name="connsiteY181" fmla="*/ 1234440 h 2889504"/>
              <a:gd name="connsiteX182" fmla="*/ 1591056 w 4654296"/>
              <a:gd name="connsiteY182" fmla="*/ 1252728 h 2889504"/>
              <a:gd name="connsiteX183" fmla="*/ 1563624 w 4654296"/>
              <a:gd name="connsiteY183" fmla="*/ 1280160 h 2889504"/>
              <a:gd name="connsiteX184" fmla="*/ 1508760 w 4654296"/>
              <a:gd name="connsiteY184" fmla="*/ 1344168 h 2889504"/>
              <a:gd name="connsiteX185" fmla="*/ 1481328 w 4654296"/>
              <a:gd name="connsiteY185" fmla="*/ 1362456 h 2889504"/>
              <a:gd name="connsiteX186" fmla="*/ 1426464 w 4654296"/>
              <a:gd name="connsiteY186" fmla="*/ 1417320 h 2889504"/>
              <a:gd name="connsiteX187" fmla="*/ 1353312 w 4654296"/>
              <a:gd name="connsiteY187" fmla="*/ 1463040 h 2889504"/>
              <a:gd name="connsiteX188" fmla="*/ 1316736 w 4654296"/>
              <a:gd name="connsiteY188" fmla="*/ 1490472 h 2889504"/>
              <a:gd name="connsiteX189" fmla="*/ 1280160 w 4654296"/>
              <a:gd name="connsiteY189" fmla="*/ 1508760 h 2889504"/>
              <a:gd name="connsiteX190" fmla="*/ 1225296 w 4654296"/>
              <a:gd name="connsiteY190" fmla="*/ 1545336 h 2889504"/>
              <a:gd name="connsiteX191" fmla="*/ 1188720 w 4654296"/>
              <a:gd name="connsiteY191" fmla="*/ 1563624 h 2889504"/>
              <a:gd name="connsiteX192" fmla="*/ 1143000 w 4654296"/>
              <a:gd name="connsiteY192" fmla="*/ 1591056 h 2889504"/>
              <a:gd name="connsiteX193" fmla="*/ 1069848 w 4654296"/>
              <a:gd name="connsiteY193" fmla="*/ 1618488 h 2889504"/>
              <a:gd name="connsiteX194" fmla="*/ 1005840 w 4654296"/>
              <a:gd name="connsiteY194" fmla="*/ 1655064 h 2889504"/>
              <a:gd name="connsiteX195" fmla="*/ 978408 w 4654296"/>
              <a:gd name="connsiteY195" fmla="*/ 1664208 h 2889504"/>
              <a:gd name="connsiteX196" fmla="*/ 923544 w 4654296"/>
              <a:gd name="connsiteY196" fmla="*/ 1700784 h 2889504"/>
              <a:gd name="connsiteX197" fmla="*/ 859536 w 4654296"/>
              <a:gd name="connsiteY197" fmla="*/ 1728216 h 2889504"/>
              <a:gd name="connsiteX198" fmla="*/ 795528 w 4654296"/>
              <a:gd name="connsiteY198" fmla="*/ 1764792 h 2889504"/>
              <a:gd name="connsiteX199" fmla="*/ 740664 w 4654296"/>
              <a:gd name="connsiteY199" fmla="*/ 1801368 h 2889504"/>
              <a:gd name="connsiteX200" fmla="*/ 658368 w 4654296"/>
              <a:gd name="connsiteY200" fmla="*/ 1828800 h 2889504"/>
              <a:gd name="connsiteX201" fmla="*/ 630936 w 4654296"/>
              <a:gd name="connsiteY201" fmla="*/ 1837944 h 2889504"/>
              <a:gd name="connsiteX202" fmla="*/ 530352 w 4654296"/>
              <a:gd name="connsiteY202" fmla="*/ 1892808 h 2889504"/>
              <a:gd name="connsiteX203" fmla="*/ 530352 w 4654296"/>
              <a:gd name="connsiteY203" fmla="*/ 1892808 h 28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4654296" h="2889504">
                <a:moveTo>
                  <a:pt x="530352" y="1892808"/>
                </a:moveTo>
                <a:cubicBezTo>
                  <a:pt x="522732" y="1895856"/>
                  <a:pt x="500204" y="1905905"/>
                  <a:pt x="484632" y="1911096"/>
                </a:cubicBezTo>
                <a:cubicBezTo>
                  <a:pt x="472710" y="1915070"/>
                  <a:pt x="459823" y="1915827"/>
                  <a:pt x="448056" y="1920240"/>
                </a:cubicBezTo>
                <a:cubicBezTo>
                  <a:pt x="435293" y="1925026"/>
                  <a:pt x="424009" y="1933158"/>
                  <a:pt x="411480" y="1938528"/>
                </a:cubicBezTo>
                <a:cubicBezTo>
                  <a:pt x="402621" y="1942325"/>
                  <a:pt x="392823" y="1943684"/>
                  <a:pt x="384048" y="1947672"/>
                </a:cubicBezTo>
                <a:cubicBezTo>
                  <a:pt x="342524" y="1966547"/>
                  <a:pt x="316868" y="1978243"/>
                  <a:pt x="283464" y="2002536"/>
                </a:cubicBezTo>
                <a:cubicBezTo>
                  <a:pt x="258814" y="2020463"/>
                  <a:pt x="235673" y="2040493"/>
                  <a:pt x="210312" y="2057400"/>
                </a:cubicBezTo>
                <a:lnTo>
                  <a:pt x="155448" y="2093976"/>
                </a:lnTo>
                <a:cubicBezTo>
                  <a:pt x="112776" y="2157984"/>
                  <a:pt x="137160" y="2136648"/>
                  <a:pt x="91440" y="2167128"/>
                </a:cubicBezTo>
                <a:cubicBezTo>
                  <a:pt x="68456" y="2236079"/>
                  <a:pt x="99460" y="2151088"/>
                  <a:pt x="64008" y="2221992"/>
                </a:cubicBezTo>
                <a:cubicBezTo>
                  <a:pt x="59697" y="2230613"/>
                  <a:pt x="58661" y="2240565"/>
                  <a:pt x="54864" y="2249424"/>
                </a:cubicBezTo>
                <a:cubicBezTo>
                  <a:pt x="39162" y="2286061"/>
                  <a:pt x="36010" y="2279121"/>
                  <a:pt x="27432" y="2313432"/>
                </a:cubicBezTo>
                <a:cubicBezTo>
                  <a:pt x="17774" y="2352065"/>
                  <a:pt x="15338" y="2382902"/>
                  <a:pt x="9144" y="2423160"/>
                </a:cubicBezTo>
                <a:cubicBezTo>
                  <a:pt x="6325" y="2441485"/>
                  <a:pt x="3048" y="2459736"/>
                  <a:pt x="0" y="2478024"/>
                </a:cubicBezTo>
                <a:cubicBezTo>
                  <a:pt x="3048" y="2532888"/>
                  <a:pt x="3934" y="2587915"/>
                  <a:pt x="9144" y="2642616"/>
                </a:cubicBezTo>
                <a:cubicBezTo>
                  <a:pt x="11848" y="2671008"/>
                  <a:pt x="24247" y="2672821"/>
                  <a:pt x="36576" y="2697480"/>
                </a:cubicBezTo>
                <a:cubicBezTo>
                  <a:pt x="40887" y="2706101"/>
                  <a:pt x="41409" y="2716291"/>
                  <a:pt x="45720" y="2724912"/>
                </a:cubicBezTo>
                <a:cubicBezTo>
                  <a:pt x="50635" y="2734742"/>
                  <a:pt x="57620" y="2743401"/>
                  <a:pt x="64008" y="2752344"/>
                </a:cubicBezTo>
                <a:cubicBezTo>
                  <a:pt x="81815" y="2777274"/>
                  <a:pt x="95414" y="2796804"/>
                  <a:pt x="118872" y="2816352"/>
                </a:cubicBezTo>
                <a:cubicBezTo>
                  <a:pt x="134099" y="2829041"/>
                  <a:pt x="165681" y="2846048"/>
                  <a:pt x="182880" y="2852928"/>
                </a:cubicBezTo>
                <a:cubicBezTo>
                  <a:pt x="200778" y="2860087"/>
                  <a:pt x="219456" y="2865120"/>
                  <a:pt x="237744" y="2871216"/>
                </a:cubicBezTo>
                <a:cubicBezTo>
                  <a:pt x="282765" y="2886223"/>
                  <a:pt x="255669" y="2878775"/>
                  <a:pt x="320040" y="2889504"/>
                </a:cubicBezTo>
                <a:cubicBezTo>
                  <a:pt x="604747" y="2874519"/>
                  <a:pt x="421916" y="2899585"/>
                  <a:pt x="521208" y="2871216"/>
                </a:cubicBezTo>
                <a:cubicBezTo>
                  <a:pt x="617944" y="2843577"/>
                  <a:pt x="482268" y="2887244"/>
                  <a:pt x="612648" y="2843784"/>
                </a:cubicBezTo>
                <a:lnTo>
                  <a:pt x="640080" y="2834640"/>
                </a:lnTo>
                <a:cubicBezTo>
                  <a:pt x="646176" y="2825496"/>
                  <a:pt x="651333" y="2815651"/>
                  <a:pt x="658368" y="2807208"/>
                </a:cubicBezTo>
                <a:cubicBezTo>
                  <a:pt x="683647" y="2776874"/>
                  <a:pt x="687061" y="2786398"/>
                  <a:pt x="704088" y="2752344"/>
                </a:cubicBezTo>
                <a:cubicBezTo>
                  <a:pt x="708399" y="2743723"/>
                  <a:pt x="708551" y="2733338"/>
                  <a:pt x="713232" y="2724912"/>
                </a:cubicBezTo>
                <a:cubicBezTo>
                  <a:pt x="723906" y="2705699"/>
                  <a:pt x="742857" y="2690900"/>
                  <a:pt x="749808" y="2670048"/>
                </a:cubicBezTo>
                <a:cubicBezTo>
                  <a:pt x="765878" y="2621839"/>
                  <a:pt x="748331" y="2660847"/>
                  <a:pt x="786384" y="2615184"/>
                </a:cubicBezTo>
                <a:cubicBezTo>
                  <a:pt x="824484" y="2569464"/>
                  <a:pt x="781812" y="2602992"/>
                  <a:pt x="832104" y="2569464"/>
                </a:cubicBezTo>
                <a:cubicBezTo>
                  <a:pt x="838200" y="2560320"/>
                  <a:pt x="842621" y="2549803"/>
                  <a:pt x="850392" y="2542032"/>
                </a:cubicBezTo>
                <a:cubicBezTo>
                  <a:pt x="858163" y="2534261"/>
                  <a:pt x="869381" y="2530779"/>
                  <a:pt x="877824" y="2523744"/>
                </a:cubicBezTo>
                <a:cubicBezTo>
                  <a:pt x="887758" y="2515465"/>
                  <a:pt x="895322" y="2504591"/>
                  <a:pt x="905256" y="2496312"/>
                </a:cubicBezTo>
                <a:cubicBezTo>
                  <a:pt x="913699" y="2489277"/>
                  <a:pt x="924245" y="2485059"/>
                  <a:pt x="932688" y="2478024"/>
                </a:cubicBezTo>
                <a:cubicBezTo>
                  <a:pt x="942622" y="2469745"/>
                  <a:pt x="949597" y="2458108"/>
                  <a:pt x="960120" y="2450592"/>
                </a:cubicBezTo>
                <a:cubicBezTo>
                  <a:pt x="971212" y="2442669"/>
                  <a:pt x="984861" y="2439067"/>
                  <a:pt x="996696" y="2432304"/>
                </a:cubicBezTo>
                <a:cubicBezTo>
                  <a:pt x="1006238" y="2426852"/>
                  <a:pt x="1014586" y="2419468"/>
                  <a:pt x="1024128" y="2414016"/>
                </a:cubicBezTo>
                <a:cubicBezTo>
                  <a:pt x="1035963" y="2407253"/>
                  <a:pt x="1048869" y="2402491"/>
                  <a:pt x="1060704" y="2395728"/>
                </a:cubicBezTo>
                <a:cubicBezTo>
                  <a:pt x="1070246" y="2390276"/>
                  <a:pt x="1078306" y="2382355"/>
                  <a:pt x="1088136" y="2377440"/>
                </a:cubicBezTo>
                <a:cubicBezTo>
                  <a:pt x="1096757" y="2373129"/>
                  <a:pt x="1106424" y="2371344"/>
                  <a:pt x="1115568" y="2368296"/>
                </a:cubicBezTo>
                <a:cubicBezTo>
                  <a:pt x="1195711" y="2288153"/>
                  <a:pt x="1094049" y="2386229"/>
                  <a:pt x="1170432" y="2322576"/>
                </a:cubicBezTo>
                <a:cubicBezTo>
                  <a:pt x="1180366" y="2314297"/>
                  <a:pt x="1186560" y="2301424"/>
                  <a:pt x="1197864" y="2295144"/>
                </a:cubicBezTo>
                <a:cubicBezTo>
                  <a:pt x="1214715" y="2285782"/>
                  <a:pt x="1236688" y="2287549"/>
                  <a:pt x="1252728" y="2276856"/>
                </a:cubicBezTo>
                <a:cubicBezTo>
                  <a:pt x="1261872" y="2270760"/>
                  <a:pt x="1270059" y="2262897"/>
                  <a:pt x="1280160" y="2258568"/>
                </a:cubicBezTo>
                <a:cubicBezTo>
                  <a:pt x="1291711" y="2253618"/>
                  <a:pt x="1304969" y="2253837"/>
                  <a:pt x="1316736" y="2249424"/>
                </a:cubicBezTo>
                <a:cubicBezTo>
                  <a:pt x="1329499" y="2244638"/>
                  <a:pt x="1340783" y="2236506"/>
                  <a:pt x="1353312" y="2231136"/>
                </a:cubicBezTo>
                <a:cubicBezTo>
                  <a:pt x="1362171" y="2227339"/>
                  <a:pt x="1372123" y="2226303"/>
                  <a:pt x="1380744" y="2221992"/>
                </a:cubicBezTo>
                <a:cubicBezTo>
                  <a:pt x="1396640" y="2214044"/>
                  <a:pt x="1410568" y="2202508"/>
                  <a:pt x="1426464" y="2194560"/>
                </a:cubicBezTo>
                <a:cubicBezTo>
                  <a:pt x="1435085" y="2190249"/>
                  <a:pt x="1445470" y="2190097"/>
                  <a:pt x="1453896" y="2185416"/>
                </a:cubicBezTo>
                <a:cubicBezTo>
                  <a:pt x="1501929" y="2158731"/>
                  <a:pt x="1500371" y="2147846"/>
                  <a:pt x="1545336" y="2130552"/>
                </a:cubicBezTo>
                <a:cubicBezTo>
                  <a:pt x="1572324" y="2120172"/>
                  <a:pt x="1600200" y="2112264"/>
                  <a:pt x="1627632" y="2103120"/>
                </a:cubicBezTo>
                <a:cubicBezTo>
                  <a:pt x="1636776" y="2100072"/>
                  <a:pt x="1647044" y="2099323"/>
                  <a:pt x="1655064" y="2093976"/>
                </a:cubicBezTo>
                <a:cubicBezTo>
                  <a:pt x="1692953" y="2068717"/>
                  <a:pt x="1671834" y="2078353"/>
                  <a:pt x="1719072" y="2066544"/>
                </a:cubicBezTo>
                <a:cubicBezTo>
                  <a:pt x="1727356" y="2060331"/>
                  <a:pt x="1769709" y="2027509"/>
                  <a:pt x="1783080" y="2020824"/>
                </a:cubicBezTo>
                <a:cubicBezTo>
                  <a:pt x="1791701" y="2016513"/>
                  <a:pt x="1801891" y="2015991"/>
                  <a:pt x="1810512" y="2011680"/>
                </a:cubicBezTo>
                <a:cubicBezTo>
                  <a:pt x="1870345" y="1981763"/>
                  <a:pt x="1804707" y="2006406"/>
                  <a:pt x="1865376" y="1965960"/>
                </a:cubicBezTo>
                <a:cubicBezTo>
                  <a:pt x="1873396" y="1960613"/>
                  <a:pt x="1883949" y="1960613"/>
                  <a:pt x="1892808" y="1956816"/>
                </a:cubicBezTo>
                <a:cubicBezTo>
                  <a:pt x="1959751" y="1928126"/>
                  <a:pt x="1898526" y="1946242"/>
                  <a:pt x="1965960" y="1929384"/>
                </a:cubicBezTo>
                <a:cubicBezTo>
                  <a:pt x="1996016" y="1909346"/>
                  <a:pt x="1987698" y="1911416"/>
                  <a:pt x="2020824" y="1901952"/>
                </a:cubicBezTo>
                <a:cubicBezTo>
                  <a:pt x="2030573" y="1899167"/>
                  <a:pt x="2073225" y="1890112"/>
                  <a:pt x="2084832" y="1883664"/>
                </a:cubicBezTo>
                <a:cubicBezTo>
                  <a:pt x="2104045" y="1872990"/>
                  <a:pt x="2139696" y="1847088"/>
                  <a:pt x="2139696" y="1847088"/>
                </a:cubicBezTo>
                <a:cubicBezTo>
                  <a:pt x="2145792" y="1837944"/>
                  <a:pt x="2150213" y="1827427"/>
                  <a:pt x="2157984" y="1819656"/>
                </a:cubicBezTo>
                <a:cubicBezTo>
                  <a:pt x="2165755" y="1811885"/>
                  <a:pt x="2176473" y="1807756"/>
                  <a:pt x="2185416" y="1801368"/>
                </a:cubicBezTo>
                <a:cubicBezTo>
                  <a:pt x="2197817" y="1792510"/>
                  <a:pt x="2209312" y="1782390"/>
                  <a:pt x="2221992" y="1773936"/>
                </a:cubicBezTo>
                <a:cubicBezTo>
                  <a:pt x="2245917" y="1757986"/>
                  <a:pt x="2271219" y="1744166"/>
                  <a:pt x="2295144" y="1728216"/>
                </a:cubicBezTo>
                <a:cubicBezTo>
                  <a:pt x="2304288" y="1722120"/>
                  <a:pt x="2313784" y="1716522"/>
                  <a:pt x="2322576" y="1709928"/>
                </a:cubicBezTo>
                <a:cubicBezTo>
                  <a:pt x="2344534" y="1693459"/>
                  <a:pt x="2376930" y="1668477"/>
                  <a:pt x="2395728" y="1645920"/>
                </a:cubicBezTo>
                <a:cubicBezTo>
                  <a:pt x="2402763" y="1637477"/>
                  <a:pt x="2405745" y="1625725"/>
                  <a:pt x="2414016" y="1618488"/>
                </a:cubicBezTo>
                <a:cubicBezTo>
                  <a:pt x="2470388" y="1569162"/>
                  <a:pt x="2455319" y="1594959"/>
                  <a:pt x="2505456" y="1563624"/>
                </a:cubicBezTo>
                <a:cubicBezTo>
                  <a:pt x="2518379" y="1555547"/>
                  <a:pt x="2529109" y="1544269"/>
                  <a:pt x="2542032" y="1536192"/>
                </a:cubicBezTo>
                <a:cubicBezTo>
                  <a:pt x="2553591" y="1528968"/>
                  <a:pt x="2567516" y="1525827"/>
                  <a:pt x="2578608" y="1517904"/>
                </a:cubicBezTo>
                <a:cubicBezTo>
                  <a:pt x="2613445" y="1493020"/>
                  <a:pt x="2602254" y="1485114"/>
                  <a:pt x="2633472" y="1453896"/>
                </a:cubicBezTo>
                <a:cubicBezTo>
                  <a:pt x="2641243" y="1446125"/>
                  <a:pt x="2651760" y="1441704"/>
                  <a:pt x="2660904" y="1435608"/>
                </a:cubicBezTo>
                <a:cubicBezTo>
                  <a:pt x="2663952" y="1426464"/>
                  <a:pt x="2663232" y="1414992"/>
                  <a:pt x="2670048" y="1408176"/>
                </a:cubicBezTo>
                <a:cubicBezTo>
                  <a:pt x="2727710" y="1350514"/>
                  <a:pt x="2706350" y="1385453"/>
                  <a:pt x="2752344" y="1362456"/>
                </a:cubicBezTo>
                <a:cubicBezTo>
                  <a:pt x="2780649" y="1348304"/>
                  <a:pt x="2787359" y="1333304"/>
                  <a:pt x="2816352" y="1316736"/>
                </a:cubicBezTo>
                <a:cubicBezTo>
                  <a:pt x="2824721" y="1311954"/>
                  <a:pt x="2834640" y="1310640"/>
                  <a:pt x="2843784" y="1307592"/>
                </a:cubicBezTo>
                <a:cubicBezTo>
                  <a:pt x="2906667" y="1257286"/>
                  <a:pt x="2873265" y="1281842"/>
                  <a:pt x="2944368" y="1234440"/>
                </a:cubicBezTo>
                <a:lnTo>
                  <a:pt x="2944368" y="1234440"/>
                </a:lnTo>
                <a:cubicBezTo>
                  <a:pt x="2956560" y="1225296"/>
                  <a:pt x="2967712" y="1214569"/>
                  <a:pt x="2980944" y="1207008"/>
                </a:cubicBezTo>
                <a:cubicBezTo>
                  <a:pt x="2989313" y="1202226"/>
                  <a:pt x="2999755" y="1202175"/>
                  <a:pt x="3008376" y="1197864"/>
                </a:cubicBezTo>
                <a:cubicBezTo>
                  <a:pt x="3024272" y="1189916"/>
                  <a:pt x="3039102" y="1179974"/>
                  <a:pt x="3054096" y="1170432"/>
                </a:cubicBezTo>
                <a:cubicBezTo>
                  <a:pt x="3072639" y="1158632"/>
                  <a:pt x="3090672" y="1146048"/>
                  <a:pt x="3108960" y="1133856"/>
                </a:cubicBezTo>
                <a:cubicBezTo>
                  <a:pt x="3118104" y="1127760"/>
                  <a:pt x="3126188" y="1119649"/>
                  <a:pt x="3136392" y="1115568"/>
                </a:cubicBezTo>
                <a:cubicBezTo>
                  <a:pt x="3151632" y="1109472"/>
                  <a:pt x="3166424" y="1102107"/>
                  <a:pt x="3182112" y="1097280"/>
                </a:cubicBezTo>
                <a:cubicBezTo>
                  <a:pt x="3206135" y="1089888"/>
                  <a:pt x="3231419" y="1086940"/>
                  <a:pt x="3255264" y="1078992"/>
                </a:cubicBezTo>
                <a:lnTo>
                  <a:pt x="3310128" y="1060704"/>
                </a:lnTo>
                <a:cubicBezTo>
                  <a:pt x="3319272" y="1051560"/>
                  <a:pt x="3326256" y="1039552"/>
                  <a:pt x="3337560" y="1033272"/>
                </a:cubicBezTo>
                <a:cubicBezTo>
                  <a:pt x="3349317" y="1026741"/>
                  <a:pt x="3400262" y="1013678"/>
                  <a:pt x="3419856" y="1005840"/>
                </a:cubicBezTo>
                <a:cubicBezTo>
                  <a:pt x="3450156" y="993720"/>
                  <a:pt x="3489135" y="977090"/>
                  <a:pt x="3520440" y="969264"/>
                </a:cubicBezTo>
                <a:lnTo>
                  <a:pt x="3557016" y="960120"/>
                </a:lnTo>
                <a:cubicBezTo>
                  <a:pt x="3566160" y="954024"/>
                  <a:pt x="3574618" y="946747"/>
                  <a:pt x="3584448" y="941832"/>
                </a:cubicBezTo>
                <a:cubicBezTo>
                  <a:pt x="3593069" y="937521"/>
                  <a:pt x="3603021" y="936485"/>
                  <a:pt x="3611880" y="932688"/>
                </a:cubicBezTo>
                <a:cubicBezTo>
                  <a:pt x="3624409" y="927318"/>
                  <a:pt x="3635927" y="919770"/>
                  <a:pt x="3648456" y="914400"/>
                </a:cubicBezTo>
                <a:cubicBezTo>
                  <a:pt x="3657315" y="910603"/>
                  <a:pt x="3667029" y="909053"/>
                  <a:pt x="3675888" y="905256"/>
                </a:cubicBezTo>
                <a:cubicBezTo>
                  <a:pt x="3754983" y="871358"/>
                  <a:pt x="3675563" y="899268"/>
                  <a:pt x="3739896" y="877824"/>
                </a:cubicBezTo>
                <a:cubicBezTo>
                  <a:pt x="3745992" y="868680"/>
                  <a:pt x="3748865" y="856217"/>
                  <a:pt x="3758184" y="850392"/>
                </a:cubicBezTo>
                <a:cubicBezTo>
                  <a:pt x="3774531" y="840175"/>
                  <a:pt x="3795150" y="839263"/>
                  <a:pt x="3813048" y="832104"/>
                </a:cubicBezTo>
                <a:cubicBezTo>
                  <a:pt x="3868972" y="809735"/>
                  <a:pt x="3845111" y="822921"/>
                  <a:pt x="3886200" y="795528"/>
                </a:cubicBezTo>
                <a:cubicBezTo>
                  <a:pt x="3902456" y="771144"/>
                  <a:pt x="3907549" y="759619"/>
                  <a:pt x="3931920" y="740664"/>
                </a:cubicBezTo>
                <a:cubicBezTo>
                  <a:pt x="3949270" y="727170"/>
                  <a:pt x="3986784" y="704088"/>
                  <a:pt x="3986784" y="704088"/>
                </a:cubicBezTo>
                <a:cubicBezTo>
                  <a:pt x="3992880" y="694944"/>
                  <a:pt x="3996801" y="683893"/>
                  <a:pt x="4005072" y="676656"/>
                </a:cubicBezTo>
                <a:cubicBezTo>
                  <a:pt x="4021613" y="662182"/>
                  <a:pt x="4042352" y="653268"/>
                  <a:pt x="4059936" y="640080"/>
                </a:cubicBezTo>
                <a:cubicBezTo>
                  <a:pt x="4072128" y="630936"/>
                  <a:pt x="4083280" y="620209"/>
                  <a:pt x="4096512" y="612648"/>
                </a:cubicBezTo>
                <a:cubicBezTo>
                  <a:pt x="4104881" y="607866"/>
                  <a:pt x="4114800" y="606552"/>
                  <a:pt x="4123944" y="603504"/>
                </a:cubicBezTo>
                <a:cubicBezTo>
                  <a:pt x="4136136" y="594360"/>
                  <a:pt x="4147288" y="583633"/>
                  <a:pt x="4160520" y="576072"/>
                </a:cubicBezTo>
                <a:cubicBezTo>
                  <a:pt x="4168889" y="571290"/>
                  <a:pt x="4179093" y="570725"/>
                  <a:pt x="4187952" y="566928"/>
                </a:cubicBezTo>
                <a:cubicBezTo>
                  <a:pt x="4200481" y="561558"/>
                  <a:pt x="4211999" y="554010"/>
                  <a:pt x="4224528" y="548640"/>
                </a:cubicBezTo>
                <a:cubicBezTo>
                  <a:pt x="4246452" y="539244"/>
                  <a:pt x="4265335" y="536981"/>
                  <a:pt x="4288536" y="530352"/>
                </a:cubicBezTo>
                <a:cubicBezTo>
                  <a:pt x="4297804" y="527704"/>
                  <a:pt x="4307347" y="525519"/>
                  <a:pt x="4315968" y="521208"/>
                </a:cubicBezTo>
                <a:cubicBezTo>
                  <a:pt x="4325798" y="516293"/>
                  <a:pt x="4333110" y="506779"/>
                  <a:pt x="4343400" y="502920"/>
                </a:cubicBezTo>
                <a:cubicBezTo>
                  <a:pt x="4357952" y="497463"/>
                  <a:pt x="4374042" y="497545"/>
                  <a:pt x="4389120" y="493776"/>
                </a:cubicBezTo>
                <a:cubicBezTo>
                  <a:pt x="4398471" y="491438"/>
                  <a:pt x="4407201" y="486970"/>
                  <a:pt x="4416552" y="484632"/>
                </a:cubicBezTo>
                <a:cubicBezTo>
                  <a:pt x="4431630" y="480863"/>
                  <a:pt x="4447100" y="478859"/>
                  <a:pt x="4462272" y="475488"/>
                </a:cubicBezTo>
                <a:cubicBezTo>
                  <a:pt x="4474540" y="472762"/>
                  <a:pt x="4486656" y="469392"/>
                  <a:pt x="4498848" y="466344"/>
                </a:cubicBezTo>
                <a:cubicBezTo>
                  <a:pt x="4517136" y="454152"/>
                  <a:pt x="4534053" y="439598"/>
                  <a:pt x="4553712" y="429768"/>
                </a:cubicBezTo>
                <a:cubicBezTo>
                  <a:pt x="4600118" y="406565"/>
                  <a:pt x="4578946" y="419041"/>
                  <a:pt x="4617720" y="393192"/>
                </a:cubicBezTo>
                <a:cubicBezTo>
                  <a:pt x="4623816" y="384048"/>
                  <a:pt x="4631545" y="375803"/>
                  <a:pt x="4636008" y="365760"/>
                </a:cubicBezTo>
                <a:cubicBezTo>
                  <a:pt x="4643837" y="348144"/>
                  <a:pt x="4654296" y="310896"/>
                  <a:pt x="4654296" y="310896"/>
                </a:cubicBezTo>
                <a:cubicBezTo>
                  <a:pt x="4651248" y="252984"/>
                  <a:pt x="4650176" y="194934"/>
                  <a:pt x="4645152" y="137160"/>
                </a:cubicBezTo>
                <a:cubicBezTo>
                  <a:pt x="4644992" y="135317"/>
                  <a:pt x="4631299" y="78696"/>
                  <a:pt x="4626864" y="73152"/>
                </a:cubicBezTo>
                <a:cubicBezTo>
                  <a:pt x="4608932" y="50737"/>
                  <a:pt x="4565058" y="46821"/>
                  <a:pt x="4544568" y="36576"/>
                </a:cubicBezTo>
                <a:cubicBezTo>
                  <a:pt x="4532376" y="30480"/>
                  <a:pt x="4521048" y="22205"/>
                  <a:pt x="4507992" y="18288"/>
                </a:cubicBezTo>
                <a:cubicBezTo>
                  <a:pt x="4496458" y="14828"/>
                  <a:pt x="4396398" y="1040"/>
                  <a:pt x="4389120" y="0"/>
                </a:cubicBezTo>
                <a:cubicBezTo>
                  <a:pt x="4331208" y="3048"/>
                  <a:pt x="4273021" y="2740"/>
                  <a:pt x="4215384" y="9144"/>
                </a:cubicBezTo>
                <a:cubicBezTo>
                  <a:pt x="4190403" y="11920"/>
                  <a:pt x="4167172" y="24314"/>
                  <a:pt x="4142232" y="27432"/>
                </a:cubicBezTo>
                <a:cubicBezTo>
                  <a:pt x="4078642" y="35381"/>
                  <a:pt x="4072225" y="35173"/>
                  <a:pt x="4014216" y="45720"/>
                </a:cubicBezTo>
                <a:cubicBezTo>
                  <a:pt x="3998925" y="48500"/>
                  <a:pt x="3983668" y="51493"/>
                  <a:pt x="3968496" y="54864"/>
                </a:cubicBezTo>
                <a:cubicBezTo>
                  <a:pt x="3956228" y="57590"/>
                  <a:pt x="3944243" y="61543"/>
                  <a:pt x="3931920" y="64008"/>
                </a:cubicBezTo>
                <a:cubicBezTo>
                  <a:pt x="3913740" y="67644"/>
                  <a:pt x="3895155" y="69130"/>
                  <a:pt x="3877056" y="73152"/>
                </a:cubicBezTo>
                <a:cubicBezTo>
                  <a:pt x="3867647" y="75243"/>
                  <a:pt x="3858892" y="79648"/>
                  <a:pt x="3849624" y="82296"/>
                </a:cubicBezTo>
                <a:cubicBezTo>
                  <a:pt x="3837540" y="85748"/>
                  <a:pt x="3825132" y="87988"/>
                  <a:pt x="3813048" y="91440"/>
                </a:cubicBezTo>
                <a:cubicBezTo>
                  <a:pt x="3735987" y="113457"/>
                  <a:pt x="3838334" y="84522"/>
                  <a:pt x="3758184" y="118872"/>
                </a:cubicBezTo>
                <a:cubicBezTo>
                  <a:pt x="3746633" y="123822"/>
                  <a:pt x="3733375" y="123603"/>
                  <a:pt x="3721608" y="128016"/>
                </a:cubicBezTo>
                <a:cubicBezTo>
                  <a:pt x="3599399" y="173844"/>
                  <a:pt x="3794683" y="115238"/>
                  <a:pt x="3630168" y="164592"/>
                </a:cubicBezTo>
                <a:cubicBezTo>
                  <a:pt x="3618131" y="168203"/>
                  <a:pt x="3605629" y="170125"/>
                  <a:pt x="3593592" y="173736"/>
                </a:cubicBezTo>
                <a:cubicBezTo>
                  <a:pt x="3575128" y="179275"/>
                  <a:pt x="3557016" y="185928"/>
                  <a:pt x="3538728" y="192024"/>
                </a:cubicBezTo>
                <a:cubicBezTo>
                  <a:pt x="3529584" y="195072"/>
                  <a:pt x="3519316" y="195821"/>
                  <a:pt x="3511296" y="201168"/>
                </a:cubicBezTo>
                <a:cubicBezTo>
                  <a:pt x="3475844" y="224803"/>
                  <a:pt x="3494290" y="215981"/>
                  <a:pt x="3456432" y="228600"/>
                </a:cubicBezTo>
                <a:cubicBezTo>
                  <a:pt x="3447288" y="237744"/>
                  <a:pt x="3439345" y="248273"/>
                  <a:pt x="3429000" y="256032"/>
                </a:cubicBezTo>
                <a:cubicBezTo>
                  <a:pt x="3414782" y="266696"/>
                  <a:pt x="3398068" y="273605"/>
                  <a:pt x="3383280" y="283464"/>
                </a:cubicBezTo>
                <a:cubicBezTo>
                  <a:pt x="3370600" y="291918"/>
                  <a:pt x="3359105" y="302038"/>
                  <a:pt x="3346704" y="310896"/>
                </a:cubicBezTo>
                <a:cubicBezTo>
                  <a:pt x="3337761" y="317284"/>
                  <a:pt x="3328215" y="322796"/>
                  <a:pt x="3319272" y="329184"/>
                </a:cubicBezTo>
                <a:cubicBezTo>
                  <a:pt x="3306871" y="338042"/>
                  <a:pt x="3295097" y="347758"/>
                  <a:pt x="3282696" y="356616"/>
                </a:cubicBezTo>
                <a:cubicBezTo>
                  <a:pt x="3273753" y="363004"/>
                  <a:pt x="3264207" y="368516"/>
                  <a:pt x="3255264" y="374904"/>
                </a:cubicBezTo>
                <a:cubicBezTo>
                  <a:pt x="3242863" y="383762"/>
                  <a:pt x="3231368" y="393882"/>
                  <a:pt x="3218688" y="402336"/>
                </a:cubicBezTo>
                <a:cubicBezTo>
                  <a:pt x="3203900" y="412195"/>
                  <a:pt x="3188039" y="420348"/>
                  <a:pt x="3172968" y="429768"/>
                </a:cubicBezTo>
                <a:cubicBezTo>
                  <a:pt x="3163649" y="435593"/>
                  <a:pt x="3155078" y="442604"/>
                  <a:pt x="3145536" y="448056"/>
                </a:cubicBezTo>
                <a:cubicBezTo>
                  <a:pt x="3133701" y="454819"/>
                  <a:pt x="3120795" y="459581"/>
                  <a:pt x="3108960" y="466344"/>
                </a:cubicBezTo>
                <a:cubicBezTo>
                  <a:pt x="3099418" y="471796"/>
                  <a:pt x="3091135" y="479295"/>
                  <a:pt x="3081528" y="484632"/>
                </a:cubicBezTo>
                <a:cubicBezTo>
                  <a:pt x="3063654" y="494562"/>
                  <a:pt x="3045538" y="504200"/>
                  <a:pt x="3026664" y="512064"/>
                </a:cubicBezTo>
                <a:cubicBezTo>
                  <a:pt x="3008870" y="519478"/>
                  <a:pt x="2989042" y="521731"/>
                  <a:pt x="2971800" y="530352"/>
                </a:cubicBezTo>
                <a:cubicBezTo>
                  <a:pt x="2953512" y="539496"/>
                  <a:pt x="2934886" y="547993"/>
                  <a:pt x="2916936" y="557784"/>
                </a:cubicBezTo>
                <a:cubicBezTo>
                  <a:pt x="2901333" y="566295"/>
                  <a:pt x="2887112" y="577268"/>
                  <a:pt x="2871216" y="585216"/>
                </a:cubicBezTo>
                <a:cubicBezTo>
                  <a:pt x="2850454" y="595597"/>
                  <a:pt x="2828874" y="604315"/>
                  <a:pt x="2807208" y="612648"/>
                </a:cubicBezTo>
                <a:cubicBezTo>
                  <a:pt x="2789216" y="619568"/>
                  <a:pt x="2769586" y="622315"/>
                  <a:pt x="2752344" y="630936"/>
                </a:cubicBezTo>
                <a:cubicBezTo>
                  <a:pt x="2704528" y="654844"/>
                  <a:pt x="2728992" y="645918"/>
                  <a:pt x="2679192" y="658368"/>
                </a:cubicBezTo>
                <a:cubicBezTo>
                  <a:pt x="2600576" y="710779"/>
                  <a:pt x="2700044" y="647942"/>
                  <a:pt x="2624328" y="685800"/>
                </a:cubicBezTo>
                <a:cubicBezTo>
                  <a:pt x="2608432" y="693748"/>
                  <a:pt x="2593679" y="703812"/>
                  <a:pt x="2578608" y="713232"/>
                </a:cubicBezTo>
                <a:cubicBezTo>
                  <a:pt x="2569289" y="719057"/>
                  <a:pt x="2561006" y="726605"/>
                  <a:pt x="2551176" y="731520"/>
                </a:cubicBezTo>
                <a:cubicBezTo>
                  <a:pt x="2536495" y="738861"/>
                  <a:pt x="2520137" y="742467"/>
                  <a:pt x="2505456" y="749808"/>
                </a:cubicBezTo>
                <a:cubicBezTo>
                  <a:pt x="2495626" y="754723"/>
                  <a:pt x="2487854" y="763181"/>
                  <a:pt x="2478024" y="768096"/>
                </a:cubicBezTo>
                <a:cubicBezTo>
                  <a:pt x="2463343" y="775437"/>
                  <a:pt x="2447673" y="780621"/>
                  <a:pt x="2432304" y="786384"/>
                </a:cubicBezTo>
                <a:cubicBezTo>
                  <a:pt x="2423279" y="789768"/>
                  <a:pt x="2413493" y="791217"/>
                  <a:pt x="2404872" y="795528"/>
                </a:cubicBezTo>
                <a:cubicBezTo>
                  <a:pt x="2338889" y="828520"/>
                  <a:pt x="2421019" y="800042"/>
                  <a:pt x="2340864" y="832104"/>
                </a:cubicBezTo>
                <a:cubicBezTo>
                  <a:pt x="2322966" y="839263"/>
                  <a:pt x="2302347" y="840175"/>
                  <a:pt x="2286000" y="850392"/>
                </a:cubicBezTo>
                <a:cubicBezTo>
                  <a:pt x="2261616" y="865632"/>
                  <a:pt x="2240127" y="887019"/>
                  <a:pt x="2212848" y="896112"/>
                </a:cubicBezTo>
                <a:cubicBezTo>
                  <a:pt x="2203704" y="899160"/>
                  <a:pt x="2194037" y="900945"/>
                  <a:pt x="2185416" y="905256"/>
                </a:cubicBezTo>
                <a:cubicBezTo>
                  <a:pt x="2175586" y="910171"/>
                  <a:pt x="2168085" y="919215"/>
                  <a:pt x="2157984" y="923544"/>
                </a:cubicBezTo>
                <a:cubicBezTo>
                  <a:pt x="2112853" y="942886"/>
                  <a:pt x="2117766" y="920243"/>
                  <a:pt x="2066544" y="950976"/>
                </a:cubicBezTo>
                <a:cubicBezTo>
                  <a:pt x="2051304" y="960120"/>
                  <a:pt x="2036720" y="970460"/>
                  <a:pt x="2020824" y="978408"/>
                </a:cubicBezTo>
                <a:cubicBezTo>
                  <a:pt x="2012203" y="982719"/>
                  <a:pt x="2002013" y="983241"/>
                  <a:pt x="1993392" y="987552"/>
                </a:cubicBezTo>
                <a:cubicBezTo>
                  <a:pt x="1983562" y="992467"/>
                  <a:pt x="1976003" y="1001377"/>
                  <a:pt x="1965960" y="1005840"/>
                </a:cubicBezTo>
                <a:cubicBezTo>
                  <a:pt x="1948344" y="1013669"/>
                  <a:pt x="1929384" y="1018032"/>
                  <a:pt x="1911096" y="1024128"/>
                </a:cubicBezTo>
                <a:cubicBezTo>
                  <a:pt x="1901952" y="1027176"/>
                  <a:pt x="1891684" y="1027925"/>
                  <a:pt x="1883664" y="1033272"/>
                </a:cubicBezTo>
                <a:lnTo>
                  <a:pt x="1828800" y="1069848"/>
                </a:lnTo>
                <a:cubicBezTo>
                  <a:pt x="1819656" y="1075944"/>
                  <a:pt x="1810687" y="1082311"/>
                  <a:pt x="1801368" y="1088136"/>
                </a:cubicBezTo>
                <a:cubicBezTo>
                  <a:pt x="1786297" y="1097556"/>
                  <a:pt x="1770436" y="1105709"/>
                  <a:pt x="1755648" y="1115568"/>
                </a:cubicBezTo>
                <a:cubicBezTo>
                  <a:pt x="1675285" y="1169143"/>
                  <a:pt x="1801959" y="1083550"/>
                  <a:pt x="1682496" y="1170432"/>
                </a:cubicBezTo>
                <a:cubicBezTo>
                  <a:pt x="1664720" y="1183360"/>
                  <a:pt x="1627632" y="1207008"/>
                  <a:pt x="1627632" y="1207008"/>
                </a:cubicBezTo>
                <a:cubicBezTo>
                  <a:pt x="1624584" y="1216152"/>
                  <a:pt x="1624509" y="1226914"/>
                  <a:pt x="1618488" y="1234440"/>
                </a:cubicBezTo>
                <a:cubicBezTo>
                  <a:pt x="1611623" y="1243022"/>
                  <a:pt x="1599499" y="1245693"/>
                  <a:pt x="1591056" y="1252728"/>
                </a:cubicBezTo>
                <a:cubicBezTo>
                  <a:pt x="1581122" y="1261007"/>
                  <a:pt x="1572040" y="1270342"/>
                  <a:pt x="1563624" y="1280160"/>
                </a:cubicBezTo>
                <a:cubicBezTo>
                  <a:pt x="1533352" y="1315477"/>
                  <a:pt x="1542794" y="1315806"/>
                  <a:pt x="1508760" y="1344168"/>
                </a:cubicBezTo>
                <a:cubicBezTo>
                  <a:pt x="1500317" y="1351203"/>
                  <a:pt x="1489542" y="1355155"/>
                  <a:pt x="1481328" y="1362456"/>
                </a:cubicBezTo>
                <a:cubicBezTo>
                  <a:pt x="1461998" y="1379639"/>
                  <a:pt x="1448396" y="1403613"/>
                  <a:pt x="1426464" y="1417320"/>
                </a:cubicBezTo>
                <a:cubicBezTo>
                  <a:pt x="1402080" y="1432560"/>
                  <a:pt x="1376316" y="1445787"/>
                  <a:pt x="1353312" y="1463040"/>
                </a:cubicBezTo>
                <a:cubicBezTo>
                  <a:pt x="1341120" y="1472184"/>
                  <a:pt x="1329659" y="1482395"/>
                  <a:pt x="1316736" y="1490472"/>
                </a:cubicBezTo>
                <a:cubicBezTo>
                  <a:pt x="1305177" y="1497696"/>
                  <a:pt x="1291849" y="1501747"/>
                  <a:pt x="1280160" y="1508760"/>
                </a:cubicBezTo>
                <a:cubicBezTo>
                  <a:pt x="1261313" y="1520068"/>
                  <a:pt x="1244955" y="1535506"/>
                  <a:pt x="1225296" y="1545336"/>
                </a:cubicBezTo>
                <a:cubicBezTo>
                  <a:pt x="1213104" y="1551432"/>
                  <a:pt x="1200636" y="1557004"/>
                  <a:pt x="1188720" y="1563624"/>
                </a:cubicBezTo>
                <a:cubicBezTo>
                  <a:pt x="1173184" y="1572255"/>
                  <a:pt x="1158896" y="1583108"/>
                  <a:pt x="1143000" y="1591056"/>
                </a:cubicBezTo>
                <a:cubicBezTo>
                  <a:pt x="1067224" y="1628944"/>
                  <a:pt x="1125246" y="1594746"/>
                  <a:pt x="1069848" y="1618488"/>
                </a:cubicBezTo>
                <a:cubicBezTo>
                  <a:pt x="957631" y="1666581"/>
                  <a:pt x="1097672" y="1609148"/>
                  <a:pt x="1005840" y="1655064"/>
                </a:cubicBezTo>
                <a:cubicBezTo>
                  <a:pt x="997219" y="1659375"/>
                  <a:pt x="986834" y="1659527"/>
                  <a:pt x="978408" y="1664208"/>
                </a:cubicBezTo>
                <a:cubicBezTo>
                  <a:pt x="959195" y="1674882"/>
                  <a:pt x="943203" y="1690954"/>
                  <a:pt x="923544" y="1700784"/>
                </a:cubicBezTo>
                <a:cubicBezTo>
                  <a:pt x="878347" y="1723383"/>
                  <a:pt x="899900" y="1714761"/>
                  <a:pt x="859536" y="1728216"/>
                </a:cubicBezTo>
                <a:cubicBezTo>
                  <a:pt x="739553" y="1818203"/>
                  <a:pt x="885292" y="1714923"/>
                  <a:pt x="795528" y="1764792"/>
                </a:cubicBezTo>
                <a:cubicBezTo>
                  <a:pt x="776315" y="1775466"/>
                  <a:pt x="761516" y="1794417"/>
                  <a:pt x="740664" y="1801368"/>
                </a:cubicBezTo>
                <a:lnTo>
                  <a:pt x="658368" y="1828800"/>
                </a:lnTo>
                <a:cubicBezTo>
                  <a:pt x="649224" y="1831848"/>
                  <a:pt x="638956" y="1832597"/>
                  <a:pt x="630936" y="1837944"/>
                </a:cubicBezTo>
                <a:cubicBezTo>
                  <a:pt x="580125" y="1871818"/>
                  <a:pt x="583254" y="1875174"/>
                  <a:pt x="530352" y="1892808"/>
                </a:cubicBezTo>
                <a:lnTo>
                  <a:pt x="530352" y="1892808"/>
                </a:lnTo>
                <a:close/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1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972" y="764704"/>
            <a:ext cx="8784000" cy="540000"/>
          </a:xfrm>
        </p:spPr>
        <p:txBody>
          <a:bodyPr/>
          <a:lstStyle/>
          <a:p>
            <a:r>
              <a:rPr lang="ru-RU" sz="2000" dirty="0"/>
              <a:t>Преимущества УЗ датчиков по сравнению с индуктивными </a:t>
            </a:r>
            <a:r>
              <a:rPr lang="ru-RU" sz="2000" dirty="0" err="1"/>
              <a:t>датч</a:t>
            </a:r>
            <a:r>
              <a:rPr lang="ru-RU" sz="2000" dirty="0"/>
              <a:t>-ми.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7398" y="1478766"/>
            <a:ext cx="1824282" cy="374066"/>
          </a:xfrm>
        </p:spPr>
        <p:txBody>
          <a:bodyPr/>
          <a:lstStyle/>
          <a:p>
            <a:r>
              <a:rPr lang="ru-RU" sz="2000" dirty="0" smtClean="0">
                <a:solidFill>
                  <a:srgbClr val="0070C0"/>
                </a:solidFill>
              </a:rPr>
              <a:t>индуктивный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59" b="8217"/>
          <a:stretch/>
        </p:blipFill>
        <p:spPr>
          <a:xfrm>
            <a:off x="4355976" y="1852832"/>
            <a:ext cx="3888431" cy="1584176"/>
          </a:xfrm>
          <a:prstGeom prst="rect">
            <a:avLst/>
          </a:prstGeom>
        </p:spPr>
      </p:pic>
      <p:pic>
        <p:nvPicPr>
          <p:cNvPr id="9" name="Picture 6160" descr="Inductive sensor mounting condition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0" t="3965" r="33967" b="4444"/>
          <a:stretch/>
        </p:blipFill>
        <p:spPr bwMode="auto">
          <a:xfrm rot="5400000">
            <a:off x="1193274" y="4641859"/>
            <a:ext cx="1368153" cy="151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4" t="4000" r="152" b="6804"/>
          <a:stretch/>
        </p:blipFill>
        <p:spPr>
          <a:xfrm>
            <a:off x="1939654" y="2143738"/>
            <a:ext cx="800196" cy="1605520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940152" y="3645024"/>
            <a:ext cx="168323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630974" y="3742543"/>
            <a:ext cx="492754" cy="490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дзаголовок 2"/>
          <p:cNvSpPr txBox="1">
            <a:spLocks/>
          </p:cNvSpPr>
          <p:nvPr/>
        </p:nvSpPr>
        <p:spPr>
          <a:xfrm>
            <a:off x="5004048" y="4115169"/>
            <a:ext cx="2967128" cy="420069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 smtClean="0">
                <a:solidFill>
                  <a:schemeClr val="tx1"/>
                </a:solidFill>
              </a:rPr>
              <a:t>D2-</a:t>
            </a:r>
            <a:r>
              <a:rPr lang="ru-RU" sz="2000" b="0" dirty="0" smtClean="0">
                <a:solidFill>
                  <a:schemeClr val="tx1"/>
                </a:solidFill>
              </a:rPr>
              <a:t>Рабочая дистанция </a:t>
            </a:r>
            <a:endParaRPr lang="ru-RU" sz="2000" b="0" dirty="0">
              <a:solidFill>
                <a:schemeClr val="tx1"/>
              </a:solidFill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1043608" y="4081480"/>
            <a:ext cx="3016120" cy="32850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 smtClean="0">
                <a:solidFill>
                  <a:schemeClr val="tx1"/>
                </a:solidFill>
              </a:rPr>
              <a:t>D1-</a:t>
            </a:r>
            <a:r>
              <a:rPr lang="ru-RU" sz="2000" b="0" dirty="0" smtClean="0">
                <a:solidFill>
                  <a:schemeClr val="tx1"/>
                </a:solidFill>
              </a:rPr>
              <a:t>рабочая дистанция</a:t>
            </a:r>
            <a:endParaRPr lang="ru-RU" sz="2000" b="0" dirty="0">
              <a:solidFill>
                <a:srgbClr val="0070C0"/>
              </a:solidFill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5436096" y="1437469"/>
            <a:ext cx="2232248" cy="395049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A587"/>
                </a:solidFill>
              </a:rPr>
              <a:t>ультразвуковой</a:t>
            </a:r>
            <a:endParaRPr lang="ru-RU" sz="2000" dirty="0">
              <a:solidFill>
                <a:srgbClr val="00A587"/>
              </a:solidFill>
            </a:endParaRPr>
          </a:p>
        </p:txBody>
      </p:sp>
      <p:sp>
        <p:nvSpPr>
          <p:cNvPr id="20" name="Цилиндр 19"/>
          <p:cNvSpPr/>
          <p:nvPr/>
        </p:nvSpPr>
        <p:spPr>
          <a:xfrm rot="16200000">
            <a:off x="903062" y="2359257"/>
            <a:ext cx="572205" cy="1143530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rgbClr val="647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Цилиндр 23"/>
          <p:cNvSpPr/>
          <p:nvPr/>
        </p:nvSpPr>
        <p:spPr>
          <a:xfrm rot="16200000">
            <a:off x="335923" y="2755833"/>
            <a:ext cx="307921" cy="393095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rgbClr val="647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1707228" y="3777598"/>
            <a:ext cx="2144691" cy="349692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70C0"/>
                </a:solidFill>
              </a:rPr>
              <a:t>D1 = </a:t>
            </a:r>
            <a:r>
              <a:rPr lang="ru-RU" sz="2000" dirty="0">
                <a:solidFill>
                  <a:srgbClr val="0070C0"/>
                </a:solidFill>
              </a:rPr>
              <a:t>20 … 30 мм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5508104" y="3686771"/>
            <a:ext cx="2808312" cy="29836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A587"/>
                </a:solidFill>
              </a:rPr>
              <a:t>D2</a:t>
            </a:r>
            <a:r>
              <a:rPr lang="ru-RU" sz="2000" dirty="0" smtClean="0">
                <a:solidFill>
                  <a:srgbClr val="00A587"/>
                </a:solidFill>
              </a:rPr>
              <a:t> = </a:t>
            </a:r>
            <a:r>
              <a:rPr lang="ru-RU" sz="2000" dirty="0" smtClean="0"/>
              <a:t>15</a:t>
            </a:r>
            <a:r>
              <a:rPr lang="en-GB" sz="2000" dirty="0" smtClean="0"/>
              <a:t>00</a:t>
            </a:r>
            <a:r>
              <a:rPr lang="ru-RU" sz="2000" dirty="0" smtClean="0"/>
              <a:t> </a:t>
            </a:r>
            <a:r>
              <a:rPr lang="ru-RU" sz="2000" dirty="0"/>
              <a:t>… </a:t>
            </a:r>
            <a:r>
              <a:rPr lang="ru-RU" sz="2000" dirty="0" smtClean="0"/>
              <a:t>2</a:t>
            </a:r>
            <a:r>
              <a:rPr lang="en-GB" sz="2000" dirty="0" smtClean="0"/>
              <a:t>000</a:t>
            </a:r>
            <a:r>
              <a:rPr lang="ru-RU" sz="2000" dirty="0" smtClean="0"/>
              <a:t> </a:t>
            </a:r>
            <a:r>
              <a:rPr lang="ru-RU" sz="2000" dirty="0"/>
              <a:t>м</a:t>
            </a:r>
            <a:r>
              <a:rPr lang="ru-RU" sz="2000" dirty="0" smtClean="0"/>
              <a:t>м</a:t>
            </a:r>
            <a:endParaRPr lang="ru-RU" sz="2000" dirty="0"/>
          </a:p>
          <a:p>
            <a:endParaRPr lang="ru-RU" sz="2000" dirty="0">
              <a:solidFill>
                <a:srgbClr val="00A587"/>
              </a:solidFill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983630" y="5909902"/>
            <a:ext cx="2868289" cy="614317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</a:t>
            </a:r>
            <a:r>
              <a:rPr lang="ru-RU" sz="16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артина эл.-магнитного поля </a:t>
            </a:r>
          </a:p>
          <a:p>
            <a:r>
              <a:rPr lang="ru-RU" sz="16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вблизи индуктивного датчика</a:t>
            </a:r>
            <a:endParaRPr lang="ru-RU" sz="1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 rot="10800000">
            <a:off x="4086290" y="4131521"/>
            <a:ext cx="286377" cy="295144"/>
          </a:xfrm>
          <a:prstGeom prst="chevron">
            <a:avLst>
              <a:gd name="adj" fmla="val 69158"/>
            </a:avLst>
          </a:prstGeom>
          <a:solidFill>
            <a:schemeClr val="tx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10800000">
            <a:off x="4321007" y="4136525"/>
            <a:ext cx="286377" cy="295144"/>
          </a:xfrm>
          <a:prstGeom prst="chevron">
            <a:avLst>
              <a:gd name="adj" fmla="val 69158"/>
            </a:avLst>
          </a:prstGeom>
          <a:solidFill>
            <a:schemeClr val="tx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948" y="619137"/>
            <a:ext cx="8784000" cy="540000"/>
          </a:xfrm>
        </p:spPr>
        <p:txBody>
          <a:bodyPr/>
          <a:lstStyle/>
          <a:p>
            <a:r>
              <a:rPr lang="ru-RU" sz="2000" dirty="0" smtClean="0"/>
              <a:t>Преимущества УЗ датчиков по сравнению с оптическими </a:t>
            </a:r>
            <a:r>
              <a:rPr lang="ru-RU" sz="2000" dirty="0" err="1" smtClean="0"/>
              <a:t>датч</a:t>
            </a:r>
            <a:r>
              <a:rPr lang="ru-RU" sz="2000" dirty="0" smtClean="0"/>
              <a:t>-ми.</a:t>
            </a:r>
            <a:endParaRPr lang="ru-RU" sz="20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3449" r="3630" b="6886"/>
          <a:stretch/>
        </p:blipFill>
        <p:spPr>
          <a:xfrm>
            <a:off x="4644008" y="2313459"/>
            <a:ext cx="3572307" cy="1548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01450" y="1214918"/>
            <a:ext cx="3996444" cy="72410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C90796"/>
                </a:solidFill>
              </a:rPr>
              <a:t>д</a:t>
            </a:r>
            <a:r>
              <a:rPr lang="ru-RU" sz="2000" dirty="0" smtClean="0">
                <a:solidFill>
                  <a:srgbClr val="C90796"/>
                </a:solidFill>
              </a:rPr>
              <a:t>ля оптического</a:t>
            </a:r>
            <a:r>
              <a:rPr lang="en-GB" sz="2000" dirty="0" smtClean="0">
                <a:solidFill>
                  <a:srgbClr val="C90796"/>
                </a:solidFill>
              </a:rPr>
              <a:t>:</a:t>
            </a:r>
            <a:r>
              <a:rPr lang="ru-RU" sz="2000" dirty="0" smtClean="0">
                <a:solidFill>
                  <a:srgbClr val="C90796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критична</a:t>
            </a:r>
            <a:r>
              <a:rPr lang="ru-RU" sz="2000" dirty="0" smtClean="0">
                <a:solidFill>
                  <a:srgbClr val="C90796"/>
                </a:solidFill>
              </a:rPr>
              <a:t> любая непрозрачность среды</a:t>
            </a:r>
            <a:endParaRPr lang="ru-RU" sz="2000" dirty="0">
              <a:solidFill>
                <a:srgbClr val="C90796"/>
              </a:solidFill>
            </a:endParaRPr>
          </a:p>
        </p:txBody>
      </p:sp>
      <p:sp>
        <p:nvSpPr>
          <p:cNvPr id="10" name="Параллелограмм 9"/>
          <p:cNvSpPr/>
          <p:nvPr/>
        </p:nvSpPr>
        <p:spPr>
          <a:xfrm rot="5400000">
            <a:off x="2662733" y="3000201"/>
            <a:ext cx="1269333" cy="565649"/>
          </a:xfrm>
          <a:prstGeom prst="parallelogram">
            <a:avLst>
              <a:gd name="adj" fmla="val 3308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Цилиндр 10"/>
          <p:cNvSpPr/>
          <p:nvPr/>
        </p:nvSpPr>
        <p:spPr>
          <a:xfrm rot="16200000">
            <a:off x="772584" y="2756429"/>
            <a:ext cx="572205" cy="1143530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647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Цилиндр 11"/>
          <p:cNvSpPr/>
          <p:nvPr/>
        </p:nvSpPr>
        <p:spPr>
          <a:xfrm rot="16200000">
            <a:off x="222587" y="3131646"/>
            <a:ext cx="307921" cy="393095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647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2065022" y="4253596"/>
            <a:ext cx="468052" cy="390781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C90796"/>
                </a:solidFill>
              </a:rPr>
              <a:t>D1</a:t>
            </a:r>
            <a:endParaRPr lang="ru-RU" sz="2000" dirty="0">
              <a:solidFill>
                <a:srgbClr val="C90796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821312" y="4221088"/>
            <a:ext cx="168323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358057" y="4221088"/>
            <a:ext cx="168323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дзаголовок 2"/>
          <p:cNvSpPr txBox="1">
            <a:spLocks/>
          </p:cNvSpPr>
          <p:nvPr/>
        </p:nvSpPr>
        <p:spPr>
          <a:xfrm>
            <a:off x="4527948" y="1251451"/>
            <a:ext cx="4536504" cy="720080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A587"/>
                </a:solidFill>
              </a:rPr>
              <a:t>д</a:t>
            </a:r>
            <a:r>
              <a:rPr lang="ru-RU" sz="2000" dirty="0" smtClean="0">
                <a:solidFill>
                  <a:srgbClr val="00A587"/>
                </a:solidFill>
              </a:rPr>
              <a:t>ля ультразвукового</a:t>
            </a:r>
            <a:r>
              <a:rPr lang="en-GB" sz="2000" dirty="0" smtClean="0">
                <a:solidFill>
                  <a:srgbClr val="00A587"/>
                </a:solidFill>
              </a:rPr>
              <a:t>:</a:t>
            </a:r>
            <a:r>
              <a:rPr lang="ru-RU" sz="2000" dirty="0" smtClean="0">
                <a:solidFill>
                  <a:srgbClr val="00A587"/>
                </a:solidFill>
              </a:rPr>
              <a:t> дым, туман, осадки – </a:t>
            </a:r>
            <a:r>
              <a:rPr lang="ru-RU" sz="2400" dirty="0" smtClean="0">
                <a:solidFill>
                  <a:srgbClr val="00A587"/>
                </a:solidFill>
              </a:rPr>
              <a:t>не помеха !</a:t>
            </a:r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2299048" y="4980280"/>
            <a:ext cx="4392488" cy="546393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р</a:t>
            </a:r>
            <a:r>
              <a:rPr lang="ru-RU" sz="2000" dirty="0" smtClean="0"/>
              <a:t>абочие дистанции соизмеримы</a:t>
            </a:r>
            <a:endParaRPr lang="ru-RU" sz="2000" dirty="0"/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6529518" y="4253596"/>
            <a:ext cx="468052" cy="390781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A587"/>
                </a:solidFill>
              </a:rPr>
              <a:t>D2</a:t>
            </a:r>
            <a:endParaRPr lang="ru-RU" sz="2000" dirty="0">
              <a:solidFill>
                <a:srgbClr val="00A587"/>
              </a:solidFill>
            </a:endParaRPr>
          </a:p>
        </p:txBody>
      </p:sp>
      <p:sp>
        <p:nvSpPr>
          <p:cNvPr id="22" name="Облако 21"/>
          <p:cNvSpPr/>
          <p:nvPr/>
        </p:nvSpPr>
        <p:spPr>
          <a:xfrm>
            <a:off x="1694077" y="2231124"/>
            <a:ext cx="981695" cy="714458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802216" y="2125558"/>
            <a:ext cx="765418" cy="820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1939564" y="2198617"/>
            <a:ext cx="682139" cy="6067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блако 29"/>
          <p:cNvSpPr/>
          <p:nvPr/>
        </p:nvSpPr>
        <p:spPr>
          <a:xfrm>
            <a:off x="6015875" y="2178341"/>
            <a:ext cx="981695" cy="714458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6295492" y="2340179"/>
            <a:ext cx="468052" cy="390781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OK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972" y="764704"/>
            <a:ext cx="8784000" cy="540000"/>
          </a:xfrm>
        </p:spPr>
        <p:txBody>
          <a:bodyPr/>
          <a:lstStyle/>
          <a:p>
            <a:r>
              <a:rPr lang="ru-RU" sz="2400" dirty="0" smtClean="0"/>
              <a:t>      Функциональные преимущества УЗ датчиков.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34118" y="4459184"/>
            <a:ext cx="3940004" cy="1368151"/>
          </a:xfrm>
        </p:spPr>
        <p:txBody>
          <a:bodyPr/>
          <a:lstStyle/>
          <a:p>
            <a:r>
              <a:rPr lang="ru-RU" sz="1800" dirty="0" smtClean="0"/>
              <a:t>Надёжное обнаружение объектов</a:t>
            </a:r>
          </a:p>
          <a:p>
            <a:r>
              <a:rPr lang="ru-RU" sz="1800" dirty="0"/>
              <a:t>н</a:t>
            </a:r>
            <a:r>
              <a:rPr lang="ru-RU" sz="1800" dirty="0" smtClean="0"/>
              <a:t>езависимо от их прозрачности,</a:t>
            </a:r>
          </a:p>
          <a:p>
            <a:r>
              <a:rPr lang="ru-RU" sz="1800" dirty="0" smtClean="0"/>
              <a:t>формы.</a:t>
            </a:r>
            <a:endParaRPr lang="ru-RU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ru-RU" dirty="0" smtClean="0"/>
              <a:t>.04.2018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: </a:t>
            </a: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9" y="1528505"/>
            <a:ext cx="3586005" cy="230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28505"/>
            <a:ext cx="2304000" cy="230400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310040" y="4445496"/>
            <a:ext cx="3940004" cy="1368151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Надёжное обнаружение объектов</a:t>
            </a:r>
          </a:p>
          <a:p>
            <a:r>
              <a:rPr lang="ru-RU" sz="1800" dirty="0" smtClean="0"/>
              <a:t>независимо от их цветности, шероховатости, световой отражательной способности.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482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+F Design">
  <a:themeElements>
    <a:clrScheme name="Pepperl+Fuchs 2014">
      <a:dk1>
        <a:srgbClr val="000000"/>
      </a:dk1>
      <a:lt1>
        <a:srgbClr val="FFFFFF"/>
      </a:lt1>
      <a:dk2>
        <a:srgbClr val="425563"/>
      </a:dk2>
      <a:lt2>
        <a:srgbClr val="B3BBC1"/>
      </a:lt2>
      <a:accent1>
        <a:srgbClr val="00A587"/>
      </a:accent1>
      <a:accent2>
        <a:srgbClr val="D0DF00"/>
      </a:accent2>
      <a:accent3>
        <a:srgbClr val="8DC8E8"/>
      </a:accent3>
      <a:accent4>
        <a:srgbClr val="EAAA00"/>
      </a:accent4>
      <a:accent5>
        <a:srgbClr val="FF6A39"/>
      </a:accent5>
      <a:accent6>
        <a:srgbClr val="7D2248"/>
      </a:accent6>
      <a:hlink>
        <a:srgbClr val="00A587"/>
      </a:hlink>
      <a:folHlink>
        <a:srgbClr val="8E99A1"/>
      </a:folHlink>
    </a:clrScheme>
    <a:fontScheme name="Pe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2063</TotalTime>
  <Words>928</Words>
  <Application>Microsoft Office PowerPoint</Application>
  <PresentationFormat>Экран (4:3)</PresentationFormat>
  <Paragraphs>217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P+F Design</vt:lpstr>
      <vt:lpstr>Презентация PowerPoint</vt:lpstr>
      <vt:lpstr>Ультразвуковые датчики компании «Пепперл + Фукс». </vt:lpstr>
      <vt:lpstr> </vt:lpstr>
      <vt:lpstr>   Принцип действия ультразвукового датчика приближения</vt:lpstr>
      <vt:lpstr>      Серийные УЗ датчики P+F</vt:lpstr>
      <vt:lpstr>    Место УЗ датчиков в ассортименте компании P+F</vt:lpstr>
      <vt:lpstr>Преимущества УЗ датчиков по сравнению с индуктивными датч-ми.</vt:lpstr>
      <vt:lpstr>Преимущества УЗ датчиков по сравнению с оптическими датч-ми.</vt:lpstr>
      <vt:lpstr>      Функциональные преимущества УЗ датчиков.</vt:lpstr>
      <vt:lpstr> Ассортимент УЗ датчиков нашей компании: около 500 типоразмеров.</vt:lpstr>
      <vt:lpstr>      Примеры применения.</vt:lpstr>
      <vt:lpstr>      Примеры применения.</vt:lpstr>
      <vt:lpstr>      Примеры применения.</vt:lpstr>
      <vt:lpstr>      Примеры применения.</vt:lpstr>
      <vt:lpstr>      Примеры применения.</vt:lpstr>
      <vt:lpstr>      Примеры применения.</vt:lpstr>
      <vt:lpstr>  Новинки УЗ датчиков  2017 года.</vt:lpstr>
      <vt:lpstr>  Новинки УЗ датчиков, март 2018 года.</vt:lpstr>
      <vt:lpstr> УЗ датчики для открытых складов,        пространств, холодных условий.</vt:lpstr>
      <vt:lpstr>Сбор, вывоз, переработка мусора - решаемая проблема больших городов.</vt:lpstr>
      <vt:lpstr>Ультразвуковые датчики – важная,  не единственная часть продукции компании.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Patricia Flatow</dc:creator>
  <cp:lastModifiedBy>Ryzhov Sergey Nikolaevich</cp:lastModifiedBy>
  <cp:revision>886</cp:revision>
  <cp:lastPrinted>2015-10-22T09:41:01Z</cp:lastPrinted>
  <dcterms:created xsi:type="dcterms:W3CDTF">2012-09-03T10:00:46Z</dcterms:created>
  <dcterms:modified xsi:type="dcterms:W3CDTF">2018-04-19T07:36:32Z</dcterms:modified>
</cp:coreProperties>
</file>