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  <p:sldMasterId id="2147483673" r:id="rId4"/>
    <p:sldMasterId id="2147483674" r:id="rId5"/>
    <p:sldMasterId id="2147483683" r:id="rId6"/>
  </p:sldMasterIdLst>
  <p:notesMasterIdLst>
    <p:notesMasterId r:id="rId47"/>
  </p:notesMasterIdLst>
  <p:sldIdLst>
    <p:sldId id="543" r:id="rId7"/>
    <p:sldId id="832" r:id="rId8"/>
    <p:sldId id="733" r:id="rId9"/>
    <p:sldId id="844" r:id="rId10"/>
    <p:sldId id="899" r:id="rId11"/>
    <p:sldId id="900" r:id="rId12"/>
    <p:sldId id="845" r:id="rId13"/>
    <p:sldId id="897" r:id="rId14"/>
    <p:sldId id="898" r:id="rId15"/>
    <p:sldId id="846" r:id="rId16"/>
    <p:sldId id="901" r:id="rId17"/>
    <p:sldId id="848" r:id="rId18"/>
    <p:sldId id="860" r:id="rId19"/>
    <p:sldId id="850" r:id="rId20"/>
    <p:sldId id="873" r:id="rId21"/>
    <p:sldId id="874" r:id="rId22"/>
    <p:sldId id="875" r:id="rId23"/>
    <p:sldId id="876" r:id="rId24"/>
    <p:sldId id="852" r:id="rId25"/>
    <p:sldId id="853" r:id="rId26"/>
    <p:sldId id="866" r:id="rId27"/>
    <p:sldId id="854" r:id="rId28"/>
    <p:sldId id="865" r:id="rId29"/>
    <p:sldId id="867" r:id="rId30"/>
    <p:sldId id="868" r:id="rId31"/>
    <p:sldId id="869" r:id="rId32"/>
    <p:sldId id="870" r:id="rId33"/>
    <p:sldId id="871" r:id="rId34"/>
    <p:sldId id="872" r:id="rId35"/>
    <p:sldId id="887" r:id="rId36"/>
    <p:sldId id="888" r:id="rId37"/>
    <p:sldId id="889" r:id="rId38"/>
    <p:sldId id="890" r:id="rId39"/>
    <p:sldId id="892" r:id="rId40"/>
    <p:sldId id="891" r:id="rId41"/>
    <p:sldId id="893" r:id="rId42"/>
    <p:sldId id="894" r:id="rId43"/>
    <p:sldId id="895" r:id="rId44"/>
    <p:sldId id="896" r:id="rId45"/>
    <p:sldId id="31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4BB"/>
    <a:srgbClr val="197A45"/>
    <a:srgbClr val="711471"/>
    <a:srgbClr val="FF0000"/>
    <a:srgbClr val="5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9" autoAdjust="0"/>
    <p:restoredTop sz="76343" autoAdjust="0"/>
  </p:normalViewPr>
  <p:slideViewPr>
    <p:cSldViewPr>
      <p:cViewPr varScale="1">
        <p:scale>
          <a:sx n="72" d="100"/>
          <a:sy n="72" d="100"/>
        </p:scale>
        <p:origin x="12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7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E3252-45C9-446C-AFEE-F291959362A4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F9324-ECA0-4883-B9FE-CAA38D3436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993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Показатели Доступности, Качества и Производительности могут быть выведены на основной экран для</a:t>
            </a:r>
            <a:r>
              <a:rPr lang="ru-RU" sz="1200" baseline="0" dirty="0" smtClean="0"/>
              <a:t> постоянного контроля. Кроме того, доступно «развертывание» этих показателей по факторам производства: Агрегаты, сорта продукции, бригады, смены и т.д.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DFABE-AC8F-45FF-B111-6A7716F87FF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29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7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76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Статистка</a:t>
            </a:r>
            <a:r>
              <a:rPr lang="ru-RU" baseline="0" dirty="0" smtClean="0"/>
              <a:t> выгружена в </a:t>
            </a:r>
            <a:r>
              <a:rPr lang="en-US" baseline="0" dirty="0" smtClean="0"/>
              <a:t>Excel</a:t>
            </a:r>
            <a:r>
              <a:rPr lang="ru-RU" baseline="0" dirty="0" smtClean="0"/>
              <a:t> а затем в </a:t>
            </a:r>
            <a:r>
              <a:rPr lang="en-US" baseline="0" dirty="0" smtClean="0"/>
              <a:t>TS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Составлена матрица причинно-следственных связей</a:t>
            </a:r>
          </a:p>
          <a:p>
            <a:pPr>
              <a:defRPr/>
            </a:pPr>
            <a:r>
              <a:rPr lang="ru-RU" sz="1200" b="0" dirty="0" smtClean="0">
                <a:cs typeface="Arial" pitchFamily="34" charset="0"/>
              </a:rPr>
              <a:t>Для определения входных параметров модели была построена матрица причинно-следственных связей, экспертами-технологами проставлены признаки влияния каждого из параметров на процесс.</a:t>
            </a:r>
          </a:p>
          <a:p>
            <a:pPr>
              <a:defRPr/>
            </a:pPr>
            <a:r>
              <a:rPr lang="ru-RU" sz="1200" dirty="0" smtClean="0">
                <a:cs typeface="Arial" pitchFamily="34" charset="0"/>
              </a:rPr>
              <a:t>Для продолжения работы выполнено реляционное слияние оперативных и лабораторных баз данных. Из дальнейшего анализа исключены коррелированные параметры (коэффициент корреляции </a:t>
            </a:r>
            <a:r>
              <a:rPr lang="en-US" sz="1200" dirty="0" smtClean="0">
                <a:cs typeface="Arial" pitchFamily="34" charset="0"/>
              </a:rPr>
              <a:t>&gt;</a:t>
            </a:r>
            <a:r>
              <a:rPr lang="ru-RU" sz="1200" dirty="0" smtClean="0">
                <a:cs typeface="Arial" pitchFamily="34" charset="0"/>
              </a:rPr>
              <a:t>75), удалены периоды работы на нештатных режимах, удалены некоторые значения параметров (которые можно отнести к заведомо ложным) и сформирован массив «очищенных» данных.</a:t>
            </a:r>
            <a:endParaRPr lang="ru-RU" sz="1200" b="0" dirty="0" smtClean="0"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73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Оценка</a:t>
            </a:r>
            <a:r>
              <a:rPr lang="ru-RU" baseline="0" dirty="0" smtClean="0"/>
              <a:t> зависимостей, определение «неправильных» областей данных (выбросы, останов агрегатов…)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075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874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539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78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93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94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08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729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14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2823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4574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Моделирование в режиме «</a:t>
            </a:r>
            <a:r>
              <a:rPr lang="ru-RU" dirty="0" err="1" smtClean="0"/>
              <a:t>он-лайн</a:t>
            </a:r>
            <a:r>
              <a:rPr lang="ru-RU" dirty="0" smtClean="0"/>
              <a:t>». Подсказки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E487-5B35-4D0A-B853-3D7E51D9784C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690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8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533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3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63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Для количественной оценки эффективности использования технологического оборудования на предприятиях применяется показатель ОЕЕ, предназначенный для контроля и повышения эффективности производства и основанный на измерении и обработке конкретных производственных параметров, которые собираются вручную или автоматически.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DFABE-AC8F-45FF-B111-6A7716F87FF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55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61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F9324-ECA0-4883-B9FE-CAA38D34365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132856"/>
            <a:ext cx="6480720" cy="1143000"/>
          </a:xfrm>
          <a:prstGeom prst="rect">
            <a:avLst/>
          </a:prstGeo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1"/>
          </p:nvPr>
        </p:nvSpPr>
        <p:spPr>
          <a:xfrm>
            <a:off x="250825" y="1989138"/>
            <a:ext cx="1441450" cy="1439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250825" y="6237560"/>
            <a:ext cx="1441450" cy="431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4"/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132138" y="4005263"/>
            <a:ext cx="5761037" cy="1223962"/>
          </a:xfrm>
          <a:prstGeom prst="rect">
            <a:avLst/>
          </a:prstGeom>
        </p:spPr>
        <p:txBody>
          <a:bodyPr anchor="ctr"/>
          <a:lstStyle>
            <a:lvl1pPr algn="r">
              <a:defRPr sz="24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87624" y="1484784"/>
            <a:ext cx="7704856" cy="51845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  <a:prstGeom prst="rect">
            <a:avLst/>
          </a:prstGeom>
        </p:spPr>
        <p:txBody>
          <a:bodyPr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448251"/>
            <a:ext cx="44239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1412776"/>
            <a:ext cx="9144000" cy="1656184"/>
          </a:xfrm>
          <a:prstGeom prst="rect">
            <a:avLst/>
          </a:prstGeom>
          <a:solidFill>
            <a:srgbClr val="197A4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+mn-lt"/>
            </a:endParaRPr>
          </a:p>
        </p:txBody>
      </p:sp>
      <p:sp>
        <p:nvSpPr>
          <p:cNvPr id="5" name="Дата 3"/>
          <p:cNvSpPr>
            <a:spLocks noGrp="1"/>
          </p:cNvSpPr>
          <p:nvPr>
            <p:ph type="dt" sz="half" idx="2"/>
          </p:nvPr>
        </p:nvSpPr>
        <p:spPr>
          <a:xfrm>
            <a:off x="3059832" y="3861048"/>
            <a:ext cx="2232248" cy="1584176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z="1400" dirty="0" smtClean="0"/>
              <a:t>ГЛАВНЫЙ ОФИС</a:t>
            </a:r>
          </a:p>
          <a:p>
            <a:pPr>
              <a:lnSpc>
                <a:spcPct val="150000"/>
              </a:lnSpc>
            </a:pPr>
            <a:r>
              <a:rPr lang="ru-RU" b="0" dirty="0" smtClean="0"/>
              <a:t>РФ, г. Санкт-Петербург,</a:t>
            </a:r>
          </a:p>
          <a:p>
            <a:r>
              <a:rPr lang="ru-RU" b="0" dirty="0" smtClean="0"/>
              <a:t>ул. Полтавская, д.8Ж</a:t>
            </a:r>
          </a:p>
          <a:p>
            <a:r>
              <a:rPr lang="ru-RU" b="0" dirty="0" smtClean="0"/>
              <a:t>+7 (812) 717 2775</a:t>
            </a:r>
          </a:p>
          <a:p>
            <a:r>
              <a:rPr lang="ru-RU" b="0" dirty="0" smtClean="0"/>
              <a:t>+7 (812) 717 4096</a:t>
            </a:r>
          </a:p>
          <a:p>
            <a:r>
              <a:rPr lang="en-US" b="0" dirty="0" smtClean="0"/>
              <a:t>info@technolink.spb.ru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www.technolink.spb.ru</a:t>
            </a:r>
            <a:r>
              <a:rPr lang="en-US" b="0" dirty="0" smtClean="0"/>
              <a:t>	</a:t>
            </a:r>
            <a:endParaRPr lang="ru-RU" b="0" dirty="0"/>
          </a:p>
        </p:txBody>
      </p:sp>
      <p:sp>
        <p:nvSpPr>
          <p:cNvPr id="6" name="Дата 3"/>
          <p:cNvSpPr txBox="1">
            <a:spLocks/>
          </p:cNvSpPr>
          <p:nvPr userDrawn="1"/>
        </p:nvSpPr>
        <p:spPr>
          <a:xfrm>
            <a:off x="6012160" y="3861048"/>
            <a:ext cx="2160240" cy="1512168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ИНЖЕНЕРНЫЙ ЦЕНТР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РФ, г. Санкт-Петербург,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ул.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Трефолева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д. 2Е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+7 (812) 331 5830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+7 (812) 331 5831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support@technolink.spb.ru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www.technolink.spb.ru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Дата 3"/>
          <p:cNvSpPr txBox="1">
            <a:spLocks/>
          </p:cNvSpPr>
          <p:nvPr userDrawn="1"/>
        </p:nvSpPr>
        <p:spPr>
          <a:xfrm>
            <a:off x="179512" y="1700808"/>
            <a:ext cx="1944216" cy="1060918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Московский филиал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РФ, г. Москва,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Шипиловский пр., д.47/1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+7 (495) 343 4388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bond@technolink.spb.ru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Дата 3"/>
          <p:cNvSpPr txBox="1">
            <a:spLocks/>
          </p:cNvSpPr>
          <p:nvPr userDrawn="1"/>
        </p:nvSpPr>
        <p:spPr>
          <a:xfrm>
            <a:off x="2339752" y="1700808"/>
            <a:ext cx="1944216" cy="1060918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Уральский филиал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РФ, Свердловская обл.,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г. Ревда, ул. Клубная, д.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+7 (34397) 2 11 62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info@uftl.ru	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Дата 3"/>
          <p:cNvSpPr txBox="1">
            <a:spLocks/>
          </p:cNvSpPr>
          <p:nvPr userDrawn="1"/>
        </p:nvSpPr>
        <p:spPr>
          <a:xfrm>
            <a:off x="4499992" y="1700808"/>
            <a:ext cx="1944216" cy="1060918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Филиал в Казахстане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Казахстан, г.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Актобе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Юго-Запад, д.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+7 (7132) 95 55 35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info@technolink.kz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Дата 3"/>
          <p:cNvSpPr txBox="1">
            <a:spLocks/>
          </p:cNvSpPr>
          <p:nvPr userDrawn="1"/>
        </p:nvSpPr>
        <p:spPr>
          <a:xfrm>
            <a:off x="6660232" y="1700808"/>
            <a:ext cx="1944216" cy="1060918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Филиал на Украине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Украина, г. Харьков,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ул. Пушкинская, д. 79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+38 (057) 764 4286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info@technolink.net.ua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410002316.GEINDSYS-AMER\Local Settings\Temporary Internet Files\Content.IE5\YZS96HEX\MPj04395360000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52443"/>
            <a:ext cx="7560840" cy="406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Вопросы?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75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248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944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2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852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970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5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 userDrawn="1"/>
        </p:nvSpPr>
        <p:spPr>
          <a:xfrm>
            <a:off x="251520" y="1412776"/>
            <a:ext cx="8640960" cy="1143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2"/>
          </p:nvPr>
        </p:nvSpPr>
        <p:spPr>
          <a:xfrm>
            <a:off x="250825" y="6237560"/>
            <a:ext cx="1441450" cy="4318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4"/>
            <a:endParaRPr lang="ru-RU" dirty="0"/>
          </a:p>
        </p:txBody>
      </p:sp>
      <p:sp>
        <p:nvSpPr>
          <p:cNvPr id="7" name="Рисунок 5"/>
          <p:cNvSpPr>
            <a:spLocks noGrp="1"/>
          </p:cNvSpPr>
          <p:nvPr>
            <p:ph type="pic" sz="quarter" idx="11"/>
          </p:nvPr>
        </p:nvSpPr>
        <p:spPr>
          <a:xfrm>
            <a:off x="2770510" y="3429000"/>
            <a:ext cx="1441450" cy="1439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4858742" y="3429000"/>
            <a:ext cx="1441450" cy="1439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Рисунок 5"/>
          <p:cNvSpPr>
            <a:spLocks noGrp="1"/>
          </p:cNvSpPr>
          <p:nvPr>
            <p:ph type="pic" sz="quarter" idx="14"/>
          </p:nvPr>
        </p:nvSpPr>
        <p:spPr>
          <a:xfrm>
            <a:off x="6946974" y="3429000"/>
            <a:ext cx="1441450" cy="1439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95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98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890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2BF789-3E9F-471A-B7CE-7FB0BD38AF4F}" type="datetimeFigureOut">
              <a:rPr lang="ru-RU" smtClean="0"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E4D755-BC45-4B02-BB9B-4094A693E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60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412776"/>
            <a:ext cx="7704856" cy="52565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  <a:prstGeom prst="rect">
            <a:avLst/>
          </a:prstGeom>
        </p:spPr>
        <p:txBody>
          <a:bodyPr anchor="ctr"/>
          <a:lstStyle>
            <a:lvl1pPr>
              <a:defRPr sz="3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448251"/>
            <a:ext cx="44239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7624" y="1412776"/>
            <a:ext cx="3744416" cy="52565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8064" y="1412776"/>
            <a:ext cx="3744416" cy="52565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  <a:prstGeom prst="rect">
            <a:avLst/>
          </a:prstGeom>
        </p:spPr>
        <p:txBody>
          <a:bodyPr anchor="ctr"/>
          <a:lstStyle>
            <a:lvl1pPr>
              <a:defRPr sz="3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448251"/>
            <a:ext cx="44239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412776"/>
            <a:ext cx="3744416" cy="6480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lang="ru-RU" sz="2000" b="1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87624" y="2132856"/>
            <a:ext cx="3744416" cy="453650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48064" y="1412776"/>
            <a:ext cx="3744416" cy="6397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8064" y="2132856"/>
            <a:ext cx="3744416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  <a:prstGeom prst="rect">
            <a:avLst/>
          </a:prstGeom>
        </p:spPr>
        <p:txBody>
          <a:bodyPr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448251"/>
            <a:ext cx="44239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187624" y="1484784"/>
            <a:ext cx="7704856" cy="5184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ru-RU" dirty="0" smtClean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  <a:prstGeom prst="rect">
            <a:avLst/>
          </a:prstGeom>
        </p:spPr>
        <p:txBody>
          <a:bodyPr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448251"/>
            <a:ext cx="44239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187624" y="1484784"/>
            <a:ext cx="7704856" cy="5184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448251"/>
            <a:ext cx="44239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484784"/>
            <a:ext cx="4320480" cy="5184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1484784"/>
            <a:ext cx="3168352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Font typeface="Wingdings" pitchFamily="2" charset="2"/>
              <a:buChar char="q"/>
              <a:defRPr sz="2000"/>
            </a:lvl2pPr>
            <a:lvl3pPr marL="914400" indent="0">
              <a:buFont typeface="Arial" pitchFamily="34" charset="0"/>
              <a:buChar char="•"/>
              <a:defRPr sz="2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  <a:prstGeom prst="rect">
            <a:avLst/>
          </a:prstGeom>
        </p:spPr>
        <p:txBody>
          <a:bodyPr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448251"/>
            <a:ext cx="44239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87624" y="1484784"/>
            <a:ext cx="7704856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6374432"/>
            <a:ext cx="7704856" cy="294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448251"/>
            <a:ext cx="44239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2123728" cy="6858000"/>
          </a:xfrm>
          <a:prstGeom prst="rect">
            <a:avLst/>
          </a:prstGeom>
          <a:solidFill>
            <a:srgbClr val="3574B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8800"/>
            <a:ext cx="9144000" cy="2160240"/>
          </a:xfrm>
          <a:prstGeom prst="rect">
            <a:avLst/>
          </a:prstGeom>
          <a:solidFill>
            <a:srgbClr val="197A4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+mn-lt"/>
            </a:endParaRPr>
          </a:p>
        </p:txBody>
      </p:sp>
      <p:pic>
        <p:nvPicPr>
          <p:cNvPr id="11" name="Picture 6" descr="X:\_Маркетинг\Архивные данные\_ Шведова Мария\_ Логотип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88640"/>
            <a:ext cx="2514643" cy="504056"/>
          </a:xfrm>
          <a:prstGeom prst="rect">
            <a:avLst/>
          </a:prstGeom>
          <a:noFill/>
        </p:spPr>
      </p:pic>
      <p:pic>
        <p:nvPicPr>
          <p:cNvPr id="6" name="Рисунок 5" descr="GE-Distributor_positiv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10457" r="11940" b="9151"/>
          <a:stretch>
            <a:fillRect/>
          </a:stretch>
        </p:blipFill>
        <p:spPr bwMode="auto">
          <a:xfrm>
            <a:off x="8222180" y="5877272"/>
            <a:ext cx="694379" cy="85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2123728" cy="6858000"/>
          </a:xfrm>
          <a:prstGeom prst="rect">
            <a:avLst/>
          </a:prstGeom>
          <a:solidFill>
            <a:srgbClr val="3574B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196752"/>
            <a:ext cx="9144000" cy="1584176"/>
          </a:xfrm>
          <a:prstGeom prst="rect">
            <a:avLst/>
          </a:prstGeom>
          <a:solidFill>
            <a:srgbClr val="197A4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+mn-lt"/>
            </a:endParaRPr>
          </a:p>
        </p:txBody>
      </p:sp>
      <p:pic>
        <p:nvPicPr>
          <p:cNvPr id="9" name="Picture 6" descr="X:\_Маркетинг\Архивные данные\_ Шведова Мария\_ Логотип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88640"/>
            <a:ext cx="2514643" cy="504056"/>
          </a:xfrm>
          <a:prstGeom prst="rect">
            <a:avLst/>
          </a:prstGeom>
          <a:noFill/>
        </p:spPr>
      </p:pic>
      <p:pic>
        <p:nvPicPr>
          <p:cNvPr id="6" name="Рисунок 5" descr="GE-Distributor_positiv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10457" r="11940" b="9151"/>
          <a:stretch>
            <a:fillRect/>
          </a:stretch>
        </p:blipFill>
        <p:spPr bwMode="auto">
          <a:xfrm>
            <a:off x="8192464" y="5877272"/>
            <a:ext cx="694379" cy="85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X:\_Маркетинг\Логотип ТЕХНОЛИН 25-122-69.jp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06123" y="6620123"/>
            <a:ext cx="237877" cy="23787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197A4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251520" y="6448251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0"/>
            <a:ext cx="2123728" cy="6858000"/>
          </a:xfrm>
          <a:prstGeom prst="rect">
            <a:avLst/>
          </a:prstGeom>
          <a:solidFill>
            <a:srgbClr val="3574B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412776"/>
            <a:ext cx="9144000" cy="1656184"/>
          </a:xfrm>
          <a:prstGeom prst="rect">
            <a:avLst/>
          </a:prstGeom>
          <a:solidFill>
            <a:srgbClr val="197A4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+mn-lt"/>
            </a:endParaRPr>
          </a:p>
        </p:txBody>
      </p:sp>
      <p:pic>
        <p:nvPicPr>
          <p:cNvPr id="23" name="Picture 6" descr="X:\_Маркетинг\Архивные данные\_ Шведова Мария\_ Логотип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88640"/>
            <a:ext cx="2514643" cy="50405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971600" cy="6858000"/>
          </a:xfrm>
          <a:prstGeom prst="rect">
            <a:avLst/>
          </a:prstGeom>
          <a:solidFill>
            <a:srgbClr val="3574B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197A4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7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6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8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38.png"/><Relationship Id="rId4" Type="http://schemas.openxmlformats.org/officeDocument/2006/relationships/image" Target="../media/image59.jpeg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132856"/>
            <a:ext cx="7164288" cy="1143000"/>
          </a:xfrm>
        </p:spPr>
        <p:txBody>
          <a:bodyPr/>
          <a:lstStyle/>
          <a:p>
            <a:r>
              <a:rPr lang="ru-RU" sz="3600" b="0" dirty="0"/>
              <a:t>Цифровые технологии для управления производством: </a:t>
            </a:r>
            <a:r>
              <a:rPr lang="ru-RU" sz="3600" b="0" dirty="0" smtClean="0"/>
              <a:t/>
            </a:r>
            <a:br>
              <a:rPr lang="ru-RU" sz="3600" b="0" dirty="0" smtClean="0"/>
            </a:br>
            <a:r>
              <a:rPr lang="ru-RU" sz="2400" b="0" dirty="0" smtClean="0"/>
              <a:t>MES/LIMS</a:t>
            </a:r>
            <a:r>
              <a:rPr lang="ru-RU" sz="2400" b="0" dirty="0"/>
              <a:t>, цифровые двойники оборудования/процессов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0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/>
              <a:t>MES. </a:t>
            </a:r>
            <a:r>
              <a:rPr lang="ru-RU" sz="3200" b="0" dirty="0" smtClean="0"/>
              <a:t>Оперативная сводка с детализацией</a:t>
            </a:r>
            <a:endParaRPr lang="ru-RU" sz="3200" b="0" dirty="0"/>
          </a:p>
        </p:txBody>
      </p:sp>
      <p:sp>
        <p:nvSpPr>
          <p:cNvPr id="4" name="Содержимое 1"/>
          <p:cNvSpPr>
            <a:spLocks noGrp="1"/>
          </p:cNvSpPr>
          <p:nvPr>
            <p:ph idx="1"/>
          </p:nvPr>
        </p:nvSpPr>
        <p:spPr>
          <a:xfrm>
            <a:off x="683568" y="1484784"/>
            <a:ext cx="7704856" cy="51845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266" t="17035" r="2723" b="11911"/>
          <a:stretch/>
        </p:blipFill>
        <p:spPr bwMode="auto">
          <a:xfrm>
            <a:off x="539552" y="1587015"/>
            <a:ext cx="7992888" cy="220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623567" y="1916832"/>
            <a:ext cx="7387204" cy="4408467"/>
            <a:chOff x="1127623" y="1916832"/>
            <a:chExt cx="7387204" cy="4408467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979712" y="1916832"/>
              <a:ext cx="720080" cy="28803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486" t="18858" r="4925" b="11334"/>
            <a:stretch/>
          </p:blipFill>
          <p:spPr bwMode="auto">
            <a:xfrm>
              <a:off x="1127623" y="4293096"/>
              <a:ext cx="7387204" cy="20322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0" name="Прямая соединительная линия 9"/>
            <p:cNvCxnSpPr>
              <a:stCxn id="8" idx="5"/>
            </p:cNvCxnSpPr>
            <p:nvPr/>
          </p:nvCxnSpPr>
          <p:spPr>
            <a:xfrm>
              <a:off x="2594339" y="2162683"/>
              <a:ext cx="1401597" cy="21304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48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Применение Показателя </a:t>
            </a:r>
            <a:r>
              <a:rPr lang="ru-RU" dirty="0"/>
              <a:t>общей эффективности оборудования </a:t>
            </a: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1516" t="17503" r="2981" b="11339"/>
          <a:stretch/>
        </p:blipFill>
        <p:spPr bwMode="auto">
          <a:xfrm>
            <a:off x="1043608" y="1628800"/>
            <a:ext cx="7992888" cy="21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134001" y="1988840"/>
            <a:ext cx="5022175" cy="4320480"/>
            <a:chOff x="557937" y="1988840"/>
            <a:chExt cx="5022175" cy="4320480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3102" t="5663" r="8487" b="3736"/>
            <a:stretch/>
          </p:blipFill>
          <p:spPr bwMode="auto">
            <a:xfrm>
              <a:off x="557937" y="3292887"/>
              <a:ext cx="3582015" cy="3016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Овал 2"/>
            <p:cNvSpPr/>
            <p:nvPr/>
          </p:nvSpPr>
          <p:spPr>
            <a:xfrm>
              <a:off x="5148064" y="1988840"/>
              <a:ext cx="432048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>
              <a:stCxn id="3" idx="3"/>
            </p:cNvCxnSpPr>
            <p:nvPr/>
          </p:nvCxnSpPr>
          <p:spPr>
            <a:xfrm flipH="1">
              <a:off x="3923928" y="2234691"/>
              <a:ext cx="1287408" cy="105819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4997830" y="1988840"/>
            <a:ext cx="3822642" cy="4322402"/>
            <a:chOff x="4788024" y="1988840"/>
            <a:chExt cx="3822642" cy="4322402"/>
          </a:xfrm>
        </p:grpSpPr>
        <p:sp>
          <p:nvSpPr>
            <p:cNvPr id="12" name="Овал 11"/>
            <p:cNvSpPr/>
            <p:nvPr/>
          </p:nvSpPr>
          <p:spPr>
            <a:xfrm>
              <a:off x="7524328" y="1988840"/>
              <a:ext cx="432048" cy="245851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единительная линия 16"/>
            <p:cNvCxnSpPr>
              <a:stCxn id="12" idx="4"/>
            </p:cNvCxnSpPr>
            <p:nvPr/>
          </p:nvCxnSpPr>
          <p:spPr>
            <a:xfrm flipH="1">
              <a:off x="7308304" y="2234691"/>
              <a:ext cx="432048" cy="1266317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4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989" t="7720" r="5530" b="8281"/>
            <a:stretch/>
          </p:blipFill>
          <p:spPr bwMode="auto">
            <a:xfrm>
              <a:off x="4788024" y="3284984"/>
              <a:ext cx="3822642" cy="30262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4854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1340768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/>
              <a:t>MES. </a:t>
            </a:r>
            <a:r>
              <a:rPr lang="ru-RU" sz="3200" b="0" dirty="0" smtClean="0"/>
              <a:t>Анализ простоев</a:t>
            </a:r>
            <a:endParaRPr lang="ru-RU" sz="3200" b="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1516" t="17503" r="2981" b="11339"/>
          <a:stretch/>
        </p:blipFill>
        <p:spPr bwMode="auto">
          <a:xfrm>
            <a:off x="683568" y="1412776"/>
            <a:ext cx="7992888" cy="216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7374094" y="1772816"/>
            <a:ext cx="432048" cy="245851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stCxn id="6" idx="4"/>
          </p:cNvCxnSpPr>
          <p:nvPr/>
        </p:nvCxnSpPr>
        <p:spPr>
          <a:xfrm flipH="1">
            <a:off x="7158070" y="2018667"/>
            <a:ext cx="432048" cy="1266317"/>
          </a:xfrm>
          <a:prstGeom prst="line">
            <a:avLst/>
          </a:prstGeom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2568" t="7443" r="4966" b="7703"/>
          <a:stretch/>
        </p:blipFill>
        <p:spPr bwMode="auto">
          <a:xfrm>
            <a:off x="4446369" y="2348880"/>
            <a:ext cx="3953439" cy="312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2541" t="7411" r="5977" b="8095"/>
          <a:stretch/>
        </p:blipFill>
        <p:spPr bwMode="auto">
          <a:xfrm>
            <a:off x="3635896" y="2718441"/>
            <a:ext cx="4026230" cy="3187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l="2566" t="8455" r="5021" b="7383"/>
          <a:stretch/>
        </p:blipFill>
        <p:spPr bwMode="auto">
          <a:xfrm>
            <a:off x="2801669" y="3046363"/>
            <a:ext cx="4087401" cy="323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 cstate="print"/>
          <a:srcRect l="2554" t="8275" r="5502" b="7397"/>
          <a:stretch/>
        </p:blipFill>
        <p:spPr bwMode="auto">
          <a:xfrm>
            <a:off x="1882470" y="3391489"/>
            <a:ext cx="4057095" cy="321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8" cstate="print"/>
          <a:srcRect l="2541" t="8633" r="5977" b="7369"/>
          <a:stretch/>
        </p:blipFill>
        <p:spPr bwMode="auto">
          <a:xfrm>
            <a:off x="932966" y="3705007"/>
            <a:ext cx="3975866" cy="314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20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</a:t>
            </a:r>
            <a:r>
              <a:rPr lang="en-US" dirty="0" smtClean="0"/>
              <a:t>LIMS</a:t>
            </a:r>
            <a:r>
              <a:rPr lang="ru-RU" dirty="0" smtClean="0"/>
              <a:t>?</a:t>
            </a:r>
            <a:endParaRPr lang="ru-RU" sz="3200" b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7" y="1340768"/>
            <a:ext cx="7982843" cy="5298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3573016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LIMS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8986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LIMS</a:t>
            </a:r>
            <a:r>
              <a:rPr lang="ru-RU" dirty="0"/>
              <a:t>. </a:t>
            </a:r>
            <a:r>
              <a:rPr lang="ru-RU" altLang="ru-RU" dirty="0" smtClean="0"/>
              <a:t>Единая корпоративная система качества</a:t>
            </a:r>
            <a:endParaRPr lang="ru-RU" dirty="0"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75656" y="1303740"/>
            <a:ext cx="6319756" cy="3565420"/>
            <a:chOff x="-97280" y="1175119"/>
            <a:chExt cx="9866254" cy="556624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97280" y="3410316"/>
              <a:ext cx="2389245" cy="1311264"/>
              <a:chOff x="301563" y="3338308"/>
              <a:chExt cx="2389245" cy="1311264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954997" y="3338308"/>
                <a:ext cx="792088" cy="831289"/>
                <a:chOff x="611560" y="3338308"/>
                <a:chExt cx="792088" cy="831289"/>
              </a:xfrm>
            </p:grpSpPr>
            <p:grpSp>
              <p:nvGrpSpPr>
                <p:cNvPr id="4" name="Группа 3"/>
                <p:cNvGrpSpPr/>
                <p:nvPr/>
              </p:nvGrpSpPr>
              <p:grpSpPr>
                <a:xfrm>
                  <a:off x="611560" y="3338308"/>
                  <a:ext cx="792088" cy="831289"/>
                  <a:chOff x="1475656" y="4403012"/>
                  <a:chExt cx="792088" cy="831289"/>
                </a:xfrm>
                <a:solidFill>
                  <a:schemeClr val="tx1"/>
                </a:solidFill>
              </p:grpSpPr>
              <p:sp>
                <p:nvSpPr>
                  <p:cNvPr id="91" name="Скругленный прямоугольник 90"/>
                  <p:cNvSpPr/>
                  <p:nvPr/>
                </p:nvSpPr>
                <p:spPr>
                  <a:xfrm>
                    <a:off x="1475656" y="4721878"/>
                    <a:ext cx="792088" cy="512423"/>
                  </a:xfrm>
                  <a:prstGeom prst="roundRect">
                    <a:avLst>
                      <a:gd name="adj" fmla="val 3412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2" name="Трапеция 91"/>
                  <p:cNvSpPr/>
                  <p:nvPr/>
                </p:nvSpPr>
                <p:spPr>
                  <a:xfrm>
                    <a:off x="1523527" y="4403012"/>
                    <a:ext cx="142494" cy="340703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3" name="Прямоугольный треугольник 92"/>
                  <p:cNvSpPr/>
                  <p:nvPr/>
                </p:nvSpPr>
                <p:spPr>
                  <a:xfrm>
                    <a:off x="169168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4" name="Прямоугольный треугольник 93"/>
                  <p:cNvSpPr/>
                  <p:nvPr/>
                </p:nvSpPr>
                <p:spPr>
                  <a:xfrm>
                    <a:off x="1872891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5" name="Прямоугольный треугольник 94"/>
                  <p:cNvSpPr/>
                  <p:nvPr/>
                </p:nvSpPr>
                <p:spPr>
                  <a:xfrm>
                    <a:off x="205410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96" name="Блок-схема: задержка 95"/>
                <p:cNvSpPr/>
                <p:nvPr/>
              </p:nvSpPr>
              <p:spPr>
                <a:xfrm rot="16200000">
                  <a:off x="686890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Блок-схема: задержка 96"/>
                <p:cNvSpPr/>
                <p:nvPr/>
              </p:nvSpPr>
              <p:spPr>
                <a:xfrm rot="16200000">
                  <a:off x="92798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8" name="Блок-схема: задержка 97"/>
                <p:cNvSpPr/>
                <p:nvPr/>
              </p:nvSpPr>
              <p:spPr>
                <a:xfrm rot="16200000">
                  <a:off x="116907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81" name="TextBox 11"/>
              <p:cNvSpPr txBox="1">
                <a:spLocks noChangeArrowheads="1"/>
              </p:cNvSpPr>
              <p:nvPr/>
            </p:nvSpPr>
            <p:spPr bwMode="auto">
              <a:xfrm>
                <a:off x="301563" y="4196182"/>
                <a:ext cx="2389245" cy="453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dirty="0" smtClean="0">
                    <a:latin typeface="+mn-lt"/>
                  </a:rPr>
                  <a:t>Предприятие</a:t>
                </a:r>
                <a:endParaRPr lang="ru-RU" altLang="ru-RU" dirty="0">
                  <a:latin typeface="+mn-lt"/>
                </a:endParaRPr>
              </a:p>
            </p:txBody>
          </p:sp>
          <p:graphicFrame>
            <p:nvGraphicFramePr>
              <p:cNvPr id="82" name="Объект 8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7999878"/>
                  </p:ext>
                </p:extLst>
              </p:nvPr>
            </p:nvGraphicFramePr>
            <p:xfrm>
              <a:off x="1573710" y="3649915"/>
              <a:ext cx="552027" cy="6233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83" name="CorelDRAW" r:id="rId4" imgW="2064392" imgH="2330884" progId="CorelDRAW.Graphic.12">
                      <p:embed/>
                    </p:oleObj>
                  </mc:Choice>
                  <mc:Fallback>
                    <p:oleObj name="CorelDRAW" r:id="rId4" imgW="2064392" imgH="2330884" progId="CorelDRAW.Graphic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573710" y="3649915"/>
                            <a:ext cx="552027" cy="62336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5" name="TextBox 11"/>
            <p:cNvSpPr txBox="1">
              <a:spLocks noChangeArrowheads="1"/>
            </p:cNvSpPr>
            <p:nvPr/>
          </p:nvSpPr>
          <p:spPr bwMode="auto">
            <a:xfrm>
              <a:off x="2123728" y="6505528"/>
              <a:ext cx="4640420" cy="23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dirty="0" smtClean="0">
                  <a:latin typeface="+mn-lt"/>
                </a:rPr>
                <a:t>Производственное объединение</a:t>
              </a:r>
              <a:endParaRPr lang="ru-RU" altLang="ru-RU" dirty="0">
                <a:latin typeface="+mn-lt"/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3779912" y="3933056"/>
              <a:ext cx="1333856" cy="1096112"/>
              <a:chOff x="3322769" y="3753953"/>
              <a:chExt cx="1333856" cy="1096112"/>
            </a:xfrm>
          </p:grpSpPr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87" t="13509" r="27537" b="13052"/>
              <a:stretch/>
            </p:blipFill>
            <p:spPr>
              <a:xfrm>
                <a:off x="3322769" y="3753953"/>
                <a:ext cx="834705" cy="834705"/>
              </a:xfrm>
              <a:prstGeom prst="rect">
                <a:avLst/>
              </a:prstGeom>
            </p:spPr>
          </p:pic>
          <p:graphicFrame>
            <p:nvGraphicFramePr>
              <p:cNvPr id="130" name="Объект 1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1211262"/>
                  </p:ext>
                </p:extLst>
              </p:nvPr>
            </p:nvGraphicFramePr>
            <p:xfrm>
              <a:off x="3909120" y="4005960"/>
              <a:ext cx="747505" cy="8441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84" name="CorelDRAW" r:id="rId7" imgW="2064392" imgH="2330884" progId="CorelDRAW.Graphic.12">
                      <p:embed/>
                    </p:oleObj>
                  </mc:Choice>
                  <mc:Fallback>
                    <p:oleObj name="CorelDRAW" r:id="rId7" imgW="2064392" imgH="2330884" progId="CorelDRAW.Graphic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3909120" y="4005960"/>
                            <a:ext cx="747505" cy="8441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" name="Стрелка вправо 10"/>
            <p:cNvSpPr/>
            <p:nvPr/>
          </p:nvSpPr>
          <p:spPr>
            <a:xfrm rot="19378621">
              <a:off x="3381700" y="5045179"/>
              <a:ext cx="1023890" cy="216024"/>
            </a:xfrm>
            <a:prstGeom prst="rightArrow">
              <a:avLst/>
            </a:prstGeom>
            <a:solidFill>
              <a:srgbClr val="197A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Стрелка вправо 130"/>
            <p:cNvSpPr/>
            <p:nvPr/>
          </p:nvSpPr>
          <p:spPr>
            <a:xfrm rot="2221379" flipH="1">
              <a:off x="5170459" y="5099294"/>
              <a:ext cx="1023890" cy="216024"/>
            </a:xfrm>
            <a:prstGeom prst="rightArrow">
              <a:avLst/>
            </a:prstGeom>
            <a:solidFill>
              <a:srgbClr val="197A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Стрелка вправо 131"/>
            <p:cNvSpPr/>
            <p:nvPr/>
          </p:nvSpPr>
          <p:spPr>
            <a:xfrm rot="16200000">
              <a:off x="4422213" y="5271385"/>
              <a:ext cx="659614" cy="216024"/>
            </a:xfrm>
            <a:prstGeom prst="rightArrow">
              <a:avLst/>
            </a:prstGeom>
            <a:solidFill>
              <a:srgbClr val="197A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1175119"/>
              <a:ext cx="1636266" cy="1636266"/>
            </a:xfrm>
            <a:prstGeom prst="rect">
              <a:avLst/>
            </a:prstGeom>
          </p:spPr>
        </p:pic>
        <p:graphicFrame>
          <p:nvGraphicFramePr>
            <p:cNvPr id="3" name="Объект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3124721"/>
                </p:ext>
              </p:extLst>
            </p:nvPr>
          </p:nvGraphicFramePr>
          <p:xfrm>
            <a:off x="4239045" y="2192500"/>
            <a:ext cx="1008730" cy="1139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85" name="CorelDRAW" r:id="rId9" imgW="2064392" imgH="2330884" progId="CorelDRAW.Graphic.12">
                    <p:embed/>
                  </p:oleObj>
                </mc:Choice>
                <mc:Fallback>
                  <p:oleObj name="CorelDRAW" r:id="rId9" imgW="2064392" imgH="2330884" progId="CorelDRAW.Graphic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39045" y="2192500"/>
                          <a:ext cx="1008730" cy="11390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6" name="Группа 145"/>
            <p:cNvGrpSpPr/>
            <p:nvPr/>
          </p:nvGrpSpPr>
          <p:grpSpPr>
            <a:xfrm>
              <a:off x="7209837" y="3410316"/>
              <a:ext cx="2559137" cy="1307542"/>
              <a:chOff x="551896" y="3338308"/>
              <a:chExt cx="2559137" cy="1307542"/>
            </a:xfrm>
          </p:grpSpPr>
          <p:grpSp>
            <p:nvGrpSpPr>
              <p:cNvPr id="147" name="Группа 146"/>
              <p:cNvGrpSpPr/>
              <p:nvPr/>
            </p:nvGrpSpPr>
            <p:grpSpPr>
              <a:xfrm>
                <a:off x="954997" y="3338308"/>
                <a:ext cx="792088" cy="831289"/>
                <a:chOff x="611560" y="3338308"/>
                <a:chExt cx="792088" cy="831289"/>
              </a:xfrm>
            </p:grpSpPr>
            <p:grpSp>
              <p:nvGrpSpPr>
                <p:cNvPr id="150" name="Группа 149"/>
                <p:cNvGrpSpPr/>
                <p:nvPr/>
              </p:nvGrpSpPr>
              <p:grpSpPr>
                <a:xfrm>
                  <a:off x="611560" y="3338308"/>
                  <a:ext cx="792088" cy="831289"/>
                  <a:chOff x="1475656" y="4403012"/>
                  <a:chExt cx="792088" cy="831289"/>
                </a:xfrm>
                <a:solidFill>
                  <a:schemeClr val="tx1"/>
                </a:solidFill>
              </p:grpSpPr>
              <p:sp>
                <p:nvSpPr>
                  <p:cNvPr id="154" name="Скругленный прямоугольник 153"/>
                  <p:cNvSpPr/>
                  <p:nvPr/>
                </p:nvSpPr>
                <p:spPr>
                  <a:xfrm>
                    <a:off x="1475656" y="4721878"/>
                    <a:ext cx="792088" cy="512423"/>
                  </a:xfrm>
                  <a:prstGeom prst="roundRect">
                    <a:avLst>
                      <a:gd name="adj" fmla="val 3412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5" name="Трапеция 154"/>
                  <p:cNvSpPr/>
                  <p:nvPr/>
                </p:nvSpPr>
                <p:spPr>
                  <a:xfrm>
                    <a:off x="1523527" y="4403012"/>
                    <a:ext cx="142494" cy="340703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6" name="Прямоугольный треугольник 155"/>
                  <p:cNvSpPr/>
                  <p:nvPr/>
                </p:nvSpPr>
                <p:spPr>
                  <a:xfrm>
                    <a:off x="169168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7" name="Прямоугольный треугольник 156"/>
                  <p:cNvSpPr/>
                  <p:nvPr/>
                </p:nvSpPr>
                <p:spPr>
                  <a:xfrm>
                    <a:off x="1872891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58" name="Прямоугольный треугольник 157"/>
                  <p:cNvSpPr/>
                  <p:nvPr/>
                </p:nvSpPr>
                <p:spPr>
                  <a:xfrm>
                    <a:off x="205410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51" name="Блок-схема: задержка 150"/>
                <p:cNvSpPr/>
                <p:nvPr/>
              </p:nvSpPr>
              <p:spPr>
                <a:xfrm rot="16200000">
                  <a:off x="686890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2" name="Блок-схема: задержка 151"/>
                <p:cNvSpPr/>
                <p:nvPr/>
              </p:nvSpPr>
              <p:spPr>
                <a:xfrm rot="16200000">
                  <a:off x="92798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3" name="Блок-схема: задержка 152"/>
                <p:cNvSpPr/>
                <p:nvPr/>
              </p:nvSpPr>
              <p:spPr>
                <a:xfrm rot="16200000">
                  <a:off x="116907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48" name="TextBox 11"/>
              <p:cNvSpPr txBox="1">
                <a:spLocks noChangeArrowheads="1"/>
              </p:cNvSpPr>
              <p:nvPr/>
            </p:nvSpPr>
            <p:spPr bwMode="auto">
              <a:xfrm>
                <a:off x="551896" y="4322343"/>
                <a:ext cx="2559137" cy="323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E Inspira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dirty="0" smtClean="0">
                    <a:latin typeface="+mn-lt"/>
                  </a:rPr>
                  <a:t>Предприятие</a:t>
                </a:r>
                <a:endParaRPr lang="ru-RU" altLang="ru-RU" dirty="0">
                  <a:latin typeface="+mn-lt"/>
                </a:endParaRPr>
              </a:p>
            </p:txBody>
          </p:sp>
          <p:graphicFrame>
            <p:nvGraphicFramePr>
              <p:cNvPr id="149" name="Объект 14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2501259"/>
                  </p:ext>
                </p:extLst>
              </p:nvPr>
            </p:nvGraphicFramePr>
            <p:xfrm>
              <a:off x="1573710" y="3649915"/>
              <a:ext cx="552027" cy="6233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86" name="CorelDRAW" r:id="rId10" imgW="2064392" imgH="2330884" progId="CorelDRAW.Graphic.12">
                      <p:embed/>
                    </p:oleObj>
                  </mc:Choice>
                  <mc:Fallback>
                    <p:oleObj name="CorelDRAW" r:id="rId10" imgW="2064392" imgH="2330884" progId="CorelDRAW.Graphic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573710" y="3649915"/>
                            <a:ext cx="552027" cy="62336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9" name="Группа 158"/>
            <p:cNvGrpSpPr/>
            <p:nvPr/>
          </p:nvGrpSpPr>
          <p:grpSpPr>
            <a:xfrm>
              <a:off x="2411760" y="5086316"/>
              <a:ext cx="1170740" cy="934972"/>
              <a:chOff x="954997" y="3338308"/>
              <a:chExt cx="1170740" cy="934972"/>
            </a:xfrm>
          </p:grpSpPr>
          <p:grpSp>
            <p:nvGrpSpPr>
              <p:cNvPr id="160" name="Группа 159"/>
              <p:cNvGrpSpPr/>
              <p:nvPr/>
            </p:nvGrpSpPr>
            <p:grpSpPr>
              <a:xfrm>
                <a:off x="954997" y="3338308"/>
                <a:ext cx="792088" cy="831289"/>
                <a:chOff x="611560" y="3338308"/>
                <a:chExt cx="792088" cy="831289"/>
              </a:xfrm>
            </p:grpSpPr>
            <p:grpSp>
              <p:nvGrpSpPr>
                <p:cNvPr id="163" name="Группа 162"/>
                <p:cNvGrpSpPr/>
                <p:nvPr/>
              </p:nvGrpSpPr>
              <p:grpSpPr>
                <a:xfrm>
                  <a:off x="611560" y="3338308"/>
                  <a:ext cx="792088" cy="831289"/>
                  <a:chOff x="1475656" y="4403012"/>
                  <a:chExt cx="792088" cy="831289"/>
                </a:xfrm>
                <a:solidFill>
                  <a:schemeClr val="tx1"/>
                </a:solidFill>
              </p:grpSpPr>
              <p:sp>
                <p:nvSpPr>
                  <p:cNvPr id="167" name="Скругленный прямоугольник 166"/>
                  <p:cNvSpPr/>
                  <p:nvPr/>
                </p:nvSpPr>
                <p:spPr>
                  <a:xfrm>
                    <a:off x="1475656" y="4721878"/>
                    <a:ext cx="792088" cy="512423"/>
                  </a:xfrm>
                  <a:prstGeom prst="roundRect">
                    <a:avLst>
                      <a:gd name="adj" fmla="val 3412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8" name="Трапеция 167"/>
                  <p:cNvSpPr/>
                  <p:nvPr/>
                </p:nvSpPr>
                <p:spPr>
                  <a:xfrm>
                    <a:off x="1523527" y="4403012"/>
                    <a:ext cx="142494" cy="340703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9" name="Прямоугольный треугольник 168"/>
                  <p:cNvSpPr/>
                  <p:nvPr/>
                </p:nvSpPr>
                <p:spPr>
                  <a:xfrm>
                    <a:off x="169168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0" name="Прямоугольный треугольник 169"/>
                  <p:cNvSpPr/>
                  <p:nvPr/>
                </p:nvSpPr>
                <p:spPr>
                  <a:xfrm>
                    <a:off x="1872891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1" name="Прямоугольный треугольник 170"/>
                  <p:cNvSpPr/>
                  <p:nvPr/>
                </p:nvSpPr>
                <p:spPr>
                  <a:xfrm>
                    <a:off x="205410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64" name="Блок-схема: задержка 163"/>
                <p:cNvSpPr/>
                <p:nvPr/>
              </p:nvSpPr>
              <p:spPr>
                <a:xfrm rot="16200000">
                  <a:off x="686890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5" name="Блок-схема: задержка 164"/>
                <p:cNvSpPr/>
                <p:nvPr/>
              </p:nvSpPr>
              <p:spPr>
                <a:xfrm rot="16200000">
                  <a:off x="92798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6" name="Блок-схема: задержка 165"/>
                <p:cNvSpPr/>
                <p:nvPr/>
              </p:nvSpPr>
              <p:spPr>
                <a:xfrm rot="16200000">
                  <a:off x="116907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162" name="Объект 16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700120"/>
                  </p:ext>
                </p:extLst>
              </p:nvPr>
            </p:nvGraphicFramePr>
            <p:xfrm>
              <a:off x="1573710" y="3649915"/>
              <a:ext cx="552027" cy="6233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87" name="CorelDRAW" r:id="rId11" imgW="2064392" imgH="2330884" progId="CorelDRAW.Graphic.12">
                      <p:embed/>
                    </p:oleObj>
                  </mc:Choice>
                  <mc:Fallback>
                    <p:oleObj name="CorelDRAW" r:id="rId11" imgW="2064392" imgH="2330884" progId="CorelDRAW.Graphic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573710" y="3649915"/>
                            <a:ext cx="552027" cy="62336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72" name="Группа 171"/>
            <p:cNvGrpSpPr/>
            <p:nvPr/>
          </p:nvGrpSpPr>
          <p:grpSpPr>
            <a:xfrm>
              <a:off x="3858568" y="5409040"/>
              <a:ext cx="1170740" cy="934972"/>
              <a:chOff x="954997" y="3338308"/>
              <a:chExt cx="1170740" cy="934972"/>
            </a:xfrm>
          </p:grpSpPr>
          <p:grpSp>
            <p:nvGrpSpPr>
              <p:cNvPr id="173" name="Группа 172"/>
              <p:cNvGrpSpPr/>
              <p:nvPr/>
            </p:nvGrpSpPr>
            <p:grpSpPr>
              <a:xfrm>
                <a:off x="954997" y="3338308"/>
                <a:ext cx="792088" cy="831289"/>
                <a:chOff x="611560" y="3338308"/>
                <a:chExt cx="792088" cy="831289"/>
              </a:xfrm>
            </p:grpSpPr>
            <p:grpSp>
              <p:nvGrpSpPr>
                <p:cNvPr id="175" name="Группа 174"/>
                <p:cNvGrpSpPr/>
                <p:nvPr/>
              </p:nvGrpSpPr>
              <p:grpSpPr>
                <a:xfrm>
                  <a:off x="611560" y="3338308"/>
                  <a:ext cx="792088" cy="831289"/>
                  <a:chOff x="1475656" y="4403012"/>
                  <a:chExt cx="792088" cy="831289"/>
                </a:xfrm>
                <a:solidFill>
                  <a:schemeClr val="tx1"/>
                </a:solidFill>
              </p:grpSpPr>
              <p:sp>
                <p:nvSpPr>
                  <p:cNvPr id="179" name="Скругленный прямоугольник 178"/>
                  <p:cNvSpPr/>
                  <p:nvPr/>
                </p:nvSpPr>
                <p:spPr>
                  <a:xfrm>
                    <a:off x="1475656" y="4721878"/>
                    <a:ext cx="792088" cy="512423"/>
                  </a:xfrm>
                  <a:prstGeom prst="roundRect">
                    <a:avLst>
                      <a:gd name="adj" fmla="val 3412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0" name="Трапеция 179"/>
                  <p:cNvSpPr/>
                  <p:nvPr/>
                </p:nvSpPr>
                <p:spPr>
                  <a:xfrm>
                    <a:off x="1523527" y="4403012"/>
                    <a:ext cx="142494" cy="340703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1" name="Прямоугольный треугольник 180"/>
                  <p:cNvSpPr/>
                  <p:nvPr/>
                </p:nvSpPr>
                <p:spPr>
                  <a:xfrm>
                    <a:off x="169168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2" name="Прямоугольный треугольник 181"/>
                  <p:cNvSpPr/>
                  <p:nvPr/>
                </p:nvSpPr>
                <p:spPr>
                  <a:xfrm>
                    <a:off x="1872891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3" name="Прямоугольный треугольник 182"/>
                  <p:cNvSpPr/>
                  <p:nvPr/>
                </p:nvSpPr>
                <p:spPr>
                  <a:xfrm>
                    <a:off x="205410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76" name="Блок-схема: задержка 175"/>
                <p:cNvSpPr/>
                <p:nvPr/>
              </p:nvSpPr>
              <p:spPr>
                <a:xfrm rot="16200000">
                  <a:off x="686890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7" name="Блок-схема: задержка 176"/>
                <p:cNvSpPr/>
                <p:nvPr/>
              </p:nvSpPr>
              <p:spPr>
                <a:xfrm rot="16200000">
                  <a:off x="92798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8" name="Блок-схема: задержка 177"/>
                <p:cNvSpPr/>
                <p:nvPr/>
              </p:nvSpPr>
              <p:spPr>
                <a:xfrm rot="16200000">
                  <a:off x="116907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174" name="Объект 1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0960868"/>
                  </p:ext>
                </p:extLst>
              </p:nvPr>
            </p:nvGraphicFramePr>
            <p:xfrm>
              <a:off x="1573710" y="3649915"/>
              <a:ext cx="552027" cy="6233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88" name="CorelDRAW" r:id="rId12" imgW="2064392" imgH="2330884" progId="CorelDRAW.Graphic.12">
                      <p:embed/>
                    </p:oleObj>
                  </mc:Choice>
                  <mc:Fallback>
                    <p:oleObj name="CorelDRAW" r:id="rId12" imgW="2064392" imgH="2330884" progId="CorelDRAW.Graphic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573710" y="3649915"/>
                            <a:ext cx="552027" cy="62336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84" name="Группа 183"/>
            <p:cNvGrpSpPr/>
            <p:nvPr/>
          </p:nvGrpSpPr>
          <p:grpSpPr>
            <a:xfrm>
              <a:off x="5208632" y="5267806"/>
              <a:ext cx="1170740" cy="934972"/>
              <a:chOff x="954997" y="3338308"/>
              <a:chExt cx="1170740" cy="934972"/>
            </a:xfrm>
          </p:grpSpPr>
          <p:grpSp>
            <p:nvGrpSpPr>
              <p:cNvPr id="185" name="Группа 184"/>
              <p:cNvGrpSpPr/>
              <p:nvPr/>
            </p:nvGrpSpPr>
            <p:grpSpPr>
              <a:xfrm>
                <a:off x="954997" y="3338308"/>
                <a:ext cx="792088" cy="831289"/>
                <a:chOff x="611560" y="3338308"/>
                <a:chExt cx="792088" cy="831289"/>
              </a:xfrm>
            </p:grpSpPr>
            <p:grpSp>
              <p:nvGrpSpPr>
                <p:cNvPr id="187" name="Группа 186"/>
                <p:cNvGrpSpPr/>
                <p:nvPr/>
              </p:nvGrpSpPr>
              <p:grpSpPr>
                <a:xfrm>
                  <a:off x="611560" y="3338308"/>
                  <a:ext cx="792088" cy="831289"/>
                  <a:chOff x="1475656" y="4403012"/>
                  <a:chExt cx="792088" cy="831289"/>
                </a:xfrm>
                <a:solidFill>
                  <a:schemeClr val="tx1"/>
                </a:solidFill>
              </p:grpSpPr>
              <p:sp>
                <p:nvSpPr>
                  <p:cNvPr id="191" name="Скругленный прямоугольник 190"/>
                  <p:cNvSpPr/>
                  <p:nvPr/>
                </p:nvSpPr>
                <p:spPr>
                  <a:xfrm>
                    <a:off x="1475656" y="4721878"/>
                    <a:ext cx="792088" cy="512423"/>
                  </a:xfrm>
                  <a:prstGeom prst="roundRect">
                    <a:avLst>
                      <a:gd name="adj" fmla="val 3412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2" name="Трапеция 191"/>
                  <p:cNvSpPr/>
                  <p:nvPr/>
                </p:nvSpPr>
                <p:spPr>
                  <a:xfrm>
                    <a:off x="1523527" y="4403012"/>
                    <a:ext cx="142494" cy="340703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3" name="Прямоугольный треугольник 192"/>
                  <p:cNvSpPr/>
                  <p:nvPr/>
                </p:nvSpPr>
                <p:spPr>
                  <a:xfrm>
                    <a:off x="169168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4" name="Прямоугольный треугольник 193"/>
                  <p:cNvSpPr/>
                  <p:nvPr/>
                </p:nvSpPr>
                <p:spPr>
                  <a:xfrm>
                    <a:off x="1872891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5" name="Прямоугольный треугольник 194"/>
                  <p:cNvSpPr/>
                  <p:nvPr/>
                </p:nvSpPr>
                <p:spPr>
                  <a:xfrm>
                    <a:off x="2054100" y="4588658"/>
                    <a:ext cx="169960" cy="136486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88" name="Блок-схема: задержка 187"/>
                <p:cNvSpPr/>
                <p:nvPr/>
              </p:nvSpPr>
              <p:spPr>
                <a:xfrm rot="16200000">
                  <a:off x="686890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9" name="Блок-схема: задержка 188"/>
                <p:cNvSpPr/>
                <p:nvPr/>
              </p:nvSpPr>
              <p:spPr>
                <a:xfrm rot="16200000">
                  <a:off x="92798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0" name="Блок-схема: задержка 189"/>
                <p:cNvSpPr/>
                <p:nvPr/>
              </p:nvSpPr>
              <p:spPr>
                <a:xfrm rot="16200000">
                  <a:off x="1169071" y="3872244"/>
                  <a:ext cx="163333" cy="13313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aphicFrame>
            <p:nvGraphicFramePr>
              <p:cNvPr id="186" name="Объект 18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1399123"/>
                  </p:ext>
                </p:extLst>
              </p:nvPr>
            </p:nvGraphicFramePr>
            <p:xfrm>
              <a:off x="1573710" y="3649915"/>
              <a:ext cx="552027" cy="6233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89" name="CorelDRAW" r:id="rId13" imgW="2064392" imgH="2330884" progId="CorelDRAW.Graphic.12">
                      <p:embed/>
                    </p:oleObj>
                  </mc:Choice>
                  <mc:Fallback>
                    <p:oleObj name="CorelDRAW" r:id="rId13" imgW="2064392" imgH="2330884" progId="CorelDRAW.Graphic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573710" y="3649915"/>
                            <a:ext cx="552027" cy="62336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6" name="Стрелка вправо 195"/>
            <p:cNvSpPr/>
            <p:nvPr/>
          </p:nvSpPr>
          <p:spPr>
            <a:xfrm rot="16200000">
              <a:off x="4415098" y="3569316"/>
              <a:ext cx="659614" cy="216024"/>
            </a:xfrm>
            <a:prstGeom prst="rightArrow">
              <a:avLst/>
            </a:prstGeom>
            <a:solidFill>
              <a:srgbClr val="197A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Стрелка вправо 196"/>
            <p:cNvSpPr/>
            <p:nvPr/>
          </p:nvSpPr>
          <p:spPr>
            <a:xfrm rot="20392877">
              <a:off x="1671815" y="3351885"/>
              <a:ext cx="2621149" cy="216024"/>
            </a:xfrm>
            <a:prstGeom prst="rightArrow">
              <a:avLst/>
            </a:prstGeom>
            <a:solidFill>
              <a:srgbClr val="197A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Стрелка вправо 197"/>
            <p:cNvSpPr/>
            <p:nvPr/>
          </p:nvSpPr>
          <p:spPr>
            <a:xfrm rot="1207123" flipH="1">
              <a:off x="5217500" y="3301109"/>
              <a:ext cx="2366888" cy="216024"/>
            </a:xfrm>
            <a:prstGeom prst="rightArrow">
              <a:avLst/>
            </a:prstGeom>
            <a:solidFill>
              <a:srgbClr val="197A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TextBox 11"/>
            <p:cNvSpPr txBox="1">
              <a:spLocks noChangeArrowheads="1"/>
            </p:cNvSpPr>
            <p:nvPr/>
          </p:nvSpPr>
          <p:spPr bwMode="auto">
            <a:xfrm>
              <a:off x="4174573" y="1345343"/>
              <a:ext cx="4640420" cy="44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 Inspira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dirty="0" smtClean="0">
                  <a:latin typeface="+mn-lt"/>
                </a:rPr>
                <a:t>Центральный аппарат</a:t>
              </a:r>
              <a:endParaRPr lang="ru-RU" altLang="ru-RU" dirty="0">
                <a:latin typeface="+mn-lt"/>
              </a:endParaRPr>
            </a:p>
          </p:txBody>
        </p:sp>
      </p:grpSp>
      <p:sp>
        <p:nvSpPr>
          <p:cNvPr id="79" name="Объект 2"/>
          <p:cNvSpPr>
            <a:spLocks noGrp="1"/>
          </p:cNvSpPr>
          <p:nvPr>
            <p:ph idx="1"/>
          </p:nvPr>
        </p:nvSpPr>
        <p:spPr>
          <a:xfrm>
            <a:off x="158725" y="5013176"/>
            <a:ext cx="8496944" cy="2232248"/>
          </a:xfrm>
        </p:spPr>
        <p:txBody>
          <a:bodyPr/>
          <a:lstStyle/>
          <a:p>
            <a:r>
              <a:rPr lang="ru-RU" sz="2400" b="0" dirty="0" smtClean="0">
                <a:solidFill>
                  <a:srgbClr val="197A45"/>
                </a:solidFill>
              </a:rPr>
              <a:t>Унификация процессов контроля качества в рамках компании</a:t>
            </a:r>
          </a:p>
          <a:p>
            <a:r>
              <a:rPr lang="ru-RU" sz="2400" b="0" dirty="0" smtClean="0">
                <a:solidFill>
                  <a:srgbClr val="197A45"/>
                </a:solidFill>
              </a:rPr>
              <a:t>Единое хранилище всех данных о качестве </a:t>
            </a:r>
          </a:p>
          <a:p>
            <a:r>
              <a:rPr lang="ru-RU" sz="2400" b="0" dirty="0" smtClean="0">
                <a:solidFill>
                  <a:srgbClr val="197A45"/>
                </a:solidFill>
              </a:rPr>
              <a:t>Инструмент анализа и поддержки принятия решений </a:t>
            </a:r>
          </a:p>
          <a:p>
            <a:r>
              <a:rPr lang="ru-RU" sz="2400" b="0" dirty="0" smtClean="0">
                <a:solidFill>
                  <a:srgbClr val="197A45"/>
                </a:solidFill>
              </a:rPr>
              <a:t>Снижение затрат на поддержку и развитие</a:t>
            </a:r>
            <a:endParaRPr lang="ru-RU" sz="2400" b="0" dirty="0">
              <a:solidFill>
                <a:srgbClr val="197A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67544" y="2492896"/>
            <a:ext cx="8318500" cy="615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600"/>
              </a:lnSpc>
              <a:spcBef>
                <a:spcPts val="2000"/>
              </a:spcBef>
            </a:pPr>
            <a:r>
              <a:rPr lang="ru-RU" sz="3600" kern="0" dirty="0" smtClean="0"/>
              <a:t>Цифровые двойники процессов</a:t>
            </a:r>
          </a:p>
          <a:p>
            <a:pPr>
              <a:lnSpc>
                <a:spcPts val="3600"/>
              </a:lnSpc>
              <a:spcBef>
                <a:spcPts val="2000"/>
              </a:spcBef>
            </a:pPr>
            <a:r>
              <a:rPr lang="ru-RU" sz="3600" kern="0" dirty="0" smtClean="0"/>
              <a:t>Повышение качества управления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224794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/>
              <a:t>Повышение качества управления</a:t>
            </a:r>
            <a:endParaRPr lang="ru-RU" sz="3200" b="0" dirty="0"/>
          </a:p>
        </p:txBody>
      </p:sp>
      <p:grpSp>
        <p:nvGrpSpPr>
          <p:cNvPr id="6" name="Group 21"/>
          <p:cNvGrpSpPr/>
          <p:nvPr/>
        </p:nvGrpSpPr>
        <p:grpSpPr>
          <a:xfrm>
            <a:off x="4644008" y="2332943"/>
            <a:ext cx="3918188" cy="2176177"/>
            <a:chOff x="2589467" y="2571744"/>
            <a:chExt cx="3918188" cy="217617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7425"/>
            <a:stretch>
              <a:fillRect/>
            </a:stretch>
          </p:blipFill>
          <p:spPr bwMode="auto">
            <a:xfrm>
              <a:off x="2857488" y="2571744"/>
              <a:ext cx="3562862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6"/>
            <p:cNvSpPr/>
            <p:nvPr/>
          </p:nvSpPr>
          <p:spPr bwMode="auto">
            <a:xfrm>
              <a:off x="4000496" y="2928934"/>
              <a:ext cx="857256" cy="2143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 smtClean="0">
                <a:solidFill>
                  <a:srgbClr val="1E4191"/>
                </a:solidFill>
                <a:latin typeface="GE Inspira" pitchFamily="34" charset="0"/>
                <a:cs typeface="Arial" charset="0"/>
              </a:endParaRPr>
            </a:p>
          </p:txBody>
        </p:sp>
        <p:sp>
          <p:nvSpPr>
            <p:cNvPr id="11" name="Rectangle 7"/>
            <p:cNvSpPr/>
            <p:nvPr/>
          </p:nvSpPr>
          <p:spPr bwMode="auto">
            <a:xfrm>
              <a:off x="4929190" y="4357694"/>
              <a:ext cx="1571636" cy="2143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1" smtClean="0">
                <a:solidFill>
                  <a:srgbClr val="1E4191"/>
                </a:solidFill>
                <a:latin typeface="GE Inspira" pitchFamily="34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70055" y="4286256"/>
              <a:ext cx="1537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rgbClr val="1E4191"/>
                  </a:solidFill>
                  <a:latin typeface="+mn-lt"/>
                </a:rPr>
                <a:t>Оптимизированный</a:t>
              </a:r>
            </a:p>
            <a:p>
              <a:r>
                <a:rPr lang="ru-RU" sz="1200" b="1" dirty="0" smtClean="0">
                  <a:solidFill>
                    <a:srgbClr val="1E4191"/>
                  </a:solidFill>
                  <a:latin typeface="+mn-lt"/>
                </a:rPr>
                <a:t>процесс</a:t>
              </a:r>
              <a:endParaRPr lang="en-US" sz="1200" b="1" dirty="0">
                <a:solidFill>
                  <a:srgbClr val="1E4191"/>
                </a:solidFill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2152136" y="3360478"/>
              <a:ext cx="1182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b="1" dirty="0" smtClean="0">
                  <a:solidFill>
                    <a:srgbClr val="1E4191"/>
                  </a:solidFill>
                  <a:latin typeface="+mn-lt"/>
                </a:rPr>
                <a:t>KPI</a:t>
              </a:r>
              <a:r>
                <a:rPr lang="ru-RU" sz="1400" b="1" dirty="0" smtClean="0">
                  <a:solidFill>
                    <a:srgbClr val="1E4191"/>
                  </a:solidFill>
                  <a:latin typeface="+mn-lt"/>
                </a:rPr>
                <a:t> процесса</a:t>
              </a:r>
              <a:endParaRPr lang="en-US" sz="1400" b="1" dirty="0">
                <a:solidFill>
                  <a:srgbClr val="1E4191"/>
                </a:solidFill>
                <a:latin typeface="+mn-lt"/>
              </a:endParaRPr>
            </a:p>
          </p:txBody>
        </p:sp>
      </p:grpSp>
      <p:grpSp>
        <p:nvGrpSpPr>
          <p:cNvPr id="15" name="Group 37"/>
          <p:cNvGrpSpPr>
            <a:grpSpLocks/>
          </p:cNvGrpSpPr>
          <p:nvPr/>
        </p:nvGrpSpPr>
        <p:grpSpPr bwMode="auto">
          <a:xfrm>
            <a:off x="922500" y="1890671"/>
            <a:ext cx="1295400" cy="2012950"/>
            <a:chOff x="3352800" y="1034808"/>
            <a:chExt cx="1295400" cy="2013192"/>
          </a:xfrm>
        </p:grpSpPr>
        <p:sp>
          <p:nvSpPr>
            <p:cNvPr id="16" name="Freeform 11"/>
            <p:cNvSpPr/>
            <p:nvPr/>
          </p:nvSpPr>
          <p:spPr>
            <a:xfrm>
              <a:off x="3716337" y="1034808"/>
              <a:ext cx="560388" cy="2013192"/>
            </a:xfrm>
            <a:custGeom>
              <a:avLst/>
              <a:gdLst>
                <a:gd name="connsiteX0" fmla="*/ 0 w 3667125"/>
                <a:gd name="connsiteY0" fmla="*/ 1325562 h 1374775"/>
                <a:gd name="connsiteX1" fmla="*/ 619125 w 3667125"/>
                <a:gd name="connsiteY1" fmla="*/ 1154112 h 1374775"/>
                <a:gd name="connsiteX2" fmla="*/ 1819275 w 3667125"/>
                <a:gd name="connsiteY2" fmla="*/ 1587 h 1374775"/>
                <a:gd name="connsiteX3" fmla="*/ 3057525 w 3667125"/>
                <a:gd name="connsiteY3" fmla="*/ 1144587 h 1374775"/>
                <a:gd name="connsiteX4" fmla="*/ 3667125 w 3667125"/>
                <a:gd name="connsiteY4" fmla="*/ 1325562 h 137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7125" h="1374775">
                  <a:moveTo>
                    <a:pt x="0" y="1325562"/>
                  </a:moveTo>
                  <a:cubicBezTo>
                    <a:pt x="157956" y="1350168"/>
                    <a:pt x="315912" y="1374775"/>
                    <a:pt x="619125" y="1154112"/>
                  </a:cubicBezTo>
                  <a:cubicBezTo>
                    <a:pt x="922338" y="933449"/>
                    <a:pt x="1412875" y="3175"/>
                    <a:pt x="1819275" y="1587"/>
                  </a:cubicBezTo>
                  <a:cubicBezTo>
                    <a:pt x="2225675" y="0"/>
                    <a:pt x="2749550" y="923924"/>
                    <a:pt x="3057525" y="1144587"/>
                  </a:cubicBezTo>
                  <a:cubicBezTo>
                    <a:pt x="3365500" y="1365250"/>
                    <a:pt x="3516312" y="1345406"/>
                    <a:pt x="3667125" y="1325562"/>
                  </a:cubicBezTo>
                </a:path>
              </a:pathLst>
            </a:cu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>
                <a:solidFill>
                  <a:srgbClr val="1E4191"/>
                </a:solidFill>
                <a:ea typeface="ＭＳ Ｐゴシック" pitchFamily="-110" charset="-128"/>
              </a:endParaRPr>
            </a:p>
          </p:txBody>
        </p:sp>
        <p:sp>
          <p:nvSpPr>
            <p:cNvPr id="17" name="Right Arrow 12"/>
            <p:cNvSpPr/>
            <p:nvPr/>
          </p:nvSpPr>
          <p:spPr>
            <a:xfrm>
              <a:off x="3352800" y="2666954"/>
              <a:ext cx="381000" cy="1524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</a:endParaRPr>
            </a:p>
          </p:txBody>
        </p:sp>
        <p:sp>
          <p:nvSpPr>
            <p:cNvPr id="18" name="Right Arrow 13"/>
            <p:cNvSpPr/>
            <p:nvPr/>
          </p:nvSpPr>
          <p:spPr>
            <a:xfrm rot="10800000">
              <a:off x="4267200" y="2666954"/>
              <a:ext cx="381000" cy="1524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</a:endParaRPr>
            </a:p>
          </p:txBody>
        </p:sp>
      </p:grpSp>
      <p:sp>
        <p:nvSpPr>
          <p:cNvPr id="19" name="Freeform 14"/>
          <p:cNvSpPr/>
          <p:nvPr/>
        </p:nvSpPr>
        <p:spPr>
          <a:xfrm>
            <a:off x="1286037" y="1890671"/>
            <a:ext cx="558800" cy="2012950"/>
          </a:xfrm>
          <a:custGeom>
            <a:avLst/>
            <a:gdLst>
              <a:gd name="connsiteX0" fmla="*/ 0 w 3667125"/>
              <a:gd name="connsiteY0" fmla="*/ 1325562 h 1374775"/>
              <a:gd name="connsiteX1" fmla="*/ 619125 w 3667125"/>
              <a:gd name="connsiteY1" fmla="*/ 1154112 h 1374775"/>
              <a:gd name="connsiteX2" fmla="*/ 1819275 w 3667125"/>
              <a:gd name="connsiteY2" fmla="*/ 1587 h 1374775"/>
              <a:gd name="connsiteX3" fmla="*/ 3057525 w 3667125"/>
              <a:gd name="connsiteY3" fmla="*/ 1144587 h 1374775"/>
              <a:gd name="connsiteX4" fmla="*/ 3667125 w 3667125"/>
              <a:gd name="connsiteY4" fmla="*/ 1325562 h 137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7125" h="1374775">
                <a:moveTo>
                  <a:pt x="0" y="1325562"/>
                </a:moveTo>
                <a:cubicBezTo>
                  <a:pt x="157956" y="1350168"/>
                  <a:pt x="315912" y="1374775"/>
                  <a:pt x="619125" y="1154112"/>
                </a:cubicBezTo>
                <a:cubicBezTo>
                  <a:pt x="922338" y="933449"/>
                  <a:pt x="1412875" y="3175"/>
                  <a:pt x="1819275" y="1587"/>
                </a:cubicBezTo>
                <a:cubicBezTo>
                  <a:pt x="2225675" y="0"/>
                  <a:pt x="2749550" y="923924"/>
                  <a:pt x="3057525" y="1144587"/>
                </a:cubicBezTo>
                <a:cubicBezTo>
                  <a:pt x="3365500" y="1365250"/>
                  <a:pt x="3516312" y="1345406"/>
                  <a:pt x="3667125" y="1325562"/>
                </a:cubicBezTo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100">
              <a:solidFill>
                <a:srgbClr val="1E4191"/>
              </a:solidFill>
              <a:ea typeface="ＭＳ Ｐゴシック" pitchFamily="-110" charset="-128"/>
            </a:endParaRPr>
          </a:p>
        </p:txBody>
      </p:sp>
      <p:sp>
        <p:nvSpPr>
          <p:cNvPr id="20" name="Freeform 15"/>
          <p:cNvSpPr/>
          <p:nvPr/>
        </p:nvSpPr>
        <p:spPr>
          <a:xfrm>
            <a:off x="185900" y="2620921"/>
            <a:ext cx="2806700" cy="1262063"/>
          </a:xfrm>
          <a:custGeom>
            <a:avLst/>
            <a:gdLst>
              <a:gd name="connsiteX0" fmla="*/ 0 w 3667125"/>
              <a:gd name="connsiteY0" fmla="*/ 1325562 h 1374775"/>
              <a:gd name="connsiteX1" fmla="*/ 619125 w 3667125"/>
              <a:gd name="connsiteY1" fmla="*/ 1154112 h 1374775"/>
              <a:gd name="connsiteX2" fmla="*/ 1819275 w 3667125"/>
              <a:gd name="connsiteY2" fmla="*/ 1587 h 1374775"/>
              <a:gd name="connsiteX3" fmla="*/ 3057525 w 3667125"/>
              <a:gd name="connsiteY3" fmla="*/ 1144587 h 1374775"/>
              <a:gd name="connsiteX4" fmla="*/ 3667125 w 3667125"/>
              <a:gd name="connsiteY4" fmla="*/ 1325562 h 137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7125" h="1374775">
                <a:moveTo>
                  <a:pt x="0" y="1325562"/>
                </a:moveTo>
                <a:cubicBezTo>
                  <a:pt x="157956" y="1350168"/>
                  <a:pt x="315912" y="1374775"/>
                  <a:pt x="619125" y="1154112"/>
                </a:cubicBezTo>
                <a:cubicBezTo>
                  <a:pt x="922338" y="933449"/>
                  <a:pt x="1412875" y="3175"/>
                  <a:pt x="1819275" y="1587"/>
                </a:cubicBezTo>
                <a:cubicBezTo>
                  <a:pt x="2225675" y="0"/>
                  <a:pt x="2749550" y="923924"/>
                  <a:pt x="3057525" y="1144587"/>
                </a:cubicBezTo>
                <a:cubicBezTo>
                  <a:pt x="3365500" y="1365250"/>
                  <a:pt x="3516312" y="1345406"/>
                  <a:pt x="3667125" y="1325562"/>
                </a:cubicBezTo>
              </a:path>
            </a:pathLst>
          </a:custGeom>
          <a:solidFill>
            <a:srgbClr val="FF0000">
              <a:alpha val="62000"/>
            </a:srgb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100">
              <a:solidFill>
                <a:srgbClr val="1E4191"/>
              </a:solidFill>
              <a:ea typeface="ＭＳ Ｐゴシック" pitchFamily="-110" charset="-128"/>
            </a:endParaRPr>
          </a:p>
        </p:txBody>
      </p:sp>
      <p:cxnSp>
        <p:nvCxnSpPr>
          <p:cNvPr id="21" name="Straight Connector 16"/>
          <p:cNvCxnSpPr/>
          <p:nvPr/>
        </p:nvCxnSpPr>
        <p:spPr>
          <a:xfrm>
            <a:off x="107504" y="3843986"/>
            <a:ext cx="3258158" cy="1042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7"/>
          <p:cNvCxnSpPr>
            <a:stCxn id="20" idx="4"/>
          </p:cNvCxnSpPr>
          <p:nvPr/>
        </p:nvCxnSpPr>
        <p:spPr>
          <a:xfrm flipH="1" flipV="1">
            <a:off x="2987837" y="1801771"/>
            <a:ext cx="4763" cy="2036763"/>
          </a:xfrm>
          <a:prstGeom prst="line">
            <a:avLst/>
          </a:prstGeom>
          <a:ln w="38100">
            <a:solidFill>
              <a:sysClr val="windowText" lastClr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8"/>
          <p:cNvCxnSpPr/>
          <p:nvPr/>
        </p:nvCxnSpPr>
        <p:spPr>
          <a:xfrm rot="16200000" flipH="1">
            <a:off x="542293" y="2824915"/>
            <a:ext cx="2047875" cy="1588"/>
          </a:xfrm>
          <a:prstGeom prst="line">
            <a:avLst/>
          </a:prstGeom>
          <a:ln w="28575">
            <a:solidFill>
              <a:srgbClr val="503CE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79899" y="2308184"/>
            <a:ext cx="1371660" cy="2190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  <a:ea typeface="ＭＳ Ｐゴシック" pitchFamily="-110" charset="-128"/>
              </a:rPr>
              <a:t>Оптимальная</a:t>
            </a:r>
          </a:p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  <a:ea typeface="ＭＳ Ｐゴシック" pitchFamily="-110" charset="-128"/>
              </a:rPr>
              <a:t>Производи-тельность</a:t>
            </a:r>
          </a:p>
          <a:p>
            <a:pPr>
              <a:defRPr/>
            </a:pPr>
            <a:endParaRPr lang="en-US" sz="16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620391" y="1268760"/>
            <a:ext cx="2103079" cy="2679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600" dirty="0" smtClean="0">
                <a:solidFill>
                  <a:srgbClr val="000000"/>
                </a:solidFill>
                <a:ea typeface="ＭＳ Ｐゴシック" pitchFamily="-110" charset="-128"/>
              </a:rPr>
              <a:t>Текущая производительность</a:t>
            </a:r>
            <a:endParaRPr lang="en-US" sz="16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grpSp>
        <p:nvGrpSpPr>
          <p:cNvPr id="26" name="Group 31"/>
          <p:cNvGrpSpPr>
            <a:grpSpLocks/>
          </p:cNvGrpSpPr>
          <p:nvPr/>
        </p:nvGrpSpPr>
        <p:grpSpPr bwMode="auto">
          <a:xfrm>
            <a:off x="1654589" y="1801771"/>
            <a:ext cx="1020511" cy="2036763"/>
            <a:chOff x="4101932" y="946248"/>
            <a:chExt cx="1021019" cy="2036871"/>
          </a:xfrm>
        </p:grpSpPr>
        <p:cxnSp>
          <p:nvCxnSpPr>
            <p:cNvPr id="27" name="Straight Connector 22"/>
            <p:cNvCxnSpPr/>
            <p:nvPr/>
          </p:nvCxnSpPr>
          <p:spPr>
            <a:xfrm rot="5400000">
              <a:off x="4104515" y="1964684"/>
              <a:ext cx="2036871" cy="0"/>
            </a:xfrm>
            <a:prstGeom prst="line">
              <a:avLst/>
            </a:prstGeom>
            <a:ln w="28575">
              <a:solidFill>
                <a:srgbClr val="503CE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428712" y="1098025"/>
              <a:ext cx="304800" cy="4616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ln>
                    <a:solidFill>
                      <a:srgbClr val="FF0000"/>
                    </a:solidFill>
                  </a:ln>
                  <a:solidFill>
                    <a:srgbClr val="000000"/>
                  </a:solidFill>
                  <a:latin typeface="Arial" charset="0"/>
                </a:rPr>
                <a:t>?</a:t>
              </a:r>
            </a:p>
          </p:txBody>
        </p:sp>
        <p:sp>
          <p:nvSpPr>
            <p:cNvPr id="29" name="Left-Right Arrow 24"/>
            <p:cNvSpPr/>
            <p:nvPr/>
          </p:nvSpPr>
          <p:spPr>
            <a:xfrm>
              <a:off x="4101932" y="1524129"/>
              <a:ext cx="991093" cy="228612"/>
            </a:xfrm>
            <a:prstGeom prst="leftRightArrow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10" charset="-128"/>
              </a:endParaRPr>
            </a:p>
          </p:txBody>
        </p:sp>
      </p:grpSp>
      <p:sp>
        <p:nvSpPr>
          <p:cNvPr id="30" name="Rectangle 26"/>
          <p:cNvSpPr/>
          <p:nvPr/>
        </p:nvSpPr>
        <p:spPr bwMode="auto">
          <a:xfrm>
            <a:off x="5029230" y="2201384"/>
            <a:ext cx="1200647" cy="1820849"/>
          </a:xfrm>
          <a:prstGeom prst="rect">
            <a:avLst/>
          </a:prstGeom>
          <a:solidFill>
            <a:srgbClr val="FF5050">
              <a:alpha val="1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1E4191"/>
              </a:solidFill>
            </a:endParaRPr>
          </a:p>
        </p:txBody>
      </p:sp>
      <p:sp>
        <p:nvSpPr>
          <p:cNvPr id="31" name="Rectangle 27"/>
          <p:cNvSpPr/>
          <p:nvPr/>
        </p:nvSpPr>
        <p:spPr bwMode="auto">
          <a:xfrm>
            <a:off x="6267413" y="2198303"/>
            <a:ext cx="682487" cy="1820849"/>
          </a:xfrm>
          <a:prstGeom prst="rect">
            <a:avLst/>
          </a:prstGeom>
          <a:solidFill>
            <a:schemeClr val="bg2">
              <a:lumMod val="50000"/>
              <a:alpha val="1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1E4191"/>
              </a:solidFill>
            </a:endParaRPr>
          </a:p>
        </p:txBody>
      </p:sp>
      <p:sp>
        <p:nvSpPr>
          <p:cNvPr id="32" name="Rectangle 28"/>
          <p:cNvSpPr/>
          <p:nvPr/>
        </p:nvSpPr>
        <p:spPr bwMode="auto">
          <a:xfrm>
            <a:off x="7045315" y="2207579"/>
            <a:ext cx="1311966" cy="1820849"/>
          </a:xfrm>
          <a:prstGeom prst="rect">
            <a:avLst/>
          </a:prstGeom>
          <a:solidFill>
            <a:srgbClr val="000000">
              <a:alpha val="1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1E4191"/>
              </a:solidFill>
            </a:endParaRPr>
          </a:p>
        </p:txBody>
      </p:sp>
      <p:pic>
        <p:nvPicPr>
          <p:cNvPr id="33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0" y="4874231"/>
            <a:ext cx="1094566" cy="117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ight Arrow 31"/>
          <p:cNvSpPr/>
          <p:nvPr/>
        </p:nvSpPr>
        <p:spPr bwMode="auto">
          <a:xfrm>
            <a:off x="1907704" y="4836571"/>
            <a:ext cx="397625" cy="1252272"/>
          </a:xfrm>
          <a:prstGeom prst="rightArrow">
            <a:avLst>
              <a:gd name="adj1" fmla="val 31243"/>
              <a:gd name="adj2" fmla="val 64398"/>
            </a:avLst>
          </a:prstGeom>
          <a:solidFill>
            <a:srgbClr val="FF6600">
              <a:lumMod val="40000"/>
              <a:lumOff val="60000"/>
            </a:srgbClr>
          </a:solidFill>
          <a:ln w="9525" cap="flat" cmpd="sng" algn="ctr">
            <a:solidFill>
              <a:srgbClr val="1E419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kern="0" dirty="0">
              <a:solidFill>
                <a:srgbClr val="1E4191"/>
              </a:solidFill>
            </a:endParaRPr>
          </a:p>
        </p:txBody>
      </p:sp>
      <p:grpSp>
        <p:nvGrpSpPr>
          <p:cNvPr id="35" name="Group 65"/>
          <p:cNvGrpSpPr/>
          <p:nvPr/>
        </p:nvGrpSpPr>
        <p:grpSpPr>
          <a:xfrm>
            <a:off x="2721880" y="6010958"/>
            <a:ext cx="6170600" cy="829948"/>
            <a:chOff x="2607155" y="5659776"/>
            <a:chExt cx="6170600" cy="829948"/>
          </a:xfrm>
        </p:grpSpPr>
        <p:sp>
          <p:nvSpPr>
            <p:cNvPr id="36" name="TextBox 35"/>
            <p:cNvSpPr txBox="1"/>
            <p:nvPr/>
          </p:nvSpPr>
          <p:spPr>
            <a:xfrm>
              <a:off x="2607155" y="5659776"/>
              <a:ext cx="6026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 smtClean="0">
                  <a:solidFill>
                    <a:srgbClr val="FF0000"/>
                  </a:solidFill>
                  <a:latin typeface="+mn-lt"/>
                </a:rPr>
                <a:t>3. </a:t>
              </a:r>
              <a:r>
                <a:rPr lang="ru-RU" b="1" dirty="0" smtClean="0">
                  <a:solidFill>
                    <a:srgbClr val="FF0000"/>
                  </a:solidFill>
                  <a:latin typeface="+mn-lt"/>
                </a:rPr>
                <a:t>Автоматическое </a:t>
              </a:r>
              <a:r>
                <a:rPr lang="ru-RU" b="1" dirty="0">
                  <a:solidFill>
                    <a:srgbClr val="FF0000"/>
                  </a:solidFill>
                  <a:latin typeface="+mn-lt"/>
                </a:rPr>
                <a:t>у</a:t>
              </a:r>
              <a:r>
                <a:rPr lang="ru-RU" b="1" dirty="0" smtClean="0">
                  <a:solidFill>
                    <a:srgbClr val="FF0000"/>
                  </a:solidFill>
                  <a:latin typeface="+mn-lt"/>
                </a:rPr>
                <a:t>правление</a:t>
              </a:r>
              <a:r>
                <a:rPr lang="en-ZA" b="1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ru-RU" b="1" dirty="0">
                  <a:solidFill>
                    <a:srgbClr val="FF0000"/>
                  </a:solidFill>
                  <a:latin typeface="+mn-lt"/>
                </a:rPr>
                <a:t>и</a:t>
              </a:r>
              <a:r>
                <a:rPr lang="en-ZA" b="1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ru-RU" b="1" dirty="0" smtClean="0">
                  <a:solidFill>
                    <a:srgbClr val="FF0000"/>
                  </a:solidFill>
                  <a:latin typeface="+mn-lt"/>
                </a:rPr>
                <a:t>оптимизация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7" name="Rectangle 60"/>
            <p:cNvSpPr/>
            <p:nvPr/>
          </p:nvSpPr>
          <p:spPr>
            <a:xfrm>
              <a:off x="2607156" y="5966504"/>
              <a:ext cx="61705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>
                <a:buFont typeface="Arial" panose="020B0604020202020204" pitchFamily="34" charset="0"/>
                <a:buChar char="•"/>
              </a:pPr>
              <a:r>
                <a:rPr lang="en-US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Advanced  </a:t>
              </a:r>
              <a:r>
                <a:rPr lang="en-US" sz="1400" b="1" i="1" dirty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process control </a:t>
              </a:r>
              <a:r>
                <a:rPr lang="en-US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 (</a:t>
              </a:r>
              <a:r>
                <a:rPr lang="ru-RU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напр.</a:t>
              </a:r>
              <a:r>
                <a:rPr lang="en-US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 MPC)</a:t>
              </a:r>
            </a:p>
            <a:p>
              <a:pPr marL="285750" lvl="1" indent="-285750">
                <a:buFont typeface="Arial" panose="020B0604020202020204" pitchFamily="34" charset="0"/>
                <a:buChar char="•"/>
              </a:pPr>
              <a:r>
                <a:rPr lang="ru-RU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Оптимизация уставок в реальном времени</a:t>
              </a:r>
              <a:endParaRPr lang="en-US" sz="1400" b="1" i="1" dirty="0">
                <a:solidFill>
                  <a:srgbClr val="1E4191"/>
                </a:solidFill>
                <a:latin typeface="+mn-lt"/>
                <a:ea typeface="ＭＳ Ｐゴシック" charset="-128"/>
              </a:endParaRPr>
            </a:p>
          </p:txBody>
        </p:sp>
      </p:grpSp>
      <p:grpSp>
        <p:nvGrpSpPr>
          <p:cNvPr id="38" name="Group 64"/>
          <p:cNvGrpSpPr/>
          <p:nvPr/>
        </p:nvGrpSpPr>
        <p:grpSpPr>
          <a:xfrm>
            <a:off x="2721880" y="4877013"/>
            <a:ext cx="6170599" cy="1233360"/>
            <a:chOff x="2607155" y="4461653"/>
            <a:chExt cx="5030960" cy="1233360"/>
          </a:xfrm>
        </p:grpSpPr>
        <p:sp>
          <p:nvSpPr>
            <p:cNvPr id="39" name="TextBox 38"/>
            <p:cNvSpPr txBox="1"/>
            <p:nvPr/>
          </p:nvSpPr>
          <p:spPr>
            <a:xfrm>
              <a:off x="2607155" y="4461653"/>
              <a:ext cx="3930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 smtClean="0">
                  <a:solidFill>
                    <a:srgbClr val="FF0000"/>
                  </a:solidFill>
                  <a:latin typeface="+mn-lt"/>
                </a:rPr>
                <a:t>2. </a:t>
              </a:r>
              <a:r>
                <a:rPr lang="ru-RU" b="1" dirty="0" smtClean="0">
                  <a:solidFill>
                    <a:srgbClr val="FF0000"/>
                  </a:solidFill>
                  <a:latin typeface="+mn-lt"/>
                </a:rPr>
                <a:t>Мониторинг</a:t>
              </a:r>
              <a:r>
                <a:rPr lang="en-ZA" b="1" dirty="0" smtClean="0">
                  <a:solidFill>
                    <a:srgbClr val="FF0000"/>
                  </a:solidFill>
                  <a:latin typeface="+mn-lt"/>
                </a:rPr>
                <a:t>, </a:t>
              </a:r>
              <a:r>
                <a:rPr lang="ru-RU" b="1" dirty="0" smtClean="0">
                  <a:solidFill>
                    <a:srgbClr val="FF0000"/>
                  </a:solidFill>
                  <a:latin typeface="+mn-lt"/>
                </a:rPr>
                <a:t>диагностика и прогноз</a:t>
              </a:r>
              <a:endParaRPr lang="en-ZA" b="1" dirty="0" smtClean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0" name="Rectangle 61"/>
            <p:cNvSpPr/>
            <p:nvPr/>
          </p:nvSpPr>
          <p:spPr>
            <a:xfrm>
              <a:off x="2607156" y="4740906"/>
              <a:ext cx="50309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>
                <a:buFont typeface="Arial" panose="020B0604020202020204" pitchFamily="34" charset="0"/>
                <a:buChar char="•"/>
              </a:pPr>
              <a:r>
                <a:rPr lang="ru-RU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Сокращение вариативности через мониторинг и диагностику в реальном времени</a:t>
              </a:r>
              <a:endParaRPr lang="en-US" sz="1400" b="1" i="1" dirty="0" smtClean="0">
                <a:solidFill>
                  <a:srgbClr val="1E4191"/>
                </a:solidFill>
                <a:latin typeface="+mn-lt"/>
                <a:ea typeface="ＭＳ Ｐゴシック" charset="-128"/>
              </a:endParaRPr>
            </a:p>
            <a:p>
              <a:pPr marL="285750" lvl="1" indent="-285750">
                <a:buFont typeface="Arial" panose="020B0604020202020204" pitchFamily="34" charset="0"/>
                <a:buChar char="•"/>
              </a:pPr>
              <a:r>
                <a:rPr lang="ru-RU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Мониторинг эффективности контуров управления</a:t>
              </a:r>
              <a:endParaRPr lang="en-US" sz="1400" b="1" i="1" dirty="0" smtClean="0">
                <a:solidFill>
                  <a:srgbClr val="1E4191"/>
                </a:solidFill>
                <a:latin typeface="+mn-lt"/>
                <a:ea typeface="ＭＳ Ｐゴシック" charset="-128"/>
              </a:endParaRPr>
            </a:p>
            <a:p>
              <a:pPr marL="285750" lvl="1" indent="-285750">
                <a:buFont typeface="Arial" panose="020B0604020202020204" pitchFamily="34" charset="0"/>
                <a:buChar char="•"/>
              </a:pPr>
              <a:r>
                <a:rPr lang="ru-RU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Виртуальные анализаторы для целей управления</a:t>
              </a:r>
              <a:endParaRPr lang="en-US" sz="1400" b="1" i="1" dirty="0">
                <a:solidFill>
                  <a:srgbClr val="1E4191"/>
                </a:solidFill>
                <a:latin typeface="+mn-lt"/>
                <a:ea typeface="ＭＳ Ｐゴシック" charset="-128"/>
              </a:endParaRPr>
            </a:p>
          </p:txBody>
        </p:sp>
      </p:grpSp>
      <p:grpSp>
        <p:nvGrpSpPr>
          <p:cNvPr id="41" name="Group 63"/>
          <p:cNvGrpSpPr/>
          <p:nvPr/>
        </p:nvGrpSpPr>
        <p:grpSpPr>
          <a:xfrm>
            <a:off x="2721881" y="4149080"/>
            <a:ext cx="5676646" cy="809165"/>
            <a:chOff x="2575594" y="3614697"/>
            <a:chExt cx="5676646" cy="809165"/>
          </a:xfrm>
        </p:grpSpPr>
        <p:sp>
          <p:nvSpPr>
            <p:cNvPr id="42" name="TextBox 41"/>
            <p:cNvSpPr txBox="1"/>
            <p:nvPr/>
          </p:nvSpPr>
          <p:spPr>
            <a:xfrm>
              <a:off x="2575594" y="3614697"/>
              <a:ext cx="2115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 smtClean="0">
                  <a:solidFill>
                    <a:srgbClr val="FF0000"/>
                  </a:solidFill>
                  <a:latin typeface="+mn-lt"/>
                </a:rPr>
                <a:t>1. </a:t>
              </a:r>
              <a:r>
                <a:rPr lang="ru-RU" b="1" dirty="0" smtClean="0">
                  <a:solidFill>
                    <a:srgbClr val="FF0000"/>
                  </a:solidFill>
                  <a:latin typeface="+mn-lt"/>
                </a:rPr>
                <a:t>Дианостика</a:t>
              </a:r>
              <a:endParaRPr lang="en-ZA" b="1" dirty="0" smtClean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3" name="Rectangle 62"/>
            <p:cNvSpPr/>
            <p:nvPr/>
          </p:nvSpPr>
          <p:spPr>
            <a:xfrm>
              <a:off x="2575594" y="3900642"/>
              <a:ext cx="5676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>
                <a:buFont typeface="Arial" panose="020B0604020202020204" pitchFamily="34" charset="0"/>
                <a:buChar char="•"/>
              </a:pPr>
              <a:r>
                <a:rPr lang="ru-RU" sz="1400" b="1" i="1" dirty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В</a:t>
              </a:r>
              <a:r>
                <a:rPr lang="ru-RU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ыявление и понимание причин отклонений</a:t>
              </a:r>
              <a:endParaRPr lang="en-US" sz="1400" b="1" i="1" dirty="0" smtClean="0">
                <a:solidFill>
                  <a:srgbClr val="1E4191"/>
                </a:solidFill>
                <a:latin typeface="+mn-lt"/>
                <a:ea typeface="ＭＳ Ｐゴシック" charset="-128"/>
              </a:endParaRPr>
            </a:p>
            <a:p>
              <a:pPr marL="285750" lvl="1" indent="-285750">
                <a:buFont typeface="Arial" panose="020B0604020202020204" pitchFamily="34" charset="0"/>
                <a:buChar char="•"/>
              </a:pPr>
              <a:r>
                <a:rPr lang="ru-RU" sz="1400" b="1" i="1" dirty="0" smtClean="0">
                  <a:solidFill>
                    <a:srgbClr val="1E4191"/>
                  </a:solidFill>
                  <a:latin typeface="+mn-lt"/>
                  <a:ea typeface="ＭＳ Ｐゴシック" charset="-128"/>
                </a:rPr>
                <a:t>Анализ «Что-если» и оценка улучшений</a:t>
              </a:r>
              <a:endParaRPr lang="en-US" sz="1400" b="1" i="1" dirty="0">
                <a:solidFill>
                  <a:srgbClr val="1E4191"/>
                </a:solidFill>
                <a:latin typeface="+mn-lt"/>
                <a:ea typeface="ＭＳ Ｐゴシック" charset="-128"/>
              </a:endParaRPr>
            </a:p>
          </p:txBody>
        </p:sp>
      </p:grpSp>
      <p:pic>
        <p:nvPicPr>
          <p:cNvPr id="44" name="Picture 2" descr="http://www.saidaonline.com/en/newsgfx/flying-dollar-bil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150" y="1347568"/>
            <a:ext cx="856357" cy="8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www.saidaonline.com/en/newsgfx/flying-dollar-bill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99" y="1623269"/>
            <a:ext cx="576695" cy="5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8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39718E-6 L 0.12152 0.002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1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0" grpId="0" animBg="1"/>
      <p:bldP spid="31" grpId="0" animBg="1"/>
      <p:bldP spid="32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/>
              <a:t>Традиционная система управления</a:t>
            </a:r>
            <a:endParaRPr lang="ru-RU" sz="3200" b="0" dirty="0"/>
          </a:p>
        </p:txBody>
      </p:sp>
      <p:sp>
        <p:nvSpPr>
          <p:cNvPr id="46" name="Rectangle 1"/>
          <p:cNvSpPr/>
          <p:nvPr/>
        </p:nvSpPr>
        <p:spPr>
          <a:xfrm>
            <a:off x="3420988" y="2997200"/>
            <a:ext cx="2724150" cy="2111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971476" y="5811838"/>
            <a:ext cx="217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Рычаг упр. </a:t>
            </a:r>
            <a:r>
              <a:rPr lang="en-US" sz="2400">
                <a:latin typeface="Calibri" pitchFamily="34" charset="0"/>
              </a:rPr>
              <a:t>1</a:t>
            </a:r>
          </a:p>
        </p:txBody>
      </p:sp>
      <p:sp>
        <p:nvSpPr>
          <p:cNvPr id="48" name="TextBox 3"/>
          <p:cNvSpPr txBox="1">
            <a:spLocks noChangeArrowheads="1"/>
          </p:cNvSpPr>
          <p:nvPr/>
        </p:nvSpPr>
        <p:spPr bwMode="auto">
          <a:xfrm>
            <a:off x="755576" y="205263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Возмущение </a:t>
            </a:r>
            <a:r>
              <a:rPr lang="en-US" sz="2400">
                <a:latin typeface="Calibri" pitchFamily="34" charset="0"/>
              </a:rPr>
              <a:t>1</a:t>
            </a:r>
          </a:p>
        </p:txBody>
      </p:sp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7546901" y="3835400"/>
            <a:ext cx="93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Цель</a:t>
            </a:r>
            <a:endParaRPr lang="en-US" sz="2400">
              <a:latin typeface="Calibri" pitchFamily="34" charset="0"/>
            </a:endParaRPr>
          </a:p>
        </p:txBody>
      </p:sp>
      <p:cxnSp>
        <p:nvCxnSpPr>
          <p:cNvPr id="50" name="Elbow Connector 6"/>
          <p:cNvCxnSpPr>
            <a:cxnSpLocks noChangeShapeType="1"/>
            <a:stCxn id="48" idx="3"/>
            <a:endCxn id="46" idx="0"/>
          </p:cNvCxnSpPr>
          <p:nvPr/>
        </p:nvCxnSpPr>
        <p:spPr bwMode="auto">
          <a:xfrm>
            <a:off x="3132063" y="2281238"/>
            <a:ext cx="1651000" cy="703262"/>
          </a:xfrm>
          <a:prstGeom prst="bentConnector2">
            <a:avLst/>
          </a:prstGeom>
          <a:noFill/>
          <a:ln w="38100" algn="ctr">
            <a:solidFill>
              <a:srgbClr val="8064A2"/>
            </a:solidFill>
            <a:miter lim="800000"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cxnSp>
        <p:nvCxnSpPr>
          <p:cNvPr id="51" name="Elbow Connector 6"/>
          <p:cNvCxnSpPr>
            <a:cxnSpLocks noChangeShapeType="1"/>
            <a:stCxn id="47" idx="3"/>
            <a:endCxn id="46" idx="2"/>
          </p:cNvCxnSpPr>
          <p:nvPr/>
        </p:nvCxnSpPr>
        <p:spPr bwMode="auto">
          <a:xfrm flipV="1">
            <a:off x="3143176" y="5121275"/>
            <a:ext cx="1639887" cy="919163"/>
          </a:xfrm>
          <a:prstGeom prst="bentConnector2">
            <a:avLst/>
          </a:prstGeom>
          <a:noFill/>
          <a:ln w="38100" algn="ctr">
            <a:solidFill>
              <a:srgbClr val="8064A2"/>
            </a:solidFill>
            <a:miter lim="800000"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cxnSp>
        <p:nvCxnSpPr>
          <p:cNvPr id="52" name="Elbow Connector 6"/>
          <p:cNvCxnSpPr>
            <a:cxnSpLocks noChangeShapeType="1"/>
            <a:endCxn id="49" idx="1"/>
          </p:cNvCxnSpPr>
          <p:nvPr/>
        </p:nvCxnSpPr>
        <p:spPr bwMode="auto">
          <a:xfrm flipV="1">
            <a:off x="6161013" y="4064000"/>
            <a:ext cx="1385888" cy="1588"/>
          </a:xfrm>
          <a:prstGeom prst="bentConnector3">
            <a:avLst>
              <a:gd name="adj1" fmla="val 49944"/>
            </a:avLst>
          </a:prstGeom>
          <a:noFill/>
          <a:ln w="38100" algn="ctr">
            <a:solidFill>
              <a:srgbClr val="8064A2"/>
            </a:solidFill>
            <a:miter lim="800000"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40026" y="1919288"/>
            <a:ext cx="131127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74938" y="5662613"/>
            <a:ext cx="1312863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33"/>
          <p:cNvSpPr txBox="1">
            <a:spLocks noChangeArrowheads="1"/>
          </p:cNvSpPr>
          <p:nvPr/>
        </p:nvSpPr>
        <p:spPr bwMode="auto">
          <a:xfrm>
            <a:off x="3779763" y="3813175"/>
            <a:ext cx="181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Процесс</a:t>
            </a:r>
            <a:endParaRPr lang="en-US" sz="2400">
              <a:latin typeface="Calibri" pitchFamily="34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19351" y="1459520"/>
            <a:ext cx="16319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19351" y="5207000"/>
            <a:ext cx="1631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" name="Group 31"/>
          <p:cNvGrpSpPr>
            <a:grpSpLocks/>
          </p:cNvGrpSpPr>
          <p:nvPr/>
        </p:nvGrpSpPr>
        <p:grpSpPr bwMode="auto">
          <a:xfrm>
            <a:off x="4773538" y="4087813"/>
            <a:ext cx="2790825" cy="1833562"/>
            <a:chOff x="4053526" y="3582981"/>
            <a:chExt cx="2790332" cy="1834358"/>
          </a:xfrm>
        </p:grpSpPr>
        <p:cxnSp>
          <p:nvCxnSpPr>
            <p:cNvPr id="61" name="Straight Connector 20"/>
            <p:cNvCxnSpPr/>
            <p:nvPr/>
          </p:nvCxnSpPr>
          <p:spPr>
            <a:xfrm rot="5400000">
              <a:off x="5580788" y="4298461"/>
              <a:ext cx="1432547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21"/>
            <p:cNvSpPr/>
            <p:nvPr/>
          </p:nvSpPr>
          <p:spPr>
            <a:xfrm>
              <a:off x="6118499" y="5044115"/>
              <a:ext cx="414264" cy="3668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63" name="Straight Connector 22"/>
            <p:cNvCxnSpPr>
              <a:endCxn id="62" idx="2"/>
            </p:cNvCxnSpPr>
            <p:nvPr/>
          </p:nvCxnSpPr>
          <p:spPr>
            <a:xfrm flipV="1">
              <a:off x="4053526" y="5226756"/>
              <a:ext cx="2064973" cy="47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28"/>
            <p:cNvSpPr txBox="1">
              <a:spLocks noChangeArrowheads="1"/>
            </p:cNvSpPr>
            <p:nvPr/>
          </p:nvSpPr>
          <p:spPr bwMode="auto">
            <a:xfrm>
              <a:off x="6099452" y="5080643"/>
              <a:ext cx="744406" cy="336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Calibri" pitchFamily="34" charset="0"/>
                </a:rPr>
                <a:t>PID</a:t>
              </a:r>
            </a:p>
          </p:txBody>
        </p:sp>
      </p:grpSp>
      <p:grpSp>
        <p:nvGrpSpPr>
          <p:cNvPr id="65" name="Group 39"/>
          <p:cNvGrpSpPr>
            <a:grpSpLocks/>
          </p:cNvGrpSpPr>
          <p:nvPr/>
        </p:nvGrpSpPr>
        <p:grpSpPr bwMode="auto">
          <a:xfrm>
            <a:off x="6197525" y="3284984"/>
            <a:ext cx="1989137" cy="650875"/>
            <a:chOff x="2884602" y="5797485"/>
            <a:chExt cx="1989055" cy="782424"/>
          </a:xfrm>
        </p:grpSpPr>
        <p:sp>
          <p:nvSpPr>
            <p:cNvPr id="66" name="Rectangle 38"/>
            <p:cNvSpPr/>
            <p:nvPr/>
          </p:nvSpPr>
          <p:spPr>
            <a:xfrm>
              <a:off x="2884602" y="5797485"/>
              <a:ext cx="1989055" cy="78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Strokes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74" y="6091287"/>
              <a:ext cx="1312240" cy="146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81426" y="3130996"/>
            <a:ext cx="1631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2"/>
          <p:cNvGrpSpPr/>
          <p:nvPr/>
        </p:nvGrpSpPr>
        <p:grpSpPr>
          <a:xfrm>
            <a:off x="6300192" y="2924944"/>
            <a:ext cx="2275152" cy="1012155"/>
            <a:chOff x="7160584" y="1409644"/>
            <a:chExt cx="2275152" cy="101215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60584" y="1409644"/>
              <a:ext cx="2275152" cy="1012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8" name="Group 39"/>
            <p:cNvGrpSpPr>
              <a:grpSpLocks/>
            </p:cNvGrpSpPr>
            <p:nvPr/>
          </p:nvGrpSpPr>
          <p:grpSpPr bwMode="auto">
            <a:xfrm>
              <a:off x="7220920" y="1590285"/>
              <a:ext cx="2071808" cy="800680"/>
              <a:chOff x="2801934" y="5797485"/>
              <a:chExt cx="2071723" cy="962506"/>
            </a:xfrm>
          </p:grpSpPr>
          <p:sp>
            <p:nvSpPr>
              <p:cNvPr id="69" name="Rectangle 38"/>
              <p:cNvSpPr/>
              <p:nvPr/>
            </p:nvSpPr>
            <p:spPr>
              <a:xfrm>
                <a:off x="2884602" y="5797485"/>
                <a:ext cx="1989055" cy="7824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srgbClr val="FFFFFF"/>
                  </a:solidFill>
                  <a:cs typeface="Arial" charset="0"/>
                </a:endParaRPr>
              </a:p>
            </p:txBody>
          </p:sp>
          <p:pic>
            <p:nvPicPr>
              <p:cNvPr id="7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1934" y="6613590"/>
                <a:ext cx="1312240" cy="146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54269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39"/>
          <p:cNvGrpSpPr>
            <a:grpSpLocks/>
          </p:cNvGrpSpPr>
          <p:nvPr/>
        </p:nvGrpSpPr>
        <p:grpSpPr bwMode="auto">
          <a:xfrm>
            <a:off x="6228184" y="4074269"/>
            <a:ext cx="1989137" cy="650875"/>
            <a:chOff x="2884602" y="5797485"/>
            <a:chExt cx="1989055" cy="782424"/>
          </a:xfrm>
        </p:grpSpPr>
        <p:sp>
          <p:nvSpPr>
            <p:cNvPr id="58" name="Rectangle 38"/>
            <p:cNvSpPr/>
            <p:nvPr/>
          </p:nvSpPr>
          <p:spPr>
            <a:xfrm>
              <a:off x="2884602" y="5797485"/>
              <a:ext cx="1989055" cy="78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Strokes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074" y="6091287"/>
              <a:ext cx="1312240" cy="146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/>
              <a:t>Advanced Process Control</a:t>
            </a:r>
            <a:endParaRPr lang="ru-RU" sz="3200" b="0" dirty="0"/>
          </a:p>
        </p:txBody>
      </p:sp>
      <p:sp>
        <p:nvSpPr>
          <p:cNvPr id="4" name="Rectangle 1"/>
          <p:cNvSpPr/>
          <p:nvPr/>
        </p:nvSpPr>
        <p:spPr>
          <a:xfrm>
            <a:off x="3481734" y="3502025"/>
            <a:ext cx="2724150" cy="2112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302375"/>
            <a:ext cx="1874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Рычаг упр. </a:t>
            </a:r>
            <a:r>
              <a:rPr lang="en-US" dirty="0">
                <a:latin typeface="Calibri" pitchFamily="34" charset="0"/>
              </a:rPr>
              <a:t>1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38672" y="1985963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Возмущение </a:t>
            </a:r>
            <a:r>
              <a:rPr lang="en-US" dirty="0">
                <a:latin typeface="Calibri" pitchFamily="34" charset="0"/>
              </a:rPr>
              <a:t>1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961659" y="4371975"/>
            <a:ext cx="9318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Цель</a:t>
            </a:r>
            <a:endParaRPr lang="en-US">
              <a:latin typeface="Calibri" pitchFamily="34" charset="0"/>
            </a:endParaRPr>
          </a:p>
        </p:txBody>
      </p:sp>
      <p:cxnSp>
        <p:nvCxnSpPr>
          <p:cNvPr id="9" name="Elbow Connector 6"/>
          <p:cNvCxnSpPr>
            <a:cxnSpLocks noChangeShapeType="1"/>
            <a:stCxn id="7" idx="3"/>
            <a:endCxn id="4" idx="0"/>
          </p:cNvCxnSpPr>
          <p:nvPr/>
        </p:nvCxnSpPr>
        <p:spPr bwMode="auto">
          <a:xfrm>
            <a:off x="3419872" y="2169319"/>
            <a:ext cx="1423937" cy="1332706"/>
          </a:xfrm>
          <a:prstGeom prst="bentConnector2">
            <a:avLst/>
          </a:prstGeom>
          <a:noFill/>
          <a:ln w="38100" algn="ctr">
            <a:solidFill>
              <a:srgbClr val="8064A2"/>
            </a:solidFill>
            <a:miter lim="800000"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0" name="Elbow Connector 6"/>
          <p:cNvCxnSpPr>
            <a:cxnSpLocks noChangeShapeType="1"/>
            <a:stCxn id="6" idx="3"/>
            <a:endCxn id="4" idx="2"/>
          </p:cNvCxnSpPr>
          <p:nvPr/>
        </p:nvCxnSpPr>
        <p:spPr bwMode="auto">
          <a:xfrm flipV="1">
            <a:off x="2486398" y="5614988"/>
            <a:ext cx="2357411" cy="870744"/>
          </a:xfrm>
          <a:prstGeom prst="bentConnector2">
            <a:avLst/>
          </a:prstGeom>
          <a:noFill/>
          <a:ln w="38100" algn="ctr">
            <a:solidFill>
              <a:srgbClr val="8064A2"/>
            </a:solidFill>
            <a:miter lim="800000"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1" name="Elbow Connector 6"/>
          <p:cNvCxnSpPr>
            <a:stCxn id="4" idx="3"/>
            <a:endCxn id="8" idx="1"/>
          </p:cNvCxnSpPr>
          <p:nvPr/>
        </p:nvCxnSpPr>
        <p:spPr>
          <a:xfrm flipV="1">
            <a:off x="6205884" y="4556125"/>
            <a:ext cx="1755775" cy="317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Box 33"/>
          <p:cNvSpPr txBox="1">
            <a:spLocks noChangeArrowheads="1"/>
          </p:cNvSpPr>
          <p:nvPr/>
        </p:nvSpPr>
        <p:spPr bwMode="auto">
          <a:xfrm>
            <a:off x="4292946" y="4313238"/>
            <a:ext cx="1366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Процесс</a:t>
            </a:r>
            <a:endParaRPr lang="en-US">
              <a:latin typeface="Calibri" pitchFamily="34" charset="0"/>
            </a:endParaRPr>
          </a:p>
        </p:txBody>
      </p:sp>
      <p:cxnSp>
        <p:nvCxnSpPr>
          <p:cNvPr id="17" name="Elbow Connector 6"/>
          <p:cNvCxnSpPr>
            <a:cxnSpLocks noChangeShapeType="1"/>
            <a:stCxn id="18" idx="3"/>
            <a:endCxn id="4" idx="0"/>
          </p:cNvCxnSpPr>
          <p:nvPr/>
        </p:nvCxnSpPr>
        <p:spPr bwMode="auto">
          <a:xfrm>
            <a:off x="3391297" y="2647157"/>
            <a:ext cx="1452512" cy="854868"/>
          </a:xfrm>
          <a:prstGeom prst="bentConnector2">
            <a:avLst/>
          </a:prstGeom>
          <a:noFill/>
          <a:ln w="38100" algn="ctr">
            <a:solidFill>
              <a:srgbClr val="8064A2"/>
            </a:solidFill>
            <a:miter lim="800000"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8" name="TextBox 41"/>
          <p:cNvSpPr txBox="1">
            <a:spLocks noChangeArrowheads="1"/>
          </p:cNvSpPr>
          <p:nvPr/>
        </p:nvSpPr>
        <p:spPr bwMode="auto">
          <a:xfrm>
            <a:off x="1438672" y="2463800"/>
            <a:ext cx="1952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Возмущение </a:t>
            </a:r>
            <a:r>
              <a:rPr lang="en-US">
                <a:latin typeface="Calibri" pitchFamily="34" charset="0"/>
              </a:rPr>
              <a:t>2</a:t>
            </a:r>
          </a:p>
        </p:txBody>
      </p:sp>
      <p:sp>
        <p:nvSpPr>
          <p:cNvPr id="19" name="TextBox 51"/>
          <p:cNvSpPr txBox="1">
            <a:spLocks noChangeArrowheads="1"/>
          </p:cNvSpPr>
          <p:nvPr/>
        </p:nvSpPr>
        <p:spPr bwMode="auto">
          <a:xfrm>
            <a:off x="1438672" y="2941638"/>
            <a:ext cx="1939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Возмущение </a:t>
            </a:r>
            <a:r>
              <a:rPr lang="en-US">
                <a:latin typeface="Calibri" pitchFamily="34" charset="0"/>
              </a:rPr>
              <a:t>3</a:t>
            </a:r>
          </a:p>
        </p:txBody>
      </p:sp>
      <p:cxnSp>
        <p:nvCxnSpPr>
          <p:cNvPr id="20" name="Elbow Connector 6"/>
          <p:cNvCxnSpPr>
            <a:cxnSpLocks noChangeShapeType="1"/>
            <a:stCxn id="19" idx="3"/>
            <a:endCxn id="4" idx="0"/>
          </p:cNvCxnSpPr>
          <p:nvPr/>
        </p:nvCxnSpPr>
        <p:spPr bwMode="auto">
          <a:xfrm>
            <a:off x="3378597" y="3124994"/>
            <a:ext cx="1465212" cy="377031"/>
          </a:xfrm>
          <a:prstGeom prst="bentConnector2">
            <a:avLst/>
          </a:prstGeom>
          <a:noFill/>
          <a:ln w="38100" algn="ctr">
            <a:solidFill>
              <a:srgbClr val="8064A2"/>
            </a:solidFill>
            <a:miter lim="800000"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68" name="Группа 67"/>
          <p:cNvGrpSpPr/>
          <p:nvPr/>
        </p:nvGrpSpPr>
        <p:grpSpPr>
          <a:xfrm>
            <a:off x="851429" y="2169319"/>
            <a:ext cx="787930" cy="4133056"/>
            <a:chOff x="851429" y="2169319"/>
            <a:chExt cx="787930" cy="4133056"/>
          </a:xfrm>
        </p:grpSpPr>
        <p:cxnSp>
          <p:nvCxnSpPr>
            <p:cNvPr id="27" name="Elbow Connector 65"/>
            <p:cNvCxnSpPr>
              <a:stCxn id="7" idx="1"/>
              <a:endCxn id="32" idx="0"/>
            </p:cNvCxnSpPr>
            <p:nvPr/>
          </p:nvCxnSpPr>
          <p:spPr bwMode="auto">
            <a:xfrm rot="10800000" flipV="1">
              <a:off x="1245394" y="2169319"/>
              <a:ext cx="193278" cy="1863000"/>
            </a:xfrm>
            <a:prstGeom prst="bentConnector2">
              <a:avLst/>
            </a:prstGeom>
            <a:ln w="38100">
              <a:solidFill>
                <a:srgbClr val="197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65"/>
            <p:cNvCxnSpPr>
              <a:stCxn id="18" idx="1"/>
              <a:endCxn id="32" idx="0"/>
            </p:cNvCxnSpPr>
            <p:nvPr/>
          </p:nvCxnSpPr>
          <p:spPr bwMode="auto">
            <a:xfrm rot="10800000" flipV="1">
              <a:off x="1245394" y="2647157"/>
              <a:ext cx="193278" cy="1385162"/>
            </a:xfrm>
            <a:prstGeom prst="bentConnector2">
              <a:avLst/>
            </a:prstGeom>
            <a:ln w="38100">
              <a:solidFill>
                <a:srgbClr val="197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65"/>
            <p:cNvCxnSpPr>
              <a:stCxn id="19" idx="1"/>
              <a:endCxn id="32" idx="0"/>
            </p:cNvCxnSpPr>
            <p:nvPr/>
          </p:nvCxnSpPr>
          <p:spPr bwMode="auto">
            <a:xfrm rot="10800000" flipV="1">
              <a:off x="1245394" y="3124993"/>
              <a:ext cx="193278" cy="907325"/>
            </a:xfrm>
            <a:prstGeom prst="bentConnector2">
              <a:avLst/>
            </a:prstGeom>
            <a:ln w="38100">
              <a:solidFill>
                <a:srgbClr val="197A45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1"/>
            <p:cNvGrpSpPr/>
            <p:nvPr/>
          </p:nvGrpSpPr>
          <p:grpSpPr>
            <a:xfrm>
              <a:off x="851429" y="4032319"/>
              <a:ext cx="787930" cy="928550"/>
              <a:chOff x="7083771" y="2305011"/>
              <a:chExt cx="787930" cy="928550"/>
            </a:xfrm>
          </p:grpSpPr>
          <p:sp>
            <p:nvSpPr>
              <p:cNvPr id="32" name="Rectangle à coins arrondis 10"/>
              <p:cNvSpPr/>
              <p:nvPr/>
            </p:nvSpPr>
            <p:spPr bwMode="auto">
              <a:xfrm>
                <a:off x="7083771" y="2305011"/>
                <a:ext cx="787930" cy="928550"/>
              </a:xfrm>
              <a:prstGeom prst="roundRect">
                <a:avLst>
                  <a:gd name="adj" fmla="val 8548"/>
                </a:avLst>
              </a:prstGeom>
              <a:solidFill>
                <a:srgbClr val="197A45"/>
              </a:solidFill>
              <a:ln w="9525" cap="flat" cmpd="sng" algn="ctr">
                <a:solidFill>
                  <a:srgbClr val="197A4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t" anchorCtr="0"/>
              <a:lstStyle/>
              <a:p>
                <a:pPr algn="ctr"/>
                <a:r>
                  <a:rPr lang="ru-RU" sz="1400" dirty="0" smtClean="0">
                    <a:solidFill>
                      <a:schemeClr val="bg1"/>
                    </a:solidFill>
                  </a:rPr>
                  <a:t>МОДЕЛЬ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6" name="Picture 2" descr="http://www.websan.com/images/Dynamics_365/170x170xidea-icon-white.png.pagespeed.ic.wtJTdD5U-b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8817" y="2647950"/>
                <a:ext cx="477838" cy="477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49" name="Прямая со стрелкой 48"/>
            <p:cNvCxnSpPr>
              <a:stCxn id="32" idx="2"/>
            </p:cNvCxnSpPr>
            <p:nvPr/>
          </p:nvCxnSpPr>
          <p:spPr>
            <a:xfrm>
              <a:off x="1245394" y="4960869"/>
              <a:ext cx="0" cy="1341506"/>
            </a:xfrm>
            <a:prstGeom prst="straightConnector1">
              <a:avLst/>
            </a:prstGeom>
            <a:ln w="38100">
              <a:solidFill>
                <a:srgbClr val="197A45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55565" y="1916832"/>
            <a:ext cx="131127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71403" y="6194574"/>
            <a:ext cx="1312863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11859" y="1412775"/>
            <a:ext cx="16319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59832" y="5738961"/>
            <a:ext cx="1631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55565" y="2450861"/>
            <a:ext cx="131127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55565" y="2924944"/>
            <a:ext cx="131127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" descr="CSense Sm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850" y="333375"/>
            <a:ext cx="1536700" cy="16557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7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/>
              <a:t>Построение и применение модели технологического процесса</a:t>
            </a:r>
            <a:endParaRPr lang="ru-RU" sz="3200" b="0" dirty="0"/>
          </a:p>
        </p:txBody>
      </p:sp>
      <p:sp>
        <p:nvSpPr>
          <p:cNvPr id="3" name="Прямоугольник с одним скругленным углом 2"/>
          <p:cNvSpPr/>
          <p:nvPr/>
        </p:nvSpPr>
        <p:spPr>
          <a:xfrm>
            <a:off x="627881" y="1700808"/>
            <a:ext cx="1501149" cy="720080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Данные о процессе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4" name="Picture 6" descr="http://www.pd4pic.com/images/binary-code-binary-binary-system-byte-bits-cras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9" b="29344"/>
          <a:stretch/>
        </p:blipFill>
        <p:spPr bwMode="auto">
          <a:xfrm>
            <a:off x="399523" y="2786218"/>
            <a:ext cx="1780524" cy="179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2267744" y="1700808"/>
            <a:ext cx="2110720" cy="4679168"/>
            <a:chOff x="2267744" y="1700808"/>
            <a:chExt cx="2110720" cy="4679168"/>
          </a:xfrm>
        </p:grpSpPr>
        <p:sp>
          <p:nvSpPr>
            <p:cNvPr id="71" name="Прямоугольник с одним скругленным углом 70"/>
            <p:cNvSpPr/>
            <p:nvPr/>
          </p:nvSpPr>
          <p:spPr>
            <a:xfrm>
              <a:off x="2756911" y="1700808"/>
              <a:ext cx="1501149" cy="720080"/>
            </a:xfrm>
            <a:prstGeom prst="round1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Хранение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pic>
          <p:nvPicPr>
            <p:cNvPr id="2050" name="Picture 2" descr="http://www.megaicons.net/static/img/icons_sizes/8/178/256/data-database-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9570" y="2782234"/>
              <a:ext cx="1798894" cy="1798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Нашивка 13"/>
            <p:cNvSpPr/>
            <p:nvPr/>
          </p:nvSpPr>
          <p:spPr>
            <a:xfrm>
              <a:off x="2267744" y="3418697"/>
              <a:ext cx="360040" cy="442351"/>
            </a:xfrm>
            <a:prstGeom prst="chevron">
              <a:avLst/>
            </a:prstGeom>
            <a:solidFill>
              <a:srgbClr val="3574BB"/>
            </a:solidFill>
            <a:ln>
              <a:solidFill>
                <a:srgbClr val="3574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941167"/>
              <a:ext cx="1337135" cy="1438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4341658" y="1700808"/>
            <a:ext cx="2212369" cy="4679844"/>
            <a:chOff x="4341658" y="1700808"/>
            <a:chExt cx="2212369" cy="4679844"/>
          </a:xfrm>
        </p:grpSpPr>
        <p:sp>
          <p:nvSpPr>
            <p:cNvPr id="72" name="Прямоугольник с одним скругленным углом 71"/>
            <p:cNvSpPr/>
            <p:nvPr/>
          </p:nvSpPr>
          <p:spPr>
            <a:xfrm>
              <a:off x="4885941" y="1700808"/>
              <a:ext cx="1501149" cy="720080"/>
            </a:xfrm>
            <a:prstGeom prst="round1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Анализ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pic>
          <p:nvPicPr>
            <p:cNvPr id="2052" name="Picture 4" descr="https://image.freepik.com/free-icon/binary-data-search-symbol_318-5502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7" b="5615"/>
            <a:stretch/>
          </p:blipFill>
          <p:spPr bwMode="auto">
            <a:xfrm>
              <a:off x="4777987" y="2636912"/>
              <a:ext cx="1776040" cy="156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Нашивка 73"/>
            <p:cNvSpPr/>
            <p:nvPr/>
          </p:nvSpPr>
          <p:spPr>
            <a:xfrm>
              <a:off x="4341658" y="3460505"/>
              <a:ext cx="360040" cy="442351"/>
            </a:xfrm>
            <a:prstGeom prst="chevron">
              <a:avLst/>
            </a:prstGeom>
            <a:solidFill>
              <a:srgbClr val="3574BB"/>
            </a:solidFill>
            <a:ln>
              <a:solidFill>
                <a:srgbClr val="3574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76" name="Picture 6" descr="CSense Smal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60032" y="4940492"/>
              <a:ext cx="1336601" cy="144016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77" name="Нашивка 76"/>
            <p:cNvSpPr/>
            <p:nvPr/>
          </p:nvSpPr>
          <p:spPr>
            <a:xfrm>
              <a:off x="4378464" y="5439395"/>
              <a:ext cx="360040" cy="442351"/>
            </a:xfrm>
            <a:prstGeom prst="chevron">
              <a:avLst/>
            </a:prstGeom>
            <a:solidFill>
              <a:srgbClr val="197A45"/>
            </a:solidFill>
            <a:ln>
              <a:solidFill>
                <a:srgbClr val="197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444208" y="1700808"/>
            <a:ext cx="2300268" cy="4180938"/>
            <a:chOff x="6444208" y="1700808"/>
            <a:chExt cx="2300268" cy="4180938"/>
          </a:xfrm>
        </p:grpSpPr>
        <p:sp>
          <p:nvSpPr>
            <p:cNvPr id="73" name="Прямоугольник с одним скругленным углом 72"/>
            <p:cNvSpPr/>
            <p:nvPr/>
          </p:nvSpPr>
          <p:spPr>
            <a:xfrm>
              <a:off x="7014971" y="1700808"/>
              <a:ext cx="1501149" cy="720080"/>
            </a:xfrm>
            <a:prstGeom prst="round1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Действие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pic>
          <p:nvPicPr>
            <p:cNvPr id="2056" name="Picture 8" descr="http://yeslk.com/images/OIP-Me81c1f8210c53d4ac63284a7283d3428o0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550" y="2786218"/>
              <a:ext cx="1790926" cy="179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Нашивка 77"/>
            <p:cNvSpPr/>
            <p:nvPr/>
          </p:nvSpPr>
          <p:spPr>
            <a:xfrm>
              <a:off x="6481014" y="5439395"/>
              <a:ext cx="1763394" cy="442351"/>
            </a:xfrm>
            <a:prstGeom prst="chevron">
              <a:avLst/>
            </a:prstGeom>
            <a:solidFill>
              <a:srgbClr val="197A45"/>
            </a:solidFill>
            <a:ln>
              <a:solidFill>
                <a:srgbClr val="197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5" name="Нашивка 74"/>
            <p:cNvSpPr/>
            <p:nvPr/>
          </p:nvSpPr>
          <p:spPr>
            <a:xfrm>
              <a:off x="6444208" y="3460505"/>
              <a:ext cx="360040" cy="442351"/>
            </a:xfrm>
            <a:prstGeom prst="chevron">
              <a:avLst/>
            </a:prstGeom>
            <a:solidFill>
              <a:srgbClr val="3574BB"/>
            </a:solidFill>
            <a:ln>
              <a:solidFill>
                <a:srgbClr val="3574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31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Наиболее ценный ресурс </a:t>
            </a:r>
            <a:r>
              <a:rPr lang="ru-RU" dirty="0" smtClean="0">
                <a:latin typeface="+mn-lt"/>
              </a:rPr>
              <a:t>Заказчика </a:t>
            </a:r>
            <a:r>
              <a:rPr lang="ru-RU" dirty="0">
                <a:latin typeface="+mn-lt"/>
              </a:rPr>
              <a:t>это </a:t>
            </a:r>
            <a:r>
              <a:rPr lang="ru-RU" dirty="0" smtClean="0">
                <a:latin typeface="+mn-lt"/>
              </a:rPr>
              <a:t>данные</a:t>
            </a:r>
            <a:endParaRPr lang="ru-RU" sz="3200" dirty="0">
              <a:latin typeface="+mn-lt"/>
            </a:endParaRPr>
          </a:p>
        </p:txBody>
      </p:sp>
      <p:sp>
        <p:nvSpPr>
          <p:cNvPr id="29" name="Content Placeholder 4"/>
          <p:cNvSpPr txBox="1">
            <a:spLocks/>
          </p:cNvSpPr>
          <p:nvPr/>
        </p:nvSpPr>
        <p:spPr>
          <a:xfrm>
            <a:off x="-56892" y="6021288"/>
            <a:ext cx="9200892" cy="504056"/>
          </a:xfrm>
          <a:prstGeom prst="rect">
            <a:avLst/>
          </a:prstGeom>
          <a:solidFill>
            <a:srgbClr val="3574BB"/>
          </a:solidFill>
        </p:spPr>
        <p:txBody>
          <a:bodyPr anchor="ctr"/>
          <a:lstStyle>
            <a:lvl1pPr mar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b="0" kern="0" dirty="0" smtClean="0">
                <a:solidFill>
                  <a:schemeClr val="bg1"/>
                </a:solidFill>
              </a:rPr>
              <a:t>Требуется простое</a:t>
            </a:r>
            <a:r>
              <a:rPr lang="en-US" b="0" kern="0" dirty="0" smtClean="0">
                <a:solidFill>
                  <a:schemeClr val="bg1"/>
                </a:solidFill>
              </a:rPr>
              <a:t>, </a:t>
            </a:r>
            <a:r>
              <a:rPr lang="ru-RU" b="0" kern="0" dirty="0" smtClean="0">
                <a:solidFill>
                  <a:schemeClr val="bg1"/>
                </a:solidFill>
              </a:rPr>
              <a:t>безопасное решение, использующее их эффективно</a:t>
            </a:r>
            <a:endParaRPr lang="en-US" b="0" kern="0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11560" y="2550295"/>
            <a:ext cx="7992888" cy="1022721"/>
            <a:chOff x="3824609" y="2851213"/>
            <a:chExt cx="7992888" cy="1022721"/>
          </a:xfrm>
        </p:grpSpPr>
        <p:sp>
          <p:nvSpPr>
            <p:cNvPr id="32" name="Rectangle 12"/>
            <p:cNvSpPr/>
            <p:nvPr/>
          </p:nvSpPr>
          <p:spPr>
            <a:xfrm>
              <a:off x="4873359" y="2885797"/>
              <a:ext cx="6944138" cy="8591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t"/>
            <a:lstStyle/>
            <a:p>
              <a:r>
                <a:rPr lang="ru-RU" sz="2000" dirty="0" smtClean="0">
                  <a:solidFill>
                    <a:schemeClr val="tx1"/>
                  </a:solidFill>
                  <a:cs typeface="Noteworthy Light"/>
                </a:rPr>
                <a:t>промышленных </a:t>
              </a:r>
              <a:r>
                <a:rPr lang="ru-RU" sz="2000" dirty="0">
                  <a:solidFill>
                    <a:schemeClr val="tx1"/>
                  </a:solidFill>
                  <a:cs typeface="Noteworthy Light"/>
                </a:rPr>
                <a:t>компаний верят что важно развивать </a:t>
              </a:r>
              <a:r>
                <a:rPr lang="en-US" sz="2000" dirty="0">
                  <a:solidFill>
                    <a:schemeClr val="tx1"/>
                  </a:solidFill>
                  <a:cs typeface="Noteworthy Light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cs typeface="Noteworthy Light"/>
                </a:rPr>
                <a:t>IIoT</a:t>
              </a:r>
              <a:r>
                <a:rPr lang="en-US" sz="2000" dirty="0">
                  <a:solidFill>
                    <a:schemeClr val="tx1"/>
                  </a:solidFill>
                  <a:cs typeface="Noteworthy Ligh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cs typeface="Noteworthy Light"/>
                </a:rPr>
                <a:t>стратегию в ближайшие </a:t>
              </a:r>
              <a:r>
                <a:rPr lang="en-US" sz="2000" dirty="0">
                  <a:solidFill>
                    <a:schemeClr val="tx1"/>
                  </a:solidFill>
                  <a:cs typeface="Noteworthy Light"/>
                </a:rPr>
                <a:t>5 </a:t>
              </a:r>
              <a:r>
                <a:rPr lang="ru-RU" sz="2000" dirty="0" smtClean="0">
                  <a:solidFill>
                    <a:schemeClr val="tx1"/>
                  </a:solidFill>
                  <a:cs typeface="Noteworthy Light"/>
                </a:rPr>
                <a:t>лет</a:t>
              </a:r>
              <a:endParaRPr lang="en-US" sz="2000" baseline="30000" dirty="0">
                <a:solidFill>
                  <a:schemeClr val="tx1"/>
                </a:solidFill>
                <a:cs typeface="Noteworthy Light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3824609" y="2851213"/>
              <a:ext cx="1060899" cy="1022721"/>
            </a:xfrm>
            <a:prstGeom prst="rect">
              <a:avLst/>
            </a:prstGeom>
            <a:solidFill>
              <a:srgbClr val="3574BB"/>
            </a:solidFill>
            <a:ln w="9525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dirty="0">
                  <a:solidFill>
                    <a:schemeClr val="bg1"/>
                  </a:solidFill>
                </a:rPr>
                <a:t>70%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11560" y="3702423"/>
            <a:ext cx="7992888" cy="1055435"/>
            <a:chOff x="3824609" y="3920294"/>
            <a:chExt cx="7992888" cy="1055435"/>
          </a:xfrm>
        </p:grpSpPr>
        <p:sp>
          <p:nvSpPr>
            <p:cNvPr id="31" name="Rectangle 6"/>
            <p:cNvSpPr/>
            <p:nvPr/>
          </p:nvSpPr>
          <p:spPr>
            <a:xfrm>
              <a:off x="4873358" y="3920294"/>
              <a:ext cx="6944139" cy="9814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t"/>
            <a:lstStyle/>
            <a:p>
              <a:r>
                <a:rPr lang="ru-RU" sz="2000" dirty="0">
                  <a:solidFill>
                    <a:schemeClr val="tx1"/>
                  </a:solidFill>
                  <a:cs typeface="Noteworthy Light"/>
                </a:rPr>
                <a:t>п</a:t>
              </a:r>
              <a:r>
                <a:rPr lang="ru-RU" sz="2000" dirty="0" smtClean="0">
                  <a:solidFill>
                    <a:schemeClr val="tx1"/>
                  </a:solidFill>
                  <a:cs typeface="Noteworthy Light"/>
                </a:rPr>
                <a:t>ользователей </a:t>
              </a:r>
              <a:r>
                <a:rPr lang="ru-RU" sz="2000" dirty="0">
                  <a:solidFill>
                    <a:schemeClr val="tx1"/>
                  </a:solidFill>
                  <a:cs typeface="Noteworthy Light"/>
                </a:rPr>
                <a:t>сказали что у них есть недостаток в знаниях для сбора и консолидации большого количества </a:t>
              </a:r>
              <a:r>
                <a:rPr lang="ru-RU" sz="2000" dirty="0" smtClean="0">
                  <a:solidFill>
                    <a:schemeClr val="tx1"/>
                  </a:solidFill>
                  <a:cs typeface="Noteworthy Light"/>
                </a:rPr>
                <a:t>данных</a:t>
              </a:r>
              <a:endParaRPr lang="en-US" sz="2000" dirty="0">
                <a:solidFill>
                  <a:schemeClr val="tx1"/>
                </a:solidFill>
                <a:cs typeface="Noteworthy Light"/>
              </a:endParaRPr>
            </a:p>
            <a:p>
              <a:endParaRPr lang="en-US" sz="2000" dirty="0">
                <a:solidFill>
                  <a:schemeClr val="tx1"/>
                </a:solidFill>
                <a:cs typeface="Noteworthy Light"/>
              </a:endParaRPr>
            </a:p>
          </p:txBody>
        </p:sp>
        <p:sp>
          <p:nvSpPr>
            <p:cNvPr id="36" name="Rectangle 26"/>
            <p:cNvSpPr/>
            <p:nvPr/>
          </p:nvSpPr>
          <p:spPr>
            <a:xfrm>
              <a:off x="3824609" y="3953008"/>
              <a:ext cx="1060899" cy="1022721"/>
            </a:xfrm>
            <a:prstGeom prst="rect">
              <a:avLst/>
            </a:prstGeom>
            <a:solidFill>
              <a:srgbClr val="3574BB"/>
            </a:solidFill>
            <a:ln w="9525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dirty="0" smtClean="0">
                  <a:solidFill>
                    <a:schemeClr val="bg1"/>
                  </a:solidFill>
                </a:rPr>
                <a:t>48</a:t>
              </a:r>
              <a:r>
                <a:rPr lang="en-US" sz="4000" dirty="0">
                  <a:solidFill>
                    <a:schemeClr val="bg1"/>
                  </a:solidFill>
                </a:rPr>
                <a:t>%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11560" y="4854551"/>
            <a:ext cx="7992888" cy="1022721"/>
            <a:chOff x="3824609" y="5152716"/>
            <a:chExt cx="7992888" cy="1022721"/>
          </a:xfrm>
        </p:grpSpPr>
        <p:sp>
          <p:nvSpPr>
            <p:cNvPr id="34" name="Rectangle 23"/>
            <p:cNvSpPr/>
            <p:nvPr/>
          </p:nvSpPr>
          <p:spPr>
            <a:xfrm>
              <a:off x="4873359" y="5157192"/>
              <a:ext cx="6944138" cy="9251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t"/>
            <a:lstStyle/>
            <a:p>
              <a:r>
                <a:rPr lang="ru-RU" sz="2000" dirty="0" smtClean="0">
                  <a:solidFill>
                    <a:schemeClr val="tx1"/>
                  </a:solidFill>
                  <a:cs typeface="Noteworthy Light"/>
                </a:rPr>
                <a:t>компаний </a:t>
              </a:r>
              <a:r>
                <a:rPr lang="ru-RU" sz="2000" dirty="0">
                  <a:solidFill>
                    <a:schemeClr val="tx1"/>
                  </a:solidFill>
                  <a:cs typeface="Noteworthy Light"/>
                </a:rPr>
                <a:t>будут инвестировать в </a:t>
              </a:r>
              <a:r>
                <a:rPr lang="ru-RU" sz="2000" dirty="0" smtClean="0">
                  <a:solidFill>
                    <a:schemeClr val="tx1"/>
                  </a:solidFill>
                  <a:cs typeface="Noteworthy Light"/>
                </a:rPr>
                <a:t>безопасность, </a:t>
              </a:r>
              <a:r>
                <a:rPr lang="ru-RU" sz="2000" dirty="0">
                  <a:solidFill>
                    <a:schemeClr val="tx1"/>
                  </a:solidFill>
                  <a:cs typeface="Noteworthy Light"/>
                </a:rPr>
                <a:t>особенно в инициативы связанные с  Промышленным </a:t>
              </a:r>
              <a:r>
                <a:rPr lang="ru-RU" sz="2000" dirty="0" smtClean="0">
                  <a:solidFill>
                    <a:schemeClr val="tx1"/>
                  </a:solidFill>
                  <a:cs typeface="Noteworthy Light"/>
                </a:rPr>
                <a:t>Интернетом</a:t>
              </a:r>
              <a:endParaRPr lang="en-US" sz="2000" baseline="30000" dirty="0">
                <a:solidFill>
                  <a:schemeClr val="tx1"/>
                </a:solidFill>
                <a:cs typeface="Noteworthy Light"/>
              </a:endParaRPr>
            </a:p>
            <a:p>
              <a:endParaRPr lang="en-US" sz="2000" dirty="0">
                <a:solidFill>
                  <a:schemeClr val="tx1"/>
                </a:solidFill>
                <a:cs typeface="Noteworthy Light"/>
              </a:endParaRPr>
            </a:p>
            <a:p>
              <a:endParaRPr lang="en-US" sz="2000" dirty="0">
                <a:solidFill>
                  <a:schemeClr val="tx1"/>
                </a:solidFill>
                <a:cs typeface="Noteworthy Light"/>
              </a:endParaRPr>
            </a:p>
            <a:p>
              <a:endParaRPr lang="en-US" sz="2000" dirty="0">
                <a:solidFill>
                  <a:schemeClr val="tx1"/>
                </a:solidFill>
                <a:cs typeface="Noteworthy Light"/>
              </a:endParaRPr>
            </a:p>
          </p:txBody>
        </p:sp>
        <p:sp>
          <p:nvSpPr>
            <p:cNvPr id="37" name="Rectangle 27"/>
            <p:cNvSpPr/>
            <p:nvPr/>
          </p:nvSpPr>
          <p:spPr>
            <a:xfrm>
              <a:off x="3824609" y="5152716"/>
              <a:ext cx="1060899" cy="1022721"/>
            </a:xfrm>
            <a:prstGeom prst="rect">
              <a:avLst/>
            </a:prstGeom>
            <a:solidFill>
              <a:srgbClr val="3574BB"/>
            </a:solidFill>
            <a:ln w="9525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dirty="0">
                  <a:solidFill>
                    <a:schemeClr val="bg1"/>
                  </a:solidFill>
                </a:rPr>
                <a:t>20%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11560" y="1398167"/>
            <a:ext cx="7992888" cy="1022721"/>
            <a:chOff x="3824609" y="1526917"/>
            <a:chExt cx="7992888" cy="1022721"/>
          </a:xfrm>
        </p:grpSpPr>
        <p:sp>
          <p:nvSpPr>
            <p:cNvPr id="33" name="Rectangle 13"/>
            <p:cNvSpPr/>
            <p:nvPr/>
          </p:nvSpPr>
          <p:spPr>
            <a:xfrm>
              <a:off x="4873359" y="1622799"/>
              <a:ext cx="6944138" cy="8309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t"/>
            <a:lstStyle/>
            <a:p>
              <a:r>
                <a:rPr lang="ru-RU" sz="2000" dirty="0">
                  <a:solidFill>
                    <a:schemeClr val="tx1"/>
                  </a:solidFill>
                </a:rPr>
                <a:t>данных от десятка тысяч сенсоров используется в основных промышленных приложениях</a:t>
              </a:r>
              <a:endParaRPr lang="en-US" sz="20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28"/>
            <p:cNvSpPr/>
            <p:nvPr/>
          </p:nvSpPr>
          <p:spPr>
            <a:xfrm>
              <a:off x="3824609" y="1526917"/>
              <a:ext cx="1060899" cy="1022721"/>
            </a:xfrm>
            <a:prstGeom prst="rect">
              <a:avLst/>
            </a:prstGeom>
            <a:solidFill>
              <a:srgbClr val="3574BB"/>
            </a:solidFill>
            <a:ln w="9525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dirty="0">
                  <a:solidFill>
                    <a:schemeClr val="bg1"/>
                  </a:solidFill>
                </a:rPr>
                <a:t>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51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/>
              <a:t>Моделирование и анализ процесса</a:t>
            </a:r>
            <a:endParaRPr lang="ru-RU" sz="3200" b="0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4243" b="5344"/>
          <a:stretch/>
        </p:blipFill>
        <p:spPr bwMode="auto">
          <a:xfrm>
            <a:off x="76200" y="1340769"/>
            <a:ext cx="8816280" cy="529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ounded Rectangular Callout 6"/>
          <p:cNvSpPr>
            <a:spLocks noChangeArrowheads="1"/>
          </p:cNvSpPr>
          <p:nvPr/>
        </p:nvSpPr>
        <p:spPr bwMode="auto">
          <a:xfrm>
            <a:off x="6204489" y="1361406"/>
            <a:ext cx="2904015" cy="332755"/>
          </a:xfrm>
          <a:prstGeom prst="wedgeRoundRectCallout">
            <a:avLst>
              <a:gd name="adj1" fmla="val 4392"/>
              <a:gd name="adj2" fmla="val 116178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ru-RU" sz="1600" dirty="0"/>
              <a:t>Анализ влияющих факторов</a:t>
            </a:r>
            <a:endParaRPr lang="en-ZA" sz="1600" dirty="0"/>
          </a:p>
          <a:p>
            <a:pPr eaLnBrk="0" hangingPunct="0">
              <a:defRPr/>
            </a:pPr>
            <a:endParaRPr lang="en-ZA" sz="1600" dirty="0"/>
          </a:p>
        </p:txBody>
      </p:sp>
      <p:sp>
        <p:nvSpPr>
          <p:cNvPr id="26" name="Rounded Rectangular Callout 8"/>
          <p:cNvSpPr>
            <a:spLocks noChangeArrowheads="1"/>
          </p:cNvSpPr>
          <p:nvPr/>
        </p:nvSpPr>
        <p:spPr bwMode="auto">
          <a:xfrm>
            <a:off x="32461" y="2688895"/>
            <a:ext cx="2880320" cy="576064"/>
          </a:xfrm>
          <a:prstGeom prst="wedgeRoundRectCallout">
            <a:avLst>
              <a:gd name="adj1" fmla="val 50463"/>
              <a:gd name="adj2" fmla="val -116099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ru-RU" sz="1600" dirty="0" smtClean="0"/>
              <a:t>Нелинейное</a:t>
            </a:r>
            <a:r>
              <a:rPr lang="en-US" sz="1600" dirty="0" smtClean="0"/>
              <a:t> </a:t>
            </a:r>
            <a:r>
              <a:rPr lang="ru-RU" sz="1600" dirty="0" smtClean="0"/>
              <a:t>моделирование</a:t>
            </a:r>
            <a:r>
              <a:rPr lang="en-US" sz="1600" dirty="0" smtClean="0"/>
              <a:t>.</a:t>
            </a:r>
            <a:r>
              <a:rPr lang="en-ZA" sz="1600" dirty="0" smtClean="0"/>
              <a:t> </a:t>
            </a:r>
            <a:endParaRPr lang="ru-RU" sz="1600" dirty="0" smtClean="0"/>
          </a:p>
          <a:p>
            <a:pPr eaLnBrk="0" hangingPunct="0">
              <a:defRPr/>
            </a:pPr>
            <a:r>
              <a:rPr lang="ru-RU" sz="1600" dirty="0" smtClean="0"/>
              <a:t>Тренды </a:t>
            </a:r>
            <a:r>
              <a:rPr lang="ru-RU" sz="1600" dirty="0"/>
              <a:t>модель/факт</a:t>
            </a:r>
            <a:endParaRPr lang="en-ZA" sz="1600" dirty="0"/>
          </a:p>
          <a:p>
            <a:pPr eaLnBrk="0" hangingPunct="0">
              <a:defRPr/>
            </a:pPr>
            <a:endParaRPr lang="en-ZA" sz="1600" dirty="0"/>
          </a:p>
        </p:txBody>
      </p:sp>
      <p:sp>
        <p:nvSpPr>
          <p:cNvPr id="27" name="Rounded Rectangular Callout 9"/>
          <p:cNvSpPr>
            <a:spLocks noChangeArrowheads="1"/>
          </p:cNvSpPr>
          <p:nvPr/>
        </p:nvSpPr>
        <p:spPr bwMode="auto">
          <a:xfrm>
            <a:off x="32461" y="3284984"/>
            <a:ext cx="2880320" cy="354137"/>
          </a:xfrm>
          <a:prstGeom prst="wedgeRoundRectCallout">
            <a:avLst>
              <a:gd name="adj1" fmla="val 42097"/>
              <a:gd name="adj2" fmla="val 12151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ru-RU" sz="1600" dirty="0"/>
              <a:t>Тренды влияющих факторов</a:t>
            </a:r>
            <a:endParaRPr lang="en-ZA" sz="1600" dirty="0"/>
          </a:p>
          <a:p>
            <a:pPr eaLnBrk="0" hangingPunct="0">
              <a:defRPr/>
            </a:pPr>
            <a:endParaRPr lang="en-ZA" sz="1600" dirty="0"/>
          </a:p>
        </p:txBody>
      </p:sp>
      <p:sp>
        <p:nvSpPr>
          <p:cNvPr id="28" name="Rounded Rectangular Callout 10"/>
          <p:cNvSpPr>
            <a:spLocks noChangeArrowheads="1"/>
          </p:cNvSpPr>
          <p:nvPr/>
        </p:nvSpPr>
        <p:spPr bwMode="auto">
          <a:xfrm>
            <a:off x="6556424" y="3264959"/>
            <a:ext cx="2555776" cy="302320"/>
          </a:xfrm>
          <a:prstGeom prst="wedgeRoundRectCallout">
            <a:avLst>
              <a:gd name="adj1" fmla="val -42117"/>
              <a:gd name="adj2" fmla="val 113155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ru-RU" sz="1600" dirty="0"/>
              <a:t>Закономерности процесса</a:t>
            </a:r>
            <a:endParaRPr lang="en-ZA" sz="1600" dirty="0"/>
          </a:p>
          <a:p>
            <a:pPr eaLnBrk="0" hangingPunct="0">
              <a:defRPr/>
            </a:pPr>
            <a:endParaRPr lang="en-ZA" sz="1600" dirty="0"/>
          </a:p>
        </p:txBody>
      </p:sp>
      <p:sp>
        <p:nvSpPr>
          <p:cNvPr id="29" name="Rounded Rectangular Callout 11"/>
          <p:cNvSpPr>
            <a:spLocks noChangeArrowheads="1"/>
          </p:cNvSpPr>
          <p:nvPr/>
        </p:nvSpPr>
        <p:spPr bwMode="auto">
          <a:xfrm>
            <a:off x="971600" y="4149080"/>
            <a:ext cx="3111624" cy="648072"/>
          </a:xfrm>
          <a:prstGeom prst="wedgeRoundRectCallout">
            <a:avLst>
              <a:gd name="adj1" fmla="val 68341"/>
              <a:gd name="adj2" fmla="val 68435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1600" dirty="0"/>
              <a:t>Анализ имитационной </a:t>
            </a:r>
            <a:r>
              <a:rPr lang="ru-RU" sz="1600" dirty="0" smtClean="0"/>
              <a:t>модели</a:t>
            </a:r>
            <a:r>
              <a:rPr lang="en-US" sz="1600" dirty="0" smtClean="0"/>
              <a:t> </a:t>
            </a:r>
            <a:r>
              <a:rPr lang="ru-RU" sz="1600" dirty="0" smtClean="0"/>
              <a:t>«ЧТО </a:t>
            </a:r>
            <a:r>
              <a:rPr lang="ru-RU" sz="1600" dirty="0"/>
              <a:t>ЕСЛИ»</a:t>
            </a:r>
            <a:endParaRPr lang="en-ZA" sz="1600" dirty="0"/>
          </a:p>
          <a:p>
            <a:pPr eaLnBrk="0" hangingPunct="0">
              <a:defRPr/>
            </a:pPr>
            <a:endParaRPr lang="en-ZA" sz="1600" dirty="0"/>
          </a:p>
        </p:txBody>
      </p:sp>
      <p:sp>
        <p:nvSpPr>
          <p:cNvPr id="30" name="Rounded Rectangular Callout 12"/>
          <p:cNvSpPr>
            <a:spLocks noChangeArrowheads="1"/>
          </p:cNvSpPr>
          <p:nvPr/>
        </p:nvSpPr>
        <p:spPr bwMode="auto">
          <a:xfrm>
            <a:off x="6556424" y="4365104"/>
            <a:ext cx="2515568" cy="864096"/>
          </a:xfrm>
          <a:prstGeom prst="wedgeRoundRectCallout">
            <a:avLst>
              <a:gd name="adj1" fmla="val -46402"/>
              <a:gd name="adj2" fmla="val 8053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ru-RU" sz="1600" dirty="0"/>
              <a:t>Анализ  зависимости выхода от выбранного фактора</a:t>
            </a:r>
            <a:endParaRPr lang="en-ZA" sz="1600" dirty="0"/>
          </a:p>
          <a:p>
            <a:pPr eaLnBrk="0" hangingPunct="0">
              <a:defRPr/>
            </a:pPr>
            <a:endParaRPr lang="en-ZA" sz="1600" dirty="0"/>
          </a:p>
        </p:txBody>
      </p:sp>
      <p:sp>
        <p:nvSpPr>
          <p:cNvPr id="31" name="Rounded Rectangular Callout 13"/>
          <p:cNvSpPr>
            <a:spLocks noChangeArrowheads="1"/>
          </p:cNvSpPr>
          <p:nvPr/>
        </p:nvSpPr>
        <p:spPr bwMode="auto">
          <a:xfrm>
            <a:off x="1691680" y="6165304"/>
            <a:ext cx="2304256" cy="432048"/>
          </a:xfrm>
          <a:prstGeom prst="wedgeRoundRectCallout">
            <a:avLst>
              <a:gd name="adj1" fmla="val 34187"/>
              <a:gd name="adj2" fmla="val -15368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1600" dirty="0"/>
              <a:t>Входные параметры</a:t>
            </a:r>
            <a:endParaRPr lang="en-ZA" sz="1600" dirty="0"/>
          </a:p>
          <a:p>
            <a:pPr eaLnBrk="0" hangingPunct="0">
              <a:defRPr/>
            </a:pP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40408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/>
              <a:t>Решение на базе </a:t>
            </a:r>
            <a:r>
              <a:rPr lang="en-US" sz="3200" b="0" dirty="0" smtClean="0"/>
              <a:t>GE </a:t>
            </a:r>
            <a:r>
              <a:rPr lang="en-US" sz="3200" b="0" dirty="0" err="1" smtClean="0"/>
              <a:t>Csense</a:t>
            </a:r>
            <a:r>
              <a:rPr lang="ru-RU" dirty="0" smtClean="0"/>
              <a:t>: 3 уровня</a:t>
            </a:r>
            <a:endParaRPr lang="ru-RU" sz="3200" b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497" y="3637260"/>
            <a:ext cx="2060575" cy="123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85618" y="3676650"/>
            <a:ext cx="3269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97A45"/>
                </a:solidFill>
              </a:rPr>
              <a:t>Разработка</a:t>
            </a:r>
            <a:r>
              <a:rPr lang="en-ZA" sz="2400" dirty="0">
                <a:solidFill>
                  <a:srgbClr val="197A45"/>
                </a:solidFill>
              </a:rPr>
              <a:t>, </a:t>
            </a:r>
            <a:r>
              <a:rPr lang="ru-RU" sz="2400" dirty="0">
                <a:solidFill>
                  <a:srgbClr val="197A45"/>
                </a:solidFill>
              </a:rPr>
              <a:t>Тестирование</a:t>
            </a:r>
            <a:endParaRPr lang="en-US" sz="2400" dirty="0">
              <a:solidFill>
                <a:srgbClr val="197A45"/>
              </a:solidFill>
            </a:endParaRPr>
          </a:p>
        </p:txBody>
      </p:sp>
      <p:pic>
        <p:nvPicPr>
          <p:cNvPr id="17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9497" y="5462453"/>
            <a:ext cx="2060575" cy="127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6149" y="5254625"/>
            <a:ext cx="36007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3574BB"/>
                </a:solidFill>
                <a:cs typeface="+mn-cs"/>
              </a:rPr>
              <a:t>Развертывание, Выполнение</a:t>
            </a:r>
            <a:r>
              <a:rPr lang="en-ZA" sz="2400" dirty="0">
                <a:solidFill>
                  <a:srgbClr val="3574BB"/>
                </a:solidFill>
                <a:cs typeface="+mn-cs"/>
              </a:rPr>
              <a:t>, </a:t>
            </a:r>
            <a:br>
              <a:rPr lang="en-ZA" sz="2400" dirty="0">
                <a:solidFill>
                  <a:srgbClr val="3574BB"/>
                </a:solidFill>
                <a:cs typeface="+mn-cs"/>
              </a:rPr>
            </a:br>
            <a:r>
              <a:rPr lang="ru-RU" sz="2400" dirty="0">
                <a:solidFill>
                  <a:srgbClr val="3574BB"/>
                </a:solidFill>
                <a:cs typeface="+mn-cs"/>
              </a:rPr>
              <a:t>Отчетность</a:t>
            </a:r>
            <a:endParaRPr lang="en-US" sz="2400" dirty="0">
              <a:solidFill>
                <a:srgbClr val="3574BB"/>
              </a:solidFill>
              <a:cs typeface="+mn-cs"/>
            </a:endParaRPr>
          </a:p>
        </p:txBody>
      </p:sp>
      <p:grpSp>
        <p:nvGrpSpPr>
          <p:cNvPr id="19" name="Group 32"/>
          <p:cNvGrpSpPr>
            <a:grpSpLocks/>
          </p:cNvGrpSpPr>
          <p:nvPr/>
        </p:nvGrpSpPr>
        <p:grpSpPr bwMode="auto">
          <a:xfrm>
            <a:off x="7133084" y="3573463"/>
            <a:ext cx="1268412" cy="1279525"/>
            <a:chOff x="630612" y="4274778"/>
            <a:chExt cx="1267991" cy="1280769"/>
          </a:xfrm>
        </p:grpSpPr>
        <p:sp>
          <p:nvSpPr>
            <p:cNvPr id="20" name="Oval 33"/>
            <p:cNvSpPr/>
            <p:nvPr/>
          </p:nvSpPr>
          <p:spPr>
            <a:xfrm>
              <a:off x="690367" y="4309911"/>
              <a:ext cx="1155721" cy="117530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2005" y="4532203"/>
              <a:ext cx="999793" cy="6419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Action</a:t>
              </a: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Objects</a:t>
              </a:r>
            </a:p>
          </p:txBody>
        </p:sp>
      </p:grp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4515222" y="6488956"/>
            <a:ext cx="704850" cy="252412"/>
            <a:chOff x="3738112" y="5197150"/>
            <a:chExt cx="1072588" cy="385838"/>
          </a:xfrm>
        </p:grpSpPr>
        <p:sp>
          <p:nvSpPr>
            <p:cNvPr id="23" name="Oval 40"/>
            <p:cNvSpPr/>
            <p:nvPr/>
          </p:nvSpPr>
          <p:spPr>
            <a:xfrm>
              <a:off x="4442604" y="5197150"/>
              <a:ext cx="368096" cy="374335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b="1" dirty="0"/>
            </a:p>
          </p:txBody>
        </p:sp>
        <p:sp>
          <p:nvSpPr>
            <p:cNvPr id="32" name="Oval 42"/>
            <p:cNvSpPr/>
            <p:nvPr/>
          </p:nvSpPr>
          <p:spPr>
            <a:xfrm>
              <a:off x="4094672" y="5202901"/>
              <a:ext cx="368096" cy="374335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b="1" dirty="0"/>
            </a:p>
          </p:txBody>
        </p:sp>
        <p:sp>
          <p:nvSpPr>
            <p:cNvPr id="33" name="Oval 43"/>
            <p:cNvSpPr/>
            <p:nvPr/>
          </p:nvSpPr>
          <p:spPr>
            <a:xfrm>
              <a:off x="3738112" y="5208653"/>
              <a:ext cx="368096" cy="374335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b="1" dirty="0"/>
            </a:p>
          </p:txBody>
        </p:sp>
      </p:grpSp>
      <p:grpSp>
        <p:nvGrpSpPr>
          <p:cNvPr id="42" name="Group 9"/>
          <p:cNvGrpSpPr>
            <a:grpSpLocks/>
          </p:cNvGrpSpPr>
          <p:nvPr/>
        </p:nvGrpSpPr>
        <p:grpSpPr bwMode="auto">
          <a:xfrm>
            <a:off x="7062217" y="5467350"/>
            <a:ext cx="2046287" cy="1201738"/>
            <a:chOff x="4211999" y="3021259"/>
            <a:chExt cx="2045885" cy="1200868"/>
          </a:xfrm>
        </p:grpSpPr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54789" y="3151340"/>
              <a:ext cx="1103095" cy="659922"/>
            </a:xfrm>
            <a:prstGeom prst="rect">
              <a:avLst/>
            </a:prstGeom>
            <a:noFill/>
            <a:ln>
              <a:noFill/>
            </a:ln>
            <a:effectLst>
              <a:outerShdw blurRad="88900" dist="35921" dir="2700000" algn="ctr" rotWithShape="0">
                <a:srgbClr val="343434">
                  <a:alpha val="60784"/>
                </a:srgbClr>
              </a:outerShdw>
            </a:effectLst>
            <a:extLst/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84988" y="3547927"/>
              <a:ext cx="1066590" cy="674200"/>
            </a:xfrm>
            <a:prstGeom prst="rect">
              <a:avLst/>
            </a:prstGeom>
            <a:noFill/>
            <a:ln>
              <a:noFill/>
            </a:ln>
            <a:effectLst>
              <a:outerShdw blurRad="88900" dist="35921" dir="2700000" algn="ctr" rotWithShape="0">
                <a:srgbClr val="343434">
                  <a:alpha val="60784"/>
                </a:srgbClr>
              </a:outerShdw>
            </a:effectLst>
            <a:extLst/>
          </p:spPr>
        </p:pic>
        <p:grpSp>
          <p:nvGrpSpPr>
            <p:cNvPr id="45" name="Group 49"/>
            <p:cNvGrpSpPr>
              <a:grpSpLocks/>
            </p:cNvGrpSpPr>
            <p:nvPr/>
          </p:nvGrpSpPr>
          <p:grpSpPr bwMode="auto">
            <a:xfrm>
              <a:off x="4927001" y="3305929"/>
              <a:ext cx="1120419" cy="660576"/>
              <a:chOff x="4107480" y="1572020"/>
              <a:chExt cx="1120419" cy="660576"/>
            </a:xfrm>
          </p:grpSpPr>
          <p:sp>
            <p:nvSpPr>
              <p:cNvPr id="47" name="Rectangle 50"/>
              <p:cNvSpPr/>
              <p:nvPr/>
            </p:nvSpPr>
            <p:spPr bwMode="auto">
              <a:xfrm>
                <a:off x="4106713" y="1571308"/>
                <a:ext cx="184114" cy="580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8900" dist="35921" dir="2700000" algn="ctr" rotWithShape="0">
                  <a:srgbClr val="343434">
                    <a:alpha val="60784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endParaRPr lang="en-US" sz="3200">
                  <a:latin typeface="GE Inspira Pitch" pitchFamily="34" charset="0"/>
                  <a:cs typeface="+mn-cs"/>
                </a:endParaRPr>
              </a:p>
            </p:txBody>
          </p:sp>
          <p:pic>
            <p:nvPicPr>
              <p:cNvPr id="48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30150" y="1911111"/>
                <a:ext cx="1097749" cy="321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44513" y="1601798"/>
                <a:ext cx="1040737" cy="307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11999" y="3021259"/>
              <a:ext cx="1428469" cy="713858"/>
            </a:xfrm>
            <a:prstGeom prst="rect">
              <a:avLst/>
            </a:prstGeom>
            <a:noFill/>
            <a:ln>
              <a:noFill/>
            </a:ln>
            <a:effectLst>
              <a:outerShdw blurRad="88900" dist="35921" dir="2700000" algn="ctr" rotWithShape="0">
                <a:srgbClr val="343434">
                  <a:alpha val="60784"/>
                </a:srgbClr>
              </a:outerShdw>
            </a:effectLst>
            <a:extLst/>
          </p:spPr>
        </p:pic>
      </p:grpSp>
      <p:sp>
        <p:nvSpPr>
          <p:cNvPr id="51" name="TextBox 50"/>
          <p:cNvSpPr txBox="1"/>
          <p:nvPr/>
        </p:nvSpPr>
        <p:spPr>
          <a:xfrm>
            <a:off x="3059832" y="3224977"/>
            <a:ext cx="17668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2800" dirty="0">
                <a:latin typeface="+mn-lt"/>
                <a:cs typeface="+mn-cs"/>
              </a:rPr>
              <a:t>Architect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59832" y="5066020"/>
            <a:ext cx="15359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ZA" sz="2800" dirty="0">
                <a:latin typeface="+mn-lt"/>
                <a:cs typeface="+mn-cs"/>
              </a:rPr>
              <a:t>Run-time</a:t>
            </a:r>
            <a:endParaRPr lang="en-US" sz="2800" dirty="0">
              <a:latin typeface="+mn-lt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7504" y="1269875"/>
            <a:ext cx="8547992" cy="1797200"/>
            <a:chOff x="107504" y="1269875"/>
            <a:chExt cx="8547992" cy="1797200"/>
          </a:xfrm>
        </p:grpSpPr>
        <p:sp>
          <p:nvSpPr>
            <p:cNvPr id="12" name="TextBox 11"/>
            <p:cNvSpPr txBox="1"/>
            <p:nvPr/>
          </p:nvSpPr>
          <p:spPr>
            <a:xfrm>
              <a:off x="107504" y="1330325"/>
              <a:ext cx="33536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0000"/>
                  </a:solidFill>
                </a:rPr>
                <a:t>Анализ</a:t>
              </a:r>
              <a:r>
                <a:rPr lang="en-ZA" sz="2400" dirty="0">
                  <a:solidFill>
                    <a:srgbClr val="000000"/>
                  </a:solidFill>
                </a:rPr>
                <a:t>, </a:t>
              </a:r>
              <a:r>
                <a:rPr lang="ru-RU" sz="2400" dirty="0">
                  <a:solidFill>
                    <a:srgbClr val="000000"/>
                  </a:solidFill>
                </a:rPr>
                <a:t>Поиск и устранение отклонений</a:t>
              </a:r>
              <a:r>
                <a:rPr lang="en-ZA" sz="2400" dirty="0">
                  <a:solidFill>
                    <a:srgbClr val="000000"/>
                  </a:solidFill>
                </a:rPr>
                <a:t>, </a:t>
              </a:r>
              <a:r>
                <a:rPr lang="ru-RU" sz="2400" dirty="0">
                  <a:solidFill>
                    <a:srgbClr val="000000"/>
                  </a:solidFill>
                </a:rPr>
                <a:t>Извлечение знаний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59497" y="1734890"/>
              <a:ext cx="2060575" cy="1262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4" name="Group 7"/>
            <p:cNvGrpSpPr>
              <a:grpSpLocks/>
            </p:cNvGrpSpPr>
            <p:nvPr/>
          </p:nvGrpSpPr>
          <p:grpSpPr bwMode="auto">
            <a:xfrm>
              <a:off x="7187059" y="1628800"/>
              <a:ext cx="1468437" cy="1438275"/>
              <a:chOff x="6933693" y="1617157"/>
              <a:chExt cx="1494314" cy="1684903"/>
            </a:xfrm>
          </p:grpSpPr>
          <p:grpSp>
            <p:nvGrpSpPr>
              <p:cNvPr id="35" name="Document"/>
              <p:cNvGrpSpPr>
                <a:grpSpLocks/>
              </p:cNvGrpSpPr>
              <p:nvPr/>
            </p:nvGrpSpPr>
            <p:grpSpPr bwMode="auto">
              <a:xfrm>
                <a:off x="6933693" y="1617157"/>
                <a:ext cx="1470529" cy="1684903"/>
                <a:chOff x="6736080" y="4413504"/>
                <a:chExt cx="1444752" cy="1438656"/>
              </a:xfrm>
            </p:grpSpPr>
            <p:pic>
              <p:nvPicPr>
                <p:cNvPr id="37" name="Document"/>
                <p:cNvPicPr>
                  <a:picLocks noEditPoints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6736080" y="4413504"/>
                  <a:ext cx="1444752" cy="1438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" name="Text Box 28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6862605" y="4769447"/>
                  <a:ext cx="1208569" cy="9603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/>
                <a:lstStyle/>
                <a:p>
                  <a:endParaRPr lang="ru-RU" sz="2400">
                    <a:solidFill>
                      <a:srgbClr val="FFFFFF"/>
                    </a:solidFill>
                    <a:latin typeface="GE Inspira Pitch"/>
                  </a:endParaRPr>
                </a:p>
              </p:txBody>
            </p:sp>
          </p:grpSp>
          <p:sp>
            <p:nvSpPr>
              <p:cNvPr id="36" name="TextBox 19"/>
              <p:cNvSpPr txBox="1">
                <a:spLocks noChangeArrowheads="1"/>
              </p:cNvSpPr>
              <p:nvPr/>
            </p:nvSpPr>
            <p:spPr bwMode="auto">
              <a:xfrm>
                <a:off x="6964387" y="1955131"/>
                <a:ext cx="1463620" cy="1081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000000"/>
                    </a:solidFill>
                  </a:rPr>
                  <a:t>Знания</a:t>
                </a:r>
                <a:r>
                  <a:rPr lang="en-ZA" b="1" dirty="0">
                    <a:solidFill>
                      <a:srgbClr val="000000"/>
                    </a:solidFill>
                  </a:rPr>
                  <a:t>, </a:t>
                </a:r>
                <a:r>
                  <a:rPr lang="ru-RU" b="1" dirty="0">
                    <a:solidFill>
                      <a:srgbClr val="000000"/>
                    </a:solidFill>
                  </a:rPr>
                  <a:t>Понимание,</a:t>
                </a:r>
              </a:p>
              <a:p>
                <a:pPr algn="ctr"/>
                <a:r>
                  <a:rPr lang="ru-RU" b="1" dirty="0">
                    <a:solidFill>
                      <a:srgbClr val="000000"/>
                    </a:solidFill>
                  </a:rPr>
                  <a:t>Модели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3059832" y="1269875"/>
              <a:ext cx="241142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ZA" sz="2800" dirty="0" err="1">
                  <a:latin typeface="+mn-lt"/>
                  <a:cs typeface="+mn-cs"/>
                </a:rPr>
                <a:t>Troubleshooter</a:t>
              </a:r>
              <a:endParaRPr lang="en-US" sz="2800" dirty="0">
                <a:latin typeface="+mn-lt"/>
                <a:cs typeface="+mn-cs"/>
              </a:endParaRPr>
            </a:p>
          </p:txBody>
        </p:sp>
        <p:sp>
          <p:nvSpPr>
            <p:cNvPr id="56" name="Нашивка 55"/>
            <p:cNvSpPr/>
            <p:nvPr/>
          </p:nvSpPr>
          <p:spPr>
            <a:xfrm>
              <a:off x="5541140" y="2126762"/>
              <a:ext cx="1449069" cy="442351"/>
            </a:xfrm>
            <a:prstGeom prst="chevron">
              <a:avLst/>
            </a:prstGeom>
            <a:solidFill>
              <a:srgbClr val="197A45"/>
            </a:solidFill>
            <a:ln>
              <a:solidFill>
                <a:srgbClr val="197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58" name="Нашивка 57"/>
          <p:cNvSpPr/>
          <p:nvPr/>
        </p:nvSpPr>
        <p:spPr>
          <a:xfrm>
            <a:off x="5541140" y="4032034"/>
            <a:ext cx="1449069" cy="442351"/>
          </a:xfrm>
          <a:prstGeom prst="chevron">
            <a:avLst/>
          </a:prstGeom>
          <a:solidFill>
            <a:srgbClr val="197A45"/>
          </a:solidFill>
          <a:ln>
            <a:solidFill>
              <a:srgbClr val="19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Нашивка 58"/>
          <p:cNvSpPr/>
          <p:nvPr/>
        </p:nvSpPr>
        <p:spPr>
          <a:xfrm>
            <a:off x="5533831" y="5880734"/>
            <a:ext cx="1449069" cy="442351"/>
          </a:xfrm>
          <a:prstGeom prst="chevron">
            <a:avLst/>
          </a:prstGeom>
          <a:solidFill>
            <a:srgbClr val="197A45"/>
          </a:solidFill>
          <a:ln>
            <a:solidFill>
              <a:srgbClr val="19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51" grpId="0"/>
      <p:bldP spid="52" grpId="0"/>
      <p:bldP spid="58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 smtClean="0"/>
              <a:t>Интеграция </a:t>
            </a:r>
            <a:r>
              <a:rPr lang="ru-RU" dirty="0" smtClean="0"/>
              <a:t>модели </a:t>
            </a:r>
            <a:r>
              <a:rPr lang="ru-RU" sz="3200" b="0" dirty="0" smtClean="0"/>
              <a:t>с системой управления</a:t>
            </a:r>
            <a:endParaRPr lang="ru-RU" sz="3200" b="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220785" y="2276872"/>
            <a:ext cx="1079500" cy="2873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SCADA</a:t>
            </a:r>
            <a:endParaRPr lang="ru-RU" dirty="0">
              <a:solidFill>
                <a:schemeClr val="accent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60" name="Группа 59"/>
          <p:cNvGrpSpPr>
            <a:grpSpLocks/>
          </p:cNvGrpSpPr>
          <p:nvPr/>
        </p:nvGrpSpPr>
        <p:grpSpPr bwMode="auto">
          <a:xfrm>
            <a:off x="4356100" y="1845218"/>
            <a:ext cx="2303463" cy="503662"/>
            <a:chOff x="3707904" y="1844929"/>
            <a:chExt cx="2304256" cy="503951"/>
          </a:xfrm>
        </p:grpSpPr>
        <p:sp>
          <p:nvSpPr>
            <p:cNvPr id="61" name="Стрелка вправо 60"/>
            <p:cNvSpPr/>
            <p:nvPr/>
          </p:nvSpPr>
          <p:spPr>
            <a:xfrm>
              <a:off x="3707904" y="2132856"/>
              <a:ext cx="2304256" cy="216024"/>
            </a:xfrm>
            <a:prstGeom prst="rightArrow">
              <a:avLst/>
            </a:prstGeom>
            <a:solidFill>
              <a:srgbClr val="197A45"/>
            </a:solidFill>
            <a:ln>
              <a:solidFill>
                <a:srgbClr val="197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923878" y="1844929"/>
              <a:ext cx="1872307" cy="287503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schemeClr val="tx1"/>
                  </a:solidFill>
                </a:rPr>
                <a:t>Текущие данные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Группа 62"/>
          <p:cNvGrpSpPr>
            <a:grpSpLocks/>
          </p:cNvGrpSpPr>
          <p:nvPr/>
        </p:nvGrpSpPr>
        <p:grpSpPr bwMode="auto">
          <a:xfrm>
            <a:off x="3023902" y="1484451"/>
            <a:ext cx="3811289" cy="1368287"/>
            <a:chOff x="2376550" y="907799"/>
            <a:chExt cx="3811236" cy="1369073"/>
          </a:xfrm>
        </p:grpSpPr>
        <p:sp>
          <p:nvSpPr>
            <p:cNvPr id="64" name="Стрелка вправо 63"/>
            <p:cNvSpPr/>
            <p:nvPr/>
          </p:nvSpPr>
          <p:spPr>
            <a:xfrm flipH="1">
              <a:off x="3707142" y="1844824"/>
              <a:ext cx="2305018" cy="216024"/>
            </a:xfrm>
            <a:prstGeom prst="rightArrow">
              <a:avLst/>
            </a:prstGeom>
            <a:solidFill>
              <a:srgbClr val="711471"/>
            </a:solidFill>
            <a:ln>
              <a:solidFill>
                <a:srgbClr val="7114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3874306" y="1989369"/>
              <a:ext cx="2313480" cy="287503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  <a:cs typeface="Arial" charset="0"/>
                </a:rPr>
                <a:t>Сообщения оператору</a:t>
              </a:r>
            </a:p>
            <a:p>
              <a:pPr algn="ctr">
                <a:defRPr/>
              </a:pPr>
              <a:endParaRPr lang="ru-RU" sz="1600" dirty="0">
                <a:solidFill>
                  <a:schemeClr val="tx1"/>
                </a:solidFill>
                <a:cs typeface="Arial" charset="0"/>
              </a:endParaRPr>
            </a:p>
          </p:txBody>
        </p:sp>
        <p:pic>
          <p:nvPicPr>
            <p:cNvPr id="6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6550" y="907799"/>
              <a:ext cx="57606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" name="Стрелка углом 29"/>
          <p:cNvSpPr>
            <a:spLocks noChangeArrowheads="1"/>
          </p:cNvSpPr>
          <p:nvPr/>
        </p:nvSpPr>
        <p:spPr bwMode="auto">
          <a:xfrm rot="16200000" flipH="1">
            <a:off x="4976025" y="2088351"/>
            <a:ext cx="846126" cy="2663825"/>
          </a:xfrm>
          <a:custGeom>
            <a:avLst/>
            <a:gdLst>
              <a:gd name="T0" fmla="*/ 896985 w 1296144"/>
              <a:gd name="T1" fmla="*/ 0 h 2664296"/>
              <a:gd name="T2" fmla="*/ 896985 w 1296144"/>
              <a:gd name="T3" fmla="*/ 263692 h 2664296"/>
              <a:gd name="T4" fmla="*/ 38896 w 1296144"/>
              <a:gd name="T5" fmla="*/ 2663825 h 2664296"/>
              <a:gd name="T6" fmla="*/ 1008063 w 1296144"/>
              <a:gd name="T7" fmla="*/ 131847 h 2664296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1296144"/>
              <a:gd name="T13" fmla="*/ 0 h 2664296"/>
              <a:gd name="T14" fmla="*/ 1296144 w 1296144"/>
              <a:gd name="T15" fmla="*/ 2664296 h 2664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6144" h="2664296">
                <a:moveTo>
                  <a:pt x="0" y="2664296"/>
                </a:moveTo>
                <a:lnTo>
                  <a:pt x="0" y="648921"/>
                </a:lnTo>
                <a:cubicBezTo>
                  <a:pt x="0" y="335741"/>
                  <a:pt x="253883" y="81858"/>
                  <a:pt x="567063" y="81859"/>
                </a:cubicBezTo>
                <a:cubicBezTo>
                  <a:pt x="567063" y="81859"/>
                  <a:pt x="567063" y="81859"/>
                  <a:pt x="567063" y="81859"/>
                </a:cubicBezTo>
                <a:lnTo>
                  <a:pt x="1153322" y="81858"/>
                </a:lnTo>
                <a:lnTo>
                  <a:pt x="1153322" y="0"/>
                </a:lnTo>
                <a:lnTo>
                  <a:pt x="1296144" y="131870"/>
                </a:lnTo>
                <a:lnTo>
                  <a:pt x="1153322" y="263739"/>
                </a:lnTo>
                <a:lnTo>
                  <a:pt x="1153322" y="181881"/>
                </a:lnTo>
                <a:lnTo>
                  <a:pt x="567063" y="181881"/>
                </a:lnTo>
                <a:lnTo>
                  <a:pt x="567062" y="181881"/>
                </a:lnTo>
                <a:cubicBezTo>
                  <a:pt x="567062" y="181881"/>
                  <a:pt x="567062" y="181881"/>
                  <a:pt x="567062" y="181881"/>
                </a:cubicBezTo>
                <a:cubicBezTo>
                  <a:pt x="309123" y="181880"/>
                  <a:pt x="100022" y="390981"/>
                  <a:pt x="100022" y="648920"/>
                </a:cubicBezTo>
                <a:lnTo>
                  <a:pt x="100023" y="2664296"/>
                </a:lnTo>
                <a:close/>
              </a:path>
            </a:pathLst>
          </a:custGeom>
          <a:solidFill>
            <a:srgbClr val="711471"/>
          </a:solidFill>
          <a:ln w="25400" algn="ctr">
            <a:solidFill>
              <a:srgbClr val="71147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427984" y="2996952"/>
            <a:ext cx="2255272" cy="2873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>
                <a:solidFill>
                  <a:schemeClr val="tx1"/>
                </a:solidFill>
              </a:rPr>
              <a:t>Уставки</a:t>
            </a:r>
            <a:r>
              <a:rPr lang="ru-RU" sz="1600" dirty="0">
                <a:solidFill>
                  <a:schemeClr val="tx1"/>
                </a:solidFill>
              </a:rPr>
              <a:t> регуляторам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660232" y="1700808"/>
            <a:ext cx="1728192" cy="1583480"/>
            <a:chOff x="6660232" y="1700808"/>
            <a:chExt cx="1728192" cy="1583480"/>
          </a:xfrm>
        </p:grpSpPr>
        <p:sp>
          <p:nvSpPr>
            <p:cNvPr id="74" name="Прямоугольник 73"/>
            <p:cNvSpPr/>
            <p:nvPr/>
          </p:nvSpPr>
          <p:spPr bwMode="auto">
            <a:xfrm>
              <a:off x="6660232" y="1700808"/>
              <a:ext cx="1079501" cy="28733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711471"/>
                  </a:solidFill>
                </a:rPr>
                <a:t>APC</a:t>
              </a:r>
              <a:endParaRPr lang="ru-RU" dirty="0">
                <a:solidFill>
                  <a:srgbClr val="71147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711471"/>
                </a:solidFill>
              </a:endParaRPr>
            </a:p>
          </p:txBody>
        </p:sp>
        <p:pic>
          <p:nvPicPr>
            <p:cNvPr id="72" name="Picture 6" descr="CSense Sma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46811" y="2413279"/>
              <a:ext cx="741613" cy="799697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9" name="Группа 8"/>
            <p:cNvGrpSpPr/>
            <p:nvPr/>
          </p:nvGrpSpPr>
          <p:grpSpPr>
            <a:xfrm>
              <a:off x="6852156" y="2035607"/>
              <a:ext cx="754934" cy="1248681"/>
              <a:chOff x="6996172" y="2035608"/>
              <a:chExt cx="624761" cy="1033372"/>
            </a:xfrm>
          </p:grpSpPr>
          <p:sp>
            <p:nvSpPr>
              <p:cNvPr id="228" name="Freeform 881"/>
              <p:cNvSpPr>
                <a:spLocks noEditPoints="1"/>
              </p:cNvSpPr>
              <p:nvPr/>
            </p:nvSpPr>
            <p:spPr bwMode="auto">
              <a:xfrm>
                <a:off x="6996172" y="2035608"/>
                <a:ext cx="624761" cy="1033372"/>
              </a:xfrm>
              <a:custGeom>
                <a:avLst/>
                <a:gdLst>
                  <a:gd name="T0" fmla="*/ 106 w 211"/>
                  <a:gd name="T1" fmla="*/ 23 h 349"/>
                  <a:gd name="T2" fmla="*/ 73 w 211"/>
                  <a:gd name="T3" fmla="*/ 24 h 349"/>
                  <a:gd name="T4" fmla="*/ 48 w 211"/>
                  <a:gd name="T5" fmla="*/ 26 h 349"/>
                  <a:gd name="T6" fmla="*/ 33 w 211"/>
                  <a:gd name="T7" fmla="*/ 30 h 349"/>
                  <a:gd name="T8" fmla="*/ 24 w 211"/>
                  <a:gd name="T9" fmla="*/ 33 h 349"/>
                  <a:gd name="T10" fmla="*/ 24 w 211"/>
                  <a:gd name="T11" fmla="*/ 316 h 349"/>
                  <a:gd name="T12" fmla="*/ 33 w 211"/>
                  <a:gd name="T13" fmla="*/ 319 h 349"/>
                  <a:gd name="T14" fmla="*/ 48 w 211"/>
                  <a:gd name="T15" fmla="*/ 323 h 349"/>
                  <a:gd name="T16" fmla="*/ 73 w 211"/>
                  <a:gd name="T17" fmla="*/ 325 h 349"/>
                  <a:gd name="T18" fmla="*/ 106 w 211"/>
                  <a:gd name="T19" fmla="*/ 326 h 349"/>
                  <a:gd name="T20" fmla="*/ 139 w 211"/>
                  <a:gd name="T21" fmla="*/ 325 h 349"/>
                  <a:gd name="T22" fmla="*/ 162 w 211"/>
                  <a:gd name="T23" fmla="*/ 323 h 349"/>
                  <a:gd name="T24" fmla="*/ 179 w 211"/>
                  <a:gd name="T25" fmla="*/ 319 h 349"/>
                  <a:gd name="T26" fmla="*/ 188 w 211"/>
                  <a:gd name="T27" fmla="*/ 316 h 349"/>
                  <a:gd name="T28" fmla="*/ 188 w 211"/>
                  <a:gd name="T29" fmla="*/ 33 h 349"/>
                  <a:gd name="T30" fmla="*/ 179 w 211"/>
                  <a:gd name="T31" fmla="*/ 30 h 349"/>
                  <a:gd name="T32" fmla="*/ 162 w 211"/>
                  <a:gd name="T33" fmla="*/ 26 h 349"/>
                  <a:gd name="T34" fmla="*/ 139 w 211"/>
                  <a:gd name="T35" fmla="*/ 24 h 349"/>
                  <a:gd name="T36" fmla="*/ 106 w 211"/>
                  <a:gd name="T37" fmla="*/ 23 h 349"/>
                  <a:gd name="T38" fmla="*/ 106 w 211"/>
                  <a:gd name="T39" fmla="*/ 0 h 349"/>
                  <a:gd name="T40" fmla="*/ 141 w 211"/>
                  <a:gd name="T41" fmla="*/ 2 h 349"/>
                  <a:gd name="T42" fmla="*/ 169 w 211"/>
                  <a:gd name="T43" fmla="*/ 3 h 349"/>
                  <a:gd name="T44" fmla="*/ 186 w 211"/>
                  <a:gd name="T45" fmla="*/ 7 h 349"/>
                  <a:gd name="T46" fmla="*/ 197 w 211"/>
                  <a:gd name="T47" fmla="*/ 10 h 349"/>
                  <a:gd name="T48" fmla="*/ 202 w 211"/>
                  <a:gd name="T49" fmla="*/ 14 h 349"/>
                  <a:gd name="T50" fmla="*/ 204 w 211"/>
                  <a:gd name="T51" fmla="*/ 14 h 349"/>
                  <a:gd name="T52" fmla="*/ 206 w 211"/>
                  <a:gd name="T53" fmla="*/ 16 h 349"/>
                  <a:gd name="T54" fmla="*/ 209 w 211"/>
                  <a:gd name="T55" fmla="*/ 19 h 349"/>
                  <a:gd name="T56" fmla="*/ 211 w 211"/>
                  <a:gd name="T57" fmla="*/ 21 h 349"/>
                  <a:gd name="T58" fmla="*/ 211 w 211"/>
                  <a:gd name="T59" fmla="*/ 26 h 349"/>
                  <a:gd name="T60" fmla="*/ 211 w 211"/>
                  <a:gd name="T61" fmla="*/ 325 h 349"/>
                  <a:gd name="T62" fmla="*/ 211 w 211"/>
                  <a:gd name="T63" fmla="*/ 328 h 349"/>
                  <a:gd name="T64" fmla="*/ 209 w 211"/>
                  <a:gd name="T65" fmla="*/ 332 h 349"/>
                  <a:gd name="T66" fmla="*/ 206 w 211"/>
                  <a:gd name="T67" fmla="*/ 333 h 349"/>
                  <a:gd name="T68" fmla="*/ 204 w 211"/>
                  <a:gd name="T69" fmla="*/ 335 h 349"/>
                  <a:gd name="T70" fmla="*/ 202 w 211"/>
                  <a:gd name="T71" fmla="*/ 335 h 349"/>
                  <a:gd name="T72" fmla="*/ 197 w 211"/>
                  <a:gd name="T73" fmla="*/ 339 h 349"/>
                  <a:gd name="T74" fmla="*/ 186 w 211"/>
                  <a:gd name="T75" fmla="*/ 342 h 349"/>
                  <a:gd name="T76" fmla="*/ 169 w 211"/>
                  <a:gd name="T77" fmla="*/ 346 h 349"/>
                  <a:gd name="T78" fmla="*/ 141 w 211"/>
                  <a:gd name="T79" fmla="*/ 349 h 349"/>
                  <a:gd name="T80" fmla="*/ 106 w 211"/>
                  <a:gd name="T81" fmla="*/ 349 h 349"/>
                  <a:gd name="T82" fmla="*/ 106 w 211"/>
                  <a:gd name="T83" fmla="*/ 349 h 349"/>
                  <a:gd name="T84" fmla="*/ 69 w 211"/>
                  <a:gd name="T85" fmla="*/ 349 h 349"/>
                  <a:gd name="T86" fmla="*/ 43 w 211"/>
                  <a:gd name="T87" fmla="*/ 346 h 349"/>
                  <a:gd name="T88" fmla="*/ 26 w 211"/>
                  <a:gd name="T89" fmla="*/ 342 h 349"/>
                  <a:gd name="T90" fmla="*/ 14 w 211"/>
                  <a:gd name="T91" fmla="*/ 339 h 349"/>
                  <a:gd name="T92" fmla="*/ 10 w 211"/>
                  <a:gd name="T93" fmla="*/ 335 h 349"/>
                  <a:gd name="T94" fmla="*/ 7 w 211"/>
                  <a:gd name="T95" fmla="*/ 335 h 349"/>
                  <a:gd name="T96" fmla="*/ 5 w 211"/>
                  <a:gd name="T97" fmla="*/ 333 h 349"/>
                  <a:gd name="T98" fmla="*/ 3 w 211"/>
                  <a:gd name="T99" fmla="*/ 332 h 349"/>
                  <a:gd name="T100" fmla="*/ 1 w 211"/>
                  <a:gd name="T101" fmla="*/ 328 h 349"/>
                  <a:gd name="T102" fmla="*/ 0 w 211"/>
                  <a:gd name="T103" fmla="*/ 325 h 349"/>
                  <a:gd name="T104" fmla="*/ 0 w 211"/>
                  <a:gd name="T105" fmla="*/ 26 h 349"/>
                  <a:gd name="T106" fmla="*/ 1 w 211"/>
                  <a:gd name="T107" fmla="*/ 21 h 349"/>
                  <a:gd name="T108" fmla="*/ 3 w 211"/>
                  <a:gd name="T109" fmla="*/ 19 h 349"/>
                  <a:gd name="T110" fmla="*/ 5 w 211"/>
                  <a:gd name="T111" fmla="*/ 16 h 349"/>
                  <a:gd name="T112" fmla="*/ 7 w 211"/>
                  <a:gd name="T113" fmla="*/ 14 h 349"/>
                  <a:gd name="T114" fmla="*/ 10 w 211"/>
                  <a:gd name="T115" fmla="*/ 14 h 349"/>
                  <a:gd name="T116" fmla="*/ 14 w 211"/>
                  <a:gd name="T117" fmla="*/ 10 h 349"/>
                  <a:gd name="T118" fmla="*/ 26 w 211"/>
                  <a:gd name="T119" fmla="*/ 7 h 349"/>
                  <a:gd name="T120" fmla="*/ 43 w 211"/>
                  <a:gd name="T121" fmla="*/ 3 h 349"/>
                  <a:gd name="T122" fmla="*/ 69 w 211"/>
                  <a:gd name="T123" fmla="*/ 2 h 349"/>
                  <a:gd name="T124" fmla="*/ 106 w 211"/>
                  <a:gd name="T125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1" h="349">
                    <a:moveTo>
                      <a:pt x="106" y="23"/>
                    </a:moveTo>
                    <a:lnTo>
                      <a:pt x="73" y="24"/>
                    </a:lnTo>
                    <a:lnTo>
                      <a:pt x="48" y="26"/>
                    </a:lnTo>
                    <a:lnTo>
                      <a:pt x="33" y="30"/>
                    </a:lnTo>
                    <a:lnTo>
                      <a:pt x="24" y="33"/>
                    </a:lnTo>
                    <a:lnTo>
                      <a:pt x="24" y="316"/>
                    </a:lnTo>
                    <a:lnTo>
                      <a:pt x="33" y="319"/>
                    </a:lnTo>
                    <a:lnTo>
                      <a:pt x="48" y="323"/>
                    </a:lnTo>
                    <a:lnTo>
                      <a:pt x="73" y="325"/>
                    </a:lnTo>
                    <a:lnTo>
                      <a:pt x="106" y="326"/>
                    </a:lnTo>
                    <a:lnTo>
                      <a:pt x="139" y="325"/>
                    </a:lnTo>
                    <a:lnTo>
                      <a:pt x="162" y="323"/>
                    </a:lnTo>
                    <a:lnTo>
                      <a:pt x="179" y="319"/>
                    </a:lnTo>
                    <a:lnTo>
                      <a:pt x="188" y="316"/>
                    </a:lnTo>
                    <a:lnTo>
                      <a:pt x="188" y="33"/>
                    </a:lnTo>
                    <a:lnTo>
                      <a:pt x="179" y="30"/>
                    </a:lnTo>
                    <a:lnTo>
                      <a:pt x="162" y="26"/>
                    </a:lnTo>
                    <a:lnTo>
                      <a:pt x="139" y="24"/>
                    </a:lnTo>
                    <a:lnTo>
                      <a:pt x="106" y="23"/>
                    </a:lnTo>
                    <a:close/>
                    <a:moveTo>
                      <a:pt x="106" y="0"/>
                    </a:moveTo>
                    <a:lnTo>
                      <a:pt x="141" y="2"/>
                    </a:lnTo>
                    <a:lnTo>
                      <a:pt x="169" y="3"/>
                    </a:lnTo>
                    <a:lnTo>
                      <a:pt x="186" y="7"/>
                    </a:lnTo>
                    <a:lnTo>
                      <a:pt x="197" y="10"/>
                    </a:lnTo>
                    <a:lnTo>
                      <a:pt x="202" y="14"/>
                    </a:lnTo>
                    <a:lnTo>
                      <a:pt x="204" y="14"/>
                    </a:lnTo>
                    <a:lnTo>
                      <a:pt x="206" y="16"/>
                    </a:lnTo>
                    <a:lnTo>
                      <a:pt x="209" y="19"/>
                    </a:lnTo>
                    <a:lnTo>
                      <a:pt x="211" y="21"/>
                    </a:lnTo>
                    <a:lnTo>
                      <a:pt x="211" y="26"/>
                    </a:lnTo>
                    <a:lnTo>
                      <a:pt x="211" y="325"/>
                    </a:lnTo>
                    <a:lnTo>
                      <a:pt x="211" y="328"/>
                    </a:lnTo>
                    <a:lnTo>
                      <a:pt x="209" y="332"/>
                    </a:lnTo>
                    <a:lnTo>
                      <a:pt x="206" y="333"/>
                    </a:lnTo>
                    <a:lnTo>
                      <a:pt x="204" y="335"/>
                    </a:lnTo>
                    <a:lnTo>
                      <a:pt x="202" y="335"/>
                    </a:lnTo>
                    <a:lnTo>
                      <a:pt x="197" y="339"/>
                    </a:lnTo>
                    <a:lnTo>
                      <a:pt x="186" y="342"/>
                    </a:lnTo>
                    <a:lnTo>
                      <a:pt x="169" y="346"/>
                    </a:lnTo>
                    <a:lnTo>
                      <a:pt x="141" y="349"/>
                    </a:lnTo>
                    <a:lnTo>
                      <a:pt x="106" y="349"/>
                    </a:lnTo>
                    <a:lnTo>
                      <a:pt x="106" y="349"/>
                    </a:lnTo>
                    <a:lnTo>
                      <a:pt x="69" y="349"/>
                    </a:lnTo>
                    <a:lnTo>
                      <a:pt x="43" y="346"/>
                    </a:lnTo>
                    <a:lnTo>
                      <a:pt x="26" y="342"/>
                    </a:lnTo>
                    <a:lnTo>
                      <a:pt x="14" y="339"/>
                    </a:lnTo>
                    <a:lnTo>
                      <a:pt x="10" y="335"/>
                    </a:lnTo>
                    <a:lnTo>
                      <a:pt x="7" y="335"/>
                    </a:lnTo>
                    <a:lnTo>
                      <a:pt x="5" y="333"/>
                    </a:lnTo>
                    <a:lnTo>
                      <a:pt x="3" y="332"/>
                    </a:lnTo>
                    <a:lnTo>
                      <a:pt x="1" y="328"/>
                    </a:lnTo>
                    <a:lnTo>
                      <a:pt x="0" y="325"/>
                    </a:lnTo>
                    <a:lnTo>
                      <a:pt x="0" y="26"/>
                    </a:lnTo>
                    <a:lnTo>
                      <a:pt x="1" y="21"/>
                    </a:lnTo>
                    <a:lnTo>
                      <a:pt x="3" y="19"/>
                    </a:lnTo>
                    <a:lnTo>
                      <a:pt x="5" y="16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4" y="10"/>
                    </a:lnTo>
                    <a:lnTo>
                      <a:pt x="26" y="7"/>
                    </a:lnTo>
                    <a:lnTo>
                      <a:pt x="43" y="3"/>
                    </a:lnTo>
                    <a:lnTo>
                      <a:pt x="69" y="2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711471"/>
              </a:solidFill>
              <a:ln w="0">
                <a:solidFill>
                  <a:srgbClr val="71147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9" name="Freeform 882"/>
              <p:cNvSpPr>
                <a:spLocks/>
              </p:cNvSpPr>
              <p:nvPr/>
            </p:nvSpPr>
            <p:spPr bwMode="auto">
              <a:xfrm>
                <a:off x="7114610" y="2165890"/>
                <a:ext cx="390845" cy="103634"/>
              </a:xfrm>
              <a:custGeom>
                <a:avLst/>
                <a:gdLst>
                  <a:gd name="T0" fmla="*/ 3 w 132"/>
                  <a:gd name="T1" fmla="*/ 0 h 35"/>
                  <a:gd name="T2" fmla="*/ 129 w 132"/>
                  <a:gd name="T3" fmla="*/ 0 h 35"/>
                  <a:gd name="T4" fmla="*/ 131 w 132"/>
                  <a:gd name="T5" fmla="*/ 1 h 35"/>
                  <a:gd name="T6" fmla="*/ 132 w 132"/>
                  <a:gd name="T7" fmla="*/ 3 h 35"/>
                  <a:gd name="T8" fmla="*/ 132 w 132"/>
                  <a:gd name="T9" fmla="*/ 33 h 35"/>
                  <a:gd name="T10" fmla="*/ 131 w 132"/>
                  <a:gd name="T11" fmla="*/ 35 h 35"/>
                  <a:gd name="T12" fmla="*/ 129 w 132"/>
                  <a:gd name="T13" fmla="*/ 35 h 35"/>
                  <a:gd name="T14" fmla="*/ 3 w 132"/>
                  <a:gd name="T15" fmla="*/ 35 h 35"/>
                  <a:gd name="T16" fmla="*/ 0 w 132"/>
                  <a:gd name="T17" fmla="*/ 35 h 35"/>
                  <a:gd name="T18" fmla="*/ 0 w 132"/>
                  <a:gd name="T19" fmla="*/ 33 h 35"/>
                  <a:gd name="T20" fmla="*/ 0 w 132"/>
                  <a:gd name="T21" fmla="*/ 3 h 35"/>
                  <a:gd name="T22" fmla="*/ 0 w 132"/>
                  <a:gd name="T23" fmla="*/ 1 h 35"/>
                  <a:gd name="T24" fmla="*/ 3 w 132"/>
                  <a:gd name="T2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35">
                    <a:moveTo>
                      <a:pt x="3" y="0"/>
                    </a:moveTo>
                    <a:lnTo>
                      <a:pt x="129" y="0"/>
                    </a:lnTo>
                    <a:lnTo>
                      <a:pt x="131" y="1"/>
                    </a:lnTo>
                    <a:lnTo>
                      <a:pt x="132" y="3"/>
                    </a:lnTo>
                    <a:lnTo>
                      <a:pt x="132" y="33"/>
                    </a:lnTo>
                    <a:lnTo>
                      <a:pt x="131" y="35"/>
                    </a:lnTo>
                    <a:lnTo>
                      <a:pt x="129" y="35"/>
                    </a:lnTo>
                    <a:lnTo>
                      <a:pt x="3" y="35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11471"/>
              </a:solidFill>
              <a:ln w="0">
                <a:solidFill>
                  <a:srgbClr val="71147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0" name="Freeform 883"/>
              <p:cNvSpPr>
                <a:spLocks/>
              </p:cNvSpPr>
              <p:nvPr/>
            </p:nvSpPr>
            <p:spPr bwMode="auto">
              <a:xfrm>
                <a:off x="7114610" y="2319859"/>
                <a:ext cx="390845" cy="103634"/>
              </a:xfrm>
              <a:custGeom>
                <a:avLst/>
                <a:gdLst>
                  <a:gd name="T0" fmla="*/ 3 w 132"/>
                  <a:gd name="T1" fmla="*/ 0 h 35"/>
                  <a:gd name="T2" fmla="*/ 129 w 132"/>
                  <a:gd name="T3" fmla="*/ 0 h 35"/>
                  <a:gd name="T4" fmla="*/ 131 w 132"/>
                  <a:gd name="T5" fmla="*/ 0 h 35"/>
                  <a:gd name="T6" fmla="*/ 132 w 132"/>
                  <a:gd name="T7" fmla="*/ 2 h 35"/>
                  <a:gd name="T8" fmla="*/ 132 w 132"/>
                  <a:gd name="T9" fmla="*/ 31 h 35"/>
                  <a:gd name="T10" fmla="*/ 131 w 132"/>
                  <a:gd name="T11" fmla="*/ 33 h 35"/>
                  <a:gd name="T12" fmla="*/ 129 w 132"/>
                  <a:gd name="T13" fmla="*/ 35 h 35"/>
                  <a:gd name="T14" fmla="*/ 3 w 132"/>
                  <a:gd name="T15" fmla="*/ 35 h 35"/>
                  <a:gd name="T16" fmla="*/ 0 w 132"/>
                  <a:gd name="T17" fmla="*/ 33 h 35"/>
                  <a:gd name="T18" fmla="*/ 0 w 132"/>
                  <a:gd name="T19" fmla="*/ 31 h 35"/>
                  <a:gd name="T20" fmla="*/ 0 w 132"/>
                  <a:gd name="T21" fmla="*/ 2 h 35"/>
                  <a:gd name="T22" fmla="*/ 0 w 132"/>
                  <a:gd name="T23" fmla="*/ 0 h 35"/>
                  <a:gd name="T24" fmla="*/ 3 w 132"/>
                  <a:gd name="T2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35">
                    <a:moveTo>
                      <a:pt x="3" y="0"/>
                    </a:moveTo>
                    <a:lnTo>
                      <a:pt x="129" y="0"/>
                    </a:lnTo>
                    <a:lnTo>
                      <a:pt x="131" y="0"/>
                    </a:lnTo>
                    <a:lnTo>
                      <a:pt x="132" y="2"/>
                    </a:lnTo>
                    <a:lnTo>
                      <a:pt x="132" y="31"/>
                    </a:lnTo>
                    <a:lnTo>
                      <a:pt x="131" y="33"/>
                    </a:lnTo>
                    <a:lnTo>
                      <a:pt x="129" y="35"/>
                    </a:lnTo>
                    <a:lnTo>
                      <a:pt x="3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11471"/>
              </a:solidFill>
              <a:ln w="0">
                <a:solidFill>
                  <a:srgbClr val="71147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55" name="Двойная стрелка вверх/вниз 54"/>
          <p:cNvSpPr/>
          <p:nvPr/>
        </p:nvSpPr>
        <p:spPr>
          <a:xfrm>
            <a:off x="3658733" y="3068639"/>
            <a:ext cx="288925" cy="786164"/>
          </a:xfrm>
          <a:prstGeom prst="upDownArrow">
            <a:avLst/>
          </a:prstGeom>
          <a:solidFill>
            <a:srgbClr val="3574BB"/>
          </a:solidFill>
          <a:ln>
            <a:solidFill>
              <a:srgbClr val="3574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Двойная стрелка вверх/вниз 56"/>
          <p:cNvSpPr/>
          <p:nvPr/>
        </p:nvSpPr>
        <p:spPr>
          <a:xfrm>
            <a:off x="3658733" y="4725989"/>
            <a:ext cx="288925" cy="647228"/>
          </a:xfrm>
          <a:prstGeom prst="upDownArrow">
            <a:avLst/>
          </a:prstGeom>
          <a:solidFill>
            <a:srgbClr val="3574BB"/>
          </a:solidFill>
          <a:ln>
            <a:solidFill>
              <a:srgbClr val="3574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5" name="Группа 74"/>
          <p:cNvGrpSpPr/>
          <p:nvPr/>
        </p:nvGrpSpPr>
        <p:grpSpPr>
          <a:xfrm>
            <a:off x="3131840" y="3920789"/>
            <a:ext cx="1510464" cy="804355"/>
            <a:chOff x="230188" y="6142756"/>
            <a:chExt cx="781050" cy="415926"/>
          </a:xfrm>
        </p:grpSpPr>
        <p:sp>
          <p:nvSpPr>
            <p:cNvPr id="76" name="Freeform 186"/>
            <p:cNvSpPr>
              <a:spLocks/>
            </p:cNvSpPr>
            <p:nvPr/>
          </p:nvSpPr>
          <p:spPr bwMode="auto">
            <a:xfrm>
              <a:off x="971550" y="6158631"/>
              <a:ext cx="39688" cy="363538"/>
            </a:xfrm>
            <a:custGeom>
              <a:avLst/>
              <a:gdLst>
                <a:gd name="T0" fmla="*/ 0 w 25"/>
                <a:gd name="T1" fmla="*/ 0 h 229"/>
                <a:gd name="T2" fmla="*/ 23 w 25"/>
                <a:gd name="T3" fmla="*/ 0 h 229"/>
                <a:gd name="T4" fmla="*/ 25 w 25"/>
                <a:gd name="T5" fmla="*/ 0 h 229"/>
                <a:gd name="T6" fmla="*/ 25 w 25"/>
                <a:gd name="T7" fmla="*/ 2 h 229"/>
                <a:gd name="T8" fmla="*/ 25 w 25"/>
                <a:gd name="T9" fmla="*/ 192 h 229"/>
                <a:gd name="T10" fmla="*/ 14 w 25"/>
                <a:gd name="T11" fmla="*/ 192 h 229"/>
                <a:gd name="T12" fmla="*/ 11 w 25"/>
                <a:gd name="T13" fmla="*/ 192 h 229"/>
                <a:gd name="T14" fmla="*/ 7 w 25"/>
                <a:gd name="T15" fmla="*/ 192 h 229"/>
                <a:gd name="T16" fmla="*/ 7 w 25"/>
                <a:gd name="T17" fmla="*/ 192 h 229"/>
                <a:gd name="T18" fmla="*/ 7 w 25"/>
                <a:gd name="T19" fmla="*/ 210 h 229"/>
                <a:gd name="T20" fmla="*/ 7 w 25"/>
                <a:gd name="T21" fmla="*/ 210 h 229"/>
                <a:gd name="T22" fmla="*/ 11 w 25"/>
                <a:gd name="T23" fmla="*/ 212 h 229"/>
                <a:gd name="T24" fmla="*/ 14 w 25"/>
                <a:gd name="T25" fmla="*/ 212 h 229"/>
                <a:gd name="T26" fmla="*/ 25 w 25"/>
                <a:gd name="T27" fmla="*/ 212 h 229"/>
                <a:gd name="T28" fmla="*/ 25 w 25"/>
                <a:gd name="T29" fmla="*/ 227 h 229"/>
                <a:gd name="T30" fmla="*/ 25 w 25"/>
                <a:gd name="T31" fmla="*/ 229 h 229"/>
                <a:gd name="T32" fmla="*/ 23 w 25"/>
                <a:gd name="T33" fmla="*/ 229 h 229"/>
                <a:gd name="T34" fmla="*/ 0 w 25"/>
                <a:gd name="T35" fmla="*/ 229 h 229"/>
                <a:gd name="T36" fmla="*/ 0 w 25"/>
                <a:gd name="T37" fmla="*/ 229 h 229"/>
                <a:gd name="T38" fmla="*/ 0 w 25"/>
                <a:gd name="T39" fmla="*/ 227 h 229"/>
                <a:gd name="T40" fmla="*/ 0 w 25"/>
                <a:gd name="T41" fmla="*/ 2 h 229"/>
                <a:gd name="T42" fmla="*/ 0 w 25"/>
                <a:gd name="T43" fmla="*/ 0 h 229"/>
                <a:gd name="T44" fmla="*/ 0 w 25"/>
                <a:gd name="T4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29">
                  <a:moveTo>
                    <a:pt x="0" y="0"/>
                  </a:moveTo>
                  <a:lnTo>
                    <a:pt x="23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5" y="192"/>
                  </a:lnTo>
                  <a:lnTo>
                    <a:pt x="14" y="192"/>
                  </a:lnTo>
                  <a:lnTo>
                    <a:pt x="11" y="192"/>
                  </a:lnTo>
                  <a:lnTo>
                    <a:pt x="7" y="192"/>
                  </a:lnTo>
                  <a:lnTo>
                    <a:pt x="7" y="192"/>
                  </a:lnTo>
                  <a:lnTo>
                    <a:pt x="7" y="210"/>
                  </a:lnTo>
                  <a:lnTo>
                    <a:pt x="7" y="210"/>
                  </a:lnTo>
                  <a:lnTo>
                    <a:pt x="11" y="212"/>
                  </a:lnTo>
                  <a:lnTo>
                    <a:pt x="14" y="212"/>
                  </a:lnTo>
                  <a:lnTo>
                    <a:pt x="25" y="212"/>
                  </a:lnTo>
                  <a:lnTo>
                    <a:pt x="25" y="227"/>
                  </a:lnTo>
                  <a:lnTo>
                    <a:pt x="25" y="229"/>
                  </a:lnTo>
                  <a:lnTo>
                    <a:pt x="23" y="229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0" y="227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187"/>
            <p:cNvSpPr>
              <a:spLocks noEditPoints="1"/>
            </p:cNvSpPr>
            <p:nvPr/>
          </p:nvSpPr>
          <p:spPr bwMode="auto">
            <a:xfrm>
              <a:off x="273050" y="6145931"/>
              <a:ext cx="111125" cy="392113"/>
            </a:xfrm>
            <a:custGeom>
              <a:avLst/>
              <a:gdLst>
                <a:gd name="T0" fmla="*/ 35 w 70"/>
                <a:gd name="T1" fmla="*/ 8 h 247"/>
                <a:gd name="T2" fmla="*/ 27 w 70"/>
                <a:gd name="T3" fmla="*/ 8 h 247"/>
                <a:gd name="T4" fmla="*/ 20 w 70"/>
                <a:gd name="T5" fmla="*/ 10 h 247"/>
                <a:gd name="T6" fmla="*/ 14 w 70"/>
                <a:gd name="T7" fmla="*/ 10 h 247"/>
                <a:gd name="T8" fmla="*/ 11 w 70"/>
                <a:gd name="T9" fmla="*/ 12 h 247"/>
                <a:gd name="T10" fmla="*/ 9 w 70"/>
                <a:gd name="T11" fmla="*/ 12 h 247"/>
                <a:gd name="T12" fmla="*/ 9 w 70"/>
                <a:gd name="T13" fmla="*/ 235 h 247"/>
                <a:gd name="T14" fmla="*/ 11 w 70"/>
                <a:gd name="T15" fmla="*/ 237 h 247"/>
                <a:gd name="T16" fmla="*/ 14 w 70"/>
                <a:gd name="T17" fmla="*/ 237 h 247"/>
                <a:gd name="T18" fmla="*/ 20 w 70"/>
                <a:gd name="T19" fmla="*/ 239 h 247"/>
                <a:gd name="T20" fmla="*/ 27 w 70"/>
                <a:gd name="T21" fmla="*/ 239 h 247"/>
                <a:gd name="T22" fmla="*/ 35 w 70"/>
                <a:gd name="T23" fmla="*/ 239 h 247"/>
                <a:gd name="T24" fmla="*/ 44 w 70"/>
                <a:gd name="T25" fmla="*/ 239 h 247"/>
                <a:gd name="T26" fmla="*/ 51 w 70"/>
                <a:gd name="T27" fmla="*/ 239 h 247"/>
                <a:gd name="T28" fmla="*/ 56 w 70"/>
                <a:gd name="T29" fmla="*/ 237 h 247"/>
                <a:gd name="T30" fmla="*/ 60 w 70"/>
                <a:gd name="T31" fmla="*/ 237 h 247"/>
                <a:gd name="T32" fmla="*/ 62 w 70"/>
                <a:gd name="T33" fmla="*/ 235 h 247"/>
                <a:gd name="T34" fmla="*/ 62 w 70"/>
                <a:gd name="T35" fmla="*/ 12 h 247"/>
                <a:gd name="T36" fmla="*/ 60 w 70"/>
                <a:gd name="T37" fmla="*/ 12 h 247"/>
                <a:gd name="T38" fmla="*/ 56 w 70"/>
                <a:gd name="T39" fmla="*/ 10 h 247"/>
                <a:gd name="T40" fmla="*/ 51 w 70"/>
                <a:gd name="T41" fmla="*/ 10 h 247"/>
                <a:gd name="T42" fmla="*/ 44 w 70"/>
                <a:gd name="T43" fmla="*/ 8 h 247"/>
                <a:gd name="T44" fmla="*/ 35 w 70"/>
                <a:gd name="T45" fmla="*/ 8 h 247"/>
                <a:gd name="T46" fmla="*/ 35 w 70"/>
                <a:gd name="T47" fmla="*/ 0 h 247"/>
                <a:gd name="T48" fmla="*/ 53 w 70"/>
                <a:gd name="T49" fmla="*/ 1 h 247"/>
                <a:gd name="T50" fmla="*/ 63 w 70"/>
                <a:gd name="T51" fmla="*/ 3 h 247"/>
                <a:gd name="T52" fmla="*/ 67 w 70"/>
                <a:gd name="T53" fmla="*/ 5 h 247"/>
                <a:gd name="T54" fmla="*/ 69 w 70"/>
                <a:gd name="T55" fmla="*/ 5 h 247"/>
                <a:gd name="T56" fmla="*/ 70 w 70"/>
                <a:gd name="T57" fmla="*/ 7 h 247"/>
                <a:gd name="T58" fmla="*/ 70 w 70"/>
                <a:gd name="T59" fmla="*/ 10 h 247"/>
                <a:gd name="T60" fmla="*/ 70 w 70"/>
                <a:gd name="T61" fmla="*/ 239 h 247"/>
                <a:gd name="T62" fmla="*/ 70 w 70"/>
                <a:gd name="T63" fmla="*/ 241 h 247"/>
                <a:gd name="T64" fmla="*/ 69 w 70"/>
                <a:gd name="T65" fmla="*/ 242 h 247"/>
                <a:gd name="T66" fmla="*/ 67 w 70"/>
                <a:gd name="T67" fmla="*/ 242 h 247"/>
                <a:gd name="T68" fmla="*/ 63 w 70"/>
                <a:gd name="T69" fmla="*/ 244 h 247"/>
                <a:gd name="T70" fmla="*/ 53 w 70"/>
                <a:gd name="T71" fmla="*/ 247 h 247"/>
                <a:gd name="T72" fmla="*/ 35 w 70"/>
                <a:gd name="T73" fmla="*/ 247 h 247"/>
                <a:gd name="T74" fmla="*/ 18 w 70"/>
                <a:gd name="T75" fmla="*/ 247 h 247"/>
                <a:gd name="T76" fmla="*/ 7 w 70"/>
                <a:gd name="T77" fmla="*/ 244 h 247"/>
                <a:gd name="T78" fmla="*/ 4 w 70"/>
                <a:gd name="T79" fmla="*/ 242 h 247"/>
                <a:gd name="T80" fmla="*/ 2 w 70"/>
                <a:gd name="T81" fmla="*/ 242 h 247"/>
                <a:gd name="T82" fmla="*/ 0 w 70"/>
                <a:gd name="T83" fmla="*/ 241 h 247"/>
                <a:gd name="T84" fmla="*/ 0 w 70"/>
                <a:gd name="T85" fmla="*/ 239 h 247"/>
                <a:gd name="T86" fmla="*/ 0 w 70"/>
                <a:gd name="T87" fmla="*/ 10 h 247"/>
                <a:gd name="T88" fmla="*/ 0 w 70"/>
                <a:gd name="T89" fmla="*/ 7 h 247"/>
                <a:gd name="T90" fmla="*/ 2 w 70"/>
                <a:gd name="T91" fmla="*/ 5 h 247"/>
                <a:gd name="T92" fmla="*/ 4 w 70"/>
                <a:gd name="T93" fmla="*/ 5 h 247"/>
                <a:gd name="T94" fmla="*/ 7 w 70"/>
                <a:gd name="T95" fmla="*/ 3 h 247"/>
                <a:gd name="T96" fmla="*/ 18 w 70"/>
                <a:gd name="T97" fmla="*/ 1 h 247"/>
                <a:gd name="T98" fmla="*/ 35 w 70"/>
                <a:gd name="T9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7">
                  <a:moveTo>
                    <a:pt x="35" y="8"/>
                  </a:moveTo>
                  <a:lnTo>
                    <a:pt x="27" y="8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235"/>
                  </a:lnTo>
                  <a:lnTo>
                    <a:pt x="11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2" y="235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8"/>
                  </a:lnTo>
                  <a:lnTo>
                    <a:pt x="35" y="8"/>
                  </a:lnTo>
                  <a:close/>
                  <a:moveTo>
                    <a:pt x="35" y="0"/>
                  </a:moveTo>
                  <a:lnTo>
                    <a:pt x="53" y="1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9" y="5"/>
                  </a:lnTo>
                  <a:lnTo>
                    <a:pt x="70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70" y="241"/>
                  </a:lnTo>
                  <a:lnTo>
                    <a:pt x="69" y="242"/>
                  </a:lnTo>
                  <a:lnTo>
                    <a:pt x="67" y="242"/>
                  </a:lnTo>
                  <a:lnTo>
                    <a:pt x="63" y="244"/>
                  </a:lnTo>
                  <a:lnTo>
                    <a:pt x="53" y="247"/>
                  </a:lnTo>
                  <a:lnTo>
                    <a:pt x="35" y="247"/>
                  </a:lnTo>
                  <a:lnTo>
                    <a:pt x="18" y="247"/>
                  </a:lnTo>
                  <a:lnTo>
                    <a:pt x="7" y="244"/>
                  </a:lnTo>
                  <a:lnTo>
                    <a:pt x="4" y="242"/>
                  </a:lnTo>
                  <a:lnTo>
                    <a:pt x="2" y="242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5"/>
                  </a:lnTo>
                  <a:lnTo>
                    <a:pt x="7" y="3"/>
                  </a:lnTo>
                  <a:lnTo>
                    <a:pt x="1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188"/>
            <p:cNvSpPr>
              <a:spLocks noEditPoints="1"/>
            </p:cNvSpPr>
            <p:nvPr/>
          </p:nvSpPr>
          <p:spPr bwMode="auto">
            <a:xfrm>
              <a:off x="371475" y="6145931"/>
              <a:ext cx="109538" cy="392113"/>
            </a:xfrm>
            <a:custGeom>
              <a:avLst/>
              <a:gdLst>
                <a:gd name="T0" fmla="*/ 34 w 69"/>
                <a:gd name="T1" fmla="*/ 8 h 247"/>
                <a:gd name="T2" fmla="*/ 26 w 69"/>
                <a:gd name="T3" fmla="*/ 8 h 247"/>
                <a:gd name="T4" fmla="*/ 19 w 69"/>
                <a:gd name="T5" fmla="*/ 10 h 247"/>
                <a:gd name="T6" fmla="*/ 14 w 69"/>
                <a:gd name="T7" fmla="*/ 10 h 247"/>
                <a:gd name="T8" fmla="*/ 10 w 69"/>
                <a:gd name="T9" fmla="*/ 12 h 247"/>
                <a:gd name="T10" fmla="*/ 8 w 69"/>
                <a:gd name="T11" fmla="*/ 12 h 247"/>
                <a:gd name="T12" fmla="*/ 8 w 69"/>
                <a:gd name="T13" fmla="*/ 235 h 247"/>
                <a:gd name="T14" fmla="*/ 10 w 69"/>
                <a:gd name="T15" fmla="*/ 237 h 247"/>
                <a:gd name="T16" fmla="*/ 14 w 69"/>
                <a:gd name="T17" fmla="*/ 237 h 247"/>
                <a:gd name="T18" fmla="*/ 19 w 69"/>
                <a:gd name="T19" fmla="*/ 239 h 247"/>
                <a:gd name="T20" fmla="*/ 26 w 69"/>
                <a:gd name="T21" fmla="*/ 239 h 247"/>
                <a:gd name="T22" fmla="*/ 34 w 69"/>
                <a:gd name="T23" fmla="*/ 239 h 247"/>
                <a:gd name="T24" fmla="*/ 43 w 69"/>
                <a:gd name="T25" fmla="*/ 239 h 247"/>
                <a:gd name="T26" fmla="*/ 52 w 69"/>
                <a:gd name="T27" fmla="*/ 239 h 247"/>
                <a:gd name="T28" fmla="*/ 57 w 69"/>
                <a:gd name="T29" fmla="*/ 237 h 247"/>
                <a:gd name="T30" fmla="*/ 61 w 69"/>
                <a:gd name="T31" fmla="*/ 237 h 247"/>
                <a:gd name="T32" fmla="*/ 62 w 69"/>
                <a:gd name="T33" fmla="*/ 235 h 247"/>
                <a:gd name="T34" fmla="*/ 62 w 69"/>
                <a:gd name="T35" fmla="*/ 12 h 247"/>
                <a:gd name="T36" fmla="*/ 61 w 69"/>
                <a:gd name="T37" fmla="*/ 12 h 247"/>
                <a:gd name="T38" fmla="*/ 55 w 69"/>
                <a:gd name="T39" fmla="*/ 10 h 247"/>
                <a:gd name="T40" fmla="*/ 52 w 69"/>
                <a:gd name="T41" fmla="*/ 10 h 247"/>
                <a:gd name="T42" fmla="*/ 43 w 69"/>
                <a:gd name="T43" fmla="*/ 8 h 247"/>
                <a:gd name="T44" fmla="*/ 34 w 69"/>
                <a:gd name="T45" fmla="*/ 8 h 247"/>
                <a:gd name="T46" fmla="*/ 34 w 69"/>
                <a:gd name="T47" fmla="*/ 0 h 247"/>
                <a:gd name="T48" fmla="*/ 54 w 69"/>
                <a:gd name="T49" fmla="*/ 1 h 247"/>
                <a:gd name="T50" fmla="*/ 62 w 69"/>
                <a:gd name="T51" fmla="*/ 3 h 247"/>
                <a:gd name="T52" fmla="*/ 66 w 69"/>
                <a:gd name="T53" fmla="*/ 5 h 247"/>
                <a:gd name="T54" fmla="*/ 68 w 69"/>
                <a:gd name="T55" fmla="*/ 5 h 247"/>
                <a:gd name="T56" fmla="*/ 69 w 69"/>
                <a:gd name="T57" fmla="*/ 7 h 247"/>
                <a:gd name="T58" fmla="*/ 69 w 69"/>
                <a:gd name="T59" fmla="*/ 10 h 247"/>
                <a:gd name="T60" fmla="*/ 69 w 69"/>
                <a:gd name="T61" fmla="*/ 239 h 247"/>
                <a:gd name="T62" fmla="*/ 69 w 69"/>
                <a:gd name="T63" fmla="*/ 241 h 247"/>
                <a:gd name="T64" fmla="*/ 68 w 69"/>
                <a:gd name="T65" fmla="*/ 242 h 247"/>
                <a:gd name="T66" fmla="*/ 66 w 69"/>
                <a:gd name="T67" fmla="*/ 242 h 247"/>
                <a:gd name="T68" fmla="*/ 62 w 69"/>
                <a:gd name="T69" fmla="*/ 244 h 247"/>
                <a:gd name="T70" fmla="*/ 54 w 69"/>
                <a:gd name="T71" fmla="*/ 247 h 247"/>
                <a:gd name="T72" fmla="*/ 34 w 69"/>
                <a:gd name="T73" fmla="*/ 247 h 247"/>
                <a:gd name="T74" fmla="*/ 17 w 69"/>
                <a:gd name="T75" fmla="*/ 247 h 247"/>
                <a:gd name="T76" fmla="*/ 7 w 69"/>
                <a:gd name="T77" fmla="*/ 244 h 247"/>
                <a:gd name="T78" fmla="*/ 3 w 69"/>
                <a:gd name="T79" fmla="*/ 242 h 247"/>
                <a:gd name="T80" fmla="*/ 3 w 69"/>
                <a:gd name="T81" fmla="*/ 242 h 247"/>
                <a:gd name="T82" fmla="*/ 1 w 69"/>
                <a:gd name="T83" fmla="*/ 241 h 247"/>
                <a:gd name="T84" fmla="*/ 0 w 69"/>
                <a:gd name="T85" fmla="*/ 239 h 247"/>
                <a:gd name="T86" fmla="*/ 0 w 69"/>
                <a:gd name="T87" fmla="*/ 10 h 247"/>
                <a:gd name="T88" fmla="*/ 1 w 69"/>
                <a:gd name="T89" fmla="*/ 7 h 247"/>
                <a:gd name="T90" fmla="*/ 3 w 69"/>
                <a:gd name="T91" fmla="*/ 5 h 247"/>
                <a:gd name="T92" fmla="*/ 3 w 69"/>
                <a:gd name="T93" fmla="*/ 5 h 247"/>
                <a:gd name="T94" fmla="*/ 7 w 69"/>
                <a:gd name="T95" fmla="*/ 3 h 247"/>
                <a:gd name="T96" fmla="*/ 17 w 69"/>
                <a:gd name="T97" fmla="*/ 1 h 247"/>
                <a:gd name="T98" fmla="*/ 34 w 69"/>
                <a:gd name="T9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" h="247">
                  <a:moveTo>
                    <a:pt x="34" y="8"/>
                  </a:moveTo>
                  <a:lnTo>
                    <a:pt x="26" y="8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235"/>
                  </a:lnTo>
                  <a:lnTo>
                    <a:pt x="10" y="237"/>
                  </a:lnTo>
                  <a:lnTo>
                    <a:pt x="14" y="237"/>
                  </a:lnTo>
                  <a:lnTo>
                    <a:pt x="19" y="239"/>
                  </a:lnTo>
                  <a:lnTo>
                    <a:pt x="26" y="239"/>
                  </a:lnTo>
                  <a:lnTo>
                    <a:pt x="34" y="239"/>
                  </a:lnTo>
                  <a:lnTo>
                    <a:pt x="43" y="239"/>
                  </a:lnTo>
                  <a:lnTo>
                    <a:pt x="52" y="239"/>
                  </a:lnTo>
                  <a:lnTo>
                    <a:pt x="57" y="237"/>
                  </a:lnTo>
                  <a:lnTo>
                    <a:pt x="61" y="237"/>
                  </a:lnTo>
                  <a:lnTo>
                    <a:pt x="62" y="235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55" y="10"/>
                  </a:lnTo>
                  <a:lnTo>
                    <a:pt x="52" y="10"/>
                  </a:lnTo>
                  <a:lnTo>
                    <a:pt x="43" y="8"/>
                  </a:lnTo>
                  <a:lnTo>
                    <a:pt x="34" y="8"/>
                  </a:lnTo>
                  <a:close/>
                  <a:moveTo>
                    <a:pt x="34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68" y="5"/>
                  </a:lnTo>
                  <a:lnTo>
                    <a:pt x="69" y="7"/>
                  </a:lnTo>
                  <a:lnTo>
                    <a:pt x="69" y="10"/>
                  </a:lnTo>
                  <a:lnTo>
                    <a:pt x="69" y="239"/>
                  </a:lnTo>
                  <a:lnTo>
                    <a:pt x="69" y="241"/>
                  </a:lnTo>
                  <a:lnTo>
                    <a:pt x="68" y="242"/>
                  </a:lnTo>
                  <a:lnTo>
                    <a:pt x="66" y="242"/>
                  </a:lnTo>
                  <a:lnTo>
                    <a:pt x="62" y="244"/>
                  </a:lnTo>
                  <a:lnTo>
                    <a:pt x="54" y="247"/>
                  </a:lnTo>
                  <a:lnTo>
                    <a:pt x="34" y="247"/>
                  </a:lnTo>
                  <a:lnTo>
                    <a:pt x="17" y="247"/>
                  </a:lnTo>
                  <a:lnTo>
                    <a:pt x="7" y="244"/>
                  </a:lnTo>
                  <a:lnTo>
                    <a:pt x="3" y="242"/>
                  </a:lnTo>
                  <a:lnTo>
                    <a:pt x="3" y="242"/>
                  </a:lnTo>
                  <a:lnTo>
                    <a:pt x="1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7" y="3"/>
                  </a:lnTo>
                  <a:lnTo>
                    <a:pt x="17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189"/>
            <p:cNvSpPr>
              <a:spLocks noEditPoints="1"/>
            </p:cNvSpPr>
            <p:nvPr/>
          </p:nvSpPr>
          <p:spPr bwMode="auto">
            <a:xfrm>
              <a:off x="469900" y="6142756"/>
              <a:ext cx="111125" cy="395288"/>
            </a:xfrm>
            <a:custGeom>
              <a:avLst/>
              <a:gdLst>
                <a:gd name="T0" fmla="*/ 35 w 70"/>
                <a:gd name="T1" fmla="*/ 9 h 249"/>
                <a:gd name="T2" fmla="*/ 27 w 70"/>
                <a:gd name="T3" fmla="*/ 9 h 249"/>
                <a:gd name="T4" fmla="*/ 20 w 70"/>
                <a:gd name="T5" fmla="*/ 10 h 249"/>
                <a:gd name="T6" fmla="*/ 14 w 70"/>
                <a:gd name="T7" fmla="*/ 10 h 249"/>
                <a:gd name="T8" fmla="*/ 11 w 70"/>
                <a:gd name="T9" fmla="*/ 12 h 249"/>
                <a:gd name="T10" fmla="*/ 7 w 70"/>
                <a:gd name="T11" fmla="*/ 12 h 249"/>
                <a:gd name="T12" fmla="*/ 7 w 70"/>
                <a:gd name="T13" fmla="*/ 236 h 249"/>
                <a:gd name="T14" fmla="*/ 11 w 70"/>
                <a:gd name="T15" fmla="*/ 237 h 249"/>
                <a:gd name="T16" fmla="*/ 14 w 70"/>
                <a:gd name="T17" fmla="*/ 237 h 249"/>
                <a:gd name="T18" fmla="*/ 20 w 70"/>
                <a:gd name="T19" fmla="*/ 239 h 249"/>
                <a:gd name="T20" fmla="*/ 27 w 70"/>
                <a:gd name="T21" fmla="*/ 239 h 249"/>
                <a:gd name="T22" fmla="*/ 35 w 70"/>
                <a:gd name="T23" fmla="*/ 239 h 249"/>
                <a:gd name="T24" fmla="*/ 44 w 70"/>
                <a:gd name="T25" fmla="*/ 239 h 249"/>
                <a:gd name="T26" fmla="*/ 51 w 70"/>
                <a:gd name="T27" fmla="*/ 239 h 249"/>
                <a:gd name="T28" fmla="*/ 56 w 70"/>
                <a:gd name="T29" fmla="*/ 237 h 249"/>
                <a:gd name="T30" fmla="*/ 60 w 70"/>
                <a:gd name="T31" fmla="*/ 237 h 249"/>
                <a:gd name="T32" fmla="*/ 61 w 70"/>
                <a:gd name="T33" fmla="*/ 236 h 249"/>
                <a:gd name="T34" fmla="*/ 61 w 70"/>
                <a:gd name="T35" fmla="*/ 12 h 249"/>
                <a:gd name="T36" fmla="*/ 60 w 70"/>
                <a:gd name="T37" fmla="*/ 12 h 249"/>
                <a:gd name="T38" fmla="*/ 56 w 70"/>
                <a:gd name="T39" fmla="*/ 10 h 249"/>
                <a:gd name="T40" fmla="*/ 51 w 70"/>
                <a:gd name="T41" fmla="*/ 10 h 249"/>
                <a:gd name="T42" fmla="*/ 44 w 70"/>
                <a:gd name="T43" fmla="*/ 9 h 249"/>
                <a:gd name="T44" fmla="*/ 35 w 70"/>
                <a:gd name="T45" fmla="*/ 9 h 249"/>
                <a:gd name="T46" fmla="*/ 35 w 70"/>
                <a:gd name="T47" fmla="*/ 0 h 249"/>
                <a:gd name="T48" fmla="*/ 53 w 70"/>
                <a:gd name="T49" fmla="*/ 2 h 249"/>
                <a:gd name="T50" fmla="*/ 63 w 70"/>
                <a:gd name="T51" fmla="*/ 3 h 249"/>
                <a:gd name="T52" fmla="*/ 67 w 70"/>
                <a:gd name="T53" fmla="*/ 5 h 249"/>
                <a:gd name="T54" fmla="*/ 68 w 70"/>
                <a:gd name="T55" fmla="*/ 7 h 249"/>
                <a:gd name="T56" fmla="*/ 68 w 70"/>
                <a:gd name="T57" fmla="*/ 7 h 249"/>
                <a:gd name="T58" fmla="*/ 70 w 70"/>
                <a:gd name="T59" fmla="*/ 10 h 249"/>
                <a:gd name="T60" fmla="*/ 70 w 70"/>
                <a:gd name="T61" fmla="*/ 239 h 249"/>
                <a:gd name="T62" fmla="*/ 68 w 70"/>
                <a:gd name="T63" fmla="*/ 241 h 249"/>
                <a:gd name="T64" fmla="*/ 68 w 70"/>
                <a:gd name="T65" fmla="*/ 243 h 249"/>
                <a:gd name="T66" fmla="*/ 67 w 70"/>
                <a:gd name="T67" fmla="*/ 243 h 249"/>
                <a:gd name="T68" fmla="*/ 63 w 70"/>
                <a:gd name="T69" fmla="*/ 244 h 249"/>
                <a:gd name="T70" fmla="*/ 53 w 70"/>
                <a:gd name="T71" fmla="*/ 248 h 249"/>
                <a:gd name="T72" fmla="*/ 35 w 70"/>
                <a:gd name="T73" fmla="*/ 249 h 249"/>
                <a:gd name="T74" fmla="*/ 18 w 70"/>
                <a:gd name="T75" fmla="*/ 248 h 249"/>
                <a:gd name="T76" fmla="*/ 7 w 70"/>
                <a:gd name="T77" fmla="*/ 244 h 249"/>
                <a:gd name="T78" fmla="*/ 4 w 70"/>
                <a:gd name="T79" fmla="*/ 243 h 249"/>
                <a:gd name="T80" fmla="*/ 2 w 70"/>
                <a:gd name="T81" fmla="*/ 243 h 249"/>
                <a:gd name="T82" fmla="*/ 0 w 70"/>
                <a:gd name="T83" fmla="*/ 241 h 249"/>
                <a:gd name="T84" fmla="*/ 0 w 70"/>
                <a:gd name="T85" fmla="*/ 239 h 249"/>
                <a:gd name="T86" fmla="*/ 0 w 70"/>
                <a:gd name="T87" fmla="*/ 10 h 249"/>
                <a:gd name="T88" fmla="*/ 0 w 70"/>
                <a:gd name="T89" fmla="*/ 7 h 249"/>
                <a:gd name="T90" fmla="*/ 2 w 70"/>
                <a:gd name="T91" fmla="*/ 7 h 249"/>
                <a:gd name="T92" fmla="*/ 4 w 70"/>
                <a:gd name="T93" fmla="*/ 5 h 249"/>
                <a:gd name="T94" fmla="*/ 7 w 70"/>
                <a:gd name="T95" fmla="*/ 3 h 249"/>
                <a:gd name="T96" fmla="*/ 18 w 70"/>
                <a:gd name="T97" fmla="*/ 2 h 249"/>
                <a:gd name="T98" fmla="*/ 35 w 70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9">
                  <a:moveTo>
                    <a:pt x="35" y="9"/>
                  </a:moveTo>
                  <a:lnTo>
                    <a:pt x="27" y="9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11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5" y="9"/>
                  </a:lnTo>
                  <a:close/>
                  <a:moveTo>
                    <a:pt x="35" y="0"/>
                  </a:moveTo>
                  <a:lnTo>
                    <a:pt x="53" y="2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68" y="241"/>
                  </a:lnTo>
                  <a:lnTo>
                    <a:pt x="68" y="243"/>
                  </a:lnTo>
                  <a:lnTo>
                    <a:pt x="67" y="243"/>
                  </a:lnTo>
                  <a:lnTo>
                    <a:pt x="63" y="244"/>
                  </a:lnTo>
                  <a:lnTo>
                    <a:pt x="53" y="248"/>
                  </a:lnTo>
                  <a:lnTo>
                    <a:pt x="35" y="249"/>
                  </a:lnTo>
                  <a:lnTo>
                    <a:pt x="18" y="248"/>
                  </a:lnTo>
                  <a:lnTo>
                    <a:pt x="7" y="244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8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190"/>
            <p:cNvSpPr>
              <a:spLocks noEditPoints="1"/>
            </p:cNvSpPr>
            <p:nvPr/>
          </p:nvSpPr>
          <p:spPr bwMode="auto">
            <a:xfrm>
              <a:off x="569913" y="6142756"/>
              <a:ext cx="107950" cy="395288"/>
            </a:xfrm>
            <a:custGeom>
              <a:avLst/>
              <a:gdLst>
                <a:gd name="T0" fmla="*/ 33 w 68"/>
                <a:gd name="T1" fmla="*/ 9 h 249"/>
                <a:gd name="T2" fmla="*/ 25 w 68"/>
                <a:gd name="T3" fmla="*/ 9 h 249"/>
                <a:gd name="T4" fmla="*/ 18 w 68"/>
                <a:gd name="T5" fmla="*/ 10 h 249"/>
                <a:gd name="T6" fmla="*/ 12 w 68"/>
                <a:gd name="T7" fmla="*/ 10 h 249"/>
                <a:gd name="T8" fmla="*/ 9 w 68"/>
                <a:gd name="T9" fmla="*/ 12 h 249"/>
                <a:gd name="T10" fmla="*/ 7 w 68"/>
                <a:gd name="T11" fmla="*/ 12 h 249"/>
                <a:gd name="T12" fmla="*/ 7 w 68"/>
                <a:gd name="T13" fmla="*/ 236 h 249"/>
                <a:gd name="T14" fmla="*/ 9 w 68"/>
                <a:gd name="T15" fmla="*/ 237 h 249"/>
                <a:gd name="T16" fmla="*/ 12 w 68"/>
                <a:gd name="T17" fmla="*/ 237 h 249"/>
                <a:gd name="T18" fmla="*/ 18 w 68"/>
                <a:gd name="T19" fmla="*/ 239 h 249"/>
                <a:gd name="T20" fmla="*/ 25 w 68"/>
                <a:gd name="T21" fmla="*/ 239 h 249"/>
                <a:gd name="T22" fmla="*/ 33 w 68"/>
                <a:gd name="T23" fmla="*/ 239 h 249"/>
                <a:gd name="T24" fmla="*/ 44 w 68"/>
                <a:gd name="T25" fmla="*/ 239 h 249"/>
                <a:gd name="T26" fmla="*/ 51 w 68"/>
                <a:gd name="T27" fmla="*/ 239 h 249"/>
                <a:gd name="T28" fmla="*/ 56 w 68"/>
                <a:gd name="T29" fmla="*/ 237 h 249"/>
                <a:gd name="T30" fmla="*/ 60 w 68"/>
                <a:gd name="T31" fmla="*/ 237 h 249"/>
                <a:gd name="T32" fmla="*/ 61 w 68"/>
                <a:gd name="T33" fmla="*/ 236 h 249"/>
                <a:gd name="T34" fmla="*/ 61 w 68"/>
                <a:gd name="T35" fmla="*/ 12 h 249"/>
                <a:gd name="T36" fmla="*/ 60 w 68"/>
                <a:gd name="T37" fmla="*/ 12 h 249"/>
                <a:gd name="T38" fmla="*/ 56 w 68"/>
                <a:gd name="T39" fmla="*/ 10 h 249"/>
                <a:gd name="T40" fmla="*/ 51 w 68"/>
                <a:gd name="T41" fmla="*/ 10 h 249"/>
                <a:gd name="T42" fmla="*/ 44 w 68"/>
                <a:gd name="T43" fmla="*/ 9 h 249"/>
                <a:gd name="T44" fmla="*/ 33 w 68"/>
                <a:gd name="T45" fmla="*/ 9 h 249"/>
                <a:gd name="T46" fmla="*/ 33 w 68"/>
                <a:gd name="T47" fmla="*/ 0 h 249"/>
                <a:gd name="T48" fmla="*/ 53 w 68"/>
                <a:gd name="T49" fmla="*/ 2 h 249"/>
                <a:gd name="T50" fmla="*/ 61 w 68"/>
                <a:gd name="T51" fmla="*/ 3 h 249"/>
                <a:gd name="T52" fmla="*/ 67 w 68"/>
                <a:gd name="T53" fmla="*/ 5 h 249"/>
                <a:gd name="T54" fmla="*/ 67 w 68"/>
                <a:gd name="T55" fmla="*/ 7 h 249"/>
                <a:gd name="T56" fmla="*/ 68 w 68"/>
                <a:gd name="T57" fmla="*/ 7 h 249"/>
                <a:gd name="T58" fmla="*/ 68 w 68"/>
                <a:gd name="T59" fmla="*/ 10 h 249"/>
                <a:gd name="T60" fmla="*/ 68 w 68"/>
                <a:gd name="T61" fmla="*/ 239 h 249"/>
                <a:gd name="T62" fmla="*/ 68 w 68"/>
                <a:gd name="T63" fmla="*/ 241 h 249"/>
                <a:gd name="T64" fmla="*/ 67 w 68"/>
                <a:gd name="T65" fmla="*/ 243 h 249"/>
                <a:gd name="T66" fmla="*/ 67 w 68"/>
                <a:gd name="T67" fmla="*/ 243 h 249"/>
                <a:gd name="T68" fmla="*/ 61 w 68"/>
                <a:gd name="T69" fmla="*/ 244 h 249"/>
                <a:gd name="T70" fmla="*/ 53 w 68"/>
                <a:gd name="T71" fmla="*/ 248 h 249"/>
                <a:gd name="T72" fmla="*/ 33 w 68"/>
                <a:gd name="T73" fmla="*/ 249 h 249"/>
                <a:gd name="T74" fmla="*/ 16 w 68"/>
                <a:gd name="T75" fmla="*/ 248 h 249"/>
                <a:gd name="T76" fmla="*/ 5 w 68"/>
                <a:gd name="T77" fmla="*/ 244 h 249"/>
                <a:gd name="T78" fmla="*/ 2 w 68"/>
                <a:gd name="T79" fmla="*/ 243 h 249"/>
                <a:gd name="T80" fmla="*/ 2 w 68"/>
                <a:gd name="T81" fmla="*/ 243 h 249"/>
                <a:gd name="T82" fmla="*/ 0 w 68"/>
                <a:gd name="T83" fmla="*/ 241 h 249"/>
                <a:gd name="T84" fmla="*/ 0 w 68"/>
                <a:gd name="T85" fmla="*/ 239 h 249"/>
                <a:gd name="T86" fmla="*/ 0 w 68"/>
                <a:gd name="T87" fmla="*/ 10 h 249"/>
                <a:gd name="T88" fmla="*/ 0 w 68"/>
                <a:gd name="T89" fmla="*/ 7 h 249"/>
                <a:gd name="T90" fmla="*/ 2 w 68"/>
                <a:gd name="T91" fmla="*/ 7 h 249"/>
                <a:gd name="T92" fmla="*/ 2 w 68"/>
                <a:gd name="T93" fmla="*/ 5 h 249"/>
                <a:gd name="T94" fmla="*/ 5 w 68"/>
                <a:gd name="T95" fmla="*/ 3 h 249"/>
                <a:gd name="T96" fmla="*/ 16 w 68"/>
                <a:gd name="T97" fmla="*/ 2 h 249"/>
                <a:gd name="T98" fmla="*/ 33 w 68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249">
                  <a:moveTo>
                    <a:pt x="33" y="9"/>
                  </a:moveTo>
                  <a:lnTo>
                    <a:pt x="25" y="9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9" y="237"/>
                  </a:lnTo>
                  <a:lnTo>
                    <a:pt x="12" y="237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33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3" y="9"/>
                  </a:lnTo>
                  <a:close/>
                  <a:moveTo>
                    <a:pt x="33" y="0"/>
                  </a:moveTo>
                  <a:lnTo>
                    <a:pt x="53" y="2"/>
                  </a:lnTo>
                  <a:lnTo>
                    <a:pt x="61" y="3"/>
                  </a:lnTo>
                  <a:lnTo>
                    <a:pt x="67" y="5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10"/>
                  </a:lnTo>
                  <a:lnTo>
                    <a:pt x="68" y="239"/>
                  </a:lnTo>
                  <a:lnTo>
                    <a:pt x="68" y="241"/>
                  </a:lnTo>
                  <a:lnTo>
                    <a:pt x="67" y="243"/>
                  </a:lnTo>
                  <a:lnTo>
                    <a:pt x="67" y="243"/>
                  </a:lnTo>
                  <a:lnTo>
                    <a:pt x="61" y="244"/>
                  </a:lnTo>
                  <a:lnTo>
                    <a:pt x="53" y="248"/>
                  </a:lnTo>
                  <a:lnTo>
                    <a:pt x="33" y="249"/>
                  </a:lnTo>
                  <a:lnTo>
                    <a:pt x="16" y="248"/>
                  </a:lnTo>
                  <a:lnTo>
                    <a:pt x="5" y="244"/>
                  </a:lnTo>
                  <a:lnTo>
                    <a:pt x="2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16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191"/>
            <p:cNvSpPr>
              <a:spLocks noEditPoints="1"/>
            </p:cNvSpPr>
            <p:nvPr/>
          </p:nvSpPr>
          <p:spPr bwMode="auto">
            <a:xfrm>
              <a:off x="666750" y="6142756"/>
              <a:ext cx="111125" cy="395288"/>
            </a:xfrm>
            <a:custGeom>
              <a:avLst/>
              <a:gdLst>
                <a:gd name="T0" fmla="*/ 35 w 70"/>
                <a:gd name="T1" fmla="*/ 9 h 249"/>
                <a:gd name="T2" fmla="*/ 27 w 70"/>
                <a:gd name="T3" fmla="*/ 9 h 249"/>
                <a:gd name="T4" fmla="*/ 20 w 70"/>
                <a:gd name="T5" fmla="*/ 10 h 249"/>
                <a:gd name="T6" fmla="*/ 14 w 70"/>
                <a:gd name="T7" fmla="*/ 10 h 249"/>
                <a:gd name="T8" fmla="*/ 11 w 70"/>
                <a:gd name="T9" fmla="*/ 12 h 249"/>
                <a:gd name="T10" fmla="*/ 7 w 70"/>
                <a:gd name="T11" fmla="*/ 12 h 249"/>
                <a:gd name="T12" fmla="*/ 7 w 70"/>
                <a:gd name="T13" fmla="*/ 236 h 249"/>
                <a:gd name="T14" fmla="*/ 11 w 70"/>
                <a:gd name="T15" fmla="*/ 237 h 249"/>
                <a:gd name="T16" fmla="*/ 14 w 70"/>
                <a:gd name="T17" fmla="*/ 237 h 249"/>
                <a:gd name="T18" fmla="*/ 20 w 70"/>
                <a:gd name="T19" fmla="*/ 239 h 249"/>
                <a:gd name="T20" fmla="*/ 27 w 70"/>
                <a:gd name="T21" fmla="*/ 239 h 249"/>
                <a:gd name="T22" fmla="*/ 35 w 70"/>
                <a:gd name="T23" fmla="*/ 239 h 249"/>
                <a:gd name="T24" fmla="*/ 44 w 70"/>
                <a:gd name="T25" fmla="*/ 239 h 249"/>
                <a:gd name="T26" fmla="*/ 51 w 70"/>
                <a:gd name="T27" fmla="*/ 239 h 249"/>
                <a:gd name="T28" fmla="*/ 56 w 70"/>
                <a:gd name="T29" fmla="*/ 237 h 249"/>
                <a:gd name="T30" fmla="*/ 60 w 70"/>
                <a:gd name="T31" fmla="*/ 237 h 249"/>
                <a:gd name="T32" fmla="*/ 61 w 70"/>
                <a:gd name="T33" fmla="*/ 236 h 249"/>
                <a:gd name="T34" fmla="*/ 61 w 70"/>
                <a:gd name="T35" fmla="*/ 12 h 249"/>
                <a:gd name="T36" fmla="*/ 60 w 70"/>
                <a:gd name="T37" fmla="*/ 12 h 249"/>
                <a:gd name="T38" fmla="*/ 56 w 70"/>
                <a:gd name="T39" fmla="*/ 10 h 249"/>
                <a:gd name="T40" fmla="*/ 51 w 70"/>
                <a:gd name="T41" fmla="*/ 10 h 249"/>
                <a:gd name="T42" fmla="*/ 44 w 70"/>
                <a:gd name="T43" fmla="*/ 9 h 249"/>
                <a:gd name="T44" fmla="*/ 35 w 70"/>
                <a:gd name="T45" fmla="*/ 9 h 249"/>
                <a:gd name="T46" fmla="*/ 35 w 70"/>
                <a:gd name="T47" fmla="*/ 0 h 249"/>
                <a:gd name="T48" fmla="*/ 53 w 70"/>
                <a:gd name="T49" fmla="*/ 2 h 249"/>
                <a:gd name="T50" fmla="*/ 63 w 70"/>
                <a:gd name="T51" fmla="*/ 3 h 249"/>
                <a:gd name="T52" fmla="*/ 67 w 70"/>
                <a:gd name="T53" fmla="*/ 5 h 249"/>
                <a:gd name="T54" fmla="*/ 68 w 70"/>
                <a:gd name="T55" fmla="*/ 7 h 249"/>
                <a:gd name="T56" fmla="*/ 68 w 70"/>
                <a:gd name="T57" fmla="*/ 7 h 249"/>
                <a:gd name="T58" fmla="*/ 70 w 70"/>
                <a:gd name="T59" fmla="*/ 10 h 249"/>
                <a:gd name="T60" fmla="*/ 70 w 70"/>
                <a:gd name="T61" fmla="*/ 239 h 249"/>
                <a:gd name="T62" fmla="*/ 68 w 70"/>
                <a:gd name="T63" fmla="*/ 241 h 249"/>
                <a:gd name="T64" fmla="*/ 68 w 70"/>
                <a:gd name="T65" fmla="*/ 243 h 249"/>
                <a:gd name="T66" fmla="*/ 67 w 70"/>
                <a:gd name="T67" fmla="*/ 243 h 249"/>
                <a:gd name="T68" fmla="*/ 63 w 70"/>
                <a:gd name="T69" fmla="*/ 244 h 249"/>
                <a:gd name="T70" fmla="*/ 53 w 70"/>
                <a:gd name="T71" fmla="*/ 248 h 249"/>
                <a:gd name="T72" fmla="*/ 35 w 70"/>
                <a:gd name="T73" fmla="*/ 249 h 249"/>
                <a:gd name="T74" fmla="*/ 18 w 70"/>
                <a:gd name="T75" fmla="*/ 248 h 249"/>
                <a:gd name="T76" fmla="*/ 7 w 70"/>
                <a:gd name="T77" fmla="*/ 244 h 249"/>
                <a:gd name="T78" fmla="*/ 4 w 70"/>
                <a:gd name="T79" fmla="*/ 243 h 249"/>
                <a:gd name="T80" fmla="*/ 2 w 70"/>
                <a:gd name="T81" fmla="*/ 243 h 249"/>
                <a:gd name="T82" fmla="*/ 0 w 70"/>
                <a:gd name="T83" fmla="*/ 241 h 249"/>
                <a:gd name="T84" fmla="*/ 0 w 70"/>
                <a:gd name="T85" fmla="*/ 239 h 249"/>
                <a:gd name="T86" fmla="*/ 0 w 70"/>
                <a:gd name="T87" fmla="*/ 10 h 249"/>
                <a:gd name="T88" fmla="*/ 0 w 70"/>
                <a:gd name="T89" fmla="*/ 7 h 249"/>
                <a:gd name="T90" fmla="*/ 2 w 70"/>
                <a:gd name="T91" fmla="*/ 7 h 249"/>
                <a:gd name="T92" fmla="*/ 4 w 70"/>
                <a:gd name="T93" fmla="*/ 5 h 249"/>
                <a:gd name="T94" fmla="*/ 7 w 70"/>
                <a:gd name="T95" fmla="*/ 3 h 249"/>
                <a:gd name="T96" fmla="*/ 18 w 70"/>
                <a:gd name="T97" fmla="*/ 2 h 249"/>
                <a:gd name="T98" fmla="*/ 35 w 70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9">
                  <a:moveTo>
                    <a:pt x="35" y="9"/>
                  </a:moveTo>
                  <a:lnTo>
                    <a:pt x="27" y="9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11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5" y="9"/>
                  </a:lnTo>
                  <a:close/>
                  <a:moveTo>
                    <a:pt x="35" y="0"/>
                  </a:moveTo>
                  <a:lnTo>
                    <a:pt x="53" y="2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68" y="241"/>
                  </a:lnTo>
                  <a:lnTo>
                    <a:pt x="68" y="243"/>
                  </a:lnTo>
                  <a:lnTo>
                    <a:pt x="67" y="243"/>
                  </a:lnTo>
                  <a:lnTo>
                    <a:pt x="63" y="244"/>
                  </a:lnTo>
                  <a:lnTo>
                    <a:pt x="53" y="248"/>
                  </a:lnTo>
                  <a:lnTo>
                    <a:pt x="35" y="249"/>
                  </a:lnTo>
                  <a:lnTo>
                    <a:pt x="18" y="248"/>
                  </a:lnTo>
                  <a:lnTo>
                    <a:pt x="7" y="244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8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192"/>
            <p:cNvSpPr>
              <a:spLocks noEditPoints="1"/>
            </p:cNvSpPr>
            <p:nvPr/>
          </p:nvSpPr>
          <p:spPr bwMode="auto">
            <a:xfrm>
              <a:off x="763588" y="6142756"/>
              <a:ext cx="111125" cy="395288"/>
            </a:xfrm>
            <a:custGeom>
              <a:avLst/>
              <a:gdLst>
                <a:gd name="T0" fmla="*/ 35 w 70"/>
                <a:gd name="T1" fmla="*/ 9 h 249"/>
                <a:gd name="T2" fmla="*/ 27 w 70"/>
                <a:gd name="T3" fmla="*/ 9 h 249"/>
                <a:gd name="T4" fmla="*/ 20 w 70"/>
                <a:gd name="T5" fmla="*/ 10 h 249"/>
                <a:gd name="T6" fmla="*/ 14 w 70"/>
                <a:gd name="T7" fmla="*/ 10 h 249"/>
                <a:gd name="T8" fmla="*/ 9 w 70"/>
                <a:gd name="T9" fmla="*/ 12 h 249"/>
                <a:gd name="T10" fmla="*/ 7 w 70"/>
                <a:gd name="T11" fmla="*/ 12 h 249"/>
                <a:gd name="T12" fmla="*/ 7 w 70"/>
                <a:gd name="T13" fmla="*/ 236 h 249"/>
                <a:gd name="T14" fmla="*/ 9 w 70"/>
                <a:gd name="T15" fmla="*/ 237 h 249"/>
                <a:gd name="T16" fmla="*/ 14 w 70"/>
                <a:gd name="T17" fmla="*/ 237 h 249"/>
                <a:gd name="T18" fmla="*/ 20 w 70"/>
                <a:gd name="T19" fmla="*/ 239 h 249"/>
                <a:gd name="T20" fmla="*/ 27 w 70"/>
                <a:gd name="T21" fmla="*/ 239 h 249"/>
                <a:gd name="T22" fmla="*/ 35 w 70"/>
                <a:gd name="T23" fmla="*/ 239 h 249"/>
                <a:gd name="T24" fmla="*/ 44 w 70"/>
                <a:gd name="T25" fmla="*/ 239 h 249"/>
                <a:gd name="T26" fmla="*/ 51 w 70"/>
                <a:gd name="T27" fmla="*/ 239 h 249"/>
                <a:gd name="T28" fmla="*/ 56 w 70"/>
                <a:gd name="T29" fmla="*/ 237 h 249"/>
                <a:gd name="T30" fmla="*/ 60 w 70"/>
                <a:gd name="T31" fmla="*/ 237 h 249"/>
                <a:gd name="T32" fmla="*/ 62 w 70"/>
                <a:gd name="T33" fmla="*/ 236 h 249"/>
                <a:gd name="T34" fmla="*/ 62 w 70"/>
                <a:gd name="T35" fmla="*/ 12 h 249"/>
                <a:gd name="T36" fmla="*/ 60 w 70"/>
                <a:gd name="T37" fmla="*/ 12 h 249"/>
                <a:gd name="T38" fmla="*/ 56 w 70"/>
                <a:gd name="T39" fmla="*/ 10 h 249"/>
                <a:gd name="T40" fmla="*/ 51 w 70"/>
                <a:gd name="T41" fmla="*/ 10 h 249"/>
                <a:gd name="T42" fmla="*/ 44 w 70"/>
                <a:gd name="T43" fmla="*/ 9 h 249"/>
                <a:gd name="T44" fmla="*/ 35 w 70"/>
                <a:gd name="T45" fmla="*/ 9 h 249"/>
                <a:gd name="T46" fmla="*/ 35 w 70"/>
                <a:gd name="T47" fmla="*/ 0 h 249"/>
                <a:gd name="T48" fmla="*/ 53 w 70"/>
                <a:gd name="T49" fmla="*/ 2 h 249"/>
                <a:gd name="T50" fmla="*/ 63 w 70"/>
                <a:gd name="T51" fmla="*/ 3 h 249"/>
                <a:gd name="T52" fmla="*/ 67 w 70"/>
                <a:gd name="T53" fmla="*/ 5 h 249"/>
                <a:gd name="T54" fmla="*/ 67 w 70"/>
                <a:gd name="T55" fmla="*/ 7 h 249"/>
                <a:gd name="T56" fmla="*/ 68 w 70"/>
                <a:gd name="T57" fmla="*/ 7 h 249"/>
                <a:gd name="T58" fmla="*/ 70 w 70"/>
                <a:gd name="T59" fmla="*/ 10 h 249"/>
                <a:gd name="T60" fmla="*/ 70 w 70"/>
                <a:gd name="T61" fmla="*/ 239 h 249"/>
                <a:gd name="T62" fmla="*/ 68 w 70"/>
                <a:gd name="T63" fmla="*/ 241 h 249"/>
                <a:gd name="T64" fmla="*/ 67 w 70"/>
                <a:gd name="T65" fmla="*/ 243 h 249"/>
                <a:gd name="T66" fmla="*/ 67 w 70"/>
                <a:gd name="T67" fmla="*/ 243 h 249"/>
                <a:gd name="T68" fmla="*/ 63 w 70"/>
                <a:gd name="T69" fmla="*/ 244 h 249"/>
                <a:gd name="T70" fmla="*/ 53 w 70"/>
                <a:gd name="T71" fmla="*/ 248 h 249"/>
                <a:gd name="T72" fmla="*/ 35 w 70"/>
                <a:gd name="T73" fmla="*/ 249 h 249"/>
                <a:gd name="T74" fmla="*/ 16 w 70"/>
                <a:gd name="T75" fmla="*/ 248 h 249"/>
                <a:gd name="T76" fmla="*/ 7 w 70"/>
                <a:gd name="T77" fmla="*/ 244 h 249"/>
                <a:gd name="T78" fmla="*/ 4 w 70"/>
                <a:gd name="T79" fmla="*/ 243 h 249"/>
                <a:gd name="T80" fmla="*/ 2 w 70"/>
                <a:gd name="T81" fmla="*/ 243 h 249"/>
                <a:gd name="T82" fmla="*/ 0 w 70"/>
                <a:gd name="T83" fmla="*/ 241 h 249"/>
                <a:gd name="T84" fmla="*/ 0 w 70"/>
                <a:gd name="T85" fmla="*/ 239 h 249"/>
                <a:gd name="T86" fmla="*/ 0 w 70"/>
                <a:gd name="T87" fmla="*/ 10 h 249"/>
                <a:gd name="T88" fmla="*/ 0 w 70"/>
                <a:gd name="T89" fmla="*/ 7 h 249"/>
                <a:gd name="T90" fmla="*/ 2 w 70"/>
                <a:gd name="T91" fmla="*/ 7 h 249"/>
                <a:gd name="T92" fmla="*/ 4 w 70"/>
                <a:gd name="T93" fmla="*/ 5 h 249"/>
                <a:gd name="T94" fmla="*/ 7 w 70"/>
                <a:gd name="T95" fmla="*/ 3 h 249"/>
                <a:gd name="T96" fmla="*/ 16 w 70"/>
                <a:gd name="T97" fmla="*/ 2 h 249"/>
                <a:gd name="T98" fmla="*/ 35 w 70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9">
                  <a:moveTo>
                    <a:pt x="35" y="9"/>
                  </a:moveTo>
                  <a:lnTo>
                    <a:pt x="27" y="9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9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2" y="23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5" y="9"/>
                  </a:lnTo>
                  <a:close/>
                  <a:moveTo>
                    <a:pt x="35" y="0"/>
                  </a:moveTo>
                  <a:lnTo>
                    <a:pt x="53" y="2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68" y="241"/>
                  </a:lnTo>
                  <a:lnTo>
                    <a:pt x="67" y="243"/>
                  </a:lnTo>
                  <a:lnTo>
                    <a:pt x="67" y="243"/>
                  </a:lnTo>
                  <a:lnTo>
                    <a:pt x="63" y="244"/>
                  </a:lnTo>
                  <a:lnTo>
                    <a:pt x="53" y="248"/>
                  </a:lnTo>
                  <a:lnTo>
                    <a:pt x="35" y="249"/>
                  </a:lnTo>
                  <a:lnTo>
                    <a:pt x="16" y="248"/>
                  </a:lnTo>
                  <a:lnTo>
                    <a:pt x="7" y="244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6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Freeform 193"/>
            <p:cNvSpPr>
              <a:spLocks noEditPoints="1"/>
            </p:cNvSpPr>
            <p:nvPr/>
          </p:nvSpPr>
          <p:spPr bwMode="auto">
            <a:xfrm>
              <a:off x="862013" y="6142756"/>
              <a:ext cx="109538" cy="395288"/>
            </a:xfrm>
            <a:custGeom>
              <a:avLst/>
              <a:gdLst>
                <a:gd name="T0" fmla="*/ 34 w 69"/>
                <a:gd name="T1" fmla="*/ 9 h 249"/>
                <a:gd name="T2" fmla="*/ 26 w 69"/>
                <a:gd name="T3" fmla="*/ 9 h 249"/>
                <a:gd name="T4" fmla="*/ 19 w 69"/>
                <a:gd name="T5" fmla="*/ 10 h 249"/>
                <a:gd name="T6" fmla="*/ 13 w 69"/>
                <a:gd name="T7" fmla="*/ 10 h 249"/>
                <a:gd name="T8" fmla="*/ 10 w 69"/>
                <a:gd name="T9" fmla="*/ 12 h 249"/>
                <a:gd name="T10" fmla="*/ 8 w 69"/>
                <a:gd name="T11" fmla="*/ 12 h 249"/>
                <a:gd name="T12" fmla="*/ 8 w 69"/>
                <a:gd name="T13" fmla="*/ 236 h 249"/>
                <a:gd name="T14" fmla="*/ 10 w 69"/>
                <a:gd name="T15" fmla="*/ 237 h 249"/>
                <a:gd name="T16" fmla="*/ 13 w 69"/>
                <a:gd name="T17" fmla="*/ 237 h 249"/>
                <a:gd name="T18" fmla="*/ 19 w 69"/>
                <a:gd name="T19" fmla="*/ 239 h 249"/>
                <a:gd name="T20" fmla="*/ 26 w 69"/>
                <a:gd name="T21" fmla="*/ 239 h 249"/>
                <a:gd name="T22" fmla="*/ 34 w 69"/>
                <a:gd name="T23" fmla="*/ 239 h 249"/>
                <a:gd name="T24" fmla="*/ 43 w 69"/>
                <a:gd name="T25" fmla="*/ 239 h 249"/>
                <a:gd name="T26" fmla="*/ 50 w 69"/>
                <a:gd name="T27" fmla="*/ 239 h 249"/>
                <a:gd name="T28" fmla="*/ 55 w 69"/>
                <a:gd name="T29" fmla="*/ 237 h 249"/>
                <a:gd name="T30" fmla="*/ 59 w 69"/>
                <a:gd name="T31" fmla="*/ 237 h 249"/>
                <a:gd name="T32" fmla="*/ 62 w 69"/>
                <a:gd name="T33" fmla="*/ 236 h 249"/>
                <a:gd name="T34" fmla="*/ 62 w 69"/>
                <a:gd name="T35" fmla="*/ 12 h 249"/>
                <a:gd name="T36" fmla="*/ 59 w 69"/>
                <a:gd name="T37" fmla="*/ 12 h 249"/>
                <a:gd name="T38" fmla="*/ 55 w 69"/>
                <a:gd name="T39" fmla="*/ 10 h 249"/>
                <a:gd name="T40" fmla="*/ 50 w 69"/>
                <a:gd name="T41" fmla="*/ 10 h 249"/>
                <a:gd name="T42" fmla="*/ 43 w 69"/>
                <a:gd name="T43" fmla="*/ 9 h 249"/>
                <a:gd name="T44" fmla="*/ 34 w 69"/>
                <a:gd name="T45" fmla="*/ 9 h 249"/>
                <a:gd name="T46" fmla="*/ 34 w 69"/>
                <a:gd name="T47" fmla="*/ 0 h 249"/>
                <a:gd name="T48" fmla="*/ 54 w 69"/>
                <a:gd name="T49" fmla="*/ 2 h 249"/>
                <a:gd name="T50" fmla="*/ 62 w 69"/>
                <a:gd name="T51" fmla="*/ 3 h 249"/>
                <a:gd name="T52" fmla="*/ 66 w 69"/>
                <a:gd name="T53" fmla="*/ 5 h 249"/>
                <a:gd name="T54" fmla="*/ 68 w 69"/>
                <a:gd name="T55" fmla="*/ 7 h 249"/>
                <a:gd name="T56" fmla="*/ 69 w 69"/>
                <a:gd name="T57" fmla="*/ 7 h 249"/>
                <a:gd name="T58" fmla="*/ 69 w 69"/>
                <a:gd name="T59" fmla="*/ 10 h 249"/>
                <a:gd name="T60" fmla="*/ 69 w 69"/>
                <a:gd name="T61" fmla="*/ 239 h 249"/>
                <a:gd name="T62" fmla="*/ 69 w 69"/>
                <a:gd name="T63" fmla="*/ 241 h 249"/>
                <a:gd name="T64" fmla="*/ 68 w 69"/>
                <a:gd name="T65" fmla="*/ 243 h 249"/>
                <a:gd name="T66" fmla="*/ 66 w 69"/>
                <a:gd name="T67" fmla="*/ 243 h 249"/>
                <a:gd name="T68" fmla="*/ 62 w 69"/>
                <a:gd name="T69" fmla="*/ 244 h 249"/>
                <a:gd name="T70" fmla="*/ 54 w 69"/>
                <a:gd name="T71" fmla="*/ 248 h 249"/>
                <a:gd name="T72" fmla="*/ 34 w 69"/>
                <a:gd name="T73" fmla="*/ 249 h 249"/>
                <a:gd name="T74" fmla="*/ 17 w 69"/>
                <a:gd name="T75" fmla="*/ 248 h 249"/>
                <a:gd name="T76" fmla="*/ 6 w 69"/>
                <a:gd name="T77" fmla="*/ 244 h 249"/>
                <a:gd name="T78" fmla="*/ 3 w 69"/>
                <a:gd name="T79" fmla="*/ 243 h 249"/>
                <a:gd name="T80" fmla="*/ 1 w 69"/>
                <a:gd name="T81" fmla="*/ 243 h 249"/>
                <a:gd name="T82" fmla="*/ 1 w 69"/>
                <a:gd name="T83" fmla="*/ 241 h 249"/>
                <a:gd name="T84" fmla="*/ 0 w 69"/>
                <a:gd name="T85" fmla="*/ 239 h 249"/>
                <a:gd name="T86" fmla="*/ 0 w 69"/>
                <a:gd name="T87" fmla="*/ 10 h 249"/>
                <a:gd name="T88" fmla="*/ 1 w 69"/>
                <a:gd name="T89" fmla="*/ 7 h 249"/>
                <a:gd name="T90" fmla="*/ 1 w 69"/>
                <a:gd name="T91" fmla="*/ 7 h 249"/>
                <a:gd name="T92" fmla="*/ 3 w 69"/>
                <a:gd name="T93" fmla="*/ 5 h 249"/>
                <a:gd name="T94" fmla="*/ 6 w 69"/>
                <a:gd name="T95" fmla="*/ 3 h 249"/>
                <a:gd name="T96" fmla="*/ 17 w 69"/>
                <a:gd name="T97" fmla="*/ 2 h 249"/>
                <a:gd name="T98" fmla="*/ 34 w 69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" h="249">
                  <a:moveTo>
                    <a:pt x="34" y="9"/>
                  </a:moveTo>
                  <a:lnTo>
                    <a:pt x="26" y="9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236"/>
                  </a:lnTo>
                  <a:lnTo>
                    <a:pt x="10" y="237"/>
                  </a:lnTo>
                  <a:lnTo>
                    <a:pt x="13" y="237"/>
                  </a:lnTo>
                  <a:lnTo>
                    <a:pt x="19" y="239"/>
                  </a:lnTo>
                  <a:lnTo>
                    <a:pt x="26" y="239"/>
                  </a:lnTo>
                  <a:lnTo>
                    <a:pt x="34" y="239"/>
                  </a:lnTo>
                  <a:lnTo>
                    <a:pt x="43" y="239"/>
                  </a:lnTo>
                  <a:lnTo>
                    <a:pt x="50" y="239"/>
                  </a:lnTo>
                  <a:lnTo>
                    <a:pt x="55" y="237"/>
                  </a:lnTo>
                  <a:lnTo>
                    <a:pt x="59" y="237"/>
                  </a:lnTo>
                  <a:lnTo>
                    <a:pt x="62" y="236"/>
                  </a:lnTo>
                  <a:lnTo>
                    <a:pt x="62" y="12"/>
                  </a:lnTo>
                  <a:lnTo>
                    <a:pt x="59" y="12"/>
                  </a:lnTo>
                  <a:lnTo>
                    <a:pt x="55" y="10"/>
                  </a:lnTo>
                  <a:lnTo>
                    <a:pt x="50" y="10"/>
                  </a:lnTo>
                  <a:lnTo>
                    <a:pt x="43" y="9"/>
                  </a:lnTo>
                  <a:lnTo>
                    <a:pt x="34" y="9"/>
                  </a:lnTo>
                  <a:close/>
                  <a:moveTo>
                    <a:pt x="34" y="0"/>
                  </a:moveTo>
                  <a:lnTo>
                    <a:pt x="54" y="2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68" y="7"/>
                  </a:lnTo>
                  <a:lnTo>
                    <a:pt x="69" y="7"/>
                  </a:lnTo>
                  <a:lnTo>
                    <a:pt x="69" y="10"/>
                  </a:lnTo>
                  <a:lnTo>
                    <a:pt x="69" y="239"/>
                  </a:lnTo>
                  <a:lnTo>
                    <a:pt x="69" y="241"/>
                  </a:lnTo>
                  <a:lnTo>
                    <a:pt x="68" y="243"/>
                  </a:lnTo>
                  <a:lnTo>
                    <a:pt x="66" y="243"/>
                  </a:lnTo>
                  <a:lnTo>
                    <a:pt x="62" y="244"/>
                  </a:lnTo>
                  <a:lnTo>
                    <a:pt x="54" y="248"/>
                  </a:lnTo>
                  <a:lnTo>
                    <a:pt x="34" y="249"/>
                  </a:lnTo>
                  <a:lnTo>
                    <a:pt x="17" y="248"/>
                  </a:lnTo>
                  <a:lnTo>
                    <a:pt x="6" y="244"/>
                  </a:lnTo>
                  <a:lnTo>
                    <a:pt x="3" y="243"/>
                  </a:lnTo>
                  <a:lnTo>
                    <a:pt x="1" y="243"/>
                  </a:lnTo>
                  <a:lnTo>
                    <a:pt x="1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5"/>
                  </a:lnTo>
                  <a:lnTo>
                    <a:pt x="6" y="3"/>
                  </a:lnTo>
                  <a:lnTo>
                    <a:pt x="17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Freeform 194"/>
            <p:cNvSpPr>
              <a:spLocks noEditPoints="1"/>
            </p:cNvSpPr>
            <p:nvPr/>
          </p:nvSpPr>
          <p:spPr bwMode="auto">
            <a:xfrm>
              <a:off x="230188" y="6145931"/>
              <a:ext cx="49213" cy="392113"/>
            </a:xfrm>
            <a:custGeom>
              <a:avLst/>
              <a:gdLst>
                <a:gd name="T0" fmla="*/ 7 w 31"/>
                <a:gd name="T1" fmla="*/ 52 h 247"/>
                <a:gd name="T2" fmla="*/ 7 w 31"/>
                <a:gd name="T3" fmla="*/ 237 h 247"/>
                <a:gd name="T4" fmla="*/ 8 w 31"/>
                <a:gd name="T5" fmla="*/ 239 h 247"/>
                <a:gd name="T6" fmla="*/ 8 w 31"/>
                <a:gd name="T7" fmla="*/ 241 h 247"/>
                <a:gd name="T8" fmla="*/ 10 w 31"/>
                <a:gd name="T9" fmla="*/ 242 h 247"/>
                <a:gd name="T10" fmla="*/ 12 w 31"/>
                <a:gd name="T11" fmla="*/ 242 h 247"/>
                <a:gd name="T12" fmla="*/ 15 w 31"/>
                <a:gd name="T13" fmla="*/ 244 h 247"/>
                <a:gd name="T14" fmla="*/ 20 w 31"/>
                <a:gd name="T15" fmla="*/ 242 h 247"/>
                <a:gd name="T16" fmla="*/ 22 w 31"/>
                <a:gd name="T17" fmla="*/ 242 h 247"/>
                <a:gd name="T18" fmla="*/ 24 w 31"/>
                <a:gd name="T19" fmla="*/ 241 h 247"/>
                <a:gd name="T20" fmla="*/ 26 w 31"/>
                <a:gd name="T21" fmla="*/ 239 h 247"/>
                <a:gd name="T22" fmla="*/ 27 w 31"/>
                <a:gd name="T23" fmla="*/ 237 h 247"/>
                <a:gd name="T24" fmla="*/ 27 w 31"/>
                <a:gd name="T25" fmla="*/ 52 h 247"/>
                <a:gd name="T26" fmla="*/ 7 w 31"/>
                <a:gd name="T27" fmla="*/ 52 h 247"/>
                <a:gd name="T28" fmla="*/ 15 w 31"/>
                <a:gd name="T29" fmla="*/ 0 h 247"/>
                <a:gd name="T30" fmla="*/ 20 w 31"/>
                <a:gd name="T31" fmla="*/ 1 h 247"/>
                <a:gd name="T32" fmla="*/ 24 w 31"/>
                <a:gd name="T33" fmla="*/ 1 h 247"/>
                <a:gd name="T34" fmla="*/ 27 w 31"/>
                <a:gd name="T35" fmla="*/ 5 h 247"/>
                <a:gd name="T36" fmla="*/ 29 w 31"/>
                <a:gd name="T37" fmla="*/ 7 h 247"/>
                <a:gd name="T38" fmla="*/ 29 w 31"/>
                <a:gd name="T39" fmla="*/ 7 h 247"/>
                <a:gd name="T40" fmla="*/ 29 w 31"/>
                <a:gd name="T41" fmla="*/ 8 h 247"/>
                <a:gd name="T42" fmla="*/ 31 w 31"/>
                <a:gd name="T43" fmla="*/ 10 h 247"/>
                <a:gd name="T44" fmla="*/ 31 w 31"/>
                <a:gd name="T45" fmla="*/ 12 h 247"/>
                <a:gd name="T46" fmla="*/ 31 w 31"/>
                <a:gd name="T47" fmla="*/ 239 h 247"/>
                <a:gd name="T48" fmla="*/ 31 w 31"/>
                <a:gd name="T49" fmla="*/ 241 h 247"/>
                <a:gd name="T50" fmla="*/ 29 w 31"/>
                <a:gd name="T51" fmla="*/ 242 h 247"/>
                <a:gd name="T52" fmla="*/ 29 w 31"/>
                <a:gd name="T53" fmla="*/ 242 h 247"/>
                <a:gd name="T54" fmla="*/ 29 w 31"/>
                <a:gd name="T55" fmla="*/ 244 h 247"/>
                <a:gd name="T56" fmla="*/ 27 w 31"/>
                <a:gd name="T57" fmla="*/ 246 h 247"/>
                <a:gd name="T58" fmla="*/ 24 w 31"/>
                <a:gd name="T59" fmla="*/ 247 h 247"/>
                <a:gd name="T60" fmla="*/ 20 w 31"/>
                <a:gd name="T61" fmla="*/ 247 h 247"/>
                <a:gd name="T62" fmla="*/ 15 w 31"/>
                <a:gd name="T63" fmla="*/ 247 h 247"/>
                <a:gd name="T64" fmla="*/ 10 w 31"/>
                <a:gd name="T65" fmla="*/ 247 h 247"/>
                <a:gd name="T66" fmla="*/ 7 w 31"/>
                <a:gd name="T67" fmla="*/ 247 h 247"/>
                <a:gd name="T68" fmla="*/ 3 w 31"/>
                <a:gd name="T69" fmla="*/ 246 h 247"/>
                <a:gd name="T70" fmla="*/ 1 w 31"/>
                <a:gd name="T71" fmla="*/ 244 h 247"/>
                <a:gd name="T72" fmla="*/ 1 w 31"/>
                <a:gd name="T73" fmla="*/ 242 h 247"/>
                <a:gd name="T74" fmla="*/ 0 w 31"/>
                <a:gd name="T75" fmla="*/ 242 h 247"/>
                <a:gd name="T76" fmla="*/ 0 w 31"/>
                <a:gd name="T77" fmla="*/ 241 h 247"/>
                <a:gd name="T78" fmla="*/ 0 w 31"/>
                <a:gd name="T79" fmla="*/ 239 h 247"/>
                <a:gd name="T80" fmla="*/ 0 w 31"/>
                <a:gd name="T81" fmla="*/ 12 h 247"/>
                <a:gd name="T82" fmla="*/ 0 w 31"/>
                <a:gd name="T83" fmla="*/ 10 h 247"/>
                <a:gd name="T84" fmla="*/ 0 w 31"/>
                <a:gd name="T85" fmla="*/ 8 h 247"/>
                <a:gd name="T86" fmla="*/ 1 w 31"/>
                <a:gd name="T87" fmla="*/ 7 h 247"/>
                <a:gd name="T88" fmla="*/ 1 w 31"/>
                <a:gd name="T89" fmla="*/ 7 h 247"/>
                <a:gd name="T90" fmla="*/ 3 w 31"/>
                <a:gd name="T91" fmla="*/ 5 h 247"/>
                <a:gd name="T92" fmla="*/ 7 w 31"/>
                <a:gd name="T93" fmla="*/ 1 h 247"/>
                <a:gd name="T94" fmla="*/ 10 w 31"/>
                <a:gd name="T95" fmla="*/ 1 h 247"/>
                <a:gd name="T96" fmla="*/ 15 w 31"/>
                <a:gd name="T97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47">
                  <a:moveTo>
                    <a:pt x="7" y="52"/>
                  </a:moveTo>
                  <a:lnTo>
                    <a:pt x="7" y="237"/>
                  </a:lnTo>
                  <a:lnTo>
                    <a:pt x="8" y="239"/>
                  </a:lnTo>
                  <a:lnTo>
                    <a:pt x="8" y="241"/>
                  </a:lnTo>
                  <a:lnTo>
                    <a:pt x="10" y="242"/>
                  </a:lnTo>
                  <a:lnTo>
                    <a:pt x="12" y="242"/>
                  </a:lnTo>
                  <a:lnTo>
                    <a:pt x="15" y="244"/>
                  </a:lnTo>
                  <a:lnTo>
                    <a:pt x="20" y="242"/>
                  </a:lnTo>
                  <a:lnTo>
                    <a:pt x="22" y="242"/>
                  </a:lnTo>
                  <a:lnTo>
                    <a:pt x="24" y="241"/>
                  </a:lnTo>
                  <a:lnTo>
                    <a:pt x="26" y="239"/>
                  </a:lnTo>
                  <a:lnTo>
                    <a:pt x="27" y="237"/>
                  </a:lnTo>
                  <a:lnTo>
                    <a:pt x="27" y="52"/>
                  </a:lnTo>
                  <a:lnTo>
                    <a:pt x="7" y="52"/>
                  </a:lnTo>
                  <a:close/>
                  <a:moveTo>
                    <a:pt x="15" y="0"/>
                  </a:moveTo>
                  <a:lnTo>
                    <a:pt x="20" y="1"/>
                  </a:lnTo>
                  <a:lnTo>
                    <a:pt x="24" y="1"/>
                  </a:lnTo>
                  <a:lnTo>
                    <a:pt x="27" y="5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1" y="10"/>
                  </a:lnTo>
                  <a:lnTo>
                    <a:pt x="31" y="12"/>
                  </a:lnTo>
                  <a:lnTo>
                    <a:pt x="31" y="239"/>
                  </a:lnTo>
                  <a:lnTo>
                    <a:pt x="31" y="241"/>
                  </a:lnTo>
                  <a:lnTo>
                    <a:pt x="29" y="242"/>
                  </a:lnTo>
                  <a:lnTo>
                    <a:pt x="29" y="242"/>
                  </a:lnTo>
                  <a:lnTo>
                    <a:pt x="29" y="244"/>
                  </a:lnTo>
                  <a:lnTo>
                    <a:pt x="27" y="246"/>
                  </a:lnTo>
                  <a:lnTo>
                    <a:pt x="24" y="247"/>
                  </a:lnTo>
                  <a:lnTo>
                    <a:pt x="20" y="247"/>
                  </a:lnTo>
                  <a:lnTo>
                    <a:pt x="15" y="247"/>
                  </a:lnTo>
                  <a:lnTo>
                    <a:pt x="10" y="247"/>
                  </a:lnTo>
                  <a:lnTo>
                    <a:pt x="7" y="247"/>
                  </a:lnTo>
                  <a:lnTo>
                    <a:pt x="3" y="246"/>
                  </a:lnTo>
                  <a:lnTo>
                    <a:pt x="1" y="244"/>
                  </a:lnTo>
                  <a:lnTo>
                    <a:pt x="1" y="242"/>
                  </a:lnTo>
                  <a:lnTo>
                    <a:pt x="0" y="242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5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Freeform 195"/>
            <p:cNvSpPr>
              <a:spLocks/>
            </p:cNvSpPr>
            <p:nvPr/>
          </p:nvSpPr>
          <p:spPr bwMode="auto">
            <a:xfrm>
              <a:off x="490538" y="6399931"/>
              <a:ext cx="68263" cy="111125"/>
            </a:xfrm>
            <a:custGeom>
              <a:avLst/>
              <a:gdLst>
                <a:gd name="T0" fmla="*/ 1 w 43"/>
                <a:gd name="T1" fmla="*/ 0 h 70"/>
                <a:gd name="T2" fmla="*/ 15 w 43"/>
                <a:gd name="T3" fmla="*/ 0 h 70"/>
                <a:gd name="T4" fmla="*/ 15 w 43"/>
                <a:gd name="T5" fmla="*/ 4 h 70"/>
                <a:gd name="T6" fmla="*/ 15 w 43"/>
                <a:gd name="T7" fmla="*/ 4 h 70"/>
                <a:gd name="T8" fmla="*/ 17 w 43"/>
                <a:gd name="T9" fmla="*/ 5 h 70"/>
                <a:gd name="T10" fmla="*/ 38 w 43"/>
                <a:gd name="T11" fmla="*/ 5 h 70"/>
                <a:gd name="T12" fmla="*/ 40 w 43"/>
                <a:gd name="T13" fmla="*/ 4 h 70"/>
                <a:gd name="T14" fmla="*/ 40 w 43"/>
                <a:gd name="T15" fmla="*/ 4 h 70"/>
                <a:gd name="T16" fmla="*/ 40 w 43"/>
                <a:gd name="T17" fmla="*/ 0 h 70"/>
                <a:gd name="T18" fmla="*/ 43 w 43"/>
                <a:gd name="T19" fmla="*/ 0 h 70"/>
                <a:gd name="T20" fmla="*/ 43 w 43"/>
                <a:gd name="T21" fmla="*/ 0 h 70"/>
                <a:gd name="T22" fmla="*/ 43 w 43"/>
                <a:gd name="T23" fmla="*/ 2 h 70"/>
                <a:gd name="T24" fmla="*/ 43 w 43"/>
                <a:gd name="T25" fmla="*/ 68 h 70"/>
                <a:gd name="T26" fmla="*/ 43 w 43"/>
                <a:gd name="T27" fmla="*/ 70 h 70"/>
                <a:gd name="T28" fmla="*/ 43 w 43"/>
                <a:gd name="T29" fmla="*/ 70 h 70"/>
                <a:gd name="T30" fmla="*/ 1 w 43"/>
                <a:gd name="T31" fmla="*/ 70 h 70"/>
                <a:gd name="T32" fmla="*/ 0 w 43"/>
                <a:gd name="T33" fmla="*/ 70 h 70"/>
                <a:gd name="T34" fmla="*/ 0 w 43"/>
                <a:gd name="T35" fmla="*/ 68 h 70"/>
                <a:gd name="T36" fmla="*/ 0 w 43"/>
                <a:gd name="T37" fmla="*/ 2 h 70"/>
                <a:gd name="T38" fmla="*/ 0 w 43"/>
                <a:gd name="T39" fmla="*/ 0 h 70"/>
                <a:gd name="T40" fmla="*/ 1 w 43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70">
                  <a:moveTo>
                    <a:pt x="1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7" y="5"/>
                  </a:lnTo>
                  <a:lnTo>
                    <a:pt x="38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2"/>
                  </a:lnTo>
                  <a:lnTo>
                    <a:pt x="43" y="68"/>
                  </a:lnTo>
                  <a:lnTo>
                    <a:pt x="43" y="70"/>
                  </a:lnTo>
                  <a:lnTo>
                    <a:pt x="43" y="70"/>
                  </a:lnTo>
                  <a:lnTo>
                    <a:pt x="1" y="70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Freeform 196"/>
            <p:cNvSpPr>
              <a:spLocks/>
            </p:cNvSpPr>
            <p:nvPr/>
          </p:nvSpPr>
          <p:spPr bwMode="auto">
            <a:xfrm>
              <a:off x="498475" y="6422156"/>
              <a:ext cx="41275" cy="33338"/>
            </a:xfrm>
            <a:custGeom>
              <a:avLst/>
              <a:gdLst>
                <a:gd name="T0" fmla="*/ 2 w 26"/>
                <a:gd name="T1" fmla="*/ 0 h 21"/>
                <a:gd name="T2" fmla="*/ 24 w 26"/>
                <a:gd name="T3" fmla="*/ 0 h 21"/>
                <a:gd name="T4" fmla="*/ 26 w 26"/>
                <a:gd name="T5" fmla="*/ 0 h 21"/>
                <a:gd name="T6" fmla="*/ 26 w 26"/>
                <a:gd name="T7" fmla="*/ 2 h 21"/>
                <a:gd name="T8" fmla="*/ 26 w 26"/>
                <a:gd name="T9" fmla="*/ 19 h 21"/>
                <a:gd name="T10" fmla="*/ 26 w 26"/>
                <a:gd name="T11" fmla="*/ 19 h 21"/>
                <a:gd name="T12" fmla="*/ 24 w 26"/>
                <a:gd name="T13" fmla="*/ 21 h 21"/>
                <a:gd name="T14" fmla="*/ 2 w 26"/>
                <a:gd name="T15" fmla="*/ 21 h 21"/>
                <a:gd name="T16" fmla="*/ 0 w 26"/>
                <a:gd name="T17" fmla="*/ 19 h 21"/>
                <a:gd name="T18" fmla="*/ 0 w 26"/>
                <a:gd name="T19" fmla="*/ 19 h 21"/>
                <a:gd name="T20" fmla="*/ 0 w 26"/>
                <a:gd name="T21" fmla="*/ 2 h 21"/>
                <a:gd name="T22" fmla="*/ 0 w 26"/>
                <a:gd name="T23" fmla="*/ 0 h 21"/>
                <a:gd name="T24" fmla="*/ 2 w 26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1">
                  <a:moveTo>
                    <a:pt x="2" y="0"/>
                  </a:moveTo>
                  <a:lnTo>
                    <a:pt x="24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Freeform 197"/>
            <p:cNvSpPr>
              <a:spLocks/>
            </p:cNvSpPr>
            <p:nvPr/>
          </p:nvSpPr>
          <p:spPr bwMode="auto">
            <a:xfrm>
              <a:off x="498475" y="6463431"/>
              <a:ext cx="26988" cy="28575"/>
            </a:xfrm>
            <a:custGeom>
              <a:avLst/>
              <a:gdLst>
                <a:gd name="T0" fmla="*/ 2 w 17"/>
                <a:gd name="T1" fmla="*/ 0 h 18"/>
                <a:gd name="T2" fmla="*/ 17 w 17"/>
                <a:gd name="T3" fmla="*/ 0 h 18"/>
                <a:gd name="T4" fmla="*/ 17 w 17"/>
                <a:gd name="T5" fmla="*/ 0 h 18"/>
                <a:gd name="T6" fmla="*/ 17 w 17"/>
                <a:gd name="T7" fmla="*/ 2 h 18"/>
                <a:gd name="T8" fmla="*/ 17 w 17"/>
                <a:gd name="T9" fmla="*/ 18 h 18"/>
                <a:gd name="T10" fmla="*/ 17 w 17"/>
                <a:gd name="T11" fmla="*/ 18 h 18"/>
                <a:gd name="T12" fmla="*/ 17 w 17"/>
                <a:gd name="T13" fmla="*/ 18 h 18"/>
                <a:gd name="T14" fmla="*/ 2 w 17"/>
                <a:gd name="T15" fmla="*/ 18 h 18"/>
                <a:gd name="T16" fmla="*/ 0 w 17"/>
                <a:gd name="T17" fmla="*/ 18 h 18"/>
                <a:gd name="T18" fmla="*/ 0 w 17"/>
                <a:gd name="T19" fmla="*/ 18 h 18"/>
                <a:gd name="T20" fmla="*/ 0 w 17"/>
                <a:gd name="T21" fmla="*/ 2 h 18"/>
                <a:gd name="T22" fmla="*/ 0 w 17"/>
                <a:gd name="T23" fmla="*/ 0 h 18"/>
                <a:gd name="T24" fmla="*/ 2 w 17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8">
                  <a:moveTo>
                    <a:pt x="2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Freeform 198"/>
            <p:cNvSpPr>
              <a:spLocks/>
            </p:cNvSpPr>
            <p:nvPr/>
          </p:nvSpPr>
          <p:spPr bwMode="auto">
            <a:xfrm>
              <a:off x="501650" y="6428506"/>
              <a:ext cx="7938" cy="22225"/>
            </a:xfrm>
            <a:custGeom>
              <a:avLst/>
              <a:gdLst>
                <a:gd name="T0" fmla="*/ 1 w 5"/>
                <a:gd name="T1" fmla="*/ 0 h 14"/>
                <a:gd name="T2" fmla="*/ 5 w 5"/>
                <a:gd name="T3" fmla="*/ 0 h 14"/>
                <a:gd name="T4" fmla="*/ 5 w 5"/>
                <a:gd name="T5" fmla="*/ 0 h 14"/>
                <a:gd name="T6" fmla="*/ 5 w 5"/>
                <a:gd name="T7" fmla="*/ 1 h 14"/>
                <a:gd name="T8" fmla="*/ 5 w 5"/>
                <a:gd name="T9" fmla="*/ 12 h 14"/>
                <a:gd name="T10" fmla="*/ 5 w 5"/>
                <a:gd name="T11" fmla="*/ 14 h 14"/>
                <a:gd name="T12" fmla="*/ 5 w 5"/>
                <a:gd name="T13" fmla="*/ 14 h 14"/>
                <a:gd name="T14" fmla="*/ 1 w 5"/>
                <a:gd name="T15" fmla="*/ 14 h 14"/>
                <a:gd name="T16" fmla="*/ 1 w 5"/>
                <a:gd name="T17" fmla="*/ 14 h 14"/>
                <a:gd name="T18" fmla="*/ 0 w 5"/>
                <a:gd name="T19" fmla="*/ 12 h 14"/>
                <a:gd name="T20" fmla="*/ 0 w 5"/>
                <a:gd name="T21" fmla="*/ 1 h 14"/>
                <a:gd name="T22" fmla="*/ 1 w 5"/>
                <a:gd name="T23" fmla="*/ 0 h 14"/>
                <a:gd name="T24" fmla="*/ 1 w 5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14">
                  <a:moveTo>
                    <a:pt x="1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Freeform 199"/>
            <p:cNvSpPr>
              <a:spLocks/>
            </p:cNvSpPr>
            <p:nvPr/>
          </p:nvSpPr>
          <p:spPr bwMode="auto">
            <a:xfrm>
              <a:off x="514350" y="6428506"/>
              <a:ext cx="17463" cy="22225"/>
            </a:xfrm>
            <a:custGeom>
              <a:avLst/>
              <a:gdLst>
                <a:gd name="T0" fmla="*/ 4 w 11"/>
                <a:gd name="T1" fmla="*/ 0 h 14"/>
                <a:gd name="T2" fmla="*/ 7 w 11"/>
                <a:gd name="T3" fmla="*/ 0 h 14"/>
                <a:gd name="T4" fmla="*/ 9 w 11"/>
                <a:gd name="T5" fmla="*/ 0 h 14"/>
                <a:gd name="T6" fmla="*/ 11 w 11"/>
                <a:gd name="T7" fmla="*/ 1 h 14"/>
                <a:gd name="T8" fmla="*/ 11 w 11"/>
                <a:gd name="T9" fmla="*/ 12 h 14"/>
                <a:gd name="T10" fmla="*/ 9 w 11"/>
                <a:gd name="T11" fmla="*/ 14 h 14"/>
                <a:gd name="T12" fmla="*/ 7 w 11"/>
                <a:gd name="T13" fmla="*/ 14 h 14"/>
                <a:gd name="T14" fmla="*/ 4 w 11"/>
                <a:gd name="T15" fmla="*/ 14 h 14"/>
                <a:gd name="T16" fmla="*/ 2 w 11"/>
                <a:gd name="T17" fmla="*/ 14 h 14"/>
                <a:gd name="T18" fmla="*/ 0 w 11"/>
                <a:gd name="T19" fmla="*/ 12 h 14"/>
                <a:gd name="T20" fmla="*/ 0 w 11"/>
                <a:gd name="T21" fmla="*/ 1 h 14"/>
                <a:gd name="T22" fmla="*/ 2 w 11"/>
                <a:gd name="T23" fmla="*/ 0 h 14"/>
                <a:gd name="T24" fmla="*/ 4 w 11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4">
                  <a:moveTo>
                    <a:pt x="4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Freeform 200"/>
            <p:cNvSpPr>
              <a:spLocks/>
            </p:cNvSpPr>
            <p:nvPr/>
          </p:nvSpPr>
          <p:spPr bwMode="auto">
            <a:xfrm>
              <a:off x="523875" y="6433268"/>
              <a:ext cx="11113" cy="11113"/>
            </a:xfrm>
            <a:custGeom>
              <a:avLst/>
              <a:gdLst>
                <a:gd name="T0" fmla="*/ 1 w 7"/>
                <a:gd name="T1" fmla="*/ 0 h 7"/>
                <a:gd name="T2" fmla="*/ 5 w 7"/>
                <a:gd name="T3" fmla="*/ 0 h 7"/>
                <a:gd name="T4" fmla="*/ 5 w 7"/>
                <a:gd name="T5" fmla="*/ 0 h 7"/>
                <a:gd name="T6" fmla="*/ 7 w 7"/>
                <a:gd name="T7" fmla="*/ 0 h 7"/>
                <a:gd name="T8" fmla="*/ 7 w 7"/>
                <a:gd name="T9" fmla="*/ 7 h 7"/>
                <a:gd name="T10" fmla="*/ 5 w 7"/>
                <a:gd name="T11" fmla="*/ 7 h 7"/>
                <a:gd name="T12" fmla="*/ 5 w 7"/>
                <a:gd name="T13" fmla="*/ 7 h 7"/>
                <a:gd name="T14" fmla="*/ 1 w 7"/>
                <a:gd name="T15" fmla="*/ 7 h 7"/>
                <a:gd name="T16" fmla="*/ 0 w 7"/>
                <a:gd name="T17" fmla="*/ 7 h 7"/>
                <a:gd name="T18" fmla="*/ 0 w 7"/>
                <a:gd name="T19" fmla="*/ 7 h 7"/>
                <a:gd name="T20" fmla="*/ 0 w 7"/>
                <a:gd name="T21" fmla="*/ 0 h 7"/>
                <a:gd name="T22" fmla="*/ 0 w 7"/>
                <a:gd name="T23" fmla="*/ 0 h 7"/>
                <a:gd name="T24" fmla="*/ 1 w 7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Freeform 201"/>
            <p:cNvSpPr>
              <a:spLocks/>
            </p:cNvSpPr>
            <p:nvPr/>
          </p:nvSpPr>
          <p:spPr bwMode="auto">
            <a:xfrm>
              <a:off x="525463" y="6436443"/>
              <a:ext cx="11113" cy="4763"/>
            </a:xfrm>
            <a:custGeom>
              <a:avLst/>
              <a:gdLst>
                <a:gd name="T0" fmla="*/ 2 w 7"/>
                <a:gd name="T1" fmla="*/ 0 h 3"/>
                <a:gd name="T2" fmla="*/ 6 w 7"/>
                <a:gd name="T3" fmla="*/ 0 h 3"/>
                <a:gd name="T4" fmla="*/ 7 w 7"/>
                <a:gd name="T5" fmla="*/ 0 h 3"/>
                <a:gd name="T6" fmla="*/ 7 w 7"/>
                <a:gd name="T7" fmla="*/ 0 h 3"/>
                <a:gd name="T8" fmla="*/ 7 w 7"/>
                <a:gd name="T9" fmla="*/ 3 h 3"/>
                <a:gd name="T10" fmla="*/ 7 w 7"/>
                <a:gd name="T11" fmla="*/ 3 h 3"/>
                <a:gd name="T12" fmla="*/ 6 w 7"/>
                <a:gd name="T13" fmla="*/ 3 h 3"/>
                <a:gd name="T14" fmla="*/ 2 w 7"/>
                <a:gd name="T15" fmla="*/ 3 h 3"/>
                <a:gd name="T16" fmla="*/ 0 w 7"/>
                <a:gd name="T17" fmla="*/ 3 h 3"/>
                <a:gd name="T18" fmla="*/ 0 w 7"/>
                <a:gd name="T19" fmla="*/ 3 h 3"/>
                <a:gd name="T20" fmla="*/ 0 w 7"/>
                <a:gd name="T21" fmla="*/ 0 h 3"/>
                <a:gd name="T22" fmla="*/ 0 w 7"/>
                <a:gd name="T23" fmla="*/ 0 h 3"/>
                <a:gd name="T24" fmla="*/ 2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2" y="0"/>
                  </a:move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Freeform 202"/>
            <p:cNvSpPr>
              <a:spLocks/>
            </p:cNvSpPr>
            <p:nvPr/>
          </p:nvSpPr>
          <p:spPr bwMode="auto">
            <a:xfrm>
              <a:off x="501650" y="6469781"/>
              <a:ext cx="19050" cy="19050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2 h 12"/>
                <a:gd name="T6" fmla="*/ 12 w 12"/>
                <a:gd name="T7" fmla="*/ 10 h 12"/>
                <a:gd name="T8" fmla="*/ 12 w 12"/>
                <a:gd name="T9" fmla="*/ 12 h 12"/>
                <a:gd name="T10" fmla="*/ 12 w 12"/>
                <a:gd name="T11" fmla="*/ 12 h 12"/>
                <a:gd name="T12" fmla="*/ 3 w 12"/>
                <a:gd name="T13" fmla="*/ 12 h 12"/>
                <a:gd name="T14" fmla="*/ 1 w 12"/>
                <a:gd name="T15" fmla="*/ 9 h 12"/>
                <a:gd name="T16" fmla="*/ 1 w 12"/>
                <a:gd name="T17" fmla="*/ 9 h 12"/>
                <a:gd name="T18" fmla="*/ 0 w 12"/>
                <a:gd name="T19" fmla="*/ 7 h 12"/>
                <a:gd name="T20" fmla="*/ 0 w 12"/>
                <a:gd name="T21" fmla="*/ 5 h 12"/>
                <a:gd name="T22" fmla="*/ 1 w 12"/>
                <a:gd name="T23" fmla="*/ 3 h 12"/>
                <a:gd name="T24" fmla="*/ 1 w 12"/>
                <a:gd name="T25" fmla="*/ 3 h 12"/>
                <a:gd name="T26" fmla="*/ 3 w 12"/>
                <a:gd name="T27" fmla="*/ 0 h 12"/>
                <a:gd name="T28" fmla="*/ 12 w 12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Freeform 203"/>
            <p:cNvSpPr>
              <a:spLocks/>
            </p:cNvSpPr>
            <p:nvPr/>
          </p:nvSpPr>
          <p:spPr bwMode="auto">
            <a:xfrm>
              <a:off x="290513" y="6164981"/>
              <a:ext cx="33338" cy="33338"/>
            </a:xfrm>
            <a:custGeom>
              <a:avLst/>
              <a:gdLst>
                <a:gd name="T0" fmla="*/ 10 w 21"/>
                <a:gd name="T1" fmla="*/ 0 h 21"/>
                <a:gd name="T2" fmla="*/ 16 w 21"/>
                <a:gd name="T3" fmla="*/ 2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0 h 21"/>
                <a:gd name="T10" fmla="*/ 21 w 21"/>
                <a:gd name="T11" fmla="*/ 15 h 21"/>
                <a:gd name="T12" fmla="*/ 19 w 21"/>
                <a:gd name="T13" fmla="*/ 17 h 21"/>
                <a:gd name="T14" fmla="*/ 16 w 21"/>
                <a:gd name="T15" fmla="*/ 21 h 21"/>
                <a:gd name="T16" fmla="*/ 10 w 21"/>
                <a:gd name="T17" fmla="*/ 21 h 21"/>
                <a:gd name="T18" fmla="*/ 7 w 21"/>
                <a:gd name="T19" fmla="*/ 21 h 21"/>
                <a:gd name="T20" fmla="*/ 3 w 21"/>
                <a:gd name="T21" fmla="*/ 17 h 21"/>
                <a:gd name="T22" fmla="*/ 2 w 21"/>
                <a:gd name="T23" fmla="*/ 15 h 21"/>
                <a:gd name="T24" fmla="*/ 0 w 21"/>
                <a:gd name="T25" fmla="*/ 10 h 21"/>
                <a:gd name="T26" fmla="*/ 2 w 21"/>
                <a:gd name="T27" fmla="*/ 7 h 21"/>
                <a:gd name="T28" fmla="*/ 3 w 21"/>
                <a:gd name="T29" fmla="*/ 3 h 21"/>
                <a:gd name="T30" fmla="*/ 7 w 21"/>
                <a:gd name="T31" fmla="*/ 2 h 21"/>
                <a:gd name="T32" fmla="*/ 10 w 21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lnTo>
                    <a:pt x="16" y="2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3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Freeform 204"/>
            <p:cNvSpPr>
              <a:spLocks/>
            </p:cNvSpPr>
            <p:nvPr/>
          </p:nvSpPr>
          <p:spPr bwMode="auto">
            <a:xfrm>
              <a:off x="301625" y="61999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4 h 7"/>
                <a:gd name="T6" fmla="*/ 7 w 7"/>
                <a:gd name="T7" fmla="*/ 6 h 7"/>
                <a:gd name="T8" fmla="*/ 3 w 7"/>
                <a:gd name="T9" fmla="*/ 7 h 7"/>
                <a:gd name="T10" fmla="*/ 2 w 7"/>
                <a:gd name="T11" fmla="*/ 6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Freeform 206"/>
            <p:cNvSpPr>
              <a:spLocks/>
            </p:cNvSpPr>
            <p:nvPr/>
          </p:nvSpPr>
          <p:spPr bwMode="auto">
            <a:xfrm>
              <a:off x="301625" y="62141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4 h 7"/>
                <a:gd name="T6" fmla="*/ 7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Freeform 207"/>
            <p:cNvSpPr>
              <a:spLocks/>
            </p:cNvSpPr>
            <p:nvPr/>
          </p:nvSpPr>
          <p:spPr bwMode="auto">
            <a:xfrm>
              <a:off x="301625" y="62284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3 h 7"/>
                <a:gd name="T6" fmla="*/ 7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3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Freeform 208"/>
            <p:cNvSpPr>
              <a:spLocks/>
            </p:cNvSpPr>
            <p:nvPr/>
          </p:nvSpPr>
          <p:spPr bwMode="auto">
            <a:xfrm>
              <a:off x="390525" y="6164981"/>
              <a:ext cx="33338" cy="33338"/>
            </a:xfrm>
            <a:custGeom>
              <a:avLst/>
              <a:gdLst>
                <a:gd name="T0" fmla="*/ 10 w 21"/>
                <a:gd name="T1" fmla="*/ 0 h 21"/>
                <a:gd name="T2" fmla="*/ 15 w 21"/>
                <a:gd name="T3" fmla="*/ 2 h 21"/>
                <a:gd name="T4" fmla="*/ 17 w 21"/>
                <a:gd name="T5" fmla="*/ 3 h 21"/>
                <a:gd name="T6" fmla="*/ 21 w 21"/>
                <a:gd name="T7" fmla="*/ 7 h 21"/>
                <a:gd name="T8" fmla="*/ 21 w 21"/>
                <a:gd name="T9" fmla="*/ 10 h 21"/>
                <a:gd name="T10" fmla="*/ 21 w 21"/>
                <a:gd name="T11" fmla="*/ 15 h 21"/>
                <a:gd name="T12" fmla="*/ 17 w 21"/>
                <a:gd name="T13" fmla="*/ 17 h 21"/>
                <a:gd name="T14" fmla="*/ 15 w 21"/>
                <a:gd name="T15" fmla="*/ 21 h 21"/>
                <a:gd name="T16" fmla="*/ 10 w 21"/>
                <a:gd name="T17" fmla="*/ 21 h 21"/>
                <a:gd name="T18" fmla="*/ 7 w 21"/>
                <a:gd name="T19" fmla="*/ 21 h 21"/>
                <a:gd name="T20" fmla="*/ 3 w 21"/>
                <a:gd name="T21" fmla="*/ 17 h 21"/>
                <a:gd name="T22" fmla="*/ 2 w 21"/>
                <a:gd name="T23" fmla="*/ 15 h 21"/>
                <a:gd name="T24" fmla="*/ 0 w 21"/>
                <a:gd name="T25" fmla="*/ 10 h 21"/>
                <a:gd name="T26" fmla="*/ 2 w 21"/>
                <a:gd name="T27" fmla="*/ 7 h 21"/>
                <a:gd name="T28" fmla="*/ 3 w 21"/>
                <a:gd name="T29" fmla="*/ 3 h 21"/>
                <a:gd name="T30" fmla="*/ 7 w 21"/>
                <a:gd name="T31" fmla="*/ 2 h 21"/>
                <a:gd name="T32" fmla="*/ 10 w 21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lnTo>
                    <a:pt x="15" y="2"/>
                  </a:lnTo>
                  <a:lnTo>
                    <a:pt x="17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7" y="17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3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Freeform 209"/>
            <p:cNvSpPr>
              <a:spLocks/>
            </p:cNvSpPr>
            <p:nvPr/>
          </p:nvSpPr>
          <p:spPr bwMode="auto">
            <a:xfrm>
              <a:off x="401638" y="61999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2 w 7"/>
                <a:gd name="T11" fmla="*/ 6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Freeform 210"/>
            <p:cNvSpPr>
              <a:spLocks/>
            </p:cNvSpPr>
            <p:nvPr/>
          </p:nvSpPr>
          <p:spPr bwMode="auto">
            <a:xfrm>
              <a:off x="401638" y="62141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Freeform 211"/>
            <p:cNvSpPr>
              <a:spLocks/>
            </p:cNvSpPr>
            <p:nvPr/>
          </p:nvSpPr>
          <p:spPr bwMode="auto">
            <a:xfrm>
              <a:off x="401638" y="62284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3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Freeform 212"/>
            <p:cNvSpPr>
              <a:spLocks/>
            </p:cNvSpPr>
            <p:nvPr/>
          </p:nvSpPr>
          <p:spPr bwMode="auto">
            <a:xfrm>
              <a:off x="514350" y="6161806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2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2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Freeform 213"/>
            <p:cNvSpPr>
              <a:spLocks/>
            </p:cNvSpPr>
            <p:nvPr/>
          </p:nvSpPr>
          <p:spPr bwMode="auto">
            <a:xfrm>
              <a:off x="514350" y="61760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3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Freeform 214"/>
            <p:cNvSpPr>
              <a:spLocks/>
            </p:cNvSpPr>
            <p:nvPr/>
          </p:nvSpPr>
          <p:spPr bwMode="auto">
            <a:xfrm>
              <a:off x="514350" y="61887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6 h 7"/>
                <a:gd name="T8" fmla="*/ 2 w 6"/>
                <a:gd name="T9" fmla="*/ 7 h 7"/>
                <a:gd name="T10" fmla="*/ 0 w 6"/>
                <a:gd name="T11" fmla="*/ 6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Freeform 215"/>
            <p:cNvSpPr>
              <a:spLocks/>
            </p:cNvSpPr>
            <p:nvPr/>
          </p:nvSpPr>
          <p:spPr bwMode="auto">
            <a:xfrm>
              <a:off x="514350" y="6203081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Freeform 216"/>
            <p:cNvSpPr>
              <a:spLocks/>
            </p:cNvSpPr>
            <p:nvPr/>
          </p:nvSpPr>
          <p:spPr bwMode="auto">
            <a:xfrm>
              <a:off x="498475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Freeform 217"/>
            <p:cNvSpPr>
              <a:spLocks/>
            </p:cNvSpPr>
            <p:nvPr/>
          </p:nvSpPr>
          <p:spPr bwMode="auto">
            <a:xfrm>
              <a:off x="498475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3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Freeform 218"/>
            <p:cNvSpPr>
              <a:spLocks/>
            </p:cNvSpPr>
            <p:nvPr/>
          </p:nvSpPr>
          <p:spPr bwMode="auto">
            <a:xfrm>
              <a:off x="498475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219"/>
            <p:cNvSpPr>
              <a:spLocks/>
            </p:cNvSpPr>
            <p:nvPr/>
          </p:nvSpPr>
          <p:spPr bwMode="auto">
            <a:xfrm>
              <a:off x="498475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Freeform 220"/>
            <p:cNvSpPr>
              <a:spLocks/>
            </p:cNvSpPr>
            <p:nvPr/>
          </p:nvSpPr>
          <p:spPr bwMode="auto">
            <a:xfrm>
              <a:off x="603250" y="6161806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4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2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Freeform 221"/>
            <p:cNvSpPr>
              <a:spLocks/>
            </p:cNvSpPr>
            <p:nvPr/>
          </p:nvSpPr>
          <p:spPr bwMode="auto">
            <a:xfrm>
              <a:off x="603250" y="6176094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4 w 7"/>
                <a:gd name="T9" fmla="*/ 7 h 7"/>
                <a:gd name="T10" fmla="*/ 2 w 7"/>
                <a:gd name="T11" fmla="*/ 5 h 7"/>
                <a:gd name="T12" fmla="*/ 0 w 7"/>
                <a:gd name="T13" fmla="*/ 3 h 7"/>
                <a:gd name="T14" fmla="*/ 2 w 7"/>
                <a:gd name="T15" fmla="*/ 0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222"/>
            <p:cNvSpPr>
              <a:spLocks/>
            </p:cNvSpPr>
            <p:nvPr/>
          </p:nvSpPr>
          <p:spPr bwMode="auto">
            <a:xfrm>
              <a:off x="603250" y="6188794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4 w 7"/>
                <a:gd name="T9" fmla="*/ 7 h 7"/>
                <a:gd name="T10" fmla="*/ 2 w 7"/>
                <a:gd name="T11" fmla="*/ 6 h 7"/>
                <a:gd name="T12" fmla="*/ 0 w 7"/>
                <a:gd name="T13" fmla="*/ 4 h 7"/>
                <a:gd name="T14" fmla="*/ 2 w 7"/>
                <a:gd name="T15" fmla="*/ 0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Freeform 223"/>
            <p:cNvSpPr>
              <a:spLocks/>
            </p:cNvSpPr>
            <p:nvPr/>
          </p:nvSpPr>
          <p:spPr bwMode="auto">
            <a:xfrm>
              <a:off x="603250" y="6203081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4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0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Freeform 224"/>
            <p:cNvSpPr>
              <a:spLocks/>
            </p:cNvSpPr>
            <p:nvPr/>
          </p:nvSpPr>
          <p:spPr bwMode="auto">
            <a:xfrm>
              <a:off x="587375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4 h 7"/>
                <a:gd name="T6" fmla="*/ 7 w 7"/>
                <a:gd name="T7" fmla="*/ 5 h 7"/>
                <a:gd name="T8" fmla="*/ 3 w 7"/>
                <a:gd name="T9" fmla="*/ 7 h 7"/>
                <a:gd name="T10" fmla="*/ 1 w 7"/>
                <a:gd name="T11" fmla="*/ 5 h 7"/>
                <a:gd name="T12" fmla="*/ 0 w 7"/>
                <a:gd name="T13" fmla="*/ 4 h 7"/>
                <a:gd name="T14" fmla="*/ 1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Freeform 225"/>
            <p:cNvSpPr>
              <a:spLocks/>
            </p:cNvSpPr>
            <p:nvPr/>
          </p:nvSpPr>
          <p:spPr bwMode="auto">
            <a:xfrm>
              <a:off x="587375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7 w 7"/>
                <a:gd name="T7" fmla="*/ 5 h 7"/>
                <a:gd name="T8" fmla="*/ 3 w 7"/>
                <a:gd name="T9" fmla="*/ 7 h 7"/>
                <a:gd name="T10" fmla="*/ 1 w 7"/>
                <a:gd name="T11" fmla="*/ 5 h 7"/>
                <a:gd name="T12" fmla="*/ 0 w 7"/>
                <a:gd name="T13" fmla="*/ 3 h 7"/>
                <a:gd name="T14" fmla="*/ 1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Freeform 226"/>
            <p:cNvSpPr>
              <a:spLocks/>
            </p:cNvSpPr>
            <p:nvPr/>
          </p:nvSpPr>
          <p:spPr bwMode="auto">
            <a:xfrm>
              <a:off x="587375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0 h 7"/>
                <a:gd name="T4" fmla="*/ 7 w 7"/>
                <a:gd name="T5" fmla="*/ 4 h 7"/>
                <a:gd name="T6" fmla="*/ 7 w 7"/>
                <a:gd name="T7" fmla="*/ 6 h 7"/>
                <a:gd name="T8" fmla="*/ 3 w 7"/>
                <a:gd name="T9" fmla="*/ 7 h 7"/>
                <a:gd name="T10" fmla="*/ 1 w 7"/>
                <a:gd name="T11" fmla="*/ 6 h 7"/>
                <a:gd name="T12" fmla="*/ 0 w 7"/>
                <a:gd name="T13" fmla="*/ 4 h 7"/>
                <a:gd name="T14" fmla="*/ 1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Freeform 227"/>
            <p:cNvSpPr>
              <a:spLocks/>
            </p:cNvSpPr>
            <p:nvPr/>
          </p:nvSpPr>
          <p:spPr bwMode="auto">
            <a:xfrm>
              <a:off x="587375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0 h 7"/>
                <a:gd name="T4" fmla="*/ 7 w 7"/>
                <a:gd name="T5" fmla="*/ 4 h 7"/>
                <a:gd name="T6" fmla="*/ 7 w 7"/>
                <a:gd name="T7" fmla="*/ 5 h 7"/>
                <a:gd name="T8" fmla="*/ 3 w 7"/>
                <a:gd name="T9" fmla="*/ 7 h 7"/>
                <a:gd name="T10" fmla="*/ 1 w 7"/>
                <a:gd name="T11" fmla="*/ 5 h 7"/>
                <a:gd name="T12" fmla="*/ 0 w 7"/>
                <a:gd name="T13" fmla="*/ 4 h 7"/>
                <a:gd name="T14" fmla="*/ 1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Freeform 228"/>
            <p:cNvSpPr>
              <a:spLocks/>
            </p:cNvSpPr>
            <p:nvPr/>
          </p:nvSpPr>
          <p:spPr bwMode="auto">
            <a:xfrm>
              <a:off x="700088" y="6161806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2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2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Freeform 229"/>
            <p:cNvSpPr>
              <a:spLocks/>
            </p:cNvSpPr>
            <p:nvPr/>
          </p:nvSpPr>
          <p:spPr bwMode="auto">
            <a:xfrm>
              <a:off x="700088" y="61760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3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Freeform 230"/>
            <p:cNvSpPr>
              <a:spLocks/>
            </p:cNvSpPr>
            <p:nvPr/>
          </p:nvSpPr>
          <p:spPr bwMode="auto">
            <a:xfrm>
              <a:off x="700088" y="61887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6 h 7"/>
                <a:gd name="T8" fmla="*/ 2 w 6"/>
                <a:gd name="T9" fmla="*/ 7 h 7"/>
                <a:gd name="T10" fmla="*/ 0 w 6"/>
                <a:gd name="T11" fmla="*/ 6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Freeform 231"/>
            <p:cNvSpPr>
              <a:spLocks/>
            </p:cNvSpPr>
            <p:nvPr/>
          </p:nvSpPr>
          <p:spPr bwMode="auto">
            <a:xfrm>
              <a:off x="700088" y="6203081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Freeform 232"/>
            <p:cNvSpPr>
              <a:spLocks/>
            </p:cNvSpPr>
            <p:nvPr/>
          </p:nvSpPr>
          <p:spPr bwMode="auto">
            <a:xfrm>
              <a:off x="684213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Freeform 233"/>
            <p:cNvSpPr>
              <a:spLocks/>
            </p:cNvSpPr>
            <p:nvPr/>
          </p:nvSpPr>
          <p:spPr bwMode="auto">
            <a:xfrm>
              <a:off x="684213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3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Freeform 234"/>
            <p:cNvSpPr>
              <a:spLocks/>
            </p:cNvSpPr>
            <p:nvPr/>
          </p:nvSpPr>
          <p:spPr bwMode="auto">
            <a:xfrm>
              <a:off x="684213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Freeform 235"/>
            <p:cNvSpPr>
              <a:spLocks/>
            </p:cNvSpPr>
            <p:nvPr/>
          </p:nvSpPr>
          <p:spPr bwMode="auto">
            <a:xfrm>
              <a:off x="684213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Freeform 236"/>
            <p:cNvSpPr>
              <a:spLocks/>
            </p:cNvSpPr>
            <p:nvPr/>
          </p:nvSpPr>
          <p:spPr bwMode="auto">
            <a:xfrm>
              <a:off x="800100" y="6161806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2 h 7"/>
                <a:gd name="T4" fmla="*/ 5 w 5"/>
                <a:gd name="T5" fmla="*/ 4 h 7"/>
                <a:gd name="T6" fmla="*/ 5 w 5"/>
                <a:gd name="T7" fmla="*/ 5 h 7"/>
                <a:gd name="T8" fmla="*/ 4 w 5"/>
                <a:gd name="T9" fmla="*/ 7 h 7"/>
                <a:gd name="T10" fmla="*/ 0 w 5"/>
                <a:gd name="T11" fmla="*/ 5 h 7"/>
                <a:gd name="T12" fmla="*/ 0 w 5"/>
                <a:gd name="T13" fmla="*/ 4 h 7"/>
                <a:gd name="T14" fmla="*/ 0 w 5"/>
                <a:gd name="T15" fmla="*/ 2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Freeform 237"/>
            <p:cNvSpPr>
              <a:spLocks/>
            </p:cNvSpPr>
            <p:nvPr/>
          </p:nvSpPr>
          <p:spPr bwMode="auto">
            <a:xfrm>
              <a:off x="800100" y="6176094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0 h 7"/>
                <a:gd name="T4" fmla="*/ 5 w 5"/>
                <a:gd name="T5" fmla="*/ 3 h 7"/>
                <a:gd name="T6" fmla="*/ 5 w 5"/>
                <a:gd name="T7" fmla="*/ 5 h 7"/>
                <a:gd name="T8" fmla="*/ 4 w 5"/>
                <a:gd name="T9" fmla="*/ 7 h 7"/>
                <a:gd name="T10" fmla="*/ 0 w 5"/>
                <a:gd name="T11" fmla="*/ 5 h 7"/>
                <a:gd name="T12" fmla="*/ 0 w 5"/>
                <a:gd name="T13" fmla="*/ 3 h 7"/>
                <a:gd name="T14" fmla="*/ 0 w 5"/>
                <a:gd name="T15" fmla="*/ 0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Freeform 238"/>
            <p:cNvSpPr>
              <a:spLocks/>
            </p:cNvSpPr>
            <p:nvPr/>
          </p:nvSpPr>
          <p:spPr bwMode="auto">
            <a:xfrm>
              <a:off x="800100" y="6188794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0 h 7"/>
                <a:gd name="T4" fmla="*/ 5 w 5"/>
                <a:gd name="T5" fmla="*/ 4 h 7"/>
                <a:gd name="T6" fmla="*/ 5 w 5"/>
                <a:gd name="T7" fmla="*/ 6 h 7"/>
                <a:gd name="T8" fmla="*/ 4 w 5"/>
                <a:gd name="T9" fmla="*/ 7 h 7"/>
                <a:gd name="T10" fmla="*/ 0 w 5"/>
                <a:gd name="T11" fmla="*/ 6 h 7"/>
                <a:gd name="T12" fmla="*/ 0 w 5"/>
                <a:gd name="T13" fmla="*/ 4 h 7"/>
                <a:gd name="T14" fmla="*/ 0 w 5"/>
                <a:gd name="T15" fmla="*/ 0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Freeform 239"/>
            <p:cNvSpPr>
              <a:spLocks/>
            </p:cNvSpPr>
            <p:nvPr/>
          </p:nvSpPr>
          <p:spPr bwMode="auto">
            <a:xfrm>
              <a:off x="800100" y="6203081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0 h 7"/>
                <a:gd name="T4" fmla="*/ 5 w 5"/>
                <a:gd name="T5" fmla="*/ 4 h 7"/>
                <a:gd name="T6" fmla="*/ 5 w 5"/>
                <a:gd name="T7" fmla="*/ 5 h 7"/>
                <a:gd name="T8" fmla="*/ 4 w 5"/>
                <a:gd name="T9" fmla="*/ 7 h 7"/>
                <a:gd name="T10" fmla="*/ 0 w 5"/>
                <a:gd name="T11" fmla="*/ 5 h 7"/>
                <a:gd name="T12" fmla="*/ 0 w 5"/>
                <a:gd name="T13" fmla="*/ 4 h 7"/>
                <a:gd name="T14" fmla="*/ 0 w 5"/>
                <a:gd name="T15" fmla="*/ 0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Freeform 240"/>
            <p:cNvSpPr>
              <a:spLocks/>
            </p:cNvSpPr>
            <p:nvPr/>
          </p:nvSpPr>
          <p:spPr bwMode="auto">
            <a:xfrm>
              <a:off x="784225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Freeform 241"/>
            <p:cNvSpPr>
              <a:spLocks/>
            </p:cNvSpPr>
            <p:nvPr/>
          </p:nvSpPr>
          <p:spPr bwMode="auto">
            <a:xfrm>
              <a:off x="784225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3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Freeform 242"/>
            <p:cNvSpPr>
              <a:spLocks/>
            </p:cNvSpPr>
            <p:nvPr/>
          </p:nvSpPr>
          <p:spPr bwMode="auto">
            <a:xfrm>
              <a:off x="784225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Freeform 243"/>
            <p:cNvSpPr>
              <a:spLocks/>
            </p:cNvSpPr>
            <p:nvPr/>
          </p:nvSpPr>
          <p:spPr bwMode="auto">
            <a:xfrm>
              <a:off x="784225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Line 244"/>
            <p:cNvSpPr>
              <a:spLocks noChangeShapeType="1"/>
            </p:cNvSpPr>
            <p:nvPr/>
          </p:nvSpPr>
          <p:spPr bwMode="auto">
            <a:xfrm>
              <a:off x="282575" y="6250706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Line 245"/>
            <p:cNvSpPr>
              <a:spLocks noChangeShapeType="1"/>
            </p:cNvSpPr>
            <p:nvPr/>
          </p:nvSpPr>
          <p:spPr bwMode="auto">
            <a:xfrm>
              <a:off x="382588" y="6250706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Line 246"/>
            <p:cNvSpPr>
              <a:spLocks noChangeShapeType="1"/>
            </p:cNvSpPr>
            <p:nvPr/>
          </p:nvSpPr>
          <p:spPr bwMode="auto">
            <a:xfrm>
              <a:off x="576263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Line 247"/>
            <p:cNvSpPr>
              <a:spLocks noChangeShapeType="1"/>
            </p:cNvSpPr>
            <p:nvPr/>
          </p:nvSpPr>
          <p:spPr bwMode="auto">
            <a:xfrm>
              <a:off x="677863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Line 248"/>
            <p:cNvSpPr>
              <a:spLocks noChangeShapeType="1"/>
            </p:cNvSpPr>
            <p:nvPr/>
          </p:nvSpPr>
          <p:spPr bwMode="auto">
            <a:xfrm>
              <a:off x="773113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Line 249"/>
            <p:cNvSpPr>
              <a:spLocks noChangeShapeType="1"/>
            </p:cNvSpPr>
            <p:nvPr/>
          </p:nvSpPr>
          <p:spPr bwMode="auto">
            <a:xfrm>
              <a:off x="869950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Freeform 250"/>
            <p:cNvSpPr>
              <a:spLocks noEditPoints="1"/>
            </p:cNvSpPr>
            <p:nvPr/>
          </p:nvSpPr>
          <p:spPr bwMode="auto">
            <a:xfrm>
              <a:off x="473075" y="6228481"/>
              <a:ext cx="96838" cy="22225"/>
            </a:xfrm>
            <a:custGeom>
              <a:avLst/>
              <a:gdLst>
                <a:gd name="T0" fmla="*/ 47 w 61"/>
                <a:gd name="T1" fmla="*/ 3 h 14"/>
                <a:gd name="T2" fmla="*/ 42 w 61"/>
                <a:gd name="T3" fmla="*/ 3 h 14"/>
                <a:gd name="T4" fmla="*/ 33 w 61"/>
                <a:gd name="T5" fmla="*/ 9 h 14"/>
                <a:gd name="T6" fmla="*/ 25 w 61"/>
                <a:gd name="T7" fmla="*/ 10 h 14"/>
                <a:gd name="T8" fmla="*/ 14 w 61"/>
                <a:gd name="T9" fmla="*/ 12 h 14"/>
                <a:gd name="T10" fmla="*/ 5 w 61"/>
                <a:gd name="T11" fmla="*/ 14 h 14"/>
                <a:gd name="T12" fmla="*/ 0 w 61"/>
                <a:gd name="T13" fmla="*/ 14 h 14"/>
                <a:gd name="T14" fmla="*/ 47 w 61"/>
                <a:gd name="T15" fmla="*/ 3 h 14"/>
                <a:gd name="T16" fmla="*/ 61 w 61"/>
                <a:gd name="T17" fmla="*/ 0 h 14"/>
                <a:gd name="T18" fmla="*/ 47 w 61"/>
                <a:gd name="T19" fmla="*/ 3 h 14"/>
                <a:gd name="T20" fmla="*/ 53 w 61"/>
                <a:gd name="T21" fmla="*/ 2 h 14"/>
                <a:gd name="T22" fmla="*/ 59 w 61"/>
                <a:gd name="T23" fmla="*/ 0 h 14"/>
                <a:gd name="T24" fmla="*/ 61 w 61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4">
                  <a:moveTo>
                    <a:pt x="47" y="3"/>
                  </a:moveTo>
                  <a:lnTo>
                    <a:pt x="42" y="3"/>
                  </a:lnTo>
                  <a:lnTo>
                    <a:pt x="33" y="9"/>
                  </a:lnTo>
                  <a:lnTo>
                    <a:pt x="25" y="10"/>
                  </a:lnTo>
                  <a:lnTo>
                    <a:pt x="14" y="12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47" y="3"/>
                  </a:lnTo>
                  <a:close/>
                  <a:moveTo>
                    <a:pt x="61" y="0"/>
                  </a:moveTo>
                  <a:lnTo>
                    <a:pt x="47" y="3"/>
                  </a:lnTo>
                  <a:lnTo>
                    <a:pt x="53" y="2"/>
                  </a:lnTo>
                  <a:lnTo>
                    <a:pt x="5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Line 251"/>
            <p:cNvSpPr>
              <a:spLocks noChangeShapeType="1"/>
            </p:cNvSpPr>
            <p:nvPr/>
          </p:nvSpPr>
          <p:spPr bwMode="auto">
            <a:xfrm>
              <a:off x="473075" y="6250706"/>
              <a:ext cx="79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Line 252"/>
            <p:cNvSpPr>
              <a:spLocks noChangeShapeType="1"/>
            </p:cNvSpPr>
            <p:nvPr/>
          </p:nvSpPr>
          <p:spPr bwMode="auto">
            <a:xfrm flipV="1">
              <a:off x="481013" y="6247531"/>
              <a:ext cx="14288" cy="317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Line 253"/>
            <p:cNvSpPr>
              <a:spLocks noChangeShapeType="1"/>
            </p:cNvSpPr>
            <p:nvPr/>
          </p:nvSpPr>
          <p:spPr bwMode="auto">
            <a:xfrm flipV="1">
              <a:off x="495300" y="6244356"/>
              <a:ext cx="17463" cy="317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Line 254"/>
            <p:cNvSpPr>
              <a:spLocks noChangeShapeType="1"/>
            </p:cNvSpPr>
            <p:nvPr/>
          </p:nvSpPr>
          <p:spPr bwMode="auto">
            <a:xfrm flipV="1">
              <a:off x="512763" y="6242769"/>
              <a:ext cx="12700" cy="1588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Line 255"/>
            <p:cNvSpPr>
              <a:spLocks noChangeShapeType="1"/>
            </p:cNvSpPr>
            <p:nvPr/>
          </p:nvSpPr>
          <p:spPr bwMode="auto">
            <a:xfrm flipV="1">
              <a:off x="525463" y="6233244"/>
              <a:ext cx="14288" cy="952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Line 256"/>
            <p:cNvSpPr>
              <a:spLocks noChangeShapeType="1"/>
            </p:cNvSpPr>
            <p:nvPr/>
          </p:nvSpPr>
          <p:spPr bwMode="auto">
            <a:xfrm flipV="1">
              <a:off x="539750" y="6231656"/>
              <a:ext cx="17463" cy="1588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Line 257"/>
            <p:cNvSpPr>
              <a:spLocks noChangeShapeType="1"/>
            </p:cNvSpPr>
            <p:nvPr/>
          </p:nvSpPr>
          <p:spPr bwMode="auto">
            <a:xfrm flipV="1">
              <a:off x="557213" y="6228481"/>
              <a:ext cx="9525" cy="317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Line 258"/>
            <p:cNvSpPr>
              <a:spLocks noChangeShapeType="1"/>
            </p:cNvSpPr>
            <p:nvPr/>
          </p:nvSpPr>
          <p:spPr bwMode="auto">
            <a:xfrm>
              <a:off x="566738" y="6228481"/>
              <a:ext cx="3175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Line 259"/>
            <p:cNvSpPr>
              <a:spLocks noChangeShapeType="1"/>
            </p:cNvSpPr>
            <p:nvPr/>
          </p:nvSpPr>
          <p:spPr bwMode="auto">
            <a:xfrm>
              <a:off x="881063" y="6172919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Line 260"/>
            <p:cNvSpPr>
              <a:spLocks noChangeShapeType="1"/>
            </p:cNvSpPr>
            <p:nvPr/>
          </p:nvSpPr>
          <p:spPr bwMode="auto">
            <a:xfrm>
              <a:off x="881063" y="6187206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Line 261"/>
            <p:cNvSpPr>
              <a:spLocks noChangeShapeType="1"/>
            </p:cNvSpPr>
            <p:nvPr/>
          </p:nvSpPr>
          <p:spPr bwMode="auto">
            <a:xfrm>
              <a:off x="881063" y="6198319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Line 262"/>
            <p:cNvSpPr>
              <a:spLocks noChangeShapeType="1"/>
            </p:cNvSpPr>
            <p:nvPr/>
          </p:nvSpPr>
          <p:spPr bwMode="auto">
            <a:xfrm>
              <a:off x="881063" y="6209431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263"/>
            <p:cNvSpPr>
              <a:spLocks/>
            </p:cNvSpPr>
            <p:nvPr/>
          </p:nvSpPr>
          <p:spPr bwMode="auto">
            <a:xfrm>
              <a:off x="885825" y="6253881"/>
              <a:ext cx="63500" cy="257175"/>
            </a:xfrm>
            <a:custGeom>
              <a:avLst/>
              <a:gdLst>
                <a:gd name="T0" fmla="*/ 0 w 40"/>
                <a:gd name="T1" fmla="*/ 0 h 162"/>
                <a:gd name="T2" fmla="*/ 39 w 40"/>
                <a:gd name="T3" fmla="*/ 0 h 162"/>
                <a:gd name="T4" fmla="*/ 40 w 40"/>
                <a:gd name="T5" fmla="*/ 0 h 162"/>
                <a:gd name="T6" fmla="*/ 40 w 40"/>
                <a:gd name="T7" fmla="*/ 1 h 162"/>
                <a:gd name="T8" fmla="*/ 40 w 40"/>
                <a:gd name="T9" fmla="*/ 160 h 162"/>
                <a:gd name="T10" fmla="*/ 40 w 40"/>
                <a:gd name="T11" fmla="*/ 162 h 162"/>
                <a:gd name="T12" fmla="*/ 39 w 40"/>
                <a:gd name="T13" fmla="*/ 162 h 162"/>
                <a:gd name="T14" fmla="*/ 0 w 40"/>
                <a:gd name="T15" fmla="*/ 162 h 162"/>
                <a:gd name="T16" fmla="*/ 0 w 40"/>
                <a:gd name="T17" fmla="*/ 162 h 162"/>
                <a:gd name="T18" fmla="*/ 0 w 40"/>
                <a:gd name="T19" fmla="*/ 160 h 162"/>
                <a:gd name="T20" fmla="*/ 0 w 40"/>
                <a:gd name="T21" fmla="*/ 1 h 162"/>
                <a:gd name="T22" fmla="*/ 0 w 40"/>
                <a:gd name="T23" fmla="*/ 0 h 162"/>
                <a:gd name="T24" fmla="*/ 0 w 40"/>
                <a:gd name="T2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62">
                  <a:moveTo>
                    <a:pt x="0" y="0"/>
                  </a:moveTo>
                  <a:lnTo>
                    <a:pt x="39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60"/>
                  </a:lnTo>
                  <a:lnTo>
                    <a:pt x="40" y="162"/>
                  </a:lnTo>
                  <a:lnTo>
                    <a:pt x="39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Line 264"/>
            <p:cNvSpPr>
              <a:spLocks noChangeShapeType="1"/>
            </p:cNvSpPr>
            <p:nvPr/>
          </p:nvSpPr>
          <p:spPr bwMode="auto">
            <a:xfrm>
              <a:off x="949325" y="6507881"/>
              <a:ext cx="0" cy="3175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Line 265"/>
            <p:cNvSpPr>
              <a:spLocks noChangeShapeType="1"/>
            </p:cNvSpPr>
            <p:nvPr/>
          </p:nvSpPr>
          <p:spPr bwMode="auto">
            <a:xfrm flipH="1">
              <a:off x="947738" y="6511056"/>
              <a:ext cx="158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5" name="Line 266"/>
            <p:cNvSpPr>
              <a:spLocks noChangeShapeType="1"/>
            </p:cNvSpPr>
            <p:nvPr/>
          </p:nvSpPr>
          <p:spPr bwMode="auto">
            <a:xfrm flipH="1">
              <a:off x="885825" y="6511056"/>
              <a:ext cx="61913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Line 267"/>
            <p:cNvSpPr>
              <a:spLocks noChangeShapeType="1"/>
            </p:cNvSpPr>
            <p:nvPr/>
          </p:nvSpPr>
          <p:spPr bwMode="auto">
            <a:xfrm>
              <a:off x="885825" y="6511056"/>
              <a:ext cx="0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Line 268"/>
            <p:cNvSpPr>
              <a:spLocks noChangeShapeType="1"/>
            </p:cNvSpPr>
            <p:nvPr/>
          </p:nvSpPr>
          <p:spPr bwMode="auto">
            <a:xfrm flipV="1">
              <a:off x="885825" y="6507881"/>
              <a:ext cx="0" cy="3175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Line 269"/>
            <p:cNvSpPr>
              <a:spLocks noChangeShapeType="1"/>
            </p:cNvSpPr>
            <p:nvPr/>
          </p:nvSpPr>
          <p:spPr bwMode="auto">
            <a:xfrm flipV="1">
              <a:off x="885825" y="6255469"/>
              <a:ext cx="0" cy="252413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Line 270"/>
            <p:cNvSpPr>
              <a:spLocks noChangeShapeType="1"/>
            </p:cNvSpPr>
            <p:nvPr/>
          </p:nvSpPr>
          <p:spPr bwMode="auto">
            <a:xfrm flipV="1">
              <a:off x="885825" y="6253881"/>
              <a:ext cx="0" cy="1588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0" name="Line 271"/>
            <p:cNvSpPr>
              <a:spLocks noChangeShapeType="1"/>
            </p:cNvSpPr>
            <p:nvPr/>
          </p:nvSpPr>
          <p:spPr bwMode="auto">
            <a:xfrm>
              <a:off x="885825" y="6253881"/>
              <a:ext cx="0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Line 272"/>
            <p:cNvSpPr>
              <a:spLocks noChangeShapeType="1"/>
            </p:cNvSpPr>
            <p:nvPr/>
          </p:nvSpPr>
          <p:spPr bwMode="auto">
            <a:xfrm>
              <a:off x="885825" y="6253881"/>
              <a:ext cx="61913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2" name="Line 273"/>
            <p:cNvSpPr>
              <a:spLocks noChangeShapeType="1"/>
            </p:cNvSpPr>
            <p:nvPr/>
          </p:nvSpPr>
          <p:spPr bwMode="auto">
            <a:xfrm>
              <a:off x="947738" y="6253881"/>
              <a:ext cx="158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" name="Line 274"/>
            <p:cNvSpPr>
              <a:spLocks noChangeShapeType="1"/>
            </p:cNvSpPr>
            <p:nvPr/>
          </p:nvSpPr>
          <p:spPr bwMode="auto">
            <a:xfrm>
              <a:off x="949325" y="6253881"/>
              <a:ext cx="0" cy="1588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4" name="Line 275"/>
            <p:cNvSpPr>
              <a:spLocks noChangeShapeType="1"/>
            </p:cNvSpPr>
            <p:nvPr/>
          </p:nvSpPr>
          <p:spPr bwMode="auto">
            <a:xfrm>
              <a:off x="949325" y="6255469"/>
              <a:ext cx="0" cy="252413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5" name="Freeform 276"/>
            <p:cNvSpPr>
              <a:spLocks/>
            </p:cNvSpPr>
            <p:nvPr/>
          </p:nvSpPr>
          <p:spPr bwMode="auto">
            <a:xfrm>
              <a:off x="784225" y="6303094"/>
              <a:ext cx="22225" cy="171450"/>
            </a:xfrm>
            <a:custGeom>
              <a:avLst/>
              <a:gdLst>
                <a:gd name="T0" fmla="*/ 1 w 14"/>
                <a:gd name="T1" fmla="*/ 0 h 108"/>
                <a:gd name="T2" fmla="*/ 14 w 14"/>
                <a:gd name="T3" fmla="*/ 0 h 108"/>
                <a:gd name="T4" fmla="*/ 14 w 14"/>
                <a:gd name="T5" fmla="*/ 0 h 108"/>
                <a:gd name="T6" fmla="*/ 14 w 14"/>
                <a:gd name="T7" fmla="*/ 2 h 108"/>
                <a:gd name="T8" fmla="*/ 14 w 14"/>
                <a:gd name="T9" fmla="*/ 107 h 108"/>
                <a:gd name="T10" fmla="*/ 14 w 14"/>
                <a:gd name="T11" fmla="*/ 108 h 108"/>
                <a:gd name="T12" fmla="*/ 14 w 14"/>
                <a:gd name="T13" fmla="*/ 108 h 108"/>
                <a:gd name="T14" fmla="*/ 1 w 14"/>
                <a:gd name="T15" fmla="*/ 108 h 108"/>
                <a:gd name="T16" fmla="*/ 0 w 14"/>
                <a:gd name="T17" fmla="*/ 108 h 108"/>
                <a:gd name="T18" fmla="*/ 0 w 14"/>
                <a:gd name="T19" fmla="*/ 107 h 108"/>
                <a:gd name="T20" fmla="*/ 0 w 14"/>
                <a:gd name="T21" fmla="*/ 2 h 108"/>
                <a:gd name="T22" fmla="*/ 0 w 14"/>
                <a:gd name="T23" fmla="*/ 0 h 108"/>
                <a:gd name="T24" fmla="*/ 1 w 14"/>
                <a:gd name="T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08">
                  <a:moveTo>
                    <a:pt x="1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10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6" name="Freeform 277"/>
            <p:cNvSpPr>
              <a:spLocks/>
            </p:cNvSpPr>
            <p:nvPr/>
          </p:nvSpPr>
          <p:spPr bwMode="auto">
            <a:xfrm>
              <a:off x="784225" y="6441206"/>
              <a:ext cx="23813" cy="61913"/>
            </a:xfrm>
            <a:custGeom>
              <a:avLst/>
              <a:gdLst>
                <a:gd name="T0" fmla="*/ 1 w 15"/>
                <a:gd name="T1" fmla="*/ 0 h 39"/>
                <a:gd name="T2" fmla="*/ 15 w 15"/>
                <a:gd name="T3" fmla="*/ 0 h 39"/>
                <a:gd name="T4" fmla="*/ 15 w 15"/>
                <a:gd name="T5" fmla="*/ 0 h 39"/>
                <a:gd name="T6" fmla="*/ 15 w 15"/>
                <a:gd name="T7" fmla="*/ 0 h 39"/>
                <a:gd name="T8" fmla="*/ 15 w 15"/>
                <a:gd name="T9" fmla="*/ 39 h 39"/>
                <a:gd name="T10" fmla="*/ 15 w 15"/>
                <a:gd name="T11" fmla="*/ 39 h 39"/>
                <a:gd name="T12" fmla="*/ 15 w 15"/>
                <a:gd name="T13" fmla="*/ 39 h 39"/>
                <a:gd name="T14" fmla="*/ 1 w 15"/>
                <a:gd name="T15" fmla="*/ 39 h 39"/>
                <a:gd name="T16" fmla="*/ 0 w 15"/>
                <a:gd name="T17" fmla="*/ 39 h 39"/>
                <a:gd name="T18" fmla="*/ 0 w 15"/>
                <a:gd name="T19" fmla="*/ 39 h 39"/>
                <a:gd name="T20" fmla="*/ 0 w 15"/>
                <a:gd name="T21" fmla="*/ 0 h 39"/>
                <a:gd name="T22" fmla="*/ 0 w 15"/>
                <a:gd name="T23" fmla="*/ 0 h 39"/>
                <a:gd name="T24" fmla="*/ 1 w 15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9">
                  <a:moveTo>
                    <a:pt x="1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7" name="Freeform 278"/>
            <p:cNvSpPr>
              <a:spLocks/>
            </p:cNvSpPr>
            <p:nvPr/>
          </p:nvSpPr>
          <p:spPr bwMode="auto">
            <a:xfrm>
              <a:off x="814388" y="6236419"/>
              <a:ext cx="25400" cy="61913"/>
            </a:xfrm>
            <a:custGeom>
              <a:avLst/>
              <a:gdLst>
                <a:gd name="T0" fmla="*/ 2 w 16"/>
                <a:gd name="T1" fmla="*/ 0 h 39"/>
                <a:gd name="T2" fmla="*/ 14 w 16"/>
                <a:gd name="T3" fmla="*/ 0 h 39"/>
                <a:gd name="T4" fmla="*/ 16 w 16"/>
                <a:gd name="T5" fmla="*/ 0 h 39"/>
                <a:gd name="T6" fmla="*/ 16 w 16"/>
                <a:gd name="T7" fmla="*/ 0 h 39"/>
                <a:gd name="T8" fmla="*/ 16 w 16"/>
                <a:gd name="T9" fmla="*/ 39 h 39"/>
                <a:gd name="T10" fmla="*/ 16 w 16"/>
                <a:gd name="T11" fmla="*/ 39 h 39"/>
                <a:gd name="T12" fmla="*/ 14 w 16"/>
                <a:gd name="T13" fmla="*/ 39 h 39"/>
                <a:gd name="T14" fmla="*/ 2 w 16"/>
                <a:gd name="T15" fmla="*/ 39 h 39"/>
                <a:gd name="T16" fmla="*/ 0 w 16"/>
                <a:gd name="T17" fmla="*/ 39 h 39"/>
                <a:gd name="T18" fmla="*/ 0 w 16"/>
                <a:gd name="T19" fmla="*/ 39 h 39"/>
                <a:gd name="T20" fmla="*/ 0 w 16"/>
                <a:gd name="T21" fmla="*/ 0 h 39"/>
                <a:gd name="T22" fmla="*/ 0 w 16"/>
                <a:gd name="T23" fmla="*/ 0 h 39"/>
                <a:gd name="T24" fmla="*/ 2 w 16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39">
                  <a:moveTo>
                    <a:pt x="2" y="0"/>
                  </a:move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4" y="39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8" name="Freeform 279"/>
            <p:cNvSpPr>
              <a:spLocks/>
            </p:cNvSpPr>
            <p:nvPr/>
          </p:nvSpPr>
          <p:spPr bwMode="auto">
            <a:xfrm>
              <a:off x="687388" y="6303094"/>
              <a:ext cx="22225" cy="171450"/>
            </a:xfrm>
            <a:custGeom>
              <a:avLst/>
              <a:gdLst>
                <a:gd name="T0" fmla="*/ 1 w 14"/>
                <a:gd name="T1" fmla="*/ 0 h 108"/>
                <a:gd name="T2" fmla="*/ 14 w 14"/>
                <a:gd name="T3" fmla="*/ 0 h 108"/>
                <a:gd name="T4" fmla="*/ 14 w 14"/>
                <a:gd name="T5" fmla="*/ 0 h 108"/>
                <a:gd name="T6" fmla="*/ 14 w 14"/>
                <a:gd name="T7" fmla="*/ 2 h 108"/>
                <a:gd name="T8" fmla="*/ 14 w 14"/>
                <a:gd name="T9" fmla="*/ 107 h 108"/>
                <a:gd name="T10" fmla="*/ 14 w 14"/>
                <a:gd name="T11" fmla="*/ 108 h 108"/>
                <a:gd name="T12" fmla="*/ 14 w 14"/>
                <a:gd name="T13" fmla="*/ 108 h 108"/>
                <a:gd name="T14" fmla="*/ 1 w 14"/>
                <a:gd name="T15" fmla="*/ 108 h 108"/>
                <a:gd name="T16" fmla="*/ 0 w 14"/>
                <a:gd name="T17" fmla="*/ 108 h 108"/>
                <a:gd name="T18" fmla="*/ 0 w 14"/>
                <a:gd name="T19" fmla="*/ 107 h 108"/>
                <a:gd name="T20" fmla="*/ 0 w 14"/>
                <a:gd name="T21" fmla="*/ 2 h 108"/>
                <a:gd name="T22" fmla="*/ 0 w 14"/>
                <a:gd name="T23" fmla="*/ 0 h 108"/>
                <a:gd name="T24" fmla="*/ 1 w 14"/>
                <a:gd name="T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08">
                  <a:moveTo>
                    <a:pt x="1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10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9" name="Freeform 280"/>
            <p:cNvSpPr>
              <a:spLocks/>
            </p:cNvSpPr>
            <p:nvPr/>
          </p:nvSpPr>
          <p:spPr bwMode="auto">
            <a:xfrm>
              <a:off x="687388" y="6441206"/>
              <a:ext cx="23813" cy="61913"/>
            </a:xfrm>
            <a:custGeom>
              <a:avLst/>
              <a:gdLst>
                <a:gd name="T0" fmla="*/ 1 w 15"/>
                <a:gd name="T1" fmla="*/ 0 h 39"/>
                <a:gd name="T2" fmla="*/ 14 w 15"/>
                <a:gd name="T3" fmla="*/ 0 h 39"/>
                <a:gd name="T4" fmla="*/ 15 w 15"/>
                <a:gd name="T5" fmla="*/ 0 h 39"/>
                <a:gd name="T6" fmla="*/ 15 w 15"/>
                <a:gd name="T7" fmla="*/ 0 h 39"/>
                <a:gd name="T8" fmla="*/ 15 w 15"/>
                <a:gd name="T9" fmla="*/ 39 h 39"/>
                <a:gd name="T10" fmla="*/ 15 w 15"/>
                <a:gd name="T11" fmla="*/ 39 h 39"/>
                <a:gd name="T12" fmla="*/ 14 w 15"/>
                <a:gd name="T13" fmla="*/ 39 h 39"/>
                <a:gd name="T14" fmla="*/ 1 w 15"/>
                <a:gd name="T15" fmla="*/ 39 h 39"/>
                <a:gd name="T16" fmla="*/ 0 w 15"/>
                <a:gd name="T17" fmla="*/ 39 h 39"/>
                <a:gd name="T18" fmla="*/ 0 w 15"/>
                <a:gd name="T19" fmla="*/ 39 h 39"/>
                <a:gd name="T20" fmla="*/ 0 w 15"/>
                <a:gd name="T21" fmla="*/ 0 h 39"/>
                <a:gd name="T22" fmla="*/ 0 w 15"/>
                <a:gd name="T23" fmla="*/ 0 h 39"/>
                <a:gd name="T24" fmla="*/ 1 w 15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9">
                  <a:moveTo>
                    <a:pt x="1" y="0"/>
                  </a:move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0" name="Freeform 281"/>
            <p:cNvSpPr>
              <a:spLocks/>
            </p:cNvSpPr>
            <p:nvPr/>
          </p:nvSpPr>
          <p:spPr bwMode="auto">
            <a:xfrm>
              <a:off x="717550" y="6236419"/>
              <a:ext cx="23813" cy="61913"/>
            </a:xfrm>
            <a:custGeom>
              <a:avLst/>
              <a:gdLst>
                <a:gd name="T0" fmla="*/ 1 w 15"/>
                <a:gd name="T1" fmla="*/ 0 h 39"/>
                <a:gd name="T2" fmla="*/ 14 w 15"/>
                <a:gd name="T3" fmla="*/ 0 h 39"/>
                <a:gd name="T4" fmla="*/ 15 w 15"/>
                <a:gd name="T5" fmla="*/ 0 h 39"/>
                <a:gd name="T6" fmla="*/ 15 w 15"/>
                <a:gd name="T7" fmla="*/ 0 h 39"/>
                <a:gd name="T8" fmla="*/ 15 w 15"/>
                <a:gd name="T9" fmla="*/ 39 h 39"/>
                <a:gd name="T10" fmla="*/ 15 w 15"/>
                <a:gd name="T11" fmla="*/ 39 h 39"/>
                <a:gd name="T12" fmla="*/ 14 w 15"/>
                <a:gd name="T13" fmla="*/ 39 h 39"/>
                <a:gd name="T14" fmla="*/ 1 w 15"/>
                <a:gd name="T15" fmla="*/ 39 h 39"/>
                <a:gd name="T16" fmla="*/ 0 w 15"/>
                <a:gd name="T17" fmla="*/ 39 h 39"/>
                <a:gd name="T18" fmla="*/ 0 w 15"/>
                <a:gd name="T19" fmla="*/ 39 h 39"/>
                <a:gd name="T20" fmla="*/ 0 w 15"/>
                <a:gd name="T21" fmla="*/ 0 h 39"/>
                <a:gd name="T22" fmla="*/ 0 w 15"/>
                <a:gd name="T23" fmla="*/ 0 h 39"/>
                <a:gd name="T24" fmla="*/ 1 w 15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9">
                  <a:moveTo>
                    <a:pt x="1" y="0"/>
                  </a:move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1" name="Freeform 282"/>
            <p:cNvSpPr>
              <a:spLocks/>
            </p:cNvSpPr>
            <p:nvPr/>
          </p:nvSpPr>
          <p:spPr bwMode="auto">
            <a:xfrm>
              <a:off x="592138" y="6250706"/>
              <a:ext cx="63500" cy="257175"/>
            </a:xfrm>
            <a:custGeom>
              <a:avLst/>
              <a:gdLst>
                <a:gd name="T0" fmla="*/ 2 w 40"/>
                <a:gd name="T1" fmla="*/ 0 h 162"/>
                <a:gd name="T2" fmla="*/ 39 w 40"/>
                <a:gd name="T3" fmla="*/ 0 h 162"/>
                <a:gd name="T4" fmla="*/ 39 w 40"/>
                <a:gd name="T5" fmla="*/ 0 h 162"/>
                <a:gd name="T6" fmla="*/ 40 w 40"/>
                <a:gd name="T7" fmla="*/ 2 h 162"/>
                <a:gd name="T8" fmla="*/ 40 w 40"/>
                <a:gd name="T9" fmla="*/ 161 h 162"/>
                <a:gd name="T10" fmla="*/ 39 w 40"/>
                <a:gd name="T11" fmla="*/ 162 h 162"/>
                <a:gd name="T12" fmla="*/ 39 w 40"/>
                <a:gd name="T13" fmla="*/ 162 h 162"/>
                <a:gd name="T14" fmla="*/ 2 w 40"/>
                <a:gd name="T15" fmla="*/ 162 h 162"/>
                <a:gd name="T16" fmla="*/ 0 w 40"/>
                <a:gd name="T17" fmla="*/ 162 h 162"/>
                <a:gd name="T18" fmla="*/ 0 w 40"/>
                <a:gd name="T19" fmla="*/ 161 h 162"/>
                <a:gd name="T20" fmla="*/ 0 w 40"/>
                <a:gd name="T21" fmla="*/ 2 h 162"/>
                <a:gd name="T22" fmla="*/ 0 w 40"/>
                <a:gd name="T23" fmla="*/ 0 h 162"/>
                <a:gd name="T24" fmla="*/ 2 w 40"/>
                <a:gd name="T2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62">
                  <a:moveTo>
                    <a:pt x="2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40" y="2"/>
                  </a:lnTo>
                  <a:lnTo>
                    <a:pt x="40" y="161"/>
                  </a:lnTo>
                  <a:lnTo>
                    <a:pt x="39" y="162"/>
                  </a:lnTo>
                  <a:lnTo>
                    <a:pt x="39" y="162"/>
                  </a:lnTo>
                  <a:lnTo>
                    <a:pt x="2" y="162"/>
                  </a:lnTo>
                  <a:lnTo>
                    <a:pt x="0" y="162"/>
                  </a:lnTo>
                  <a:lnTo>
                    <a:pt x="0" y="161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2" name="Freeform 283"/>
            <p:cNvSpPr>
              <a:spLocks/>
            </p:cNvSpPr>
            <p:nvPr/>
          </p:nvSpPr>
          <p:spPr bwMode="auto">
            <a:xfrm>
              <a:off x="600075" y="6418981"/>
              <a:ext cx="44450" cy="17463"/>
            </a:xfrm>
            <a:custGeom>
              <a:avLst/>
              <a:gdLst>
                <a:gd name="T0" fmla="*/ 0 w 28"/>
                <a:gd name="T1" fmla="*/ 0 h 11"/>
                <a:gd name="T2" fmla="*/ 28 w 28"/>
                <a:gd name="T3" fmla="*/ 0 h 11"/>
                <a:gd name="T4" fmla="*/ 28 w 28"/>
                <a:gd name="T5" fmla="*/ 2 h 11"/>
                <a:gd name="T6" fmla="*/ 28 w 28"/>
                <a:gd name="T7" fmla="*/ 2 h 11"/>
                <a:gd name="T8" fmla="*/ 28 w 28"/>
                <a:gd name="T9" fmla="*/ 11 h 11"/>
                <a:gd name="T10" fmla="*/ 28 w 28"/>
                <a:gd name="T11" fmla="*/ 11 h 11"/>
                <a:gd name="T12" fmla="*/ 28 w 28"/>
                <a:gd name="T13" fmla="*/ 11 h 11"/>
                <a:gd name="T14" fmla="*/ 0 w 28"/>
                <a:gd name="T15" fmla="*/ 11 h 11"/>
                <a:gd name="T16" fmla="*/ 0 w 28"/>
                <a:gd name="T17" fmla="*/ 11 h 11"/>
                <a:gd name="T18" fmla="*/ 0 w 28"/>
                <a:gd name="T19" fmla="*/ 11 h 11"/>
                <a:gd name="T20" fmla="*/ 0 w 28"/>
                <a:gd name="T21" fmla="*/ 2 h 11"/>
                <a:gd name="T22" fmla="*/ 0 w 28"/>
                <a:gd name="T23" fmla="*/ 2 h 11"/>
                <a:gd name="T24" fmla="*/ 0 w 2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1">
                  <a:moveTo>
                    <a:pt x="0" y="0"/>
                  </a:moveTo>
                  <a:lnTo>
                    <a:pt x="28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3" name="Freeform 284"/>
            <p:cNvSpPr>
              <a:spLocks/>
            </p:cNvSpPr>
            <p:nvPr/>
          </p:nvSpPr>
          <p:spPr bwMode="auto">
            <a:xfrm>
              <a:off x="600075" y="6447556"/>
              <a:ext cx="44450" cy="15875"/>
            </a:xfrm>
            <a:custGeom>
              <a:avLst/>
              <a:gdLst>
                <a:gd name="T0" fmla="*/ 0 w 28"/>
                <a:gd name="T1" fmla="*/ 0 h 10"/>
                <a:gd name="T2" fmla="*/ 28 w 28"/>
                <a:gd name="T3" fmla="*/ 0 h 10"/>
                <a:gd name="T4" fmla="*/ 28 w 28"/>
                <a:gd name="T5" fmla="*/ 0 h 10"/>
                <a:gd name="T6" fmla="*/ 28 w 28"/>
                <a:gd name="T7" fmla="*/ 2 h 10"/>
                <a:gd name="T8" fmla="*/ 28 w 28"/>
                <a:gd name="T9" fmla="*/ 9 h 10"/>
                <a:gd name="T10" fmla="*/ 28 w 28"/>
                <a:gd name="T11" fmla="*/ 10 h 10"/>
                <a:gd name="T12" fmla="*/ 28 w 28"/>
                <a:gd name="T13" fmla="*/ 10 h 10"/>
                <a:gd name="T14" fmla="*/ 0 w 28"/>
                <a:gd name="T15" fmla="*/ 10 h 10"/>
                <a:gd name="T16" fmla="*/ 0 w 28"/>
                <a:gd name="T17" fmla="*/ 10 h 10"/>
                <a:gd name="T18" fmla="*/ 0 w 28"/>
                <a:gd name="T19" fmla="*/ 9 h 10"/>
                <a:gd name="T20" fmla="*/ 0 w 28"/>
                <a:gd name="T21" fmla="*/ 2 h 10"/>
                <a:gd name="T22" fmla="*/ 0 w 28"/>
                <a:gd name="T23" fmla="*/ 0 h 10"/>
                <a:gd name="T24" fmla="*/ 0 w 2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0">
                  <a:moveTo>
                    <a:pt x="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4" name="Freeform 285"/>
            <p:cNvSpPr>
              <a:spLocks/>
            </p:cNvSpPr>
            <p:nvPr/>
          </p:nvSpPr>
          <p:spPr bwMode="auto">
            <a:xfrm>
              <a:off x="600075" y="6374531"/>
              <a:ext cx="14288" cy="28575"/>
            </a:xfrm>
            <a:custGeom>
              <a:avLst/>
              <a:gdLst>
                <a:gd name="T0" fmla="*/ 0 w 9"/>
                <a:gd name="T1" fmla="*/ 0 h 18"/>
                <a:gd name="T2" fmla="*/ 7 w 9"/>
                <a:gd name="T3" fmla="*/ 0 h 18"/>
                <a:gd name="T4" fmla="*/ 9 w 9"/>
                <a:gd name="T5" fmla="*/ 0 h 18"/>
                <a:gd name="T6" fmla="*/ 9 w 9"/>
                <a:gd name="T7" fmla="*/ 2 h 18"/>
                <a:gd name="T8" fmla="*/ 9 w 9"/>
                <a:gd name="T9" fmla="*/ 14 h 18"/>
                <a:gd name="T10" fmla="*/ 9 w 9"/>
                <a:gd name="T11" fmla="*/ 16 h 18"/>
                <a:gd name="T12" fmla="*/ 7 w 9"/>
                <a:gd name="T13" fmla="*/ 18 h 18"/>
                <a:gd name="T14" fmla="*/ 0 w 9"/>
                <a:gd name="T15" fmla="*/ 18 h 18"/>
                <a:gd name="T16" fmla="*/ 0 w 9"/>
                <a:gd name="T17" fmla="*/ 16 h 18"/>
                <a:gd name="T18" fmla="*/ 0 w 9"/>
                <a:gd name="T19" fmla="*/ 14 h 18"/>
                <a:gd name="T20" fmla="*/ 0 w 9"/>
                <a:gd name="T21" fmla="*/ 2 h 18"/>
                <a:gd name="T22" fmla="*/ 0 w 9"/>
                <a:gd name="T23" fmla="*/ 0 h 18"/>
                <a:gd name="T24" fmla="*/ 0 w 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0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5" name="Freeform 286"/>
            <p:cNvSpPr>
              <a:spLocks/>
            </p:cNvSpPr>
            <p:nvPr/>
          </p:nvSpPr>
          <p:spPr bwMode="auto">
            <a:xfrm>
              <a:off x="606425" y="6253881"/>
              <a:ext cx="26988" cy="26988"/>
            </a:xfrm>
            <a:custGeom>
              <a:avLst/>
              <a:gdLst>
                <a:gd name="T0" fmla="*/ 9 w 17"/>
                <a:gd name="T1" fmla="*/ 0 h 17"/>
                <a:gd name="T2" fmla="*/ 12 w 17"/>
                <a:gd name="T3" fmla="*/ 1 h 17"/>
                <a:gd name="T4" fmla="*/ 16 w 17"/>
                <a:gd name="T5" fmla="*/ 5 h 17"/>
                <a:gd name="T6" fmla="*/ 17 w 17"/>
                <a:gd name="T7" fmla="*/ 8 h 17"/>
                <a:gd name="T8" fmla="*/ 16 w 17"/>
                <a:gd name="T9" fmla="*/ 14 h 17"/>
                <a:gd name="T10" fmla="*/ 12 w 17"/>
                <a:gd name="T11" fmla="*/ 15 h 17"/>
                <a:gd name="T12" fmla="*/ 9 w 17"/>
                <a:gd name="T13" fmla="*/ 17 h 17"/>
                <a:gd name="T14" fmla="*/ 5 w 17"/>
                <a:gd name="T15" fmla="*/ 15 h 17"/>
                <a:gd name="T16" fmla="*/ 2 w 17"/>
                <a:gd name="T17" fmla="*/ 14 h 17"/>
                <a:gd name="T18" fmla="*/ 0 w 17"/>
                <a:gd name="T19" fmla="*/ 8 h 17"/>
                <a:gd name="T20" fmla="*/ 2 w 17"/>
                <a:gd name="T21" fmla="*/ 5 h 17"/>
                <a:gd name="T22" fmla="*/ 5 w 17"/>
                <a:gd name="T23" fmla="*/ 1 h 17"/>
                <a:gd name="T24" fmla="*/ 9 w 17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9" y="0"/>
                  </a:moveTo>
                  <a:lnTo>
                    <a:pt x="12" y="1"/>
                  </a:lnTo>
                  <a:lnTo>
                    <a:pt x="16" y="5"/>
                  </a:lnTo>
                  <a:lnTo>
                    <a:pt x="17" y="8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0" y="8"/>
                  </a:lnTo>
                  <a:lnTo>
                    <a:pt x="2" y="5"/>
                  </a:lnTo>
                  <a:lnTo>
                    <a:pt x="5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6" name="Freeform 287"/>
            <p:cNvSpPr>
              <a:spLocks/>
            </p:cNvSpPr>
            <p:nvPr/>
          </p:nvSpPr>
          <p:spPr bwMode="auto">
            <a:xfrm>
              <a:off x="982663" y="6198319"/>
              <a:ext cx="17463" cy="60325"/>
            </a:xfrm>
            <a:custGeom>
              <a:avLst/>
              <a:gdLst>
                <a:gd name="T0" fmla="*/ 2 w 11"/>
                <a:gd name="T1" fmla="*/ 0 h 38"/>
                <a:gd name="T2" fmla="*/ 9 w 11"/>
                <a:gd name="T3" fmla="*/ 0 h 38"/>
                <a:gd name="T4" fmla="*/ 11 w 11"/>
                <a:gd name="T5" fmla="*/ 0 h 38"/>
                <a:gd name="T6" fmla="*/ 11 w 11"/>
                <a:gd name="T7" fmla="*/ 1 h 38"/>
                <a:gd name="T8" fmla="*/ 11 w 11"/>
                <a:gd name="T9" fmla="*/ 36 h 38"/>
                <a:gd name="T10" fmla="*/ 11 w 11"/>
                <a:gd name="T11" fmla="*/ 36 h 38"/>
                <a:gd name="T12" fmla="*/ 9 w 11"/>
                <a:gd name="T13" fmla="*/ 38 h 38"/>
                <a:gd name="T14" fmla="*/ 2 w 11"/>
                <a:gd name="T15" fmla="*/ 38 h 38"/>
                <a:gd name="T16" fmla="*/ 0 w 11"/>
                <a:gd name="T17" fmla="*/ 36 h 38"/>
                <a:gd name="T18" fmla="*/ 0 w 11"/>
                <a:gd name="T19" fmla="*/ 36 h 38"/>
                <a:gd name="T20" fmla="*/ 0 w 11"/>
                <a:gd name="T21" fmla="*/ 1 h 38"/>
                <a:gd name="T22" fmla="*/ 0 w 11"/>
                <a:gd name="T23" fmla="*/ 0 h 38"/>
                <a:gd name="T24" fmla="*/ 2 w 11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38">
                  <a:moveTo>
                    <a:pt x="2" y="0"/>
                  </a:moveTo>
                  <a:lnTo>
                    <a:pt x="9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9" y="38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7" name="Line 288"/>
            <p:cNvSpPr>
              <a:spLocks noChangeShapeType="1"/>
            </p:cNvSpPr>
            <p:nvPr/>
          </p:nvSpPr>
          <p:spPr bwMode="auto">
            <a:xfrm>
              <a:off x="28733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8" name="Line 289"/>
            <p:cNvSpPr>
              <a:spLocks noChangeShapeType="1"/>
            </p:cNvSpPr>
            <p:nvPr/>
          </p:nvSpPr>
          <p:spPr bwMode="auto">
            <a:xfrm>
              <a:off x="37306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9" name="Freeform 290"/>
            <p:cNvSpPr>
              <a:spLocks/>
            </p:cNvSpPr>
            <p:nvPr/>
          </p:nvSpPr>
          <p:spPr bwMode="auto">
            <a:xfrm>
              <a:off x="317500" y="6538044"/>
              <a:ext cx="25400" cy="11113"/>
            </a:xfrm>
            <a:custGeom>
              <a:avLst/>
              <a:gdLst>
                <a:gd name="T0" fmla="*/ 0 w 16"/>
                <a:gd name="T1" fmla="*/ 0 h 7"/>
                <a:gd name="T2" fmla="*/ 14 w 16"/>
                <a:gd name="T3" fmla="*/ 0 h 7"/>
                <a:gd name="T4" fmla="*/ 14 w 16"/>
                <a:gd name="T5" fmla="*/ 0 h 7"/>
                <a:gd name="T6" fmla="*/ 16 w 16"/>
                <a:gd name="T7" fmla="*/ 0 h 7"/>
                <a:gd name="T8" fmla="*/ 16 w 16"/>
                <a:gd name="T9" fmla="*/ 6 h 7"/>
                <a:gd name="T10" fmla="*/ 14 w 16"/>
                <a:gd name="T11" fmla="*/ 7 h 7"/>
                <a:gd name="T12" fmla="*/ 14 w 16"/>
                <a:gd name="T13" fmla="*/ 7 h 7"/>
                <a:gd name="T14" fmla="*/ 0 w 16"/>
                <a:gd name="T15" fmla="*/ 7 h 7"/>
                <a:gd name="T16" fmla="*/ 0 w 16"/>
                <a:gd name="T17" fmla="*/ 7 h 7"/>
                <a:gd name="T18" fmla="*/ 0 w 16"/>
                <a:gd name="T19" fmla="*/ 6 h 7"/>
                <a:gd name="T20" fmla="*/ 0 w 16"/>
                <a:gd name="T21" fmla="*/ 0 h 7"/>
                <a:gd name="T22" fmla="*/ 0 w 16"/>
                <a:gd name="T23" fmla="*/ 0 h 7"/>
                <a:gd name="T24" fmla="*/ 0 w 1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" name="Freeform 291"/>
            <p:cNvSpPr>
              <a:spLocks/>
            </p:cNvSpPr>
            <p:nvPr/>
          </p:nvSpPr>
          <p:spPr bwMode="auto">
            <a:xfrm>
              <a:off x="338138" y="6533281"/>
              <a:ext cx="33338" cy="11113"/>
            </a:xfrm>
            <a:custGeom>
              <a:avLst/>
              <a:gdLst>
                <a:gd name="T0" fmla="*/ 1 w 21"/>
                <a:gd name="T1" fmla="*/ 0 h 7"/>
                <a:gd name="T2" fmla="*/ 19 w 21"/>
                <a:gd name="T3" fmla="*/ 0 h 7"/>
                <a:gd name="T4" fmla="*/ 21 w 21"/>
                <a:gd name="T5" fmla="*/ 0 h 7"/>
                <a:gd name="T6" fmla="*/ 21 w 21"/>
                <a:gd name="T7" fmla="*/ 2 h 7"/>
                <a:gd name="T8" fmla="*/ 21 w 21"/>
                <a:gd name="T9" fmla="*/ 5 h 7"/>
                <a:gd name="T10" fmla="*/ 21 w 21"/>
                <a:gd name="T11" fmla="*/ 5 h 7"/>
                <a:gd name="T12" fmla="*/ 19 w 21"/>
                <a:gd name="T13" fmla="*/ 7 h 7"/>
                <a:gd name="T14" fmla="*/ 1 w 21"/>
                <a:gd name="T15" fmla="*/ 7 h 7"/>
                <a:gd name="T16" fmla="*/ 1 w 21"/>
                <a:gd name="T17" fmla="*/ 5 h 7"/>
                <a:gd name="T18" fmla="*/ 0 w 21"/>
                <a:gd name="T19" fmla="*/ 5 h 7"/>
                <a:gd name="T20" fmla="*/ 0 w 21"/>
                <a:gd name="T21" fmla="*/ 2 h 7"/>
                <a:gd name="T22" fmla="*/ 1 w 21"/>
                <a:gd name="T23" fmla="*/ 0 h 7"/>
                <a:gd name="T24" fmla="*/ 1 w 2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7">
                  <a:moveTo>
                    <a:pt x="1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1" name="Line 292"/>
            <p:cNvSpPr>
              <a:spLocks noChangeShapeType="1"/>
            </p:cNvSpPr>
            <p:nvPr/>
          </p:nvSpPr>
          <p:spPr bwMode="auto">
            <a:xfrm>
              <a:off x="46990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2" name="Line 293"/>
            <p:cNvSpPr>
              <a:spLocks noChangeShapeType="1"/>
            </p:cNvSpPr>
            <p:nvPr/>
          </p:nvSpPr>
          <p:spPr bwMode="auto">
            <a:xfrm>
              <a:off x="38735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3" name="Line 294"/>
            <p:cNvSpPr>
              <a:spLocks noChangeShapeType="1"/>
            </p:cNvSpPr>
            <p:nvPr/>
          </p:nvSpPr>
          <p:spPr bwMode="auto">
            <a:xfrm>
              <a:off x="48736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4" name="Line 295"/>
            <p:cNvSpPr>
              <a:spLocks noChangeShapeType="1"/>
            </p:cNvSpPr>
            <p:nvPr/>
          </p:nvSpPr>
          <p:spPr bwMode="auto">
            <a:xfrm>
              <a:off x="56991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5" name="Line 296"/>
            <p:cNvSpPr>
              <a:spLocks noChangeShapeType="1"/>
            </p:cNvSpPr>
            <p:nvPr/>
          </p:nvSpPr>
          <p:spPr bwMode="auto">
            <a:xfrm>
              <a:off x="587375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6" name="Line 297"/>
            <p:cNvSpPr>
              <a:spLocks noChangeShapeType="1"/>
            </p:cNvSpPr>
            <p:nvPr/>
          </p:nvSpPr>
          <p:spPr bwMode="auto">
            <a:xfrm>
              <a:off x="66675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7" name="Line 298"/>
            <p:cNvSpPr>
              <a:spLocks noChangeShapeType="1"/>
            </p:cNvSpPr>
            <p:nvPr/>
          </p:nvSpPr>
          <p:spPr bwMode="auto">
            <a:xfrm>
              <a:off x="68103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8" name="Line 299"/>
            <p:cNvSpPr>
              <a:spLocks noChangeShapeType="1"/>
            </p:cNvSpPr>
            <p:nvPr/>
          </p:nvSpPr>
          <p:spPr bwMode="auto">
            <a:xfrm>
              <a:off x="76358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9" name="Line 300"/>
            <p:cNvSpPr>
              <a:spLocks noChangeShapeType="1"/>
            </p:cNvSpPr>
            <p:nvPr/>
          </p:nvSpPr>
          <p:spPr bwMode="auto">
            <a:xfrm>
              <a:off x="77470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0" name="Line 301"/>
            <p:cNvSpPr>
              <a:spLocks noChangeShapeType="1"/>
            </p:cNvSpPr>
            <p:nvPr/>
          </p:nvSpPr>
          <p:spPr bwMode="auto">
            <a:xfrm>
              <a:off x="85883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1" name="Line 302"/>
            <p:cNvSpPr>
              <a:spLocks noChangeShapeType="1"/>
            </p:cNvSpPr>
            <p:nvPr/>
          </p:nvSpPr>
          <p:spPr bwMode="auto">
            <a:xfrm>
              <a:off x="87471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2" name="Line 303"/>
            <p:cNvSpPr>
              <a:spLocks noChangeShapeType="1"/>
            </p:cNvSpPr>
            <p:nvPr/>
          </p:nvSpPr>
          <p:spPr bwMode="auto">
            <a:xfrm>
              <a:off x="955675" y="6528519"/>
              <a:ext cx="0" cy="20638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3" name="Freeform 304"/>
            <p:cNvSpPr>
              <a:spLocks/>
            </p:cNvSpPr>
            <p:nvPr/>
          </p:nvSpPr>
          <p:spPr bwMode="auto">
            <a:xfrm>
              <a:off x="512763" y="6533281"/>
              <a:ext cx="38100" cy="15875"/>
            </a:xfrm>
            <a:custGeom>
              <a:avLst/>
              <a:gdLst>
                <a:gd name="T0" fmla="*/ 3 w 24"/>
                <a:gd name="T1" fmla="*/ 0 h 10"/>
                <a:gd name="T2" fmla="*/ 22 w 24"/>
                <a:gd name="T3" fmla="*/ 0 h 10"/>
                <a:gd name="T4" fmla="*/ 24 w 24"/>
                <a:gd name="T5" fmla="*/ 0 h 10"/>
                <a:gd name="T6" fmla="*/ 24 w 24"/>
                <a:gd name="T7" fmla="*/ 2 h 10"/>
                <a:gd name="T8" fmla="*/ 24 w 24"/>
                <a:gd name="T9" fmla="*/ 9 h 10"/>
                <a:gd name="T10" fmla="*/ 24 w 24"/>
                <a:gd name="T11" fmla="*/ 9 h 10"/>
                <a:gd name="T12" fmla="*/ 22 w 24"/>
                <a:gd name="T13" fmla="*/ 10 h 10"/>
                <a:gd name="T14" fmla="*/ 3 w 24"/>
                <a:gd name="T15" fmla="*/ 10 h 10"/>
                <a:gd name="T16" fmla="*/ 1 w 24"/>
                <a:gd name="T17" fmla="*/ 9 h 10"/>
                <a:gd name="T18" fmla="*/ 0 w 24"/>
                <a:gd name="T19" fmla="*/ 9 h 10"/>
                <a:gd name="T20" fmla="*/ 0 w 24"/>
                <a:gd name="T21" fmla="*/ 2 h 10"/>
                <a:gd name="T22" fmla="*/ 1 w 24"/>
                <a:gd name="T23" fmla="*/ 0 h 10"/>
                <a:gd name="T24" fmla="*/ 3 w 24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0">
                  <a:moveTo>
                    <a:pt x="3" y="0"/>
                  </a:moveTo>
                  <a:lnTo>
                    <a:pt x="22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2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4" name="Freeform 305"/>
            <p:cNvSpPr>
              <a:spLocks/>
            </p:cNvSpPr>
            <p:nvPr/>
          </p:nvSpPr>
          <p:spPr bwMode="auto">
            <a:xfrm>
              <a:off x="420688" y="6538044"/>
              <a:ext cx="25400" cy="11113"/>
            </a:xfrm>
            <a:custGeom>
              <a:avLst/>
              <a:gdLst>
                <a:gd name="T0" fmla="*/ 2 w 16"/>
                <a:gd name="T1" fmla="*/ 0 h 7"/>
                <a:gd name="T2" fmla="*/ 14 w 16"/>
                <a:gd name="T3" fmla="*/ 0 h 7"/>
                <a:gd name="T4" fmla="*/ 16 w 16"/>
                <a:gd name="T5" fmla="*/ 0 h 7"/>
                <a:gd name="T6" fmla="*/ 16 w 16"/>
                <a:gd name="T7" fmla="*/ 0 h 7"/>
                <a:gd name="T8" fmla="*/ 16 w 16"/>
                <a:gd name="T9" fmla="*/ 6 h 7"/>
                <a:gd name="T10" fmla="*/ 16 w 16"/>
                <a:gd name="T11" fmla="*/ 7 h 7"/>
                <a:gd name="T12" fmla="*/ 14 w 16"/>
                <a:gd name="T13" fmla="*/ 7 h 7"/>
                <a:gd name="T14" fmla="*/ 2 w 16"/>
                <a:gd name="T15" fmla="*/ 7 h 7"/>
                <a:gd name="T16" fmla="*/ 0 w 16"/>
                <a:gd name="T17" fmla="*/ 7 h 7"/>
                <a:gd name="T18" fmla="*/ 0 w 16"/>
                <a:gd name="T19" fmla="*/ 6 h 7"/>
                <a:gd name="T20" fmla="*/ 0 w 16"/>
                <a:gd name="T21" fmla="*/ 0 h 7"/>
                <a:gd name="T22" fmla="*/ 0 w 16"/>
                <a:gd name="T23" fmla="*/ 0 h 7"/>
                <a:gd name="T24" fmla="*/ 2 w 1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7">
                  <a:moveTo>
                    <a:pt x="2" y="0"/>
                  </a:move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5" name="Freeform 306"/>
            <p:cNvSpPr>
              <a:spLocks/>
            </p:cNvSpPr>
            <p:nvPr/>
          </p:nvSpPr>
          <p:spPr bwMode="auto">
            <a:xfrm>
              <a:off x="442913" y="6533281"/>
              <a:ext cx="30163" cy="11113"/>
            </a:xfrm>
            <a:custGeom>
              <a:avLst/>
              <a:gdLst>
                <a:gd name="T0" fmla="*/ 0 w 19"/>
                <a:gd name="T1" fmla="*/ 0 h 7"/>
                <a:gd name="T2" fmla="*/ 17 w 19"/>
                <a:gd name="T3" fmla="*/ 0 h 7"/>
                <a:gd name="T4" fmla="*/ 17 w 19"/>
                <a:gd name="T5" fmla="*/ 0 h 7"/>
                <a:gd name="T6" fmla="*/ 19 w 19"/>
                <a:gd name="T7" fmla="*/ 2 h 7"/>
                <a:gd name="T8" fmla="*/ 19 w 19"/>
                <a:gd name="T9" fmla="*/ 5 h 7"/>
                <a:gd name="T10" fmla="*/ 17 w 19"/>
                <a:gd name="T11" fmla="*/ 5 h 7"/>
                <a:gd name="T12" fmla="*/ 17 w 19"/>
                <a:gd name="T13" fmla="*/ 7 h 7"/>
                <a:gd name="T14" fmla="*/ 0 w 19"/>
                <a:gd name="T15" fmla="*/ 7 h 7"/>
                <a:gd name="T16" fmla="*/ 0 w 19"/>
                <a:gd name="T17" fmla="*/ 5 h 7"/>
                <a:gd name="T18" fmla="*/ 0 w 19"/>
                <a:gd name="T19" fmla="*/ 5 h 7"/>
                <a:gd name="T20" fmla="*/ 0 w 19"/>
                <a:gd name="T21" fmla="*/ 2 h 7"/>
                <a:gd name="T22" fmla="*/ 0 w 19"/>
                <a:gd name="T23" fmla="*/ 0 h 7"/>
                <a:gd name="T24" fmla="*/ 0 w 19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7">
                  <a:moveTo>
                    <a:pt x="0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6" name="Freeform 307"/>
            <p:cNvSpPr>
              <a:spLocks/>
            </p:cNvSpPr>
            <p:nvPr/>
          </p:nvSpPr>
          <p:spPr bwMode="auto">
            <a:xfrm>
              <a:off x="600075" y="6533281"/>
              <a:ext cx="65088" cy="7938"/>
            </a:xfrm>
            <a:custGeom>
              <a:avLst/>
              <a:gdLst>
                <a:gd name="T0" fmla="*/ 0 w 41"/>
                <a:gd name="T1" fmla="*/ 0 h 5"/>
                <a:gd name="T2" fmla="*/ 39 w 41"/>
                <a:gd name="T3" fmla="*/ 0 h 5"/>
                <a:gd name="T4" fmla="*/ 39 w 41"/>
                <a:gd name="T5" fmla="*/ 0 h 5"/>
                <a:gd name="T6" fmla="*/ 41 w 41"/>
                <a:gd name="T7" fmla="*/ 2 h 5"/>
                <a:gd name="T8" fmla="*/ 41 w 41"/>
                <a:gd name="T9" fmla="*/ 3 h 5"/>
                <a:gd name="T10" fmla="*/ 39 w 41"/>
                <a:gd name="T11" fmla="*/ 3 h 5"/>
                <a:gd name="T12" fmla="*/ 39 w 41"/>
                <a:gd name="T13" fmla="*/ 5 h 5"/>
                <a:gd name="T14" fmla="*/ 0 w 41"/>
                <a:gd name="T15" fmla="*/ 5 h 5"/>
                <a:gd name="T16" fmla="*/ 0 w 41"/>
                <a:gd name="T17" fmla="*/ 3 h 5"/>
                <a:gd name="T18" fmla="*/ 0 w 41"/>
                <a:gd name="T19" fmla="*/ 3 h 5"/>
                <a:gd name="T20" fmla="*/ 0 w 41"/>
                <a:gd name="T21" fmla="*/ 2 h 5"/>
                <a:gd name="T22" fmla="*/ 0 w 41"/>
                <a:gd name="T23" fmla="*/ 0 h 5"/>
                <a:gd name="T24" fmla="*/ 0 w 41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">
                  <a:moveTo>
                    <a:pt x="0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39" y="3"/>
                  </a:lnTo>
                  <a:lnTo>
                    <a:pt x="39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7" name="Line 308"/>
            <p:cNvSpPr>
              <a:spLocks noChangeShapeType="1"/>
            </p:cNvSpPr>
            <p:nvPr/>
          </p:nvSpPr>
          <p:spPr bwMode="auto">
            <a:xfrm flipH="1">
              <a:off x="661988" y="6538044"/>
              <a:ext cx="3175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8" name="Line 309"/>
            <p:cNvSpPr>
              <a:spLocks noChangeShapeType="1"/>
            </p:cNvSpPr>
            <p:nvPr/>
          </p:nvSpPr>
          <p:spPr bwMode="auto">
            <a:xfrm>
              <a:off x="661988" y="6538044"/>
              <a:ext cx="0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9" name="Line 310"/>
            <p:cNvSpPr>
              <a:spLocks noChangeShapeType="1"/>
            </p:cNvSpPr>
            <p:nvPr/>
          </p:nvSpPr>
          <p:spPr bwMode="auto">
            <a:xfrm flipH="1">
              <a:off x="600075" y="6541219"/>
              <a:ext cx="61913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0" name="Line 311"/>
            <p:cNvSpPr>
              <a:spLocks noChangeShapeType="1"/>
            </p:cNvSpPr>
            <p:nvPr/>
          </p:nvSpPr>
          <p:spPr bwMode="auto">
            <a:xfrm flipV="1">
              <a:off x="600075" y="6538044"/>
              <a:ext cx="0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1" name="Line 312"/>
            <p:cNvSpPr>
              <a:spLocks noChangeShapeType="1"/>
            </p:cNvSpPr>
            <p:nvPr/>
          </p:nvSpPr>
          <p:spPr bwMode="auto">
            <a:xfrm>
              <a:off x="600075" y="6538044"/>
              <a:ext cx="0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2" name="Line 313"/>
            <p:cNvSpPr>
              <a:spLocks noChangeShapeType="1"/>
            </p:cNvSpPr>
            <p:nvPr/>
          </p:nvSpPr>
          <p:spPr bwMode="auto">
            <a:xfrm flipV="1">
              <a:off x="600075" y="6536456"/>
              <a:ext cx="0" cy="1588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3" name="Line 314"/>
            <p:cNvSpPr>
              <a:spLocks noChangeShapeType="1"/>
            </p:cNvSpPr>
            <p:nvPr/>
          </p:nvSpPr>
          <p:spPr bwMode="auto">
            <a:xfrm flipV="1">
              <a:off x="600075" y="6533281"/>
              <a:ext cx="0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4" name="Line 315"/>
            <p:cNvSpPr>
              <a:spLocks noChangeShapeType="1"/>
            </p:cNvSpPr>
            <p:nvPr/>
          </p:nvSpPr>
          <p:spPr bwMode="auto">
            <a:xfrm>
              <a:off x="600075" y="6533281"/>
              <a:ext cx="0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5" name="Line 316"/>
            <p:cNvSpPr>
              <a:spLocks noChangeShapeType="1"/>
            </p:cNvSpPr>
            <p:nvPr/>
          </p:nvSpPr>
          <p:spPr bwMode="auto">
            <a:xfrm>
              <a:off x="600075" y="6533281"/>
              <a:ext cx="61913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" name="Line 317"/>
            <p:cNvSpPr>
              <a:spLocks noChangeShapeType="1"/>
            </p:cNvSpPr>
            <p:nvPr/>
          </p:nvSpPr>
          <p:spPr bwMode="auto">
            <a:xfrm>
              <a:off x="661988" y="6533281"/>
              <a:ext cx="0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7" name="Line 318"/>
            <p:cNvSpPr>
              <a:spLocks noChangeShapeType="1"/>
            </p:cNvSpPr>
            <p:nvPr/>
          </p:nvSpPr>
          <p:spPr bwMode="auto">
            <a:xfrm>
              <a:off x="661988" y="6533281"/>
              <a:ext cx="3175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8" name="Line 319"/>
            <p:cNvSpPr>
              <a:spLocks noChangeShapeType="1"/>
            </p:cNvSpPr>
            <p:nvPr/>
          </p:nvSpPr>
          <p:spPr bwMode="auto">
            <a:xfrm>
              <a:off x="665163" y="6536456"/>
              <a:ext cx="0" cy="1588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9" name="Freeform 320"/>
            <p:cNvSpPr>
              <a:spLocks/>
            </p:cNvSpPr>
            <p:nvPr/>
          </p:nvSpPr>
          <p:spPr bwMode="auto">
            <a:xfrm>
              <a:off x="609600" y="6538044"/>
              <a:ext cx="22225" cy="20638"/>
            </a:xfrm>
            <a:custGeom>
              <a:avLst/>
              <a:gdLst>
                <a:gd name="T0" fmla="*/ 1 w 14"/>
                <a:gd name="T1" fmla="*/ 0 h 13"/>
                <a:gd name="T2" fmla="*/ 14 w 14"/>
                <a:gd name="T3" fmla="*/ 0 h 13"/>
                <a:gd name="T4" fmla="*/ 14 w 14"/>
                <a:gd name="T5" fmla="*/ 2 h 13"/>
                <a:gd name="T6" fmla="*/ 14 w 14"/>
                <a:gd name="T7" fmla="*/ 2 h 13"/>
                <a:gd name="T8" fmla="*/ 14 w 14"/>
                <a:gd name="T9" fmla="*/ 11 h 13"/>
                <a:gd name="T10" fmla="*/ 14 w 14"/>
                <a:gd name="T11" fmla="*/ 11 h 13"/>
                <a:gd name="T12" fmla="*/ 14 w 14"/>
                <a:gd name="T13" fmla="*/ 13 h 13"/>
                <a:gd name="T14" fmla="*/ 1 w 14"/>
                <a:gd name="T15" fmla="*/ 13 h 13"/>
                <a:gd name="T16" fmla="*/ 0 w 14"/>
                <a:gd name="T17" fmla="*/ 11 h 13"/>
                <a:gd name="T18" fmla="*/ 0 w 14"/>
                <a:gd name="T19" fmla="*/ 11 h 13"/>
                <a:gd name="T20" fmla="*/ 0 w 14"/>
                <a:gd name="T21" fmla="*/ 2 h 13"/>
                <a:gd name="T22" fmla="*/ 0 w 14"/>
                <a:gd name="T23" fmla="*/ 2 h 13"/>
                <a:gd name="T24" fmla="*/ 1 w 1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" y="0"/>
                  </a:moveTo>
                  <a:lnTo>
                    <a:pt x="14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" name="Freeform 321"/>
            <p:cNvSpPr>
              <a:spLocks/>
            </p:cNvSpPr>
            <p:nvPr/>
          </p:nvSpPr>
          <p:spPr bwMode="auto">
            <a:xfrm>
              <a:off x="714375" y="6528519"/>
              <a:ext cx="15875" cy="19050"/>
            </a:xfrm>
            <a:custGeom>
              <a:avLst/>
              <a:gdLst>
                <a:gd name="T0" fmla="*/ 2 w 10"/>
                <a:gd name="T1" fmla="*/ 0 h 12"/>
                <a:gd name="T2" fmla="*/ 10 w 10"/>
                <a:gd name="T3" fmla="*/ 0 h 12"/>
                <a:gd name="T4" fmla="*/ 10 w 10"/>
                <a:gd name="T5" fmla="*/ 0 h 12"/>
                <a:gd name="T6" fmla="*/ 10 w 10"/>
                <a:gd name="T7" fmla="*/ 1 h 12"/>
                <a:gd name="T8" fmla="*/ 10 w 10"/>
                <a:gd name="T9" fmla="*/ 10 h 12"/>
                <a:gd name="T10" fmla="*/ 10 w 10"/>
                <a:gd name="T11" fmla="*/ 10 h 12"/>
                <a:gd name="T12" fmla="*/ 10 w 10"/>
                <a:gd name="T13" fmla="*/ 12 h 12"/>
                <a:gd name="T14" fmla="*/ 2 w 10"/>
                <a:gd name="T15" fmla="*/ 12 h 12"/>
                <a:gd name="T16" fmla="*/ 0 w 10"/>
                <a:gd name="T17" fmla="*/ 10 h 12"/>
                <a:gd name="T18" fmla="*/ 0 w 10"/>
                <a:gd name="T19" fmla="*/ 10 h 12"/>
                <a:gd name="T20" fmla="*/ 0 w 10"/>
                <a:gd name="T21" fmla="*/ 1 h 12"/>
                <a:gd name="T22" fmla="*/ 0 w 10"/>
                <a:gd name="T23" fmla="*/ 0 h 12"/>
                <a:gd name="T24" fmla="*/ 2 w 1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2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1" name="Freeform 322"/>
            <p:cNvSpPr>
              <a:spLocks/>
            </p:cNvSpPr>
            <p:nvPr/>
          </p:nvSpPr>
          <p:spPr bwMode="auto">
            <a:xfrm>
              <a:off x="811213" y="6528519"/>
              <a:ext cx="17463" cy="19050"/>
            </a:xfrm>
            <a:custGeom>
              <a:avLst/>
              <a:gdLst>
                <a:gd name="T0" fmla="*/ 2 w 11"/>
                <a:gd name="T1" fmla="*/ 0 h 12"/>
                <a:gd name="T2" fmla="*/ 11 w 11"/>
                <a:gd name="T3" fmla="*/ 0 h 12"/>
                <a:gd name="T4" fmla="*/ 11 w 11"/>
                <a:gd name="T5" fmla="*/ 0 h 12"/>
                <a:gd name="T6" fmla="*/ 11 w 11"/>
                <a:gd name="T7" fmla="*/ 1 h 12"/>
                <a:gd name="T8" fmla="*/ 11 w 11"/>
                <a:gd name="T9" fmla="*/ 10 h 12"/>
                <a:gd name="T10" fmla="*/ 11 w 11"/>
                <a:gd name="T11" fmla="*/ 10 h 12"/>
                <a:gd name="T12" fmla="*/ 11 w 11"/>
                <a:gd name="T13" fmla="*/ 12 h 12"/>
                <a:gd name="T14" fmla="*/ 2 w 11"/>
                <a:gd name="T15" fmla="*/ 12 h 12"/>
                <a:gd name="T16" fmla="*/ 0 w 11"/>
                <a:gd name="T17" fmla="*/ 10 h 12"/>
                <a:gd name="T18" fmla="*/ 0 w 11"/>
                <a:gd name="T19" fmla="*/ 10 h 12"/>
                <a:gd name="T20" fmla="*/ 0 w 11"/>
                <a:gd name="T21" fmla="*/ 1 h 12"/>
                <a:gd name="T22" fmla="*/ 0 w 11"/>
                <a:gd name="T23" fmla="*/ 0 h 12"/>
                <a:gd name="T24" fmla="*/ 2 w 11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2" name="Freeform 323"/>
            <p:cNvSpPr>
              <a:spLocks/>
            </p:cNvSpPr>
            <p:nvPr/>
          </p:nvSpPr>
          <p:spPr bwMode="auto">
            <a:xfrm>
              <a:off x="893763" y="6528519"/>
              <a:ext cx="36513" cy="15875"/>
            </a:xfrm>
            <a:custGeom>
              <a:avLst/>
              <a:gdLst>
                <a:gd name="T0" fmla="*/ 2 w 23"/>
                <a:gd name="T1" fmla="*/ 0 h 10"/>
                <a:gd name="T2" fmla="*/ 21 w 23"/>
                <a:gd name="T3" fmla="*/ 0 h 10"/>
                <a:gd name="T4" fmla="*/ 23 w 23"/>
                <a:gd name="T5" fmla="*/ 0 h 10"/>
                <a:gd name="T6" fmla="*/ 23 w 23"/>
                <a:gd name="T7" fmla="*/ 1 h 10"/>
                <a:gd name="T8" fmla="*/ 23 w 23"/>
                <a:gd name="T9" fmla="*/ 8 h 10"/>
                <a:gd name="T10" fmla="*/ 23 w 23"/>
                <a:gd name="T11" fmla="*/ 10 h 10"/>
                <a:gd name="T12" fmla="*/ 21 w 23"/>
                <a:gd name="T13" fmla="*/ 10 h 10"/>
                <a:gd name="T14" fmla="*/ 2 w 23"/>
                <a:gd name="T15" fmla="*/ 10 h 10"/>
                <a:gd name="T16" fmla="*/ 2 w 23"/>
                <a:gd name="T17" fmla="*/ 10 h 10"/>
                <a:gd name="T18" fmla="*/ 0 w 23"/>
                <a:gd name="T19" fmla="*/ 8 h 10"/>
                <a:gd name="T20" fmla="*/ 0 w 23"/>
                <a:gd name="T21" fmla="*/ 1 h 10"/>
                <a:gd name="T22" fmla="*/ 2 w 23"/>
                <a:gd name="T23" fmla="*/ 0 h 10"/>
                <a:gd name="T24" fmla="*/ 2 w 23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0">
                  <a:moveTo>
                    <a:pt x="2" y="0"/>
                  </a:moveTo>
                  <a:lnTo>
                    <a:pt x="21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3" name="Группа 212"/>
          <p:cNvGrpSpPr/>
          <p:nvPr/>
        </p:nvGrpSpPr>
        <p:grpSpPr>
          <a:xfrm>
            <a:off x="3401986" y="2044772"/>
            <a:ext cx="802418" cy="968231"/>
            <a:chOff x="784225" y="5956301"/>
            <a:chExt cx="430213" cy="519113"/>
          </a:xfrm>
        </p:grpSpPr>
        <p:sp>
          <p:nvSpPr>
            <p:cNvPr id="214" name="Freeform 976"/>
            <p:cNvSpPr>
              <a:spLocks/>
            </p:cNvSpPr>
            <p:nvPr/>
          </p:nvSpPr>
          <p:spPr bwMode="auto">
            <a:xfrm>
              <a:off x="873125" y="6302376"/>
              <a:ext cx="252413" cy="69850"/>
            </a:xfrm>
            <a:custGeom>
              <a:avLst/>
              <a:gdLst>
                <a:gd name="T0" fmla="*/ 52 w 159"/>
                <a:gd name="T1" fmla="*/ 0 h 44"/>
                <a:gd name="T2" fmla="*/ 106 w 159"/>
                <a:gd name="T3" fmla="*/ 0 h 44"/>
                <a:gd name="T4" fmla="*/ 106 w 159"/>
                <a:gd name="T5" fmla="*/ 13 h 44"/>
                <a:gd name="T6" fmla="*/ 106 w 159"/>
                <a:gd name="T7" fmla="*/ 16 h 44"/>
                <a:gd name="T8" fmla="*/ 108 w 159"/>
                <a:gd name="T9" fmla="*/ 18 h 44"/>
                <a:gd name="T10" fmla="*/ 112 w 159"/>
                <a:gd name="T11" fmla="*/ 20 h 44"/>
                <a:gd name="T12" fmla="*/ 153 w 159"/>
                <a:gd name="T13" fmla="*/ 23 h 44"/>
                <a:gd name="T14" fmla="*/ 157 w 159"/>
                <a:gd name="T15" fmla="*/ 25 h 44"/>
                <a:gd name="T16" fmla="*/ 159 w 159"/>
                <a:gd name="T17" fmla="*/ 27 h 44"/>
                <a:gd name="T18" fmla="*/ 159 w 159"/>
                <a:gd name="T19" fmla="*/ 30 h 44"/>
                <a:gd name="T20" fmla="*/ 159 w 159"/>
                <a:gd name="T21" fmla="*/ 39 h 44"/>
                <a:gd name="T22" fmla="*/ 159 w 159"/>
                <a:gd name="T23" fmla="*/ 42 h 44"/>
                <a:gd name="T24" fmla="*/ 157 w 159"/>
                <a:gd name="T25" fmla="*/ 44 h 44"/>
                <a:gd name="T26" fmla="*/ 153 w 159"/>
                <a:gd name="T27" fmla="*/ 44 h 44"/>
                <a:gd name="T28" fmla="*/ 148 w 159"/>
                <a:gd name="T29" fmla="*/ 42 h 44"/>
                <a:gd name="T30" fmla="*/ 132 w 159"/>
                <a:gd name="T31" fmla="*/ 41 h 44"/>
                <a:gd name="T32" fmla="*/ 110 w 159"/>
                <a:gd name="T33" fmla="*/ 39 h 44"/>
                <a:gd name="T34" fmla="*/ 78 w 159"/>
                <a:gd name="T35" fmla="*/ 37 h 44"/>
                <a:gd name="T36" fmla="*/ 49 w 159"/>
                <a:gd name="T37" fmla="*/ 39 h 44"/>
                <a:gd name="T38" fmla="*/ 26 w 159"/>
                <a:gd name="T39" fmla="*/ 41 h 44"/>
                <a:gd name="T40" fmla="*/ 10 w 159"/>
                <a:gd name="T41" fmla="*/ 42 h 44"/>
                <a:gd name="T42" fmla="*/ 5 w 159"/>
                <a:gd name="T43" fmla="*/ 44 h 44"/>
                <a:gd name="T44" fmla="*/ 2 w 159"/>
                <a:gd name="T45" fmla="*/ 44 h 44"/>
                <a:gd name="T46" fmla="*/ 0 w 159"/>
                <a:gd name="T47" fmla="*/ 42 h 44"/>
                <a:gd name="T48" fmla="*/ 0 w 159"/>
                <a:gd name="T49" fmla="*/ 39 h 44"/>
                <a:gd name="T50" fmla="*/ 0 w 159"/>
                <a:gd name="T51" fmla="*/ 30 h 44"/>
                <a:gd name="T52" fmla="*/ 0 w 159"/>
                <a:gd name="T53" fmla="*/ 27 h 44"/>
                <a:gd name="T54" fmla="*/ 2 w 159"/>
                <a:gd name="T55" fmla="*/ 25 h 44"/>
                <a:gd name="T56" fmla="*/ 5 w 159"/>
                <a:gd name="T57" fmla="*/ 23 h 44"/>
                <a:gd name="T58" fmla="*/ 47 w 159"/>
                <a:gd name="T59" fmla="*/ 20 h 44"/>
                <a:gd name="T60" fmla="*/ 50 w 159"/>
                <a:gd name="T61" fmla="*/ 18 h 44"/>
                <a:gd name="T62" fmla="*/ 52 w 159"/>
                <a:gd name="T63" fmla="*/ 16 h 44"/>
                <a:gd name="T64" fmla="*/ 52 w 159"/>
                <a:gd name="T65" fmla="*/ 13 h 44"/>
                <a:gd name="T66" fmla="*/ 52 w 159"/>
                <a:gd name="T6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" h="44">
                  <a:moveTo>
                    <a:pt x="52" y="0"/>
                  </a:moveTo>
                  <a:lnTo>
                    <a:pt x="106" y="0"/>
                  </a:lnTo>
                  <a:lnTo>
                    <a:pt x="106" y="13"/>
                  </a:lnTo>
                  <a:lnTo>
                    <a:pt x="106" y="16"/>
                  </a:lnTo>
                  <a:lnTo>
                    <a:pt x="108" y="18"/>
                  </a:lnTo>
                  <a:lnTo>
                    <a:pt x="112" y="20"/>
                  </a:lnTo>
                  <a:lnTo>
                    <a:pt x="153" y="23"/>
                  </a:lnTo>
                  <a:lnTo>
                    <a:pt x="157" y="25"/>
                  </a:lnTo>
                  <a:lnTo>
                    <a:pt x="159" y="27"/>
                  </a:lnTo>
                  <a:lnTo>
                    <a:pt x="159" y="30"/>
                  </a:lnTo>
                  <a:lnTo>
                    <a:pt x="159" y="39"/>
                  </a:lnTo>
                  <a:lnTo>
                    <a:pt x="159" y="42"/>
                  </a:lnTo>
                  <a:lnTo>
                    <a:pt x="157" y="44"/>
                  </a:lnTo>
                  <a:lnTo>
                    <a:pt x="153" y="44"/>
                  </a:lnTo>
                  <a:lnTo>
                    <a:pt x="148" y="42"/>
                  </a:lnTo>
                  <a:lnTo>
                    <a:pt x="132" y="41"/>
                  </a:lnTo>
                  <a:lnTo>
                    <a:pt x="110" y="39"/>
                  </a:lnTo>
                  <a:lnTo>
                    <a:pt x="78" y="37"/>
                  </a:lnTo>
                  <a:lnTo>
                    <a:pt x="49" y="39"/>
                  </a:lnTo>
                  <a:lnTo>
                    <a:pt x="26" y="41"/>
                  </a:lnTo>
                  <a:lnTo>
                    <a:pt x="10" y="42"/>
                  </a:lnTo>
                  <a:lnTo>
                    <a:pt x="5" y="44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47" y="20"/>
                  </a:lnTo>
                  <a:lnTo>
                    <a:pt x="50" y="18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5" name="Freeform 977"/>
            <p:cNvSpPr>
              <a:spLocks noEditPoints="1"/>
            </p:cNvSpPr>
            <p:nvPr/>
          </p:nvSpPr>
          <p:spPr bwMode="auto">
            <a:xfrm>
              <a:off x="784225" y="5956301"/>
              <a:ext cx="430213" cy="319088"/>
            </a:xfrm>
            <a:custGeom>
              <a:avLst/>
              <a:gdLst>
                <a:gd name="T0" fmla="*/ 220 w 271"/>
                <a:gd name="T1" fmla="*/ 159 h 201"/>
                <a:gd name="T2" fmla="*/ 213 w 271"/>
                <a:gd name="T3" fmla="*/ 166 h 201"/>
                <a:gd name="T4" fmla="*/ 213 w 271"/>
                <a:gd name="T5" fmla="*/ 176 h 201"/>
                <a:gd name="T6" fmla="*/ 220 w 271"/>
                <a:gd name="T7" fmla="*/ 183 h 201"/>
                <a:gd name="T8" fmla="*/ 230 w 271"/>
                <a:gd name="T9" fmla="*/ 183 h 201"/>
                <a:gd name="T10" fmla="*/ 237 w 271"/>
                <a:gd name="T11" fmla="*/ 176 h 201"/>
                <a:gd name="T12" fmla="*/ 237 w 271"/>
                <a:gd name="T13" fmla="*/ 166 h 201"/>
                <a:gd name="T14" fmla="*/ 230 w 271"/>
                <a:gd name="T15" fmla="*/ 159 h 201"/>
                <a:gd name="T16" fmla="*/ 180 w 271"/>
                <a:gd name="T17" fmla="*/ 159 h 201"/>
                <a:gd name="T18" fmla="*/ 171 w 271"/>
                <a:gd name="T19" fmla="*/ 162 h 201"/>
                <a:gd name="T20" fmla="*/ 166 w 271"/>
                <a:gd name="T21" fmla="*/ 171 h 201"/>
                <a:gd name="T22" fmla="*/ 171 w 271"/>
                <a:gd name="T23" fmla="*/ 182 h 201"/>
                <a:gd name="T24" fmla="*/ 180 w 271"/>
                <a:gd name="T25" fmla="*/ 185 h 201"/>
                <a:gd name="T26" fmla="*/ 190 w 271"/>
                <a:gd name="T27" fmla="*/ 182 h 201"/>
                <a:gd name="T28" fmla="*/ 194 w 271"/>
                <a:gd name="T29" fmla="*/ 171 h 201"/>
                <a:gd name="T30" fmla="*/ 190 w 271"/>
                <a:gd name="T31" fmla="*/ 162 h 201"/>
                <a:gd name="T32" fmla="*/ 180 w 271"/>
                <a:gd name="T33" fmla="*/ 159 h 201"/>
                <a:gd name="T34" fmla="*/ 28 w 271"/>
                <a:gd name="T35" fmla="*/ 26 h 201"/>
                <a:gd name="T36" fmla="*/ 23 w 271"/>
                <a:gd name="T37" fmla="*/ 51 h 201"/>
                <a:gd name="T38" fmla="*/ 19 w 271"/>
                <a:gd name="T39" fmla="*/ 101 h 201"/>
                <a:gd name="T40" fmla="*/ 21 w 271"/>
                <a:gd name="T41" fmla="*/ 142 h 201"/>
                <a:gd name="T42" fmla="*/ 250 w 271"/>
                <a:gd name="T43" fmla="*/ 122 h 201"/>
                <a:gd name="T44" fmla="*/ 250 w 271"/>
                <a:gd name="T45" fmla="*/ 73 h 201"/>
                <a:gd name="T46" fmla="*/ 244 w 271"/>
                <a:gd name="T47" fmla="*/ 37 h 201"/>
                <a:gd name="T48" fmla="*/ 241 w 271"/>
                <a:gd name="T49" fmla="*/ 21 h 201"/>
                <a:gd name="T50" fmla="*/ 24 w 271"/>
                <a:gd name="T51" fmla="*/ 0 h 201"/>
                <a:gd name="T52" fmla="*/ 250 w 271"/>
                <a:gd name="T53" fmla="*/ 2 h 201"/>
                <a:gd name="T54" fmla="*/ 255 w 271"/>
                <a:gd name="T55" fmla="*/ 5 h 201"/>
                <a:gd name="T56" fmla="*/ 257 w 271"/>
                <a:gd name="T57" fmla="*/ 11 h 201"/>
                <a:gd name="T58" fmla="*/ 264 w 271"/>
                <a:gd name="T59" fmla="*/ 25 h 201"/>
                <a:gd name="T60" fmla="*/ 269 w 271"/>
                <a:gd name="T61" fmla="*/ 66 h 201"/>
                <a:gd name="T62" fmla="*/ 269 w 271"/>
                <a:gd name="T63" fmla="*/ 135 h 201"/>
                <a:gd name="T64" fmla="*/ 264 w 271"/>
                <a:gd name="T65" fmla="*/ 178 h 201"/>
                <a:gd name="T66" fmla="*/ 257 w 271"/>
                <a:gd name="T67" fmla="*/ 192 h 201"/>
                <a:gd name="T68" fmla="*/ 255 w 271"/>
                <a:gd name="T69" fmla="*/ 197 h 201"/>
                <a:gd name="T70" fmla="*/ 250 w 271"/>
                <a:gd name="T71" fmla="*/ 201 h 201"/>
                <a:gd name="T72" fmla="*/ 24 w 271"/>
                <a:gd name="T73" fmla="*/ 201 h 201"/>
                <a:gd name="T74" fmla="*/ 17 w 271"/>
                <a:gd name="T75" fmla="*/ 199 h 201"/>
                <a:gd name="T76" fmla="*/ 14 w 271"/>
                <a:gd name="T77" fmla="*/ 194 h 201"/>
                <a:gd name="T78" fmla="*/ 10 w 271"/>
                <a:gd name="T79" fmla="*/ 189 h 201"/>
                <a:gd name="T80" fmla="*/ 3 w 271"/>
                <a:gd name="T81" fmla="*/ 161 h 201"/>
                <a:gd name="T82" fmla="*/ 0 w 271"/>
                <a:gd name="T83" fmla="*/ 101 h 201"/>
                <a:gd name="T84" fmla="*/ 2 w 271"/>
                <a:gd name="T85" fmla="*/ 66 h 201"/>
                <a:gd name="T86" fmla="*/ 7 w 271"/>
                <a:gd name="T87" fmla="*/ 25 h 201"/>
                <a:gd name="T88" fmla="*/ 12 w 271"/>
                <a:gd name="T89" fmla="*/ 11 h 201"/>
                <a:gd name="T90" fmla="*/ 16 w 271"/>
                <a:gd name="T91" fmla="*/ 5 h 201"/>
                <a:gd name="T92" fmla="*/ 21 w 271"/>
                <a:gd name="T93" fmla="*/ 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1" h="201">
                  <a:moveTo>
                    <a:pt x="225" y="159"/>
                  </a:moveTo>
                  <a:lnTo>
                    <a:pt x="220" y="159"/>
                  </a:lnTo>
                  <a:lnTo>
                    <a:pt x="215" y="162"/>
                  </a:lnTo>
                  <a:lnTo>
                    <a:pt x="213" y="166"/>
                  </a:lnTo>
                  <a:lnTo>
                    <a:pt x="211" y="171"/>
                  </a:lnTo>
                  <a:lnTo>
                    <a:pt x="213" y="176"/>
                  </a:lnTo>
                  <a:lnTo>
                    <a:pt x="215" y="182"/>
                  </a:lnTo>
                  <a:lnTo>
                    <a:pt x="220" y="183"/>
                  </a:lnTo>
                  <a:lnTo>
                    <a:pt x="225" y="185"/>
                  </a:lnTo>
                  <a:lnTo>
                    <a:pt x="230" y="183"/>
                  </a:lnTo>
                  <a:lnTo>
                    <a:pt x="234" y="182"/>
                  </a:lnTo>
                  <a:lnTo>
                    <a:pt x="237" y="176"/>
                  </a:lnTo>
                  <a:lnTo>
                    <a:pt x="239" y="171"/>
                  </a:lnTo>
                  <a:lnTo>
                    <a:pt x="237" y="166"/>
                  </a:lnTo>
                  <a:lnTo>
                    <a:pt x="234" y="162"/>
                  </a:lnTo>
                  <a:lnTo>
                    <a:pt x="230" y="159"/>
                  </a:lnTo>
                  <a:lnTo>
                    <a:pt x="225" y="159"/>
                  </a:lnTo>
                  <a:close/>
                  <a:moveTo>
                    <a:pt x="180" y="159"/>
                  </a:moveTo>
                  <a:lnTo>
                    <a:pt x="175" y="159"/>
                  </a:lnTo>
                  <a:lnTo>
                    <a:pt x="171" y="162"/>
                  </a:lnTo>
                  <a:lnTo>
                    <a:pt x="168" y="166"/>
                  </a:lnTo>
                  <a:lnTo>
                    <a:pt x="166" y="171"/>
                  </a:lnTo>
                  <a:lnTo>
                    <a:pt x="168" y="176"/>
                  </a:lnTo>
                  <a:lnTo>
                    <a:pt x="171" y="182"/>
                  </a:lnTo>
                  <a:lnTo>
                    <a:pt x="175" y="183"/>
                  </a:lnTo>
                  <a:lnTo>
                    <a:pt x="180" y="185"/>
                  </a:lnTo>
                  <a:lnTo>
                    <a:pt x="185" y="183"/>
                  </a:lnTo>
                  <a:lnTo>
                    <a:pt x="190" y="182"/>
                  </a:lnTo>
                  <a:lnTo>
                    <a:pt x="192" y="176"/>
                  </a:lnTo>
                  <a:lnTo>
                    <a:pt x="194" y="171"/>
                  </a:lnTo>
                  <a:lnTo>
                    <a:pt x="192" y="166"/>
                  </a:lnTo>
                  <a:lnTo>
                    <a:pt x="190" y="162"/>
                  </a:lnTo>
                  <a:lnTo>
                    <a:pt x="185" y="159"/>
                  </a:lnTo>
                  <a:lnTo>
                    <a:pt x="180" y="159"/>
                  </a:lnTo>
                  <a:close/>
                  <a:moveTo>
                    <a:pt x="30" y="21"/>
                  </a:moveTo>
                  <a:lnTo>
                    <a:pt x="28" y="26"/>
                  </a:lnTo>
                  <a:lnTo>
                    <a:pt x="24" y="35"/>
                  </a:lnTo>
                  <a:lnTo>
                    <a:pt x="23" y="51"/>
                  </a:lnTo>
                  <a:lnTo>
                    <a:pt x="21" y="73"/>
                  </a:lnTo>
                  <a:lnTo>
                    <a:pt x="19" y="101"/>
                  </a:lnTo>
                  <a:lnTo>
                    <a:pt x="19" y="122"/>
                  </a:lnTo>
                  <a:lnTo>
                    <a:pt x="21" y="142"/>
                  </a:lnTo>
                  <a:lnTo>
                    <a:pt x="250" y="142"/>
                  </a:lnTo>
                  <a:lnTo>
                    <a:pt x="250" y="122"/>
                  </a:lnTo>
                  <a:lnTo>
                    <a:pt x="251" y="101"/>
                  </a:lnTo>
                  <a:lnTo>
                    <a:pt x="250" y="73"/>
                  </a:lnTo>
                  <a:lnTo>
                    <a:pt x="248" y="51"/>
                  </a:lnTo>
                  <a:lnTo>
                    <a:pt x="244" y="37"/>
                  </a:lnTo>
                  <a:lnTo>
                    <a:pt x="243" y="26"/>
                  </a:lnTo>
                  <a:lnTo>
                    <a:pt x="241" y="21"/>
                  </a:lnTo>
                  <a:lnTo>
                    <a:pt x="30" y="21"/>
                  </a:lnTo>
                  <a:close/>
                  <a:moveTo>
                    <a:pt x="24" y="0"/>
                  </a:moveTo>
                  <a:lnTo>
                    <a:pt x="246" y="0"/>
                  </a:lnTo>
                  <a:lnTo>
                    <a:pt x="250" y="2"/>
                  </a:lnTo>
                  <a:lnTo>
                    <a:pt x="253" y="4"/>
                  </a:lnTo>
                  <a:lnTo>
                    <a:pt x="255" y="5"/>
                  </a:lnTo>
                  <a:lnTo>
                    <a:pt x="257" y="7"/>
                  </a:lnTo>
                  <a:lnTo>
                    <a:pt x="257" y="11"/>
                  </a:lnTo>
                  <a:lnTo>
                    <a:pt x="260" y="14"/>
                  </a:lnTo>
                  <a:lnTo>
                    <a:pt x="264" y="25"/>
                  </a:lnTo>
                  <a:lnTo>
                    <a:pt x="267" y="42"/>
                  </a:lnTo>
                  <a:lnTo>
                    <a:pt x="269" y="66"/>
                  </a:lnTo>
                  <a:lnTo>
                    <a:pt x="271" y="101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4" y="178"/>
                  </a:lnTo>
                  <a:lnTo>
                    <a:pt x="260" y="189"/>
                  </a:lnTo>
                  <a:lnTo>
                    <a:pt x="257" y="192"/>
                  </a:lnTo>
                  <a:lnTo>
                    <a:pt x="257" y="194"/>
                  </a:lnTo>
                  <a:lnTo>
                    <a:pt x="255" y="197"/>
                  </a:lnTo>
                  <a:lnTo>
                    <a:pt x="253" y="199"/>
                  </a:lnTo>
                  <a:lnTo>
                    <a:pt x="250" y="201"/>
                  </a:lnTo>
                  <a:lnTo>
                    <a:pt x="246" y="201"/>
                  </a:lnTo>
                  <a:lnTo>
                    <a:pt x="24" y="201"/>
                  </a:lnTo>
                  <a:lnTo>
                    <a:pt x="21" y="201"/>
                  </a:lnTo>
                  <a:lnTo>
                    <a:pt x="17" y="199"/>
                  </a:lnTo>
                  <a:lnTo>
                    <a:pt x="16" y="197"/>
                  </a:lnTo>
                  <a:lnTo>
                    <a:pt x="14" y="194"/>
                  </a:lnTo>
                  <a:lnTo>
                    <a:pt x="12" y="192"/>
                  </a:lnTo>
                  <a:lnTo>
                    <a:pt x="10" y="189"/>
                  </a:lnTo>
                  <a:lnTo>
                    <a:pt x="7" y="178"/>
                  </a:lnTo>
                  <a:lnTo>
                    <a:pt x="3" y="161"/>
                  </a:lnTo>
                  <a:lnTo>
                    <a:pt x="2" y="135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66"/>
                  </a:lnTo>
                  <a:lnTo>
                    <a:pt x="3" y="42"/>
                  </a:lnTo>
                  <a:lnTo>
                    <a:pt x="7" y="25"/>
                  </a:lnTo>
                  <a:lnTo>
                    <a:pt x="10" y="14"/>
                  </a:lnTo>
                  <a:lnTo>
                    <a:pt x="12" y="11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6" name="Freeform 978"/>
            <p:cNvSpPr>
              <a:spLocks noEditPoints="1"/>
            </p:cNvSpPr>
            <p:nvPr/>
          </p:nvSpPr>
          <p:spPr bwMode="auto">
            <a:xfrm>
              <a:off x="787400" y="6378576"/>
              <a:ext cx="420688" cy="96838"/>
            </a:xfrm>
            <a:custGeom>
              <a:avLst/>
              <a:gdLst>
                <a:gd name="T0" fmla="*/ 21 w 265"/>
                <a:gd name="T1" fmla="*/ 15 h 61"/>
                <a:gd name="T2" fmla="*/ 19 w 265"/>
                <a:gd name="T3" fmla="*/ 19 h 61"/>
                <a:gd name="T4" fmla="*/ 19 w 265"/>
                <a:gd name="T5" fmla="*/ 27 h 61"/>
                <a:gd name="T6" fmla="*/ 19 w 265"/>
                <a:gd name="T7" fmla="*/ 38 h 61"/>
                <a:gd name="T8" fmla="*/ 246 w 265"/>
                <a:gd name="T9" fmla="*/ 43 h 61"/>
                <a:gd name="T10" fmla="*/ 248 w 265"/>
                <a:gd name="T11" fmla="*/ 33 h 61"/>
                <a:gd name="T12" fmla="*/ 246 w 265"/>
                <a:gd name="T13" fmla="*/ 20 h 61"/>
                <a:gd name="T14" fmla="*/ 244 w 265"/>
                <a:gd name="T15" fmla="*/ 15 h 61"/>
                <a:gd name="T16" fmla="*/ 21 w 265"/>
                <a:gd name="T17" fmla="*/ 15 h 61"/>
                <a:gd name="T18" fmla="*/ 146 w 265"/>
                <a:gd name="T19" fmla="*/ 0 h 61"/>
                <a:gd name="T20" fmla="*/ 190 w 265"/>
                <a:gd name="T21" fmla="*/ 3 h 61"/>
                <a:gd name="T22" fmla="*/ 237 w 265"/>
                <a:gd name="T23" fmla="*/ 5 h 61"/>
                <a:gd name="T24" fmla="*/ 258 w 265"/>
                <a:gd name="T25" fmla="*/ 5 h 61"/>
                <a:gd name="T26" fmla="*/ 262 w 265"/>
                <a:gd name="T27" fmla="*/ 6 h 61"/>
                <a:gd name="T28" fmla="*/ 262 w 265"/>
                <a:gd name="T29" fmla="*/ 10 h 61"/>
                <a:gd name="T30" fmla="*/ 263 w 265"/>
                <a:gd name="T31" fmla="*/ 17 h 61"/>
                <a:gd name="T32" fmla="*/ 265 w 265"/>
                <a:gd name="T33" fmla="*/ 33 h 61"/>
                <a:gd name="T34" fmla="*/ 263 w 265"/>
                <a:gd name="T35" fmla="*/ 48 h 61"/>
                <a:gd name="T36" fmla="*/ 262 w 265"/>
                <a:gd name="T37" fmla="*/ 57 h 61"/>
                <a:gd name="T38" fmla="*/ 262 w 265"/>
                <a:gd name="T39" fmla="*/ 59 h 61"/>
                <a:gd name="T40" fmla="*/ 258 w 265"/>
                <a:gd name="T41" fmla="*/ 61 h 61"/>
                <a:gd name="T42" fmla="*/ 5 w 265"/>
                <a:gd name="T43" fmla="*/ 59 h 61"/>
                <a:gd name="T44" fmla="*/ 5 w 265"/>
                <a:gd name="T45" fmla="*/ 57 h 61"/>
                <a:gd name="T46" fmla="*/ 3 w 265"/>
                <a:gd name="T47" fmla="*/ 54 h 61"/>
                <a:gd name="T48" fmla="*/ 1 w 265"/>
                <a:gd name="T49" fmla="*/ 41 h 61"/>
                <a:gd name="T50" fmla="*/ 1 w 265"/>
                <a:gd name="T51" fmla="*/ 24 h 61"/>
                <a:gd name="T52" fmla="*/ 3 w 265"/>
                <a:gd name="T53" fmla="*/ 12 h 61"/>
                <a:gd name="T54" fmla="*/ 5 w 265"/>
                <a:gd name="T55" fmla="*/ 8 h 61"/>
                <a:gd name="T56" fmla="*/ 5 w 265"/>
                <a:gd name="T57" fmla="*/ 6 h 61"/>
                <a:gd name="T58" fmla="*/ 14 w 265"/>
                <a:gd name="T59" fmla="*/ 5 h 61"/>
                <a:gd name="T60" fmla="*/ 52 w 265"/>
                <a:gd name="T61" fmla="*/ 3 h 61"/>
                <a:gd name="T62" fmla="*/ 101 w 265"/>
                <a:gd name="T63" fmla="*/ 1 h 61"/>
                <a:gd name="T64" fmla="*/ 132 w 265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61">
                  <a:moveTo>
                    <a:pt x="21" y="15"/>
                  </a:moveTo>
                  <a:lnTo>
                    <a:pt x="21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19" y="38"/>
                  </a:lnTo>
                  <a:lnTo>
                    <a:pt x="19" y="43"/>
                  </a:lnTo>
                  <a:lnTo>
                    <a:pt x="246" y="43"/>
                  </a:lnTo>
                  <a:lnTo>
                    <a:pt x="248" y="38"/>
                  </a:lnTo>
                  <a:lnTo>
                    <a:pt x="248" y="33"/>
                  </a:lnTo>
                  <a:lnTo>
                    <a:pt x="248" y="26"/>
                  </a:lnTo>
                  <a:lnTo>
                    <a:pt x="246" y="20"/>
                  </a:lnTo>
                  <a:lnTo>
                    <a:pt x="246" y="17"/>
                  </a:lnTo>
                  <a:lnTo>
                    <a:pt x="244" y="15"/>
                  </a:lnTo>
                  <a:lnTo>
                    <a:pt x="244" y="15"/>
                  </a:lnTo>
                  <a:lnTo>
                    <a:pt x="21" y="15"/>
                  </a:lnTo>
                  <a:close/>
                  <a:moveTo>
                    <a:pt x="132" y="0"/>
                  </a:moveTo>
                  <a:lnTo>
                    <a:pt x="146" y="0"/>
                  </a:lnTo>
                  <a:lnTo>
                    <a:pt x="166" y="1"/>
                  </a:lnTo>
                  <a:lnTo>
                    <a:pt x="190" y="3"/>
                  </a:lnTo>
                  <a:lnTo>
                    <a:pt x="214" y="3"/>
                  </a:lnTo>
                  <a:lnTo>
                    <a:pt x="237" y="5"/>
                  </a:lnTo>
                  <a:lnTo>
                    <a:pt x="253" y="5"/>
                  </a:lnTo>
                  <a:lnTo>
                    <a:pt x="258" y="5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2" y="8"/>
                  </a:lnTo>
                  <a:lnTo>
                    <a:pt x="262" y="10"/>
                  </a:lnTo>
                  <a:lnTo>
                    <a:pt x="263" y="12"/>
                  </a:lnTo>
                  <a:lnTo>
                    <a:pt x="263" y="17"/>
                  </a:lnTo>
                  <a:lnTo>
                    <a:pt x="265" y="24"/>
                  </a:lnTo>
                  <a:lnTo>
                    <a:pt x="265" y="33"/>
                  </a:lnTo>
                  <a:lnTo>
                    <a:pt x="265" y="41"/>
                  </a:lnTo>
                  <a:lnTo>
                    <a:pt x="263" y="48"/>
                  </a:lnTo>
                  <a:lnTo>
                    <a:pt x="263" y="54"/>
                  </a:lnTo>
                  <a:lnTo>
                    <a:pt x="262" y="57"/>
                  </a:lnTo>
                  <a:lnTo>
                    <a:pt x="262" y="57"/>
                  </a:lnTo>
                  <a:lnTo>
                    <a:pt x="262" y="59"/>
                  </a:lnTo>
                  <a:lnTo>
                    <a:pt x="260" y="59"/>
                  </a:lnTo>
                  <a:lnTo>
                    <a:pt x="258" y="61"/>
                  </a:lnTo>
                  <a:lnTo>
                    <a:pt x="7" y="61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1" y="48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" y="17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5"/>
                  </a:lnTo>
                  <a:lnTo>
                    <a:pt x="14" y="5"/>
                  </a:lnTo>
                  <a:lnTo>
                    <a:pt x="29" y="5"/>
                  </a:lnTo>
                  <a:lnTo>
                    <a:pt x="52" y="3"/>
                  </a:lnTo>
                  <a:lnTo>
                    <a:pt x="77" y="3"/>
                  </a:lnTo>
                  <a:lnTo>
                    <a:pt x="101" y="1"/>
                  </a:lnTo>
                  <a:lnTo>
                    <a:pt x="120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7" name="Freeform 979"/>
            <p:cNvSpPr>
              <a:spLocks/>
            </p:cNvSpPr>
            <p:nvPr/>
          </p:nvSpPr>
          <p:spPr bwMode="auto">
            <a:xfrm>
              <a:off x="839788" y="6048376"/>
              <a:ext cx="36513" cy="38100"/>
            </a:xfrm>
            <a:custGeom>
              <a:avLst/>
              <a:gdLst>
                <a:gd name="T0" fmla="*/ 12 w 23"/>
                <a:gd name="T1" fmla="*/ 0 h 24"/>
                <a:gd name="T2" fmla="*/ 17 w 23"/>
                <a:gd name="T3" fmla="*/ 1 h 24"/>
                <a:gd name="T4" fmla="*/ 21 w 23"/>
                <a:gd name="T5" fmla="*/ 3 h 24"/>
                <a:gd name="T6" fmla="*/ 23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3 w 23"/>
                <a:gd name="T17" fmla="*/ 19 h 24"/>
                <a:gd name="T18" fmla="*/ 21 w 23"/>
                <a:gd name="T19" fmla="*/ 22 h 24"/>
                <a:gd name="T20" fmla="*/ 17 w 23"/>
                <a:gd name="T21" fmla="*/ 24 h 24"/>
                <a:gd name="T22" fmla="*/ 12 w 23"/>
                <a:gd name="T23" fmla="*/ 24 h 24"/>
                <a:gd name="T24" fmla="*/ 7 w 23"/>
                <a:gd name="T25" fmla="*/ 24 h 24"/>
                <a:gd name="T26" fmla="*/ 3 w 23"/>
                <a:gd name="T27" fmla="*/ 22 h 24"/>
                <a:gd name="T28" fmla="*/ 2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2 w 23"/>
                <a:gd name="T35" fmla="*/ 10 h 24"/>
                <a:gd name="T36" fmla="*/ 0 w 23"/>
                <a:gd name="T37" fmla="*/ 10 h 24"/>
                <a:gd name="T38" fmla="*/ 2 w 23"/>
                <a:gd name="T39" fmla="*/ 5 h 24"/>
                <a:gd name="T40" fmla="*/ 3 w 23"/>
                <a:gd name="T41" fmla="*/ 3 h 24"/>
                <a:gd name="T42" fmla="*/ 7 w 23"/>
                <a:gd name="T43" fmla="*/ 1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lnTo>
                    <a:pt x="17" y="1"/>
                  </a:lnTo>
                  <a:lnTo>
                    <a:pt x="21" y="3"/>
                  </a:lnTo>
                  <a:lnTo>
                    <a:pt x="23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3" y="19"/>
                  </a:lnTo>
                  <a:lnTo>
                    <a:pt x="21" y="22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8" name="Freeform 980"/>
            <p:cNvSpPr>
              <a:spLocks/>
            </p:cNvSpPr>
            <p:nvPr/>
          </p:nvSpPr>
          <p:spPr bwMode="auto">
            <a:xfrm>
              <a:off x="839788" y="6119813"/>
              <a:ext cx="36513" cy="39688"/>
            </a:xfrm>
            <a:custGeom>
              <a:avLst/>
              <a:gdLst>
                <a:gd name="T0" fmla="*/ 12 w 23"/>
                <a:gd name="T1" fmla="*/ 0 h 25"/>
                <a:gd name="T2" fmla="*/ 17 w 23"/>
                <a:gd name="T3" fmla="*/ 0 h 25"/>
                <a:gd name="T4" fmla="*/ 21 w 23"/>
                <a:gd name="T5" fmla="*/ 2 h 25"/>
                <a:gd name="T6" fmla="*/ 23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3 w 23"/>
                <a:gd name="T17" fmla="*/ 19 h 25"/>
                <a:gd name="T18" fmla="*/ 21 w 23"/>
                <a:gd name="T19" fmla="*/ 23 h 25"/>
                <a:gd name="T20" fmla="*/ 17 w 23"/>
                <a:gd name="T21" fmla="*/ 23 h 25"/>
                <a:gd name="T22" fmla="*/ 12 w 23"/>
                <a:gd name="T23" fmla="*/ 25 h 25"/>
                <a:gd name="T24" fmla="*/ 7 w 23"/>
                <a:gd name="T25" fmla="*/ 23 h 25"/>
                <a:gd name="T26" fmla="*/ 3 w 23"/>
                <a:gd name="T27" fmla="*/ 23 h 25"/>
                <a:gd name="T28" fmla="*/ 2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2 w 23"/>
                <a:gd name="T35" fmla="*/ 9 h 25"/>
                <a:gd name="T36" fmla="*/ 0 w 23"/>
                <a:gd name="T37" fmla="*/ 9 h 25"/>
                <a:gd name="T38" fmla="*/ 2 w 23"/>
                <a:gd name="T39" fmla="*/ 5 h 25"/>
                <a:gd name="T40" fmla="*/ 3 w 23"/>
                <a:gd name="T41" fmla="*/ 2 h 25"/>
                <a:gd name="T42" fmla="*/ 7 w 23"/>
                <a:gd name="T43" fmla="*/ 0 h 25"/>
                <a:gd name="T44" fmla="*/ 12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2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9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9" name="Freeform 981"/>
            <p:cNvSpPr>
              <a:spLocks/>
            </p:cNvSpPr>
            <p:nvPr/>
          </p:nvSpPr>
          <p:spPr bwMode="auto">
            <a:xfrm>
              <a:off x="914400" y="6048376"/>
              <a:ext cx="36513" cy="38100"/>
            </a:xfrm>
            <a:custGeom>
              <a:avLst/>
              <a:gdLst>
                <a:gd name="T0" fmla="*/ 10 w 23"/>
                <a:gd name="T1" fmla="*/ 0 h 24"/>
                <a:gd name="T2" fmla="*/ 16 w 23"/>
                <a:gd name="T3" fmla="*/ 1 h 24"/>
                <a:gd name="T4" fmla="*/ 19 w 23"/>
                <a:gd name="T5" fmla="*/ 3 h 24"/>
                <a:gd name="T6" fmla="*/ 21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1 w 23"/>
                <a:gd name="T17" fmla="*/ 19 h 24"/>
                <a:gd name="T18" fmla="*/ 19 w 23"/>
                <a:gd name="T19" fmla="*/ 22 h 24"/>
                <a:gd name="T20" fmla="*/ 16 w 23"/>
                <a:gd name="T21" fmla="*/ 24 h 24"/>
                <a:gd name="T22" fmla="*/ 10 w 23"/>
                <a:gd name="T23" fmla="*/ 24 h 24"/>
                <a:gd name="T24" fmla="*/ 5 w 23"/>
                <a:gd name="T25" fmla="*/ 24 h 24"/>
                <a:gd name="T26" fmla="*/ 2 w 23"/>
                <a:gd name="T27" fmla="*/ 22 h 24"/>
                <a:gd name="T28" fmla="*/ 0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0 w 23"/>
                <a:gd name="T35" fmla="*/ 10 h 24"/>
                <a:gd name="T36" fmla="*/ 0 w 23"/>
                <a:gd name="T37" fmla="*/ 10 h 24"/>
                <a:gd name="T38" fmla="*/ 0 w 23"/>
                <a:gd name="T39" fmla="*/ 5 h 24"/>
                <a:gd name="T40" fmla="*/ 2 w 23"/>
                <a:gd name="T41" fmla="*/ 3 h 24"/>
                <a:gd name="T42" fmla="*/ 5 w 23"/>
                <a:gd name="T43" fmla="*/ 1 h 24"/>
                <a:gd name="T44" fmla="*/ 10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0" y="0"/>
                  </a:moveTo>
                  <a:lnTo>
                    <a:pt x="16" y="1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1" y="19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0" name="Freeform 982"/>
            <p:cNvSpPr>
              <a:spLocks/>
            </p:cNvSpPr>
            <p:nvPr/>
          </p:nvSpPr>
          <p:spPr bwMode="auto">
            <a:xfrm>
              <a:off x="914400" y="6119813"/>
              <a:ext cx="36513" cy="39688"/>
            </a:xfrm>
            <a:custGeom>
              <a:avLst/>
              <a:gdLst>
                <a:gd name="T0" fmla="*/ 10 w 23"/>
                <a:gd name="T1" fmla="*/ 0 h 25"/>
                <a:gd name="T2" fmla="*/ 16 w 23"/>
                <a:gd name="T3" fmla="*/ 0 h 25"/>
                <a:gd name="T4" fmla="*/ 19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19 w 23"/>
                <a:gd name="T19" fmla="*/ 23 h 25"/>
                <a:gd name="T20" fmla="*/ 16 w 23"/>
                <a:gd name="T21" fmla="*/ 23 h 25"/>
                <a:gd name="T22" fmla="*/ 10 w 23"/>
                <a:gd name="T23" fmla="*/ 25 h 25"/>
                <a:gd name="T24" fmla="*/ 5 w 23"/>
                <a:gd name="T25" fmla="*/ 23 h 25"/>
                <a:gd name="T26" fmla="*/ 2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2 w 23"/>
                <a:gd name="T41" fmla="*/ 2 h 25"/>
                <a:gd name="T42" fmla="*/ 5 w 23"/>
                <a:gd name="T43" fmla="*/ 0 h 25"/>
                <a:gd name="T44" fmla="*/ 10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0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0" y="25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1" name="Freeform 983"/>
            <p:cNvSpPr>
              <a:spLocks/>
            </p:cNvSpPr>
            <p:nvPr/>
          </p:nvSpPr>
          <p:spPr bwMode="auto">
            <a:xfrm>
              <a:off x="985838" y="6119813"/>
              <a:ext cx="36513" cy="39688"/>
            </a:xfrm>
            <a:custGeom>
              <a:avLst/>
              <a:gdLst>
                <a:gd name="T0" fmla="*/ 11 w 23"/>
                <a:gd name="T1" fmla="*/ 0 h 25"/>
                <a:gd name="T2" fmla="*/ 16 w 23"/>
                <a:gd name="T3" fmla="*/ 0 h 25"/>
                <a:gd name="T4" fmla="*/ 20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20 w 23"/>
                <a:gd name="T19" fmla="*/ 23 h 25"/>
                <a:gd name="T20" fmla="*/ 16 w 23"/>
                <a:gd name="T21" fmla="*/ 23 h 25"/>
                <a:gd name="T22" fmla="*/ 11 w 23"/>
                <a:gd name="T23" fmla="*/ 25 h 25"/>
                <a:gd name="T24" fmla="*/ 7 w 23"/>
                <a:gd name="T25" fmla="*/ 23 h 25"/>
                <a:gd name="T26" fmla="*/ 4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4 w 23"/>
                <a:gd name="T41" fmla="*/ 2 h 25"/>
                <a:gd name="T42" fmla="*/ 7 w 23"/>
                <a:gd name="T43" fmla="*/ 0 h 25"/>
                <a:gd name="T44" fmla="*/ 11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1" y="0"/>
                  </a:moveTo>
                  <a:lnTo>
                    <a:pt x="16" y="0"/>
                  </a:lnTo>
                  <a:lnTo>
                    <a:pt x="20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051720" y="5517232"/>
            <a:ext cx="3502951" cy="1224136"/>
            <a:chOff x="3517321" y="5517232"/>
            <a:chExt cx="3502951" cy="1224136"/>
          </a:xfrm>
        </p:grpSpPr>
        <p:pic>
          <p:nvPicPr>
            <p:cNvPr id="3074" name="Picture 2" descr="http://icons.iconarchive.com/icons/icons8/android/256/Measurement-Units-Pressure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449" y="5726801"/>
              <a:ext cx="804998" cy="80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Measurement Units Temperature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321" y="5689749"/>
              <a:ext cx="879103" cy="879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http://www.flowcontrol.no/wp-content/uploads/2011/06/Butterfly-Valve-Symbol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545" y="5928169"/>
              <a:ext cx="1380469" cy="402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с одним скругленным углом 3"/>
            <p:cNvSpPr/>
            <p:nvPr/>
          </p:nvSpPr>
          <p:spPr>
            <a:xfrm>
              <a:off x="3517321" y="5517232"/>
              <a:ext cx="3502951" cy="1224136"/>
            </a:xfrm>
            <a:prstGeom prst="round1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1" name="Прямоугольник 230"/>
          <p:cNvSpPr/>
          <p:nvPr/>
        </p:nvSpPr>
        <p:spPr>
          <a:xfrm>
            <a:off x="220785" y="5661248"/>
            <a:ext cx="1902943" cy="90019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</a:rPr>
              <a:t>Датчики и исполнительные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</a:rPr>
              <a:t>механизмы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32" name="Прямоугольник 231"/>
          <p:cNvSpPr/>
          <p:nvPr/>
        </p:nvSpPr>
        <p:spPr>
          <a:xfrm>
            <a:off x="220785" y="4005064"/>
            <a:ext cx="1830935" cy="625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</a:rPr>
              <a:t>Управляющий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</a:rPr>
              <a:t>контроллер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4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«Виртуальный анализатор» - </a:t>
            </a:r>
            <a:br>
              <a:rPr lang="ru-RU" dirty="0" smtClean="0"/>
            </a:br>
            <a:r>
              <a:rPr lang="ru-RU" dirty="0" smtClean="0"/>
              <a:t>когда измерить не получается…а надо</a:t>
            </a:r>
            <a:endParaRPr lang="ru-RU" sz="3200" b="0" dirty="0"/>
          </a:p>
        </p:txBody>
      </p:sp>
      <p:sp>
        <p:nvSpPr>
          <p:cNvPr id="3" name="Прямоугольник с одним скругленным углом 2"/>
          <p:cNvSpPr/>
          <p:nvPr/>
        </p:nvSpPr>
        <p:spPr>
          <a:xfrm>
            <a:off x="305526" y="2252088"/>
            <a:ext cx="1252587" cy="600848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Данные о процессе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4" name="Picture 6" descr="http://www.pd4pic.com/images/binary-code-binary-binary-system-byte-bits-cras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9" b="29344"/>
          <a:stretch/>
        </p:blipFill>
        <p:spPr bwMode="auto">
          <a:xfrm>
            <a:off x="440996" y="2950017"/>
            <a:ext cx="981647" cy="9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211960" y="2252088"/>
            <a:ext cx="2039092" cy="4489280"/>
            <a:chOff x="4211960" y="2252088"/>
            <a:chExt cx="2039092" cy="4489280"/>
          </a:xfrm>
        </p:grpSpPr>
        <p:sp>
          <p:nvSpPr>
            <p:cNvPr id="72" name="Прямоугольник с одним скругленным углом 71"/>
            <p:cNvSpPr/>
            <p:nvPr/>
          </p:nvSpPr>
          <p:spPr>
            <a:xfrm>
              <a:off x="4859169" y="2252088"/>
              <a:ext cx="1252587" cy="600848"/>
            </a:xfrm>
            <a:prstGeom prst="round1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Анализ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2052" name="Picture 4" descr="https://image.freepik.com/free-icon/binary-data-search-symbol_318-5502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7" b="5615"/>
            <a:stretch/>
          </p:blipFill>
          <p:spPr bwMode="auto">
            <a:xfrm>
              <a:off x="4769090" y="3087166"/>
              <a:ext cx="1481962" cy="130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Нашивка 73"/>
            <p:cNvSpPr/>
            <p:nvPr/>
          </p:nvSpPr>
          <p:spPr>
            <a:xfrm>
              <a:off x="4405009" y="3774388"/>
              <a:ext cx="300424" cy="369106"/>
            </a:xfrm>
            <a:prstGeom prst="chevron">
              <a:avLst/>
            </a:prstGeom>
            <a:solidFill>
              <a:srgbClr val="3574BB"/>
            </a:solidFill>
            <a:ln>
              <a:solidFill>
                <a:srgbClr val="3574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76" name="Picture 6" descr="CSense Smal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37550" y="5539671"/>
              <a:ext cx="1115285" cy="1201697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77" name="Нашивка 76"/>
            <p:cNvSpPr/>
            <p:nvPr/>
          </p:nvSpPr>
          <p:spPr>
            <a:xfrm>
              <a:off x="4211960" y="5955965"/>
              <a:ext cx="300424" cy="369106"/>
            </a:xfrm>
            <a:prstGeom prst="chevron">
              <a:avLst/>
            </a:prstGeom>
            <a:solidFill>
              <a:srgbClr val="197A45"/>
            </a:solidFill>
            <a:ln>
              <a:solidFill>
                <a:srgbClr val="197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4" name="Прямоугольник с одним скругленным углом 23"/>
          <p:cNvSpPr/>
          <p:nvPr/>
        </p:nvSpPr>
        <p:spPr>
          <a:xfrm>
            <a:off x="251520" y="1484784"/>
            <a:ext cx="8640960" cy="432048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197A45"/>
                </a:solidFill>
              </a:rPr>
              <a:t>На основании архивных данных и лабораторных измерений</a:t>
            </a:r>
          </a:p>
          <a:p>
            <a:pPr algn="ctr"/>
            <a:r>
              <a:rPr lang="ru-RU" sz="2000" dirty="0" smtClean="0">
                <a:solidFill>
                  <a:srgbClr val="197A45"/>
                </a:solidFill>
              </a:rPr>
              <a:t>моделируется поведение требуемого параметра</a:t>
            </a:r>
            <a:endParaRPr lang="ru-RU" sz="2000" dirty="0">
              <a:solidFill>
                <a:srgbClr val="197A45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159416" y="2252088"/>
            <a:ext cx="2133198" cy="4072983"/>
            <a:chOff x="6159416" y="2252088"/>
            <a:chExt cx="2133198" cy="4072983"/>
          </a:xfrm>
        </p:grpSpPr>
        <p:sp>
          <p:nvSpPr>
            <p:cNvPr id="73" name="Прямоугольник с одним скругленным углом 72"/>
            <p:cNvSpPr/>
            <p:nvPr/>
          </p:nvSpPr>
          <p:spPr>
            <a:xfrm>
              <a:off x="6444208" y="2252088"/>
              <a:ext cx="1848406" cy="600848"/>
            </a:xfrm>
            <a:prstGeom prst="round1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Виртуальный анализатор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8" name="Нашивка 77"/>
            <p:cNvSpPr/>
            <p:nvPr/>
          </p:nvSpPr>
          <p:spPr>
            <a:xfrm>
              <a:off x="6190128" y="5955965"/>
              <a:ext cx="1471410" cy="369106"/>
            </a:xfrm>
            <a:prstGeom prst="chevron">
              <a:avLst/>
            </a:prstGeom>
            <a:solidFill>
              <a:srgbClr val="197A45"/>
            </a:solidFill>
            <a:ln>
              <a:solidFill>
                <a:srgbClr val="197A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5" name="Нашивка 74"/>
            <p:cNvSpPr/>
            <p:nvPr/>
          </p:nvSpPr>
          <p:spPr>
            <a:xfrm>
              <a:off x="6159416" y="3774388"/>
              <a:ext cx="300424" cy="369106"/>
            </a:xfrm>
            <a:prstGeom prst="chevron">
              <a:avLst/>
            </a:prstGeom>
            <a:solidFill>
              <a:srgbClr val="3574BB"/>
            </a:solidFill>
            <a:ln>
              <a:solidFill>
                <a:srgbClr val="3574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5122" name="Picture 2" descr="Картинки по запросу measure icon blu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3336753"/>
              <a:ext cx="1257270" cy="124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3" descr="D:\Документы Чуклинова\ТЕХНОЛИНК Info\Презентации\для разработки презентаций\icons\лаборатор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5693" y="4032220"/>
            <a:ext cx="912252" cy="90894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485711" y="4644100"/>
            <a:ext cx="1656184" cy="151816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с одним скругленным углом 24"/>
          <p:cNvSpPr/>
          <p:nvPr/>
        </p:nvSpPr>
        <p:spPr>
          <a:xfrm>
            <a:off x="-108520" y="4988392"/>
            <a:ext cx="2080679" cy="600848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Данные аналитконтроля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560569" y="2252088"/>
            <a:ext cx="2939423" cy="4488716"/>
            <a:chOff x="1560569" y="2252088"/>
            <a:chExt cx="2939423" cy="4488716"/>
          </a:xfrm>
        </p:grpSpPr>
        <p:sp>
          <p:nvSpPr>
            <p:cNvPr id="71" name="Прямоугольник с одним скругленным углом 70"/>
            <p:cNvSpPr/>
            <p:nvPr/>
          </p:nvSpPr>
          <p:spPr>
            <a:xfrm>
              <a:off x="2699792" y="2252088"/>
              <a:ext cx="1252587" cy="600848"/>
            </a:xfrm>
            <a:prstGeom prst="round1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Хранение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2050" name="Picture 2" descr="http://www.megaicons.net/static/img/icons_sizes/8/178/256/data-database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7" y="2946691"/>
              <a:ext cx="2304255" cy="234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Нашивка 13"/>
            <p:cNvSpPr/>
            <p:nvPr/>
          </p:nvSpPr>
          <p:spPr>
            <a:xfrm>
              <a:off x="1560569" y="3477768"/>
              <a:ext cx="707175" cy="369106"/>
            </a:xfrm>
            <a:prstGeom prst="chevron">
              <a:avLst/>
            </a:prstGeom>
            <a:solidFill>
              <a:srgbClr val="3574BB"/>
            </a:solidFill>
            <a:ln>
              <a:solidFill>
                <a:srgbClr val="3574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301" y="5540234"/>
              <a:ext cx="1115731" cy="1200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Нашивка 25"/>
            <p:cNvSpPr/>
            <p:nvPr/>
          </p:nvSpPr>
          <p:spPr>
            <a:xfrm>
              <a:off x="1560569" y="4274994"/>
              <a:ext cx="707175" cy="369106"/>
            </a:xfrm>
            <a:prstGeom prst="chevron">
              <a:avLst/>
            </a:prstGeom>
            <a:solidFill>
              <a:srgbClr val="3574BB"/>
            </a:solidFill>
            <a:ln>
              <a:solidFill>
                <a:srgbClr val="3574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50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Поташная очистка пирогаза</a:t>
            </a:r>
            <a:endParaRPr lang="ru-RU" dirty="0"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23528" y="1465619"/>
            <a:ext cx="8424936" cy="3644342"/>
            <a:chOff x="611560" y="3049795"/>
            <a:chExt cx="8424936" cy="3644342"/>
          </a:xfrm>
        </p:grpSpPr>
        <p:grpSp>
          <p:nvGrpSpPr>
            <p:cNvPr id="5" name="Группа 57"/>
            <p:cNvGrpSpPr>
              <a:grpSpLocks/>
            </p:cNvGrpSpPr>
            <p:nvPr/>
          </p:nvGrpSpPr>
          <p:grpSpPr bwMode="auto">
            <a:xfrm>
              <a:off x="611560" y="3049795"/>
              <a:ext cx="7621091" cy="3644342"/>
              <a:chOff x="271753" y="996914"/>
              <a:chExt cx="8041667" cy="4068005"/>
            </a:xfrm>
          </p:grpSpPr>
          <p:grpSp>
            <p:nvGrpSpPr>
              <p:cNvPr id="6" name="Группа 7"/>
              <p:cNvGrpSpPr>
                <a:grpSpLocks/>
              </p:cNvGrpSpPr>
              <p:nvPr/>
            </p:nvGrpSpPr>
            <p:grpSpPr bwMode="auto">
              <a:xfrm>
                <a:off x="3259533" y="4017963"/>
                <a:ext cx="426244" cy="411956"/>
                <a:chOff x="1589483" y="3567113"/>
                <a:chExt cx="426244" cy="411956"/>
              </a:xfrm>
            </p:grpSpPr>
            <p:sp>
              <p:nvSpPr>
                <p:cNvPr id="54" name="Капля 8"/>
                <p:cNvSpPr/>
                <p:nvPr/>
              </p:nvSpPr>
              <p:spPr bwMode="auto">
                <a:xfrm>
                  <a:off x="1589483" y="3567113"/>
                  <a:ext cx="426244" cy="411956"/>
                </a:xfrm>
                <a:prstGeom prst="teardrop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lang="ru-RU" sz="800" dirty="0"/>
                </a:p>
              </p:txBody>
            </p:sp>
            <p:sp>
              <p:nvSpPr>
                <p:cNvPr id="55" name="Овал 9"/>
                <p:cNvSpPr>
                  <a:spLocks noChangeArrowheads="1"/>
                </p:cNvSpPr>
                <p:nvPr/>
              </p:nvSpPr>
              <p:spPr bwMode="auto">
                <a:xfrm>
                  <a:off x="1772839" y="3740944"/>
                  <a:ext cx="59532" cy="64294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600"/>
                </a:p>
              </p:txBody>
            </p:sp>
          </p:grpSp>
          <p:grpSp>
            <p:nvGrpSpPr>
              <p:cNvPr id="7" name="Группа 11"/>
              <p:cNvGrpSpPr>
                <a:grpSpLocks/>
              </p:cNvGrpSpPr>
              <p:nvPr/>
            </p:nvGrpSpPr>
            <p:grpSpPr bwMode="auto">
              <a:xfrm>
                <a:off x="2625140" y="3159133"/>
                <a:ext cx="322634" cy="368301"/>
                <a:chOff x="660797" y="3543300"/>
                <a:chExt cx="409575" cy="438150"/>
              </a:xfrm>
            </p:grpSpPr>
            <p:sp>
              <p:nvSpPr>
                <p:cNvPr id="51" name="Овал 12"/>
                <p:cNvSpPr>
                  <a:spLocks noChangeArrowheads="1"/>
                </p:cNvSpPr>
                <p:nvPr/>
              </p:nvSpPr>
              <p:spPr bwMode="auto">
                <a:xfrm>
                  <a:off x="660797" y="3543300"/>
                  <a:ext cx="409575" cy="438150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800"/>
                </a:p>
              </p:txBody>
            </p:sp>
            <p:sp>
              <p:nvSpPr>
                <p:cNvPr id="52" name="Равнобедренный треугольник 13"/>
                <p:cNvSpPr>
                  <a:spLocks noChangeArrowheads="1"/>
                </p:cNvSpPr>
                <p:nvPr/>
              </p:nvSpPr>
              <p:spPr bwMode="auto">
                <a:xfrm>
                  <a:off x="803672" y="3550444"/>
                  <a:ext cx="123825" cy="10477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800"/>
                </a:p>
              </p:txBody>
            </p:sp>
          </p:grpSp>
          <p:grpSp>
            <p:nvGrpSpPr>
              <p:cNvPr id="8" name="Группа 15"/>
              <p:cNvGrpSpPr>
                <a:grpSpLocks/>
              </p:cNvGrpSpPr>
              <p:nvPr/>
            </p:nvGrpSpPr>
            <p:grpSpPr bwMode="auto">
              <a:xfrm>
                <a:off x="6670675" y="1082675"/>
                <a:ext cx="1085850" cy="685800"/>
                <a:chOff x="3171825" y="4562475"/>
                <a:chExt cx="1085850" cy="685800"/>
              </a:xfrm>
            </p:grpSpPr>
            <p:sp>
              <p:nvSpPr>
                <p:cNvPr id="49" name="Блок-схема: подготовка 16"/>
                <p:cNvSpPr>
                  <a:spLocks noChangeArrowheads="1"/>
                </p:cNvSpPr>
                <p:nvPr/>
              </p:nvSpPr>
              <p:spPr bwMode="auto">
                <a:xfrm>
                  <a:off x="3171825" y="4562475"/>
                  <a:ext cx="1085850" cy="685800"/>
                </a:xfrm>
                <a:prstGeom prst="flowChartPreparation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800"/>
                </a:p>
              </p:txBody>
            </p:sp>
            <p:sp>
              <p:nvSpPr>
                <p:cNvPr id="50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3289936" y="4632702"/>
                  <a:ext cx="856614" cy="584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1200" dirty="0"/>
                    <a:t>E</a:t>
                  </a:r>
                  <a:r>
                    <a:rPr lang="ru-RU" sz="1200" dirty="0"/>
                    <a:t>-10</a:t>
                  </a:r>
                  <a:r>
                    <a:rPr lang="en-US" sz="1200" dirty="0"/>
                    <a:t>2</a:t>
                  </a:r>
                  <a:endParaRPr lang="ru-RU" sz="1200" dirty="0"/>
                </a:p>
                <a:p>
                  <a:pPr algn="ctr"/>
                  <a:r>
                    <a:rPr lang="ru-RU" sz="800" dirty="0"/>
                    <a:t>Сепаратор пирогаза</a:t>
                  </a:r>
                </a:p>
              </p:txBody>
            </p:sp>
          </p:grpSp>
          <p:grpSp>
            <p:nvGrpSpPr>
              <p:cNvPr id="9" name="Группа 18"/>
              <p:cNvGrpSpPr>
                <a:grpSpLocks/>
              </p:cNvGrpSpPr>
              <p:nvPr/>
            </p:nvGrpSpPr>
            <p:grpSpPr bwMode="auto">
              <a:xfrm>
                <a:off x="6656857" y="1951783"/>
                <a:ext cx="1190151" cy="721302"/>
                <a:chOff x="5691657" y="4606083"/>
                <a:chExt cx="1190151" cy="721302"/>
              </a:xfrm>
            </p:grpSpPr>
            <p:sp>
              <p:nvSpPr>
                <p:cNvPr id="47" name="Блок-схема: подготовка 19"/>
                <p:cNvSpPr>
                  <a:spLocks noChangeArrowheads="1"/>
                </p:cNvSpPr>
                <p:nvPr/>
              </p:nvSpPr>
              <p:spPr bwMode="auto">
                <a:xfrm>
                  <a:off x="5705475" y="4619625"/>
                  <a:ext cx="1085850" cy="685800"/>
                </a:xfrm>
                <a:prstGeom prst="flowChartPreparation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800"/>
                </a:p>
              </p:txBody>
            </p:sp>
            <p:sp>
              <p:nvSpPr>
                <p:cNvPr id="48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691657" y="4606083"/>
                  <a:ext cx="1190151" cy="7213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1200"/>
                    <a:t>E</a:t>
                  </a:r>
                  <a:r>
                    <a:rPr lang="ru-RU" sz="1200"/>
                    <a:t>-10</a:t>
                  </a:r>
                  <a:r>
                    <a:rPr lang="en-US" sz="1200"/>
                    <a:t>3</a:t>
                  </a:r>
                  <a:endParaRPr lang="ru-RU" sz="1200"/>
                </a:p>
                <a:p>
                  <a:pPr algn="ctr"/>
                  <a:r>
                    <a:rPr lang="ru-RU" sz="800"/>
                    <a:t>Сепаратор углекислого</a:t>
                  </a:r>
                </a:p>
                <a:p>
                  <a:pPr algn="ctr"/>
                  <a:r>
                    <a:rPr lang="ru-RU" sz="800"/>
                    <a:t>газа</a:t>
                  </a:r>
                </a:p>
              </p:txBody>
            </p:sp>
          </p:grpSp>
          <p:grpSp>
            <p:nvGrpSpPr>
              <p:cNvPr id="10" name="Группа 21"/>
              <p:cNvGrpSpPr>
                <a:grpSpLocks/>
              </p:cNvGrpSpPr>
              <p:nvPr/>
            </p:nvGrpSpPr>
            <p:grpSpPr bwMode="auto">
              <a:xfrm>
                <a:off x="1638300" y="2584450"/>
                <a:ext cx="775778" cy="1152525"/>
                <a:chOff x="1822450" y="1936750"/>
                <a:chExt cx="775778" cy="1152525"/>
              </a:xfrm>
            </p:grpSpPr>
            <p:sp>
              <p:nvSpPr>
                <p:cNvPr id="45" name="Прямоугольник 22"/>
                <p:cNvSpPr>
                  <a:spLocks noChangeArrowheads="1"/>
                </p:cNvSpPr>
                <p:nvPr/>
              </p:nvSpPr>
              <p:spPr bwMode="auto">
                <a:xfrm>
                  <a:off x="1822450" y="1936750"/>
                  <a:ext cx="762000" cy="1152525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800"/>
                </a:p>
              </p:txBody>
            </p:sp>
            <p:sp>
              <p:nvSpPr>
                <p:cNvPr id="46" name="Прямоугольник 23"/>
                <p:cNvSpPr>
                  <a:spLocks noChangeArrowheads="1"/>
                </p:cNvSpPr>
                <p:nvPr/>
              </p:nvSpPr>
              <p:spPr bwMode="auto">
                <a:xfrm>
                  <a:off x="1833347" y="2003468"/>
                  <a:ext cx="764881" cy="8588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1100" dirty="0" smtClean="0">
                      <a:solidFill>
                        <a:srgbClr val="000000"/>
                      </a:solidFill>
                    </a:rPr>
                    <a:t>Колонна</a:t>
                  </a:r>
                  <a:endParaRPr lang="ru-RU" sz="1100" dirty="0">
                    <a:solidFill>
                      <a:srgbClr val="000000"/>
                    </a:solidFill>
                  </a:endParaRPr>
                </a:p>
                <a:p>
                  <a:pPr algn="ctr"/>
                  <a:r>
                    <a:rPr lang="ru-RU" sz="1100" dirty="0">
                      <a:solidFill>
                        <a:srgbClr val="000000"/>
                      </a:solidFill>
                    </a:rPr>
                    <a:t>очистки</a:t>
                  </a:r>
                </a:p>
                <a:p>
                  <a:pPr algn="ctr"/>
                  <a:r>
                    <a:rPr lang="ru-RU" sz="1100" dirty="0">
                      <a:solidFill>
                        <a:srgbClr val="000000"/>
                      </a:solidFill>
                    </a:rPr>
                    <a:t>пирогаза</a:t>
                  </a:r>
                </a:p>
                <a:p>
                  <a:pPr algn="ctr"/>
                  <a:r>
                    <a:rPr lang="ru-RU" sz="1100" dirty="0">
                      <a:solidFill>
                        <a:srgbClr val="000000"/>
                      </a:solidFill>
                    </a:rPr>
                    <a:t>от СО2</a:t>
                  </a:r>
                </a:p>
              </p:txBody>
            </p:sp>
          </p:grpSp>
          <p:grpSp>
            <p:nvGrpSpPr>
              <p:cNvPr id="11" name="Группа 24"/>
              <p:cNvGrpSpPr>
                <a:grpSpLocks/>
              </p:cNvGrpSpPr>
              <p:nvPr/>
            </p:nvGrpSpPr>
            <p:grpSpPr bwMode="auto">
              <a:xfrm>
                <a:off x="5287854" y="2613025"/>
                <a:ext cx="986463" cy="1152525"/>
                <a:chOff x="5263724" y="1933575"/>
                <a:chExt cx="986463" cy="1152525"/>
              </a:xfrm>
            </p:grpSpPr>
            <p:sp>
              <p:nvSpPr>
                <p:cNvPr id="43" name="Прямоугольник 25"/>
                <p:cNvSpPr>
                  <a:spLocks noChangeArrowheads="1"/>
                </p:cNvSpPr>
                <p:nvPr/>
              </p:nvSpPr>
              <p:spPr bwMode="auto">
                <a:xfrm>
                  <a:off x="5305425" y="1933575"/>
                  <a:ext cx="944762" cy="1152525"/>
                </a:xfrm>
                <a:prstGeom prst="rect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800"/>
                </a:p>
              </p:txBody>
            </p:sp>
            <p:sp>
              <p:nvSpPr>
                <p:cNvPr id="44" name="Прямоугольник 26"/>
                <p:cNvSpPr>
                  <a:spLocks noChangeArrowheads="1"/>
                </p:cNvSpPr>
                <p:nvPr/>
              </p:nvSpPr>
              <p:spPr bwMode="auto">
                <a:xfrm>
                  <a:off x="5263724" y="2143184"/>
                  <a:ext cx="986463" cy="8588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1100" dirty="0" smtClean="0">
                      <a:solidFill>
                        <a:srgbClr val="000000"/>
                      </a:solidFill>
                    </a:rPr>
                    <a:t>Регенератор</a:t>
                  </a:r>
                  <a:endParaRPr lang="ru-RU" sz="1100" dirty="0">
                    <a:solidFill>
                      <a:srgbClr val="000000"/>
                    </a:solidFill>
                  </a:endParaRPr>
                </a:p>
                <a:p>
                  <a:pPr algn="ctr"/>
                  <a:r>
                    <a:rPr lang="ru-RU" sz="1100" dirty="0">
                      <a:solidFill>
                        <a:srgbClr val="000000"/>
                      </a:solidFill>
                    </a:rPr>
                    <a:t>поташного</a:t>
                  </a:r>
                </a:p>
                <a:p>
                  <a:pPr algn="ctr"/>
                  <a:r>
                    <a:rPr lang="ru-RU" sz="1100" dirty="0">
                      <a:solidFill>
                        <a:srgbClr val="000000"/>
                      </a:solidFill>
                    </a:rPr>
                    <a:t>раствора</a:t>
                  </a:r>
                </a:p>
                <a:p>
                  <a:pPr algn="ctr"/>
                  <a:endParaRPr lang="ru-RU" sz="11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2" name="Стрелка вправо 27"/>
              <p:cNvSpPr>
                <a:spLocks noChangeArrowheads="1"/>
              </p:cNvSpPr>
              <p:nvPr/>
            </p:nvSpPr>
            <p:spPr bwMode="auto">
              <a:xfrm>
                <a:off x="609600" y="3454400"/>
                <a:ext cx="1022350" cy="69850"/>
              </a:xfrm>
              <a:prstGeom prst="rightArrow">
                <a:avLst>
                  <a:gd name="adj1" fmla="val 50000"/>
                  <a:gd name="adj2" fmla="val 50008"/>
                </a:avLst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13" name="Стрелка углом вверх 12"/>
              <p:cNvSpPr/>
              <p:nvPr/>
            </p:nvSpPr>
            <p:spPr bwMode="auto">
              <a:xfrm rot="16200000" flipV="1">
                <a:off x="3746732" y="-337742"/>
                <a:ext cx="1206766" cy="4650098"/>
              </a:xfrm>
              <a:prstGeom prst="bentUpArrow">
                <a:avLst>
                  <a:gd name="adj1" fmla="val 2808"/>
                  <a:gd name="adj2" fmla="val 3548"/>
                  <a:gd name="adj3" fmla="val 15769"/>
                </a:avLst>
              </a:prstGeom>
              <a:solidFill>
                <a:srgbClr val="E95E27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14" name="Стрелка углом вверх 13"/>
              <p:cNvSpPr/>
              <p:nvPr/>
            </p:nvSpPr>
            <p:spPr bwMode="auto">
              <a:xfrm rot="16200000" flipV="1">
                <a:off x="6004945" y="1943992"/>
                <a:ext cx="373902" cy="983288"/>
              </a:xfrm>
              <a:prstGeom prst="bentUpArrow">
                <a:avLst>
                  <a:gd name="adj1" fmla="val 11269"/>
                  <a:gd name="adj2" fmla="val 16160"/>
                  <a:gd name="adj3" fmla="val 17331"/>
                </a:avLst>
              </a:prstGeom>
              <a:solidFill>
                <a:srgbClr val="7030A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grpSp>
            <p:nvGrpSpPr>
              <p:cNvPr id="15" name="Группа 30"/>
              <p:cNvGrpSpPr>
                <a:grpSpLocks/>
              </p:cNvGrpSpPr>
              <p:nvPr/>
            </p:nvGrpSpPr>
            <p:grpSpPr bwMode="auto">
              <a:xfrm>
                <a:off x="2929148" y="2697965"/>
                <a:ext cx="322634" cy="368301"/>
                <a:chOff x="660797" y="3543300"/>
                <a:chExt cx="409575" cy="438150"/>
              </a:xfrm>
            </p:grpSpPr>
            <p:sp>
              <p:nvSpPr>
                <p:cNvPr id="40" name="Овал 31"/>
                <p:cNvSpPr>
                  <a:spLocks noChangeArrowheads="1"/>
                </p:cNvSpPr>
                <p:nvPr/>
              </p:nvSpPr>
              <p:spPr bwMode="auto">
                <a:xfrm>
                  <a:off x="660797" y="3543300"/>
                  <a:ext cx="409575" cy="438150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800"/>
                </a:p>
              </p:txBody>
            </p:sp>
            <p:sp>
              <p:nvSpPr>
                <p:cNvPr id="41" name="Равнобедренный треугольник 32"/>
                <p:cNvSpPr>
                  <a:spLocks noChangeArrowheads="1"/>
                </p:cNvSpPr>
                <p:nvPr/>
              </p:nvSpPr>
              <p:spPr bwMode="auto">
                <a:xfrm>
                  <a:off x="803672" y="3550444"/>
                  <a:ext cx="123825" cy="10477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1800"/>
                </a:p>
              </p:txBody>
            </p:sp>
          </p:grpSp>
          <p:grpSp>
            <p:nvGrpSpPr>
              <p:cNvPr id="16" name="Группа 34"/>
              <p:cNvGrpSpPr>
                <a:grpSpLocks/>
              </p:cNvGrpSpPr>
              <p:nvPr/>
            </p:nvGrpSpPr>
            <p:grpSpPr bwMode="auto">
              <a:xfrm>
                <a:off x="3850083" y="4652963"/>
                <a:ext cx="426244" cy="411956"/>
                <a:chOff x="1589483" y="3567113"/>
                <a:chExt cx="426244" cy="411956"/>
              </a:xfrm>
            </p:grpSpPr>
            <p:sp>
              <p:nvSpPr>
                <p:cNvPr id="37" name="Капля 36"/>
                <p:cNvSpPr/>
                <p:nvPr/>
              </p:nvSpPr>
              <p:spPr bwMode="auto">
                <a:xfrm>
                  <a:off x="1589483" y="3567113"/>
                  <a:ext cx="426244" cy="411956"/>
                </a:xfrm>
                <a:prstGeom prst="teardrop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lang="ru-RU" sz="800" dirty="0"/>
                </a:p>
              </p:txBody>
            </p:sp>
            <p:sp>
              <p:nvSpPr>
                <p:cNvPr id="38" name="Овал 36"/>
                <p:cNvSpPr>
                  <a:spLocks noChangeArrowheads="1"/>
                </p:cNvSpPr>
                <p:nvPr/>
              </p:nvSpPr>
              <p:spPr bwMode="auto">
                <a:xfrm>
                  <a:off x="1772839" y="3740944"/>
                  <a:ext cx="59532" cy="64294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sz="600"/>
                </a:p>
              </p:txBody>
            </p:sp>
          </p:grpSp>
          <p:cxnSp>
            <p:nvCxnSpPr>
              <p:cNvPr id="17" name="Соединительная линия уступом 38"/>
              <p:cNvCxnSpPr>
                <a:cxnSpLocks noChangeShapeType="1"/>
                <a:stCxn id="43" idx="1"/>
              </p:cNvCxnSpPr>
              <p:nvPr/>
            </p:nvCxnSpPr>
            <p:spPr bwMode="auto">
              <a:xfrm rot="10800000" flipV="1">
                <a:off x="3685778" y="3189288"/>
                <a:ext cx="1643777" cy="1034652"/>
              </a:xfrm>
              <a:prstGeom prst="bentConnector3">
                <a:avLst>
                  <a:gd name="adj1" fmla="val 50000"/>
                </a:avLst>
              </a:prstGeom>
              <a:noFill/>
              <a:ln w="22225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8" name="Соединительная линия уступом 38"/>
              <p:cNvCxnSpPr>
                <a:cxnSpLocks noChangeShapeType="1"/>
                <a:stCxn id="45" idx="3"/>
              </p:cNvCxnSpPr>
              <p:nvPr/>
            </p:nvCxnSpPr>
            <p:spPr bwMode="auto">
              <a:xfrm>
                <a:off x="2400300" y="3160713"/>
                <a:ext cx="921655" cy="917580"/>
              </a:xfrm>
              <a:prstGeom prst="bentConnector2">
                <a:avLst/>
              </a:prstGeom>
              <a:noFill/>
              <a:ln w="22225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19" name="Соединительная линия уступом 38"/>
              <p:cNvCxnSpPr>
                <a:cxnSpLocks noChangeShapeType="1"/>
              </p:cNvCxnSpPr>
              <p:nvPr/>
            </p:nvCxnSpPr>
            <p:spPr bwMode="auto">
              <a:xfrm rot="16200000" flipH="1">
                <a:off x="2145959" y="2946747"/>
                <a:ext cx="2027240" cy="1505852"/>
              </a:xfrm>
              <a:prstGeom prst="bentConnector3">
                <a:avLst>
                  <a:gd name="adj1" fmla="val -431"/>
                </a:avLst>
              </a:prstGeom>
              <a:noFill/>
              <a:ln w="22225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20" name="Прямая соединительная линия 41"/>
              <p:cNvCxnSpPr>
                <a:cxnSpLocks noChangeShapeType="1"/>
                <a:stCxn id="37" idx="0"/>
              </p:cNvCxnSpPr>
              <p:nvPr/>
            </p:nvCxnSpPr>
            <p:spPr bwMode="auto">
              <a:xfrm>
                <a:off x="4276327" y="4858941"/>
                <a:ext cx="760017" cy="397"/>
              </a:xfrm>
              <a:prstGeom prst="line">
                <a:avLst/>
              </a:prstGeom>
              <a:noFill/>
              <a:ln w="22225" algn="ctr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</p:cxnSp>
          <p:cxnSp>
            <p:nvCxnSpPr>
              <p:cNvPr id="21" name="Прямая соединительная линия 42"/>
              <p:cNvCxnSpPr>
                <a:cxnSpLocks noChangeShapeType="1"/>
              </p:cNvCxnSpPr>
              <p:nvPr/>
            </p:nvCxnSpPr>
            <p:spPr bwMode="auto">
              <a:xfrm>
                <a:off x="5040630" y="3688556"/>
                <a:ext cx="283369" cy="1"/>
              </a:xfrm>
              <a:prstGeom prst="line">
                <a:avLst/>
              </a:prstGeom>
              <a:noFill/>
              <a:ln w="222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" name="Прямая соединительная линия 43"/>
              <p:cNvCxnSpPr>
                <a:cxnSpLocks noChangeShapeType="1"/>
              </p:cNvCxnSpPr>
              <p:nvPr/>
            </p:nvCxnSpPr>
            <p:spPr bwMode="auto">
              <a:xfrm rot="16200000" flipV="1">
                <a:off x="4455001" y="4270851"/>
                <a:ext cx="1169194" cy="4604"/>
              </a:xfrm>
              <a:prstGeom prst="line">
                <a:avLst/>
              </a:prstGeom>
              <a:noFill/>
              <a:ln w="22225" cap="rnd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3" name="Стрелка вправо 44"/>
              <p:cNvSpPr>
                <a:spLocks noChangeArrowheads="1"/>
              </p:cNvSpPr>
              <p:nvPr/>
            </p:nvSpPr>
            <p:spPr bwMode="auto">
              <a:xfrm>
                <a:off x="7734300" y="1371600"/>
                <a:ext cx="571500" cy="12192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E95E27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24" name="Стрелка вправо 45"/>
              <p:cNvSpPr>
                <a:spLocks noChangeArrowheads="1"/>
              </p:cNvSpPr>
              <p:nvPr/>
            </p:nvSpPr>
            <p:spPr bwMode="auto">
              <a:xfrm>
                <a:off x="7741920" y="2270760"/>
                <a:ext cx="571500" cy="10668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7030A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27" name="Прямоугольник 48"/>
              <p:cNvSpPr>
                <a:spLocks noChangeArrowheads="1"/>
              </p:cNvSpPr>
              <p:nvPr/>
            </p:nvSpPr>
            <p:spPr bwMode="auto">
              <a:xfrm>
                <a:off x="4195772" y="996914"/>
                <a:ext cx="2471731" cy="343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000000"/>
                    </a:solidFill>
                    <a:cs typeface="Arial" pitchFamily="34" charset="0"/>
                  </a:rPr>
                  <a:t>Пирогаз (после очистки)</a:t>
                </a:r>
              </a:p>
            </p:txBody>
          </p:sp>
          <p:sp>
            <p:nvSpPr>
              <p:cNvPr id="28" name="Прямоугольник 49"/>
              <p:cNvSpPr>
                <a:spLocks noChangeArrowheads="1"/>
              </p:cNvSpPr>
              <p:nvPr/>
            </p:nvSpPr>
            <p:spPr bwMode="auto">
              <a:xfrm>
                <a:off x="5362535" y="1741719"/>
                <a:ext cx="1181919" cy="584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000000"/>
                    </a:solidFill>
                    <a:cs typeface="Arial" pitchFamily="34" charset="0"/>
                  </a:rPr>
                  <a:t>Углекислый</a:t>
                </a:r>
                <a:r>
                  <a:rPr lang="ru-RU" sz="1400" dirty="0">
                    <a:solidFill>
                      <a:srgbClr val="000000"/>
                    </a:solidFill>
                  </a:rPr>
                  <a:t>  газ</a:t>
                </a:r>
              </a:p>
            </p:txBody>
          </p:sp>
          <p:cxnSp>
            <p:nvCxnSpPr>
              <p:cNvPr id="29" name="Прямая соединительная линия 5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942703" y="3821430"/>
                <a:ext cx="153194" cy="1746"/>
              </a:xfrm>
              <a:prstGeom prst="line">
                <a:avLst/>
              </a:prstGeom>
              <a:noFill/>
              <a:ln w="31750" cap="rnd" algn="ctr">
                <a:solidFill>
                  <a:srgbClr val="663300"/>
                </a:solidFill>
                <a:round/>
                <a:headEnd/>
                <a:tailEnd/>
              </a:ln>
            </p:spPr>
          </p:cxnSp>
          <p:cxnSp>
            <p:nvCxnSpPr>
              <p:cNvPr id="30" name="Прямая соединительная линия 51"/>
              <p:cNvCxnSpPr>
                <a:cxnSpLocks noChangeShapeType="1"/>
              </p:cNvCxnSpPr>
              <p:nvPr/>
            </p:nvCxnSpPr>
            <p:spPr bwMode="auto">
              <a:xfrm rot="10800000" flipV="1">
                <a:off x="2019300" y="3892550"/>
                <a:ext cx="2038350" cy="6350"/>
              </a:xfrm>
              <a:prstGeom prst="line">
                <a:avLst/>
              </a:prstGeom>
              <a:noFill/>
              <a:ln w="31750" cap="rnd" algn="ctr">
                <a:solidFill>
                  <a:srgbClr val="663300"/>
                </a:solidFill>
                <a:round/>
                <a:headEnd/>
                <a:tailEnd/>
              </a:ln>
            </p:spPr>
          </p:cxnSp>
          <p:cxnSp>
            <p:nvCxnSpPr>
              <p:cNvPr id="31" name="Прямая соединительная линия 52"/>
              <p:cNvCxnSpPr>
                <a:cxnSpLocks noChangeShapeType="1"/>
              </p:cNvCxnSpPr>
              <p:nvPr/>
            </p:nvCxnSpPr>
            <p:spPr bwMode="auto">
              <a:xfrm rot="5400000">
                <a:off x="3482975" y="3305175"/>
                <a:ext cx="1168400" cy="6350"/>
              </a:xfrm>
              <a:prstGeom prst="line">
                <a:avLst/>
              </a:prstGeom>
              <a:noFill/>
              <a:ln w="31750" cap="rnd" algn="ctr">
                <a:solidFill>
                  <a:srgbClr val="663300"/>
                </a:solidFill>
                <a:round/>
                <a:headEnd/>
                <a:tailEnd/>
              </a:ln>
            </p:spPr>
          </p:cxnSp>
          <p:cxnSp>
            <p:nvCxnSpPr>
              <p:cNvPr id="32" name="Прямая соединительная линия 53"/>
              <p:cNvCxnSpPr>
                <a:cxnSpLocks noChangeShapeType="1"/>
              </p:cNvCxnSpPr>
              <p:nvPr/>
            </p:nvCxnSpPr>
            <p:spPr bwMode="auto">
              <a:xfrm rot="10800000">
                <a:off x="4072731" y="2725738"/>
                <a:ext cx="1250950" cy="1588"/>
              </a:xfrm>
              <a:prstGeom prst="line">
                <a:avLst/>
              </a:prstGeom>
              <a:noFill/>
              <a:ln w="31750" cap="rnd" algn="ctr">
                <a:solidFill>
                  <a:srgbClr val="663300"/>
                </a:solidFill>
                <a:round/>
                <a:headEnd type="triangle" w="med" len="med"/>
                <a:tailEnd/>
              </a:ln>
            </p:spPr>
          </p:cxnSp>
          <p:sp>
            <p:nvSpPr>
              <p:cNvPr id="33" name="Прямоугольник 54"/>
              <p:cNvSpPr>
                <a:spLocks noChangeArrowheads="1"/>
              </p:cNvSpPr>
              <p:nvPr/>
            </p:nvSpPr>
            <p:spPr bwMode="auto">
              <a:xfrm>
                <a:off x="1427829" y="3893563"/>
                <a:ext cx="1609736" cy="480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1100" dirty="0">
                    <a:solidFill>
                      <a:srgbClr val="000000"/>
                    </a:solidFill>
                    <a:cs typeface="Arial" pitchFamily="34" charset="0"/>
                  </a:rPr>
                  <a:t>Насыщенный</a:t>
                </a:r>
              </a:p>
              <a:p>
                <a:pPr algn="ctr"/>
                <a:r>
                  <a:rPr lang="ru-RU" sz="1100" dirty="0">
                    <a:solidFill>
                      <a:srgbClr val="000000"/>
                    </a:solidFill>
                    <a:cs typeface="Arial" pitchFamily="34" charset="0"/>
                  </a:rPr>
                  <a:t>поташной раствор</a:t>
                </a:r>
              </a:p>
            </p:txBody>
          </p:sp>
          <p:sp>
            <p:nvSpPr>
              <p:cNvPr id="34" name="Стрелка вправо 55"/>
              <p:cNvSpPr>
                <a:spLocks noChangeArrowheads="1"/>
              </p:cNvSpPr>
              <p:nvPr/>
            </p:nvSpPr>
            <p:spPr bwMode="auto">
              <a:xfrm flipH="1">
                <a:off x="6096000" y="3545840"/>
                <a:ext cx="1022350" cy="69850"/>
              </a:xfrm>
              <a:prstGeom prst="rightArrow">
                <a:avLst>
                  <a:gd name="adj1" fmla="val 50000"/>
                  <a:gd name="adj2" fmla="val 5000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800"/>
              </a:p>
            </p:txBody>
          </p:sp>
          <p:sp>
            <p:nvSpPr>
              <p:cNvPr id="35" name="Прямоугольник 56"/>
              <p:cNvSpPr>
                <a:spLocks noChangeArrowheads="1"/>
              </p:cNvSpPr>
              <p:nvPr/>
            </p:nvSpPr>
            <p:spPr bwMode="auto">
              <a:xfrm>
                <a:off x="6561260" y="3338928"/>
                <a:ext cx="624839" cy="274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1000" dirty="0">
                    <a:solidFill>
                      <a:srgbClr val="000000"/>
                    </a:solidFill>
                  </a:rPr>
                  <a:t>Пар</a:t>
                </a:r>
              </a:p>
            </p:txBody>
          </p:sp>
          <p:sp>
            <p:nvSpPr>
              <p:cNvPr id="36" name="Прямоугольник 48"/>
              <p:cNvSpPr>
                <a:spLocks noChangeArrowheads="1"/>
              </p:cNvSpPr>
              <p:nvPr/>
            </p:nvSpPr>
            <p:spPr bwMode="auto">
              <a:xfrm>
                <a:off x="271753" y="2867026"/>
                <a:ext cx="1399865" cy="584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000000"/>
                    </a:solidFill>
                    <a:cs typeface="Arial" pitchFamily="34" charset="0"/>
                  </a:rPr>
                  <a:t>Пирогаз </a:t>
                </a:r>
                <a:endParaRPr lang="ru-RU" sz="1400" dirty="0" smtClean="0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 algn="ctr"/>
                <a:r>
                  <a:rPr lang="ru-RU" sz="1400" dirty="0" smtClean="0">
                    <a:solidFill>
                      <a:srgbClr val="000000"/>
                    </a:solidFill>
                    <a:cs typeface="Arial" pitchFamily="34" charset="0"/>
                  </a:rPr>
                  <a:t>(до </a:t>
                </a:r>
                <a:r>
                  <a:rPr lang="ru-RU" sz="1400" dirty="0">
                    <a:solidFill>
                      <a:srgbClr val="000000"/>
                    </a:solidFill>
                    <a:cs typeface="Arial" pitchFamily="34" charset="0"/>
                  </a:rPr>
                  <a:t>очистки)</a:t>
                </a:r>
              </a:p>
            </p:txBody>
          </p:sp>
        </p:grpSp>
        <p:cxnSp>
          <p:nvCxnSpPr>
            <p:cNvPr id="57" name="Прямая со стрелкой 59"/>
            <p:cNvCxnSpPr>
              <a:cxnSpLocks noChangeShapeType="1"/>
            </p:cNvCxnSpPr>
            <p:nvPr/>
          </p:nvCxnSpPr>
          <p:spPr bwMode="auto">
            <a:xfrm rot="16200000" flipV="1">
              <a:off x="7592095" y="4338680"/>
              <a:ext cx="571500" cy="37306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8" name="Прямая со стрелкой 60"/>
            <p:cNvCxnSpPr>
              <a:cxnSpLocks noChangeShapeType="1"/>
            </p:cNvCxnSpPr>
            <p:nvPr/>
          </p:nvCxnSpPr>
          <p:spPr bwMode="auto">
            <a:xfrm rot="16200000" flipV="1">
              <a:off x="7188870" y="3933868"/>
              <a:ext cx="1377950" cy="38893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9" name="TextBox 64"/>
            <p:cNvSpPr txBox="1">
              <a:spLocks noChangeArrowheads="1"/>
            </p:cNvSpPr>
            <p:nvPr/>
          </p:nvSpPr>
          <p:spPr bwMode="auto">
            <a:xfrm>
              <a:off x="7069584" y="4746049"/>
              <a:ext cx="19669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1400" dirty="0">
                  <a:cs typeface="Arial" pitchFamily="34" charset="0"/>
                </a:rPr>
                <a:t>Точки отбора проб на состав </a:t>
              </a:r>
              <a:r>
                <a:rPr lang="ru-RU" sz="1400" dirty="0" smtClean="0">
                  <a:cs typeface="Arial" pitchFamily="34" charset="0"/>
                </a:rPr>
                <a:t>газов</a:t>
              </a:r>
              <a:endParaRPr lang="ru-RU" sz="1400" dirty="0">
                <a:cs typeface="Arial" pitchFamily="34" charset="0"/>
              </a:endParaRPr>
            </a:p>
          </p:txBody>
        </p:sp>
      </p:grpSp>
      <p:sp>
        <p:nvSpPr>
          <p:cNvPr id="62" name="Двойные фигурные скобки 61"/>
          <p:cNvSpPr/>
          <p:nvPr/>
        </p:nvSpPr>
        <p:spPr>
          <a:xfrm>
            <a:off x="2411760" y="1988841"/>
            <a:ext cx="2055523" cy="765664"/>
          </a:xfrm>
          <a:prstGeom prst="bracePair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Измеряемые параметры: </a:t>
            </a:r>
          </a:p>
          <a:p>
            <a:pPr algn="ctr"/>
            <a:r>
              <a:rPr lang="en-US" dirty="0" smtClean="0"/>
              <a:t>T, L, F, P</a:t>
            </a:r>
            <a:endParaRPr lang="ru-RU" dirty="0"/>
          </a:p>
        </p:txBody>
      </p:sp>
      <p:grpSp>
        <p:nvGrpSpPr>
          <p:cNvPr id="64" name="Группа 63"/>
          <p:cNvGrpSpPr/>
          <p:nvPr/>
        </p:nvGrpSpPr>
        <p:grpSpPr>
          <a:xfrm>
            <a:off x="-41642" y="5189130"/>
            <a:ext cx="9238166" cy="904166"/>
            <a:chOff x="-41642" y="4797152"/>
            <a:chExt cx="9238166" cy="904166"/>
          </a:xfrm>
        </p:grpSpPr>
        <p:sp>
          <p:nvSpPr>
            <p:cNvPr id="4" name="TextBox 1"/>
            <p:cNvSpPr txBox="1">
              <a:spLocks noChangeArrowheads="1"/>
            </p:cNvSpPr>
            <p:nvPr/>
          </p:nvSpPr>
          <p:spPr bwMode="auto">
            <a:xfrm>
              <a:off x="-36512" y="5301208"/>
              <a:ext cx="59634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cs typeface="Arial" pitchFamily="34" charset="0"/>
                </a:rPr>
                <a:t>Проточные анализаторы неприменимы</a:t>
              </a:r>
              <a:endParaRPr lang="ru-RU" sz="2000" b="0" dirty="0">
                <a:cs typeface="Arial" pitchFamily="34" charset="0"/>
              </a:endParaRPr>
            </a:p>
          </p:txBody>
        </p:sp>
        <p:sp>
          <p:nvSpPr>
            <p:cNvPr id="63" name="TextBox 1"/>
            <p:cNvSpPr txBox="1">
              <a:spLocks noChangeArrowheads="1"/>
            </p:cNvSpPr>
            <p:nvPr/>
          </p:nvSpPr>
          <p:spPr bwMode="auto">
            <a:xfrm>
              <a:off x="5652120" y="5301208"/>
              <a:ext cx="3544404" cy="40011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solidFill>
                    <a:schemeClr val="bg1"/>
                  </a:solidFill>
                  <a:cs typeface="Arial" pitchFamily="34" charset="0"/>
                </a:rPr>
                <a:t>Агрессивная среда</a:t>
              </a:r>
              <a:endParaRPr lang="ru-RU" sz="2000" b="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8" name="TextBox 1"/>
            <p:cNvSpPr txBox="1">
              <a:spLocks noChangeArrowheads="1"/>
            </p:cNvSpPr>
            <p:nvPr/>
          </p:nvSpPr>
          <p:spPr bwMode="auto">
            <a:xfrm>
              <a:off x="-41642" y="4797152"/>
              <a:ext cx="918564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2400" dirty="0" smtClean="0">
                  <a:cs typeface="Arial" pitchFamily="34" charset="0"/>
                </a:rPr>
                <a:t>Требуется оперативный контроль содержания СО2</a:t>
              </a:r>
              <a:endParaRPr lang="ru-RU" sz="2400" b="0" dirty="0">
                <a:cs typeface="Arial" pitchFamily="34" charset="0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-36512" y="6197242"/>
            <a:ext cx="9233036" cy="400110"/>
            <a:chOff x="-36512" y="5301208"/>
            <a:chExt cx="9233036" cy="400110"/>
          </a:xfrm>
        </p:grpSpPr>
        <p:sp>
          <p:nvSpPr>
            <p:cNvPr id="66" name="TextBox 1"/>
            <p:cNvSpPr txBox="1">
              <a:spLocks noChangeArrowheads="1"/>
            </p:cNvSpPr>
            <p:nvPr/>
          </p:nvSpPr>
          <p:spPr bwMode="auto">
            <a:xfrm>
              <a:off x="-36512" y="5301208"/>
              <a:ext cx="59634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cs typeface="Arial" pitchFamily="34" charset="0"/>
                </a:rPr>
                <a:t>Л</a:t>
              </a:r>
              <a:r>
                <a:rPr lang="ru-RU" sz="2000" b="0" dirty="0" smtClean="0">
                  <a:cs typeface="Arial" pitchFamily="34" charset="0"/>
                </a:rPr>
                <a:t>абораторные анализы </a:t>
              </a:r>
              <a:r>
                <a:rPr lang="ru-RU" sz="2000" b="0" dirty="0">
                  <a:cs typeface="Arial" pitchFamily="34" charset="0"/>
                </a:rPr>
                <a:t>выполняются 1 раз в </a:t>
              </a:r>
              <a:r>
                <a:rPr lang="ru-RU" sz="2000" b="0" dirty="0" smtClean="0">
                  <a:cs typeface="Arial" pitchFamily="34" charset="0"/>
                </a:rPr>
                <a:t>сутки</a:t>
              </a:r>
              <a:endParaRPr lang="ru-RU" sz="2000" b="0" dirty="0">
                <a:cs typeface="Arial" pitchFamily="34" charset="0"/>
              </a:endParaRPr>
            </a:p>
          </p:txBody>
        </p:sp>
        <p:sp>
          <p:nvSpPr>
            <p:cNvPr id="67" name="TextBox 1"/>
            <p:cNvSpPr txBox="1">
              <a:spLocks noChangeArrowheads="1"/>
            </p:cNvSpPr>
            <p:nvPr/>
          </p:nvSpPr>
          <p:spPr bwMode="auto">
            <a:xfrm>
              <a:off x="5652120" y="5301208"/>
              <a:ext cx="3544404" cy="40011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solidFill>
                    <a:schemeClr val="bg1"/>
                  </a:solidFill>
                  <a:cs typeface="Arial" pitchFamily="34" charset="0"/>
                </a:rPr>
                <a:t>Недостаточно для управления</a:t>
              </a:r>
              <a:endParaRPr lang="ru-RU" sz="2000" b="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27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Шаг 1: Анализ лабораторных измерений</a:t>
            </a:r>
            <a:endParaRPr lang="ru-RU" dirty="0"/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0603"/>
            <a:ext cx="3759200" cy="346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1772816"/>
            <a:ext cx="3757231" cy="346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4602" y="2132856"/>
            <a:ext cx="5834087" cy="348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720" y="5693186"/>
            <a:ext cx="2507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Arial" pitchFamily="34" charset="0"/>
              </a:rPr>
              <a:t>Данные за 9 месяцев</a:t>
            </a:r>
            <a:endParaRPr lang="ru-RU" sz="2000" b="0" dirty="0"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5805264"/>
            <a:ext cx="338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0" dirty="0" smtClean="0">
                <a:cs typeface="Arial" pitchFamily="34" charset="0"/>
              </a:rPr>
              <a:t>Содержание </a:t>
            </a:r>
            <a:r>
              <a:rPr lang="ru-RU" sz="1600" b="0" dirty="0">
                <a:cs typeface="Arial" pitchFamily="34" charset="0"/>
              </a:rPr>
              <a:t>СО</a:t>
            </a:r>
            <a:r>
              <a:rPr lang="ru-RU" sz="1600" b="0" baseline="-25000" dirty="0">
                <a:cs typeface="Arial" pitchFamily="34" charset="0"/>
              </a:rPr>
              <a:t>2</a:t>
            </a:r>
            <a:r>
              <a:rPr lang="ru-RU" sz="1600" b="0" dirty="0">
                <a:cs typeface="Arial" pitchFamily="34" charset="0"/>
              </a:rPr>
              <a:t> в углекислом газе</a:t>
            </a:r>
            <a:r>
              <a:rPr lang="en-US" sz="1600" b="0" dirty="0">
                <a:cs typeface="Arial" pitchFamily="34" charset="0"/>
              </a:rPr>
              <a:t>:</a:t>
            </a:r>
          </a:p>
          <a:p>
            <a:pPr marL="171450" indent="-171450">
              <a:buFontTx/>
              <a:buChar char="-"/>
              <a:defRPr/>
            </a:pPr>
            <a:r>
              <a:rPr lang="ru-RU" sz="1600" b="0" dirty="0">
                <a:cs typeface="Arial" pitchFamily="34" charset="0"/>
              </a:rPr>
              <a:t>Среднее  </a:t>
            </a:r>
            <a:r>
              <a:rPr lang="ru-RU" sz="1600" b="0" dirty="0" smtClean="0">
                <a:cs typeface="Arial" pitchFamily="34" charset="0"/>
              </a:rPr>
              <a:t>                             -  </a:t>
            </a:r>
            <a:r>
              <a:rPr lang="ru-RU" sz="1600" b="0" dirty="0">
                <a:cs typeface="Arial" pitchFamily="34" charset="0"/>
              </a:rPr>
              <a:t>98,93 %</a:t>
            </a:r>
          </a:p>
          <a:p>
            <a:pPr marL="171450" indent="-171450">
              <a:buFontTx/>
              <a:buChar char="-"/>
              <a:defRPr/>
            </a:pPr>
            <a:r>
              <a:rPr lang="ru-RU" sz="1600" b="0" dirty="0">
                <a:cs typeface="Arial" pitchFamily="34" charset="0"/>
              </a:rPr>
              <a:t>Наилучшее достижимое -  99,85 </a:t>
            </a:r>
            <a:r>
              <a:rPr lang="ru-RU" sz="1600" b="0" dirty="0" smtClean="0">
                <a:cs typeface="Arial" pitchFamily="34" charset="0"/>
              </a:rPr>
              <a:t>%</a:t>
            </a:r>
            <a:endParaRPr lang="ru-RU" sz="1600" b="0" dirty="0"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88224" y="6036096"/>
            <a:ext cx="2409827" cy="400110"/>
          </a:xfrm>
          <a:prstGeom prst="rect">
            <a:avLst/>
          </a:prstGeom>
          <a:solidFill>
            <a:srgbClr val="3574BB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cs typeface="Arial" pitchFamily="34" charset="0"/>
              </a:rPr>
              <a:t>Цель проекта </a:t>
            </a:r>
            <a:r>
              <a:rPr lang="ru-RU" sz="2000" b="1" dirty="0">
                <a:solidFill>
                  <a:schemeClr val="bg1"/>
                </a:solidFill>
                <a:cs typeface="Arial" pitchFamily="34" charset="0"/>
              </a:rPr>
              <a:t>99,5 %</a:t>
            </a:r>
          </a:p>
        </p:txBody>
      </p:sp>
    </p:spTree>
    <p:extLst>
      <p:ext uri="{BB962C8B-B14F-4D97-AF65-F5344CB8AC3E}">
        <p14:creationId xmlns:p14="http://schemas.microsoft.com/office/powerpoint/2010/main" val="252341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ru-RU" dirty="0" smtClean="0"/>
              <a:t>Шаг 2:</a:t>
            </a:r>
            <a:r>
              <a:rPr lang="en-US" dirty="0" smtClean="0"/>
              <a:t> </a:t>
            </a:r>
            <a:r>
              <a:rPr lang="ru-RU" dirty="0" smtClean="0"/>
              <a:t>Загрузка статистических данных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96752"/>
            <a:ext cx="391638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97360"/>
            <a:ext cx="758074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Выгнутая вверх стрелка 57"/>
          <p:cNvSpPr/>
          <p:nvPr/>
        </p:nvSpPr>
        <p:spPr>
          <a:xfrm rot="2439503">
            <a:off x="3746763" y="1675374"/>
            <a:ext cx="2991692" cy="1295400"/>
          </a:xfrm>
          <a:prstGeom prst="curvedDownArrow">
            <a:avLst>
              <a:gd name="adj1" fmla="val 25000"/>
              <a:gd name="adj2" fmla="val 43474"/>
              <a:gd name="adj3" fmla="val 237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024" y="4302968"/>
            <a:ext cx="408790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630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en-US" dirty="0" err="1"/>
              <a:t>CSense</a:t>
            </a:r>
            <a:r>
              <a:rPr lang="en-US" dirty="0"/>
              <a:t>: </a:t>
            </a:r>
            <a:r>
              <a:rPr lang="ru-RU" dirty="0" smtClean="0"/>
              <a:t>Результаты моделирования</a:t>
            </a:r>
            <a:endParaRPr lang="ru-RU" sz="1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9563" y="5881960"/>
            <a:ext cx="8545512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>
              <a:lnSpc>
                <a:spcPct val="90000"/>
              </a:lnSpc>
              <a:spcBef>
                <a:spcPct val="20000"/>
              </a:spcBef>
              <a:buSzPct val="70000"/>
              <a:defRPr/>
            </a:pPr>
            <a:r>
              <a:rPr lang="ru-RU" b="0" dirty="0">
                <a:cs typeface="Arial" pitchFamily="34" charset="0"/>
              </a:rPr>
              <a:t>Разработанные модели обладают высокими показателями </a:t>
            </a:r>
            <a:r>
              <a:rPr lang="en-US" b="0" dirty="0" smtClean="0">
                <a:cs typeface="Arial" pitchFamily="34" charset="0"/>
              </a:rPr>
              <a:t>R</a:t>
            </a:r>
            <a:r>
              <a:rPr lang="en-US" b="0" baseline="30000" dirty="0" smtClean="0">
                <a:cs typeface="Arial" pitchFamily="34" charset="0"/>
              </a:rPr>
              <a:t>2</a:t>
            </a:r>
            <a:r>
              <a:rPr lang="en-US" b="0" dirty="0" smtClean="0">
                <a:cs typeface="Arial" pitchFamily="34" charset="0"/>
              </a:rPr>
              <a:t> </a:t>
            </a:r>
            <a:r>
              <a:rPr lang="ru-RU" b="0" dirty="0">
                <a:cs typeface="Arial" pitchFamily="34" charset="0"/>
              </a:rPr>
              <a:t>(более </a:t>
            </a:r>
            <a:r>
              <a:rPr lang="en-US" b="0" dirty="0">
                <a:cs typeface="Arial" pitchFamily="34" charset="0"/>
              </a:rPr>
              <a:t>90%)</a:t>
            </a:r>
            <a:r>
              <a:rPr lang="ru-RU" b="0" dirty="0">
                <a:cs typeface="Arial" pitchFamily="34" charset="0"/>
              </a:rPr>
              <a:t>, что свидетельствует о хорошей воспроизводимости процесса и подтверждается графиками моделируемых параметров.</a:t>
            </a:r>
            <a:endParaRPr lang="en-US" b="0" dirty="0"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14364"/>
            <a:ext cx="4156075" cy="43402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12776"/>
            <a:ext cx="4162425" cy="4343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11199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en-US" dirty="0" err="1"/>
              <a:t>CSense</a:t>
            </a:r>
            <a:r>
              <a:rPr lang="en-US" dirty="0"/>
              <a:t>:</a:t>
            </a:r>
            <a:r>
              <a:rPr lang="ru-RU" dirty="0"/>
              <a:t> Разработка виртуального анализатора состава газов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372343"/>
            <a:ext cx="8928992" cy="508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86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en-US" dirty="0" err="1"/>
              <a:t>CSense</a:t>
            </a:r>
            <a:r>
              <a:rPr lang="en-US" dirty="0"/>
              <a:t>:</a:t>
            </a:r>
            <a:r>
              <a:rPr lang="ru-RU" dirty="0"/>
              <a:t> Применение моделей</a:t>
            </a:r>
          </a:p>
        </p:txBody>
      </p:sp>
      <p:pic>
        <p:nvPicPr>
          <p:cNvPr id="5123" name="Picture 3" descr="D:\Проекты\Сибур-Химпром\Итоговые документы\Подсказки оператору.png"/>
          <p:cNvPicPr>
            <a:picLocks noChangeAspect="1" noChangeArrowheads="1"/>
          </p:cNvPicPr>
          <p:nvPr/>
        </p:nvPicPr>
        <p:blipFill rotWithShape="1">
          <a:blip r:embed="rId3"/>
          <a:srcRect l="44311" t="6068"/>
          <a:stretch/>
        </p:blipFill>
        <p:spPr bwMode="auto">
          <a:xfrm>
            <a:off x="1403648" y="1340768"/>
            <a:ext cx="6120680" cy="546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3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  <a:cs typeface="GE Inspira"/>
              </a:rPr>
              <a:t>Направления повышения эффективности производства</a:t>
            </a:r>
            <a:endParaRPr lang="ru-RU" sz="32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339" y="1484784"/>
            <a:ext cx="87511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cs typeface="GE Inspira Sans"/>
              </a:rPr>
              <a:t>Повышение достоверности измерений</a:t>
            </a:r>
            <a:endParaRPr lang="en-US" sz="2400" dirty="0">
              <a:cs typeface="GE Inspira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3339" y="2395917"/>
            <a:ext cx="87511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cs typeface="GE Inspira Sans"/>
              </a:rPr>
              <a:t>Снижение «человеческого фактора»</a:t>
            </a:r>
            <a:endParaRPr lang="en-US" sz="2400" dirty="0">
              <a:cs typeface="GE Inspira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3339" y="3307050"/>
            <a:ext cx="87511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cs typeface="GE Inspira Sans"/>
              </a:rPr>
              <a:t>Повышение оперативности принятия решений</a:t>
            </a:r>
            <a:endParaRPr lang="en-US" sz="2400" dirty="0">
              <a:cs typeface="GE Inspira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3339" y="4218183"/>
            <a:ext cx="87511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cs typeface="GE Inspira Sans"/>
              </a:rPr>
              <a:t>Повышение эффективности принятия решений</a:t>
            </a:r>
            <a:endParaRPr lang="en-US" sz="2400" dirty="0">
              <a:cs typeface="GE Inspira San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3339" y="5129316"/>
            <a:ext cx="875114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cs typeface="GE Inspira Sans"/>
              </a:rPr>
              <a:t>Выявление и использование резервов улучшения производительности, качества, загруженности, </a:t>
            </a:r>
            <a:r>
              <a:rPr lang="ru-RU" sz="2400" dirty="0" err="1" smtClean="0">
                <a:cs typeface="GE Inspira Sans"/>
              </a:rPr>
              <a:t>энергоэффективности</a:t>
            </a:r>
            <a:endParaRPr lang="en-US" sz="2400" dirty="0">
              <a:cs typeface="GE Inspira Sans"/>
            </a:endParaRPr>
          </a:p>
        </p:txBody>
      </p:sp>
    </p:spTree>
    <p:extLst>
      <p:ext uri="{BB962C8B-B14F-4D97-AF65-F5344CB8AC3E}">
        <p14:creationId xmlns:p14="http://schemas.microsoft.com/office/powerpoint/2010/main" val="19774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67544" y="2492896"/>
            <a:ext cx="8318500" cy="615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600"/>
              </a:lnSpc>
              <a:spcBef>
                <a:spcPts val="2000"/>
              </a:spcBef>
            </a:pPr>
            <a:r>
              <a:rPr lang="ru-RU" sz="3600" kern="0" dirty="0" smtClean="0"/>
              <a:t>Цифровые двойники оборудования</a:t>
            </a:r>
          </a:p>
          <a:p>
            <a:pPr>
              <a:lnSpc>
                <a:spcPts val="3600"/>
              </a:lnSpc>
              <a:spcBef>
                <a:spcPts val="2000"/>
              </a:spcBef>
            </a:pPr>
            <a:r>
              <a:rPr lang="ru-RU" sz="3600" kern="0" dirty="0" smtClean="0"/>
              <a:t>Повышение надежности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20442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ru-RU" dirty="0" err="1"/>
              <a:t>Проактивное</a:t>
            </a:r>
            <a:r>
              <a:rPr lang="ru-RU" dirty="0"/>
              <a:t> применение </a:t>
            </a:r>
            <a:r>
              <a:rPr lang="en-US" dirty="0"/>
              <a:t>GE APM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Повышение надежности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00" y="1484784"/>
            <a:ext cx="828398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ru-RU" dirty="0">
                <a:latin typeface="+mn-lt"/>
              </a:rPr>
              <a:t>Принцип работы </a:t>
            </a:r>
            <a:r>
              <a:rPr lang="en-US" dirty="0" err="1" smtClean="0">
                <a:latin typeface="+mn-lt"/>
              </a:rPr>
              <a:t>SmartSignal</a:t>
            </a:r>
            <a:endParaRPr lang="ru-RU" dirty="0">
              <a:latin typeface="+mn-lt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838200" y="6165889"/>
            <a:ext cx="8077200" cy="69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1202" y="2996625"/>
            <a:ext cx="3525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ru-RU" sz="3200" dirty="0">
                <a:solidFill>
                  <a:srgbClr val="1E4191"/>
                </a:solidFill>
              </a:rPr>
              <a:t>Реальный объект</a:t>
            </a:r>
            <a:endParaRPr lang="en-GB" sz="3200" dirty="0">
              <a:solidFill>
                <a:srgbClr val="1E4191"/>
              </a:solidFill>
            </a:endParaRPr>
          </a:p>
        </p:txBody>
      </p:sp>
      <p:pic>
        <p:nvPicPr>
          <p:cNvPr id="7" name="Picture 69" descr="Screen Shot 2014-01-17 at 4.43.12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2445" r="2126" b="2602"/>
          <a:stretch/>
        </p:blipFill>
        <p:spPr>
          <a:xfrm>
            <a:off x="1265953" y="3564274"/>
            <a:ext cx="1742566" cy="1182068"/>
          </a:xfrm>
          <a:prstGeom prst="rect">
            <a:avLst/>
          </a:prstGeom>
        </p:spPr>
      </p:pic>
      <p:pic>
        <p:nvPicPr>
          <p:cNvPr id="8" name="Picture 2" descr="I:\Development\Artwork\Application Icons\Sentinel\sentinel_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00646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03762" y="3719846"/>
            <a:ext cx="2554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sz="2400" dirty="0">
                <a:solidFill>
                  <a:srgbClr val="1E4191"/>
                </a:solidFill>
              </a:rPr>
              <a:t>Анализ </a:t>
            </a:r>
          </a:p>
          <a:p>
            <a:pPr algn="ctr" eaLnBrk="0" hangingPunct="0">
              <a:defRPr/>
            </a:pPr>
            <a:r>
              <a:rPr lang="ru-RU" sz="2400" dirty="0">
                <a:solidFill>
                  <a:srgbClr val="1E4191"/>
                </a:solidFill>
              </a:rPr>
              <a:t>расхождений</a:t>
            </a:r>
            <a:endParaRPr lang="en-GB" sz="2400" dirty="0">
              <a:solidFill>
                <a:srgbClr val="1E4191"/>
              </a:solidFill>
            </a:endParaRPr>
          </a:p>
        </p:txBody>
      </p:sp>
      <p:sp>
        <p:nvSpPr>
          <p:cNvPr id="10" name="Bent Arrow 3"/>
          <p:cNvSpPr/>
          <p:nvPr/>
        </p:nvSpPr>
        <p:spPr>
          <a:xfrm rot="5400000" flipH="1">
            <a:off x="4294244" y="4218998"/>
            <a:ext cx="1182413" cy="1846102"/>
          </a:xfrm>
          <a:prstGeom prst="bentArrow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endParaRPr lang="en-GB" sz="3200">
              <a:solidFill>
                <a:srgbClr val="1E4191"/>
              </a:solidFill>
            </a:endParaRPr>
          </a:p>
        </p:txBody>
      </p:sp>
      <p:sp>
        <p:nvSpPr>
          <p:cNvPr id="11" name="Bent Arrow 77"/>
          <p:cNvSpPr/>
          <p:nvPr/>
        </p:nvSpPr>
        <p:spPr>
          <a:xfrm rot="5400000">
            <a:off x="4197350" y="906796"/>
            <a:ext cx="1130300" cy="2057400"/>
          </a:xfrm>
          <a:prstGeom prst="bentArrow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endParaRPr lang="en-GB" sz="3200">
              <a:solidFill>
                <a:srgbClr val="1E419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73" y="4440694"/>
            <a:ext cx="1196981" cy="166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70" y="1370346"/>
            <a:ext cx="2728029" cy="172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520" y="5910371"/>
            <a:ext cx="3525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sz="2400" dirty="0" smtClean="0">
                <a:solidFill>
                  <a:srgbClr val="1E4191"/>
                </a:solidFill>
              </a:rPr>
              <a:t>Цифровой двойник</a:t>
            </a:r>
          </a:p>
          <a:p>
            <a:pPr algn="ctr" eaLnBrk="0" hangingPunct="0">
              <a:defRPr/>
            </a:pPr>
            <a:r>
              <a:rPr lang="ru-RU" sz="2400" dirty="0" smtClean="0">
                <a:solidFill>
                  <a:srgbClr val="1E4191"/>
                </a:solidFill>
              </a:rPr>
              <a:t>(Модель объекта)</a:t>
            </a:r>
            <a:endParaRPr lang="en-GB" sz="2400" dirty="0">
              <a:solidFill>
                <a:srgbClr val="1E4191"/>
              </a:solidFill>
            </a:endParaRPr>
          </a:p>
        </p:txBody>
      </p:sp>
      <p:pic>
        <p:nvPicPr>
          <p:cNvPr id="15" name="Picture 4" descr="http://christypovolish.files.wordpress.com/2011/04/magnifying-glass.jpg"/>
          <p:cNvPicPr>
            <a:picLocks noChangeAspect="1" noChangeArrowheads="1"/>
          </p:cNvPicPr>
          <p:nvPr/>
        </p:nvPicPr>
        <p:blipFill rotWithShape="1">
          <a:blip r:embed="rId7" cstate="print"/>
          <a:srcRect l="5350" t="10026" r="2879" b="8711"/>
          <a:stretch/>
        </p:blipFill>
        <p:spPr bwMode="auto">
          <a:xfrm rot="1715803">
            <a:off x="6946900" y="2425578"/>
            <a:ext cx="2011332" cy="137027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ight Arrow 4"/>
          <p:cNvSpPr/>
          <p:nvPr/>
        </p:nvSpPr>
        <p:spPr>
          <a:xfrm>
            <a:off x="6248400" y="2924392"/>
            <a:ext cx="901700" cy="460114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endParaRPr lang="en-GB" sz="3200">
              <a:solidFill>
                <a:srgbClr val="1E419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7" t="29119" r="27928" b="64292"/>
          <a:stretch/>
        </p:blipFill>
        <p:spPr bwMode="auto">
          <a:xfrm>
            <a:off x="7150100" y="2310146"/>
            <a:ext cx="919816" cy="906377"/>
          </a:xfrm>
          <a:prstGeom prst="ellipse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6516217" y="4012977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sz="2400" dirty="0">
                <a:solidFill>
                  <a:srgbClr val="1E4191"/>
                </a:solidFill>
              </a:rPr>
              <a:t>Раннее выявление неисправностей</a:t>
            </a:r>
            <a:endParaRPr lang="en-GB" sz="2400" dirty="0">
              <a:solidFill>
                <a:srgbClr val="1E4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ru-RU" dirty="0">
                <a:latin typeface="+mn-lt"/>
              </a:rPr>
              <a:t>Как это работает: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ru-RU" sz="2000" dirty="0">
                <a:latin typeface="+mn-lt"/>
              </a:rPr>
              <a:t>Поддержка нескольких датчиков</a:t>
            </a:r>
            <a:r>
              <a:rPr lang="en-US" sz="2000" dirty="0">
                <a:latin typeface="+mn-lt"/>
              </a:rPr>
              <a:t>, </a:t>
            </a:r>
            <a:r>
              <a:rPr lang="ru-RU" sz="2000" dirty="0">
                <a:latin typeface="+mn-lt"/>
              </a:rPr>
              <a:t>динамический эмпирический анализ в режиме реального времени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6"/>
          <a:stretch>
            <a:fillRect/>
          </a:stretch>
        </p:blipFill>
        <p:spPr bwMode="auto">
          <a:xfrm>
            <a:off x="899399" y="2474913"/>
            <a:ext cx="7421562" cy="2859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9"/>
          <p:cNvSpPr/>
          <p:nvPr/>
        </p:nvSpPr>
        <p:spPr>
          <a:xfrm rot="19760817">
            <a:off x="1894553" y="2899798"/>
            <a:ext cx="695990" cy="26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extrusionH="76200">
            <a:extrusionClr>
              <a:schemeClr val="bg1"/>
            </a:extrusion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flatTx/>
          </a:bodyPr>
          <a:lstStyle/>
          <a:p>
            <a:pPr algn="ctr">
              <a:defRPr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" r="25829" b="69321"/>
          <a:stretch>
            <a:fillRect/>
          </a:stretch>
        </p:blipFill>
        <p:spPr bwMode="auto">
          <a:xfrm>
            <a:off x="1295400" y="1447800"/>
            <a:ext cx="5503863" cy="1036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978110" y="2198688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sz="1600">
              <a:solidFill>
                <a:srgbClr val="4157AD"/>
              </a:solidFill>
              <a:cs typeface="Arial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304800" y="3147225"/>
            <a:ext cx="1777925" cy="303212"/>
          </a:xfrm>
          <a:prstGeom prst="roundRect">
            <a:avLst>
              <a:gd name="adj" fmla="val 16667"/>
            </a:avLst>
          </a:prstGeom>
          <a:solidFill>
            <a:srgbClr val="08A5E1"/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 defTabSz="854075">
              <a:spcBef>
                <a:spcPct val="20000"/>
              </a:spcBef>
              <a:buClr>
                <a:srgbClr val="14187A"/>
              </a:buClr>
              <a:buSzPct val="90000"/>
              <a:buFont typeface="Wingdings" pitchFamily="2" charset="2"/>
              <a:buNone/>
            </a:pPr>
            <a:r>
              <a:rPr lang="ru-RU" sz="1400" dirty="0">
                <a:solidFill>
                  <a:srgbClr val="FFFFFF"/>
                </a:solidFill>
                <a:cs typeface="Arial" charset="0"/>
              </a:rPr>
              <a:t>Положение оси вала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1098475" y="3642525"/>
            <a:ext cx="1279525" cy="303212"/>
          </a:xfrm>
          <a:prstGeom prst="roundRect">
            <a:avLst>
              <a:gd name="adj" fmla="val 16667"/>
            </a:avLst>
          </a:prstGeom>
          <a:solidFill>
            <a:srgbClr val="08A5E1"/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 defTabSz="854075">
              <a:spcBef>
                <a:spcPct val="20000"/>
              </a:spcBef>
              <a:buClr>
                <a:srgbClr val="14187A"/>
              </a:buClr>
              <a:buSzPct val="90000"/>
              <a:buFont typeface="Wingdings" pitchFamily="2" charset="2"/>
              <a:buNone/>
            </a:pPr>
            <a:r>
              <a:rPr lang="ru-RU" sz="1400" dirty="0">
                <a:solidFill>
                  <a:srgbClr val="FFFFFF"/>
                </a:solidFill>
                <a:cs typeface="Arial" charset="0"/>
              </a:rPr>
              <a:t>Давление газа </a:t>
            </a:r>
            <a:r>
              <a:rPr lang="el-GR" sz="1400" dirty="0">
                <a:solidFill>
                  <a:srgbClr val="FFFFFF"/>
                </a:solidFill>
                <a:cs typeface="Arial" charset="0"/>
              </a:rPr>
              <a:t>Δ</a:t>
            </a: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1423913" y="4163225"/>
            <a:ext cx="1279525" cy="303212"/>
          </a:xfrm>
          <a:prstGeom prst="roundRect">
            <a:avLst>
              <a:gd name="adj" fmla="val 16667"/>
            </a:avLst>
          </a:prstGeom>
          <a:solidFill>
            <a:srgbClr val="08A5E1"/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 defTabSz="854075">
              <a:spcBef>
                <a:spcPct val="20000"/>
              </a:spcBef>
              <a:buClr>
                <a:srgbClr val="14187A"/>
              </a:buClr>
              <a:buSzPct val="90000"/>
              <a:buFont typeface="Wingdings" pitchFamily="2" charset="2"/>
              <a:buNone/>
            </a:pPr>
            <a:r>
              <a:rPr lang="ru-RU" sz="1400" dirty="0">
                <a:solidFill>
                  <a:srgbClr val="FFFFFF"/>
                </a:solidFill>
                <a:cs typeface="Arial" charset="0"/>
              </a:rPr>
              <a:t>Скорость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AutoShape 8"/>
          <p:cNvSpPr>
            <a:spLocks/>
          </p:cNvSpPr>
          <p:nvPr/>
        </p:nvSpPr>
        <p:spPr bwMode="auto">
          <a:xfrm rot="5400000" flipH="1">
            <a:off x="4533900" y="4146550"/>
            <a:ext cx="323850" cy="2705100"/>
          </a:xfrm>
          <a:prstGeom prst="leftBrace">
            <a:avLst>
              <a:gd name="adj1" fmla="val 69608"/>
              <a:gd name="adj2" fmla="val 50000"/>
            </a:avLst>
          </a:prstGeom>
          <a:ln>
            <a:solidFill>
              <a:srgbClr val="66990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 sz="1600" dirty="0">
              <a:solidFill>
                <a:srgbClr val="4157AD"/>
              </a:solidFill>
            </a:endParaRPr>
          </a:p>
        </p:txBody>
      </p:sp>
      <p:sp>
        <p:nvSpPr>
          <p:cNvPr id="27" name="AutoShape 9"/>
          <p:cNvSpPr>
            <a:spLocks/>
          </p:cNvSpPr>
          <p:nvPr/>
        </p:nvSpPr>
        <p:spPr bwMode="auto">
          <a:xfrm rot="5400000" flipH="1">
            <a:off x="7011988" y="4398962"/>
            <a:ext cx="323850" cy="2200275"/>
          </a:xfrm>
          <a:prstGeom prst="leftBrace">
            <a:avLst>
              <a:gd name="adj1" fmla="val 56618"/>
              <a:gd name="adj2" fmla="val 50000"/>
            </a:avLst>
          </a:prstGeom>
          <a:ln>
            <a:solidFill>
              <a:srgbClr val="ED8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 sz="1600" dirty="0">
              <a:solidFill>
                <a:srgbClr val="4157AD"/>
              </a:solidFill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4705350" y="3113088"/>
            <a:ext cx="2495550" cy="0"/>
          </a:xfrm>
          <a:prstGeom prst="line">
            <a:avLst/>
          </a:prstGeom>
          <a:noFill/>
          <a:ln w="25400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en-US" sz="1600" dirty="0">
              <a:solidFill>
                <a:srgbClr val="4157AD"/>
              </a:solidFill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5723168" y="2905125"/>
            <a:ext cx="90441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ctr" defTabSz="854075">
              <a:spcBef>
                <a:spcPct val="20000"/>
              </a:spcBef>
              <a:buClr>
                <a:srgbClr val="14187A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>
                <a:solidFill>
                  <a:srgbClr val="364993">
                    <a:lumMod val="40000"/>
                    <a:lumOff val="60000"/>
                  </a:srgbClr>
                </a:solidFill>
                <a:cs typeface="Arial" charset="0"/>
              </a:rPr>
              <a:t>Alarm Hi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838201" y="4755362"/>
            <a:ext cx="2206550" cy="303213"/>
          </a:xfrm>
          <a:prstGeom prst="roundRect">
            <a:avLst>
              <a:gd name="adj" fmla="val 16667"/>
            </a:avLst>
          </a:prstGeom>
          <a:solidFill>
            <a:srgbClr val="08A5E1"/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 defTabSz="854075">
              <a:spcBef>
                <a:spcPct val="20000"/>
              </a:spcBef>
              <a:buClr>
                <a:srgbClr val="14187A"/>
              </a:buClr>
              <a:buSzPct val="90000"/>
              <a:buFont typeface="Wingdings" pitchFamily="2" charset="2"/>
              <a:buNone/>
            </a:pPr>
            <a:r>
              <a:rPr lang="ru-RU" sz="1400" dirty="0">
                <a:solidFill>
                  <a:srgbClr val="FFFFFF"/>
                </a:solidFill>
                <a:cs typeface="Arial" charset="0"/>
              </a:rPr>
              <a:t>Температура подшипника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H="1" flipV="1">
            <a:off x="6511925" y="2544763"/>
            <a:ext cx="606425" cy="7762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4157AD"/>
              </a:solidFill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6507488" y="1632246"/>
            <a:ext cx="1749425" cy="8068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defTabSz="854075">
              <a:spcBef>
                <a:spcPct val="20000"/>
              </a:spcBef>
              <a:buClr>
                <a:srgbClr val="14187A"/>
              </a:buClr>
              <a:buSzPct val="90000"/>
              <a:buFont typeface="Wingdings" pitchFamily="2" charset="2"/>
              <a:buNone/>
              <a:defRPr/>
            </a:pPr>
            <a:r>
              <a:rPr lang="ru-RU" sz="1600" dirty="0">
                <a:solidFill>
                  <a:srgbClr val="364993"/>
                </a:solidFill>
                <a:cs typeface="Arial" charset="0"/>
              </a:rPr>
              <a:t>Сигнализация</a:t>
            </a:r>
            <a:r>
              <a:rPr lang="en-US" sz="1600" dirty="0">
                <a:solidFill>
                  <a:srgbClr val="364993"/>
                </a:solidFill>
                <a:cs typeface="Arial" charset="0"/>
              </a:rPr>
              <a:t> / </a:t>
            </a:r>
            <a:r>
              <a:rPr lang="ru-RU" sz="1600" dirty="0">
                <a:solidFill>
                  <a:srgbClr val="364993"/>
                </a:solidFill>
                <a:cs typeface="Arial" charset="0"/>
              </a:rPr>
              <a:t>аварийное отключение</a:t>
            </a:r>
            <a:endParaRPr lang="en-US" sz="1600" dirty="0">
              <a:solidFill>
                <a:srgbClr val="364993"/>
              </a:solidFill>
              <a:cs typeface="Arial" charset="0"/>
            </a:endParaRP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107504" y="1819165"/>
            <a:ext cx="1696455" cy="301752"/>
          </a:xfrm>
          <a:prstGeom prst="roundRect">
            <a:avLst>
              <a:gd name="adj" fmla="val 16667"/>
            </a:avLst>
          </a:prstGeom>
          <a:solidFill>
            <a:srgbClr val="08A5E1"/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 defTabSz="854075">
              <a:spcBef>
                <a:spcPct val="20000"/>
              </a:spcBef>
              <a:buClr>
                <a:srgbClr val="14187A"/>
              </a:buClr>
              <a:buSzPct val="90000"/>
              <a:buFont typeface="Wingdings" pitchFamily="2" charset="2"/>
              <a:buNone/>
              <a:defRPr/>
            </a:pPr>
            <a:r>
              <a:rPr lang="ru-RU" sz="1400" dirty="0">
                <a:solidFill>
                  <a:srgbClr val="FFFFFF"/>
                </a:solidFill>
                <a:cs typeface="Arial" charset="0"/>
              </a:rPr>
              <a:t>Положение оси вала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4" name="Straight Connector 28"/>
          <p:cNvCxnSpPr/>
          <p:nvPr/>
        </p:nvCxnSpPr>
        <p:spPr>
          <a:xfrm flipV="1">
            <a:off x="7172325" y="3074988"/>
            <a:ext cx="254000" cy="107950"/>
          </a:xfrm>
          <a:prstGeom prst="line">
            <a:avLst/>
          </a:prstGeom>
          <a:ln w="12700">
            <a:solidFill>
              <a:schemeClr val="accent3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1"/>
          <p:cNvCxnSpPr/>
          <p:nvPr/>
        </p:nvCxnSpPr>
        <p:spPr>
          <a:xfrm>
            <a:off x="7180263" y="3278188"/>
            <a:ext cx="230187" cy="87312"/>
          </a:xfrm>
          <a:prstGeom prst="line">
            <a:avLst/>
          </a:prstGeom>
          <a:ln w="12700">
            <a:solidFill>
              <a:schemeClr val="accent3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838200" y="1414463"/>
            <a:ext cx="4995863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defTabSz="854075">
              <a:defRPr sz="3200">
                <a:solidFill>
                  <a:schemeClr val="tx1"/>
                </a:solidFill>
                <a:latin typeface="GE Inspira" pitchFamily="34" charset="0"/>
              </a:defRPr>
            </a:lvl1pPr>
            <a:lvl2pPr marL="742950" indent="-285750" defTabSz="854075">
              <a:defRPr sz="3200">
                <a:solidFill>
                  <a:schemeClr val="tx1"/>
                </a:solidFill>
                <a:latin typeface="GE Inspira" pitchFamily="34" charset="0"/>
              </a:defRPr>
            </a:lvl2pPr>
            <a:lvl3pPr marL="1143000" indent="-228600" defTabSz="854075">
              <a:defRPr sz="3200">
                <a:solidFill>
                  <a:schemeClr val="tx1"/>
                </a:solidFill>
                <a:latin typeface="GE Inspira" pitchFamily="34" charset="0"/>
              </a:defRPr>
            </a:lvl3pPr>
            <a:lvl4pPr marL="1600200" indent="-228600" defTabSz="854075">
              <a:defRPr sz="3200">
                <a:solidFill>
                  <a:schemeClr val="tx1"/>
                </a:solidFill>
                <a:latin typeface="GE Inspira" pitchFamily="34" charset="0"/>
              </a:defRPr>
            </a:lvl4pPr>
            <a:lvl5pPr marL="2057400" indent="-228600" defTabSz="854075">
              <a:defRPr sz="3200">
                <a:solidFill>
                  <a:schemeClr val="tx1"/>
                </a:solidFill>
                <a:latin typeface="GE Inspira" pitchFamily="34" charset="0"/>
              </a:defRPr>
            </a:lvl5pPr>
            <a:lvl6pPr marL="2514600" indent="-228600" defTabSz="8540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" pitchFamily="34" charset="0"/>
              </a:defRPr>
            </a:lvl6pPr>
            <a:lvl7pPr marL="2971800" indent="-228600" defTabSz="8540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" pitchFamily="34" charset="0"/>
              </a:defRPr>
            </a:lvl7pPr>
            <a:lvl8pPr marL="3429000" indent="-228600" defTabSz="8540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" pitchFamily="34" charset="0"/>
              </a:defRPr>
            </a:lvl8pPr>
            <a:lvl9pPr marL="3886200" indent="-228600" defTabSz="8540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14187A"/>
              </a:buClr>
              <a:buSzPct val="90000"/>
              <a:buFont typeface="Wingdings" pitchFamily="2" charset="2"/>
              <a:buNone/>
            </a:pPr>
            <a:r>
              <a:rPr lang="ru-RU" sz="1600" b="1" dirty="0">
                <a:solidFill>
                  <a:srgbClr val="000000"/>
                </a:solidFill>
                <a:latin typeface="+mn-lt"/>
                <a:cs typeface="Arial" charset="0"/>
              </a:rPr>
              <a:t>Защита оборудования с использованием одного датчика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charset="0"/>
              </a:rPr>
              <a:t>: </a:t>
            </a:r>
            <a:r>
              <a:rPr lang="ru-RU" sz="1600" b="1" dirty="0">
                <a:solidFill>
                  <a:srgbClr val="000000"/>
                </a:solidFill>
                <a:latin typeface="+mn-lt"/>
                <a:cs typeface="Arial" charset="0"/>
              </a:rPr>
              <a:t>традиционные пороги и правила</a:t>
            </a:r>
            <a:endParaRPr lang="en-US" sz="1600" b="1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37" name="Rounded Rectangle 101"/>
          <p:cNvSpPr>
            <a:spLocks noChangeArrowheads="1"/>
          </p:cNvSpPr>
          <p:nvPr/>
        </p:nvSpPr>
        <p:spPr bwMode="auto">
          <a:xfrm>
            <a:off x="5652120" y="5669280"/>
            <a:ext cx="3491880" cy="1072098"/>
          </a:xfrm>
          <a:prstGeom prst="roundRect">
            <a:avLst>
              <a:gd name="adj" fmla="val 2628"/>
            </a:avLst>
          </a:prstGeom>
          <a:solidFill>
            <a:srgbClr val="FFC000"/>
          </a:solidFill>
          <a:ln>
            <a:noFill/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7475" indent="-3175" algn="ctr">
              <a:spcBef>
                <a:spcPct val="50000"/>
              </a:spcBef>
            </a:pPr>
            <a:r>
              <a:rPr lang="ru-RU" sz="1400" dirty="0">
                <a:solidFill>
                  <a:schemeClr val="tx1"/>
                </a:solidFill>
                <a:cs typeface="Arial" charset="0"/>
              </a:rPr>
              <a:t>Ранняя стадия проблем с оборудованием </a:t>
            </a:r>
            <a:endParaRPr lang="en-US" sz="1400" dirty="0">
              <a:solidFill>
                <a:schemeClr val="tx1"/>
              </a:solidFill>
              <a:cs typeface="Arial" charset="0"/>
            </a:endParaRPr>
          </a:p>
          <a:p>
            <a:pPr marL="117475" indent="-3175" algn="ctr">
              <a:spcBef>
                <a:spcPct val="50000"/>
              </a:spcBef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PMAS </a:t>
            </a:r>
            <a:r>
              <a:rPr lang="ru-RU" sz="1400" dirty="0">
                <a:solidFill>
                  <a:schemeClr val="tx1"/>
                </a:solidFill>
                <a:cs typeface="Arial" charset="0"/>
              </a:rPr>
              <a:t>предупреждает пользователей раньше, чем традиционные</a:t>
            </a:r>
            <a:r>
              <a:rPr lang="en-US" sz="14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cs typeface="Arial" charset="0"/>
              </a:rPr>
              <a:t>сигнализации</a:t>
            </a:r>
            <a:endParaRPr lang="en-US" sz="14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8" name="Rounded Rectangle 101"/>
          <p:cNvSpPr>
            <a:spLocks noChangeArrowheads="1"/>
          </p:cNvSpPr>
          <p:nvPr/>
        </p:nvSpPr>
        <p:spPr bwMode="auto">
          <a:xfrm>
            <a:off x="2483768" y="5669280"/>
            <a:ext cx="2952328" cy="1055608"/>
          </a:xfrm>
          <a:prstGeom prst="roundRect">
            <a:avLst>
              <a:gd name="adj" fmla="val 4292"/>
            </a:avLst>
          </a:prstGeom>
          <a:solidFill>
            <a:srgbClr val="669900"/>
          </a:solidFill>
          <a:ln>
            <a:noFill/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7475" indent="-3175"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rgbClr val="FFFFFF"/>
                </a:solidFill>
                <a:cs typeface="Arial" charset="0"/>
              </a:rPr>
              <a:t>Нормальная работа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  <a:p>
            <a:pPr marL="117475" indent="-3175" algn="ctr">
              <a:spcBef>
                <a:spcPct val="50000"/>
              </a:spcBef>
              <a:defRPr/>
            </a:pPr>
            <a:r>
              <a:rPr lang="ru-RU" sz="1600" dirty="0">
                <a:solidFill>
                  <a:srgbClr val="FFFFFF"/>
                </a:solidFill>
                <a:cs typeface="Arial" charset="0"/>
              </a:rPr>
              <a:t>Небольшое кол-во  ложных сигнализаций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>
            <a:off x="1866900" y="1809750"/>
            <a:ext cx="4349750" cy="0"/>
          </a:xfrm>
          <a:prstGeom prst="line">
            <a:avLst/>
          </a:prstGeom>
          <a:noFill/>
          <a:ln w="25400">
            <a:solidFill>
              <a:schemeClr val="accent4"/>
            </a:solidFill>
            <a:prstDash val="dash"/>
            <a:round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en-US" sz="1600" dirty="0">
              <a:solidFill>
                <a:srgbClr val="415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SmartSignal</a:t>
            </a:r>
            <a:r>
              <a:rPr lang="ru-RU" dirty="0" smtClean="0">
                <a:latin typeface="+mn-lt"/>
              </a:rPr>
              <a:t>. Построение модели</a:t>
            </a:r>
            <a:endParaRPr lang="ru-RU" dirty="0">
              <a:latin typeface="+mn-lt"/>
            </a:endParaRPr>
          </a:p>
        </p:txBody>
      </p:sp>
      <p:sp>
        <p:nvSpPr>
          <p:cNvPr id="4" name="Bent Arrow 4"/>
          <p:cNvSpPr/>
          <p:nvPr/>
        </p:nvSpPr>
        <p:spPr bwMode="auto">
          <a:xfrm rot="10800000">
            <a:off x="6061399" y="5929790"/>
            <a:ext cx="470032" cy="486424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3200">
              <a:solidFill>
                <a:srgbClr val="4157AD"/>
              </a:solidFill>
            </a:endParaRPr>
          </a:p>
        </p:txBody>
      </p:sp>
      <p:pic>
        <p:nvPicPr>
          <p:cNvPr id="5" name="Picture 49" descr="GreyBlackGe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604690"/>
            <a:ext cx="1293717" cy="12192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TextBox 5"/>
          <p:cNvSpPr txBox="1"/>
          <p:nvPr/>
        </p:nvSpPr>
        <p:spPr>
          <a:xfrm>
            <a:off x="6096000" y="1995363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Шаблон (</a:t>
            </a:r>
            <a:r>
              <a:rPr lang="en-US" sz="2800" dirty="0">
                <a:solidFill>
                  <a:srgbClr val="FF0000"/>
                </a:solidFill>
              </a:rPr>
              <a:t>blueprint)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0432" y="1743472"/>
            <a:ext cx="3267472" cy="9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5pPr>
            <a:lvl6pPr marL="4572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6pPr>
            <a:lvl7pPr marL="9144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7pPr>
            <a:lvl8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8pPr>
            <a:lvl9pPr marL="1828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9pPr>
          </a:lstStyle>
          <a:p>
            <a:pPr algn="ctr">
              <a:defRPr/>
            </a:pPr>
            <a:r>
              <a:rPr lang="ru-RU" sz="3200" kern="0" dirty="0">
                <a:latin typeface="+mn-lt"/>
              </a:rPr>
              <a:t>Выб</a:t>
            </a:r>
            <a:r>
              <a:rPr lang="ru-RU" sz="3200" kern="0" dirty="0" smtClean="0">
                <a:latin typeface="+mn-lt"/>
              </a:rPr>
              <a:t>ор шаблона </a:t>
            </a:r>
          </a:p>
          <a:p>
            <a:pPr algn="ctr">
              <a:defRPr/>
            </a:pPr>
            <a:r>
              <a:rPr lang="ru-RU" sz="3200" kern="0" dirty="0" smtClean="0">
                <a:latin typeface="+mn-lt"/>
              </a:rPr>
              <a:t>оборудования</a:t>
            </a:r>
            <a:endParaRPr lang="en-US" sz="1800" kern="0" dirty="0">
              <a:latin typeface="+mn-lt"/>
            </a:endParaRPr>
          </a:p>
        </p:txBody>
      </p:sp>
      <p:sp>
        <p:nvSpPr>
          <p:cNvPr id="8" name="Rectangle 1"/>
          <p:cNvSpPr/>
          <p:nvPr/>
        </p:nvSpPr>
        <p:spPr bwMode="auto">
          <a:xfrm>
            <a:off x="4716016" y="1616596"/>
            <a:ext cx="1327297" cy="1219200"/>
          </a:xfrm>
          <a:prstGeom prst="rect">
            <a:avLst/>
          </a:prstGeom>
          <a:solidFill>
            <a:schemeClr val="bg2">
              <a:alpha val="8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3200">
              <a:solidFill>
                <a:srgbClr val="4157AD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3515433"/>
            <a:ext cx="3843536" cy="92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5pPr>
            <a:lvl6pPr marL="4572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6pPr>
            <a:lvl7pPr marL="9144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7pPr>
            <a:lvl8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8pPr>
            <a:lvl9pPr marL="1828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9pPr>
          </a:lstStyle>
          <a:p>
            <a:pPr algn="ctr">
              <a:defRPr/>
            </a:pPr>
            <a:r>
              <a:rPr lang="ru-RU" sz="3200" kern="0" dirty="0" smtClean="0">
                <a:latin typeface="+mn-lt"/>
              </a:rPr>
              <a:t>Подстройка </a:t>
            </a:r>
            <a:r>
              <a:rPr lang="ru-RU" sz="3200" kern="0" dirty="0">
                <a:latin typeface="+mn-lt"/>
              </a:rPr>
              <a:t>шаблона, </a:t>
            </a:r>
            <a:endParaRPr lang="ru-RU" sz="3200" kern="0" dirty="0" smtClean="0">
              <a:latin typeface="+mn-lt"/>
            </a:endParaRPr>
          </a:p>
          <a:p>
            <a:pPr algn="ctr">
              <a:defRPr/>
            </a:pPr>
            <a:r>
              <a:rPr lang="ru-RU" sz="3200" kern="0" dirty="0" smtClean="0">
                <a:latin typeface="+mn-lt"/>
              </a:rPr>
              <a:t>создание </a:t>
            </a:r>
            <a:r>
              <a:rPr lang="ru-RU" sz="3200" kern="0" dirty="0">
                <a:latin typeface="+mn-lt"/>
              </a:rPr>
              <a:t>модели</a:t>
            </a:r>
            <a:endParaRPr lang="en-US" sz="1800" kern="0" dirty="0">
              <a:latin typeface="+mn-lt"/>
            </a:endParaRPr>
          </a:p>
        </p:txBody>
      </p:sp>
      <p:pic>
        <p:nvPicPr>
          <p:cNvPr id="10" name="Picture 54" descr="GreyBlackGe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8585" y="3386959"/>
            <a:ext cx="1324728" cy="124842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1" name="TextBox 10"/>
          <p:cNvSpPr txBox="1"/>
          <p:nvPr/>
        </p:nvSpPr>
        <p:spPr>
          <a:xfrm>
            <a:off x="6096000" y="3597923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Заготовка модели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9282" y="5243969"/>
            <a:ext cx="3229773" cy="99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5pPr>
            <a:lvl6pPr marL="4572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6pPr>
            <a:lvl7pPr marL="9144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7pPr>
            <a:lvl8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8pPr>
            <a:lvl9pPr marL="1828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157AD"/>
                </a:solidFill>
                <a:latin typeface="GE Inspira" pitchFamily="34" charset="0"/>
              </a:defRPr>
            </a:lvl9pPr>
          </a:lstStyle>
          <a:p>
            <a:pPr algn="ctr">
              <a:defRPr/>
            </a:pPr>
            <a:r>
              <a:rPr lang="ru-RU" sz="3200" kern="0" dirty="0" smtClean="0">
                <a:latin typeface="+mn-lt"/>
              </a:rPr>
              <a:t>Обучение модели</a:t>
            </a:r>
          </a:p>
          <a:p>
            <a:pPr algn="ctr">
              <a:defRPr/>
            </a:pPr>
            <a:r>
              <a:rPr lang="ru-RU" sz="3200" kern="0" dirty="0" smtClean="0">
                <a:latin typeface="+mn-lt"/>
              </a:rPr>
              <a:t> на </a:t>
            </a:r>
            <a:r>
              <a:rPr lang="ru-RU" sz="3200" kern="0" dirty="0">
                <a:latin typeface="+mn-lt"/>
              </a:rPr>
              <a:t>истор. данных</a:t>
            </a:r>
            <a:endParaRPr lang="en-US" sz="1800" kern="0" dirty="0">
              <a:latin typeface="+mn-lt"/>
            </a:endParaRPr>
          </a:p>
        </p:txBody>
      </p:sp>
      <p:pic>
        <p:nvPicPr>
          <p:cNvPr id="13" name="Picture 57" descr="GreyBlackGe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9004" y="5167814"/>
            <a:ext cx="1324728" cy="124842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4" name="TextBox 13"/>
          <p:cNvSpPr txBox="1"/>
          <p:nvPr/>
        </p:nvSpPr>
        <p:spPr>
          <a:xfrm>
            <a:off x="7294628" y="5436196"/>
            <a:ext cx="1526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</a:rPr>
              <a:t>Модель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Picture 5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23" y="4996057"/>
            <a:ext cx="1269733" cy="10099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Down Arrow 64"/>
          <p:cNvSpPr/>
          <p:nvPr/>
        </p:nvSpPr>
        <p:spPr bwMode="auto">
          <a:xfrm>
            <a:off x="1387165" y="4609881"/>
            <a:ext cx="1374006" cy="46166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3200">
              <a:solidFill>
                <a:srgbClr val="4157AD"/>
              </a:solidFill>
            </a:endParaRPr>
          </a:p>
        </p:txBody>
      </p:sp>
      <p:sp>
        <p:nvSpPr>
          <p:cNvPr id="17" name="Down Arrow 65"/>
          <p:cNvSpPr/>
          <p:nvPr/>
        </p:nvSpPr>
        <p:spPr bwMode="auto">
          <a:xfrm>
            <a:off x="1387165" y="2881344"/>
            <a:ext cx="1374006" cy="46166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3200">
              <a:solidFill>
                <a:srgbClr val="415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ru-RU" dirty="0">
                <a:latin typeface="+mn-lt"/>
              </a:rPr>
              <a:t>Статистика для обучения модели – 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базируется </a:t>
            </a:r>
            <a:r>
              <a:rPr lang="ru-RU" dirty="0">
                <a:latin typeface="+mn-lt"/>
              </a:rPr>
              <a:t>на штатной </a:t>
            </a:r>
            <a:r>
              <a:rPr lang="ru-RU" dirty="0" smtClean="0">
                <a:latin typeface="+mn-lt"/>
              </a:rPr>
              <a:t>работе</a:t>
            </a:r>
            <a:endParaRPr lang="ru-RU" dirty="0">
              <a:latin typeface="+mn-lt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494776" y="6355080"/>
            <a:ext cx="496824" cy="4206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>
              <a:defRPr sz="1400" b="1"/>
            </a:lvl1pPr>
          </a:lstStyle>
          <a:p>
            <a:pPr eaLnBrk="0" hangingPunct="0"/>
            <a:fld id="{BFDC49DC-4C59-0B46-B4E4-08C86B3978D0}" type="slidenum">
              <a:rPr lang="en-US" sz="2800">
                <a:solidFill>
                  <a:srgbClr val="000000"/>
                </a:solidFill>
              </a:rPr>
              <a:pPr eaLnBrk="0" hangingPunct="0"/>
              <a:t>35</a:t>
            </a:fld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480060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GreyBlackGe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0041" y="2819400"/>
            <a:ext cx="2183147" cy="20574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TextBox 6"/>
          <p:cNvSpPr txBox="1"/>
          <p:nvPr/>
        </p:nvSpPr>
        <p:spPr>
          <a:xfrm>
            <a:off x="6127614" y="48768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</a:rPr>
              <a:t>Модель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6"/>
          <p:cNvCxnSpPr/>
          <p:nvPr/>
        </p:nvCxnSpPr>
        <p:spPr bwMode="auto">
          <a:xfrm>
            <a:off x="1447800" y="2808342"/>
            <a:ext cx="1676400" cy="327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447800" y="4528371"/>
            <a:ext cx="1676400" cy="15533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cxnSp>
        <p:nvCxnSpPr>
          <p:cNvPr id="10" name="Straight Connector 11"/>
          <p:cNvCxnSpPr/>
          <p:nvPr/>
        </p:nvCxnSpPr>
        <p:spPr bwMode="auto">
          <a:xfrm flipV="1">
            <a:off x="3119120" y="6066502"/>
            <a:ext cx="2672080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895600" y="56388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</a:rPr>
              <a:t>Участки штатной работы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Down Arrow 17"/>
          <p:cNvSpPr/>
          <p:nvPr/>
        </p:nvSpPr>
        <p:spPr>
          <a:xfrm rot="16200000">
            <a:off x="5397500" y="3308415"/>
            <a:ext cx="1092200" cy="8698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 defTabSz="685776" fontAlgn="auto">
              <a:spcBef>
                <a:spcPts val="0"/>
              </a:spcBef>
              <a:spcAft>
                <a:spcPts val="0"/>
              </a:spcAft>
            </a:pPr>
            <a:endParaRPr lang="en-GB" sz="2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ru-RU" dirty="0"/>
              <a:t>Шаблоны поведения оборудования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 неисправности</a:t>
            </a:r>
            <a:endParaRPr lang="ru-RU" dirty="0">
              <a:latin typeface="+mn-lt"/>
            </a:endParaRPr>
          </a:p>
        </p:txBody>
      </p:sp>
      <p:sp>
        <p:nvSpPr>
          <p:cNvPr id="4" name="Rectangle 28"/>
          <p:cNvSpPr/>
          <p:nvPr/>
        </p:nvSpPr>
        <p:spPr>
          <a:xfrm>
            <a:off x="7299702" y="2641610"/>
            <a:ext cx="1676400" cy="2781836"/>
          </a:xfrm>
          <a:prstGeom prst="rect">
            <a:avLst/>
          </a:prstGeom>
          <a:solidFill>
            <a:srgbClr val="EEF5E7"/>
          </a:solidFill>
          <a:ln>
            <a:solidFill>
              <a:srgbClr val="69913B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/>
          <p:nvPr/>
        </p:nvSpPr>
        <p:spPr>
          <a:xfrm>
            <a:off x="3289739" y="2641610"/>
            <a:ext cx="1676400" cy="2781836"/>
          </a:xfrm>
          <a:prstGeom prst="rect">
            <a:avLst/>
          </a:prstGeom>
          <a:solidFill>
            <a:srgbClr val="EFE4F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Flowchart: Alternate Process 16"/>
          <p:cNvSpPr/>
          <p:nvPr/>
        </p:nvSpPr>
        <p:spPr>
          <a:xfrm>
            <a:off x="76200" y="3408203"/>
            <a:ext cx="2209800" cy="609600"/>
          </a:xfrm>
          <a:prstGeom prst="flowChartAlternateProcess">
            <a:avLst/>
          </a:prstGeo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FFFFFF"/>
                </a:solidFill>
              </a:rPr>
              <a:t>Вибрация подшипника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Flowchart: Alternate Process 17"/>
          <p:cNvSpPr/>
          <p:nvPr/>
        </p:nvSpPr>
        <p:spPr>
          <a:xfrm>
            <a:off x="76200" y="2722169"/>
            <a:ext cx="2209800" cy="609600"/>
          </a:xfrm>
          <a:prstGeom prst="snip1Rect">
            <a:avLst/>
          </a:prstGeo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</a:rPr>
              <a:t>Температура подшипника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Flowchart: Alternate Process 19"/>
          <p:cNvSpPr/>
          <p:nvPr/>
        </p:nvSpPr>
        <p:spPr>
          <a:xfrm>
            <a:off x="76200" y="4096622"/>
            <a:ext cx="2209800" cy="609600"/>
          </a:xfrm>
          <a:prstGeom prst="flowChartAlternateProcess">
            <a:avLst/>
          </a:prstGeo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FFFFFF"/>
                </a:solidFill>
              </a:rPr>
              <a:t>Температура смазочного масла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Flowchart: Alternate Process 20"/>
          <p:cNvSpPr/>
          <p:nvPr/>
        </p:nvSpPr>
        <p:spPr>
          <a:xfrm>
            <a:off x="7162800" y="2093357"/>
            <a:ext cx="1905000" cy="533400"/>
          </a:xfrm>
          <a:prstGeom prst="flowChartAlternateProcess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</a:rPr>
              <a:t>Неисправность подшипника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Flowchart: Alternate Process 21"/>
          <p:cNvSpPr/>
          <p:nvPr/>
        </p:nvSpPr>
        <p:spPr>
          <a:xfrm>
            <a:off x="3169404" y="2093357"/>
            <a:ext cx="1905000" cy="533400"/>
          </a:xfrm>
          <a:prstGeom prst="flowChartAlternateProcess">
            <a:avLst/>
          </a:prstGeom>
          <a:solidFill>
            <a:srgbClr val="3574B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</a:rPr>
              <a:t>Потеря давления уплотнения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Flowchart: Alternate Process 29"/>
          <p:cNvSpPr/>
          <p:nvPr/>
        </p:nvSpPr>
        <p:spPr>
          <a:xfrm>
            <a:off x="76200" y="4772162"/>
            <a:ext cx="2209800" cy="754660"/>
          </a:xfrm>
          <a:prstGeom prst="flowChartAlternateProcess">
            <a:avLst/>
          </a:prstGeo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FFFFFF"/>
                </a:solidFill>
              </a:rPr>
              <a:t>Давление масляного уплотнения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2" name="Rectangle 33"/>
          <p:cNvSpPr/>
          <p:nvPr/>
        </p:nvSpPr>
        <p:spPr>
          <a:xfrm>
            <a:off x="5303004" y="2641610"/>
            <a:ext cx="1676400" cy="2781836"/>
          </a:xfrm>
          <a:prstGeom prst="rect">
            <a:avLst/>
          </a:prstGeom>
          <a:solidFill>
            <a:srgbClr val="EDF7F7"/>
          </a:solidFill>
          <a:ln>
            <a:solidFill>
              <a:srgbClr val="377578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Flowchart: Alternate Process 34"/>
          <p:cNvSpPr/>
          <p:nvPr/>
        </p:nvSpPr>
        <p:spPr>
          <a:xfrm>
            <a:off x="5166102" y="2093357"/>
            <a:ext cx="1905000" cy="53340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</a:rPr>
              <a:t>Потеря охлаждения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4" name="Rectangle 32"/>
          <p:cNvSpPr>
            <a:spLocks noChangeAspect="1"/>
          </p:cNvSpPr>
          <p:nvPr/>
        </p:nvSpPr>
        <p:spPr>
          <a:xfrm rot="2700000">
            <a:off x="3998469" y="4930151"/>
            <a:ext cx="285750" cy="285750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Rectangle 25"/>
          <p:cNvSpPr>
            <a:spLocks noChangeAspect="1"/>
          </p:cNvSpPr>
          <p:nvPr/>
        </p:nvSpPr>
        <p:spPr>
          <a:xfrm rot="2700000">
            <a:off x="8071688" y="2917355"/>
            <a:ext cx="285750" cy="285750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Rectangle 35"/>
          <p:cNvSpPr>
            <a:spLocks noChangeAspect="1"/>
          </p:cNvSpPr>
          <p:nvPr/>
        </p:nvSpPr>
        <p:spPr>
          <a:xfrm rot="2700000">
            <a:off x="6002781" y="2888780"/>
            <a:ext cx="285750" cy="285750"/>
          </a:xfrm>
          <a:prstGeom prst="rect">
            <a:avLst/>
          </a:prstGeom>
          <a:solidFill>
            <a:srgbClr val="FFCC00"/>
          </a:solidFill>
          <a:ln/>
        </p:spPr>
        <p:style>
          <a:lnRef idx="1">
            <a:schemeClr val="accent6"/>
          </a:lnRef>
          <a:fillRef idx="1002">
            <a:schemeClr val="dk2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" name="Rectangle 37"/>
          <p:cNvSpPr>
            <a:spLocks noChangeAspect="1"/>
          </p:cNvSpPr>
          <p:nvPr/>
        </p:nvSpPr>
        <p:spPr>
          <a:xfrm rot="2700000">
            <a:off x="6006883" y="4247501"/>
            <a:ext cx="285750" cy="285750"/>
          </a:xfrm>
          <a:prstGeom prst="rect">
            <a:avLst/>
          </a:prstGeom>
          <a:solidFill>
            <a:srgbClr val="FFCC00"/>
          </a:solidFill>
          <a:ln/>
        </p:spPr>
        <p:style>
          <a:lnRef idx="1">
            <a:schemeClr val="accent6"/>
          </a:lnRef>
          <a:fillRef idx="1002">
            <a:schemeClr val="dk2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Rectangle 38"/>
          <p:cNvSpPr>
            <a:spLocks noChangeAspect="1"/>
          </p:cNvSpPr>
          <p:nvPr/>
        </p:nvSpPr>
        <p:spPr>
          <a:xfrm rot="2700000">
            <a:off x="8084694" y="3584105"/>
            <a:ext cx="285750" cy="285750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Rectangle 39"/>
          <p:cNvSpPr>
            <a:spLocks noChangeAspect="1"/>
          </p:cNvSpPr>
          <p:nvPr/>
        </p:nvSpPr>
        <p:spPr>
          <a:xfrm rot="2700000">
            <a:off x="2649981" y="2888780"/>
            <a:ext cx="285750" cy="285750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Rectangle 40"/>
          <p:cNvSpPr>
            <a:spLocks noChangeAspect="1"/>
          </p:cNvSpPr>
          <p:nvPr/>
        </p:nvSpPr>
        <p:spPr>
          <a:xfrm rot="2700000">
            <a:off x="2662987" y="3574580"/>
            <a:ext cx="285750" cy="285750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21" name="Group 42"/>
          <p:cNvGrpSpPr/>
          <p:nvPr/>
        </p:nvGrpSpPr>
        <p:grpSpPr>
          <a:xfrm>
            <a:off x="5939150" y="5867400"/>
            <a:ext cx="1376050" cy="396874"/>
            <a:chOff x="11875" y="0"/>
            <a:chExt cx="1600200" cy="396874"/>
          </a:xfrm>
          <a:noFill/>
        </p:grpSpPr>
        <p:sp>
          <p:nvSpPr>
            <p:cNvPr id="22" name="Rounded Rectangle 70"/>
            <p:cNvSpPr/>
            <p:nvPr/>
          </p:nvSpPr>
          <p:spPr>
            <a:xfrm>
              <a:off x="11875" y="0"/>
              <a:ext cx="1600200" cy="396874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1E4191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23" name="Rounded Rectangle 4"/>
            <p:cNvSpPr/>
            <p:nvPr/>
          </p:nvSpPr>
          <p:spPr>
            <a:xfrm>
              <a:off x="371602" y="0"/>
              <a:ext cx="1240472" cy="39687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solidFill>
                    <a:srgbClr val="1E4191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Высокое</a:t>
              </a:r>
              <a:endParaRPr lang="en-US" sz="1600" dirty="0">
                <a:solidFill>
                  <a:srgbClr val="1E4191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4" name="Diamond 61"/>
          <p:cNvSpPr/>
          <p:nvPr/>
        </p:nvSpPr>
        <p:spPr>
          <a:xfrm>
            <a:off x="5910062" y="5901624"/>
            <a:ext cx="338328" cy="338328"/>
          </a:xfrm>
          <a:prstGeom prst="diamond">
            <a:avLst/>
          </a:prstGeom>
          <a:solidFill>
            <a:srgbClr val="FF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002">
            <a:schemeClr val="dk2"/>
          </a:fillRef>
          <a:effectRef idx="2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grpSp>
        <p:nvGrpSpPr>
          <p:cNvPr id="25" name="Group 46"/>
          <p:cNvGrpSpPr/>
          <p:nvPr/>
        </p:nvGrpSpPr>
        <p:grpSpPr>
          <a:xfrm>
            <a:off x="5934700" y="6248400"/>
            <a:ext cx="1376050" cy="396874"/>
            <a:chOff x="0" y="436562"/>
            <a:chExt cx="1600200" cy="396874"/>
          </a:xfrm>
          <a:noFill/>
        </p:grpSpPr>
        <p:sp>
          <p:nvSpPr>
            <p:cNvPr id="26" name="Rounded Rectangle 68"/>
            <p:cNvSpPr/>
            <p:nvPr/>
          </p:nvSpPr>
          <p:spPr>
            <a:xfrm>
              <a:off x="0" y="436562"/>
              <a:ext cx="1600200" cy="396874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1E4191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27" name="Rounded Rectangle 4"/>
            <p:cNvSpPr/>
            <p:nvPr/>
          </p:nvSpPr>
          <p:spPr>
            <a:xfrm>
              <a:off x="359727" y="436562"/>
              <a:ext cx="1240472" cy="39687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>
                  <a:solidFill>
                    <a:srgbClr val="1E4191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Очень высокое</a:t>
              </a:r>
              <a:endParaRPr lang="en-US" sz="1600" dirty="0">
                <a:solidFill>
                  <a:srgbClr val="1E4191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8" name="Rectangle 42"/>
          <p:cNvSpPr>
            <a:spLocks noChangeAspect="1"/>
          </p:cNvSpPr>
          <p:nvPr/>
        </p:nvSpPr>
        <p:spPr>
          <a:xfrm rot="2700000">
            <a:off x="5964926" y="6293269"/>
            <a:ext cx="228600" cy="228600"/>
          </a:xfrm>
          <a:prstGeom prst="rect">
            <a:avLst/>
          </a:prstGeom>
          <a:solidFill>
            <a:srgbClr val="C0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24200" y="16288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rgbClr val="1E4191"/>
                </a:solidFill>
              </a:rPr>
              <a:t>Шаблоны неисправности оборудования</a:t>
            </a:r>
            <a:endParaRPr lang="en-US" sz="2400" dirty="0">
              <a:solidFill>
                <a:srgbClr val="1E419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231243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rgbClr val="1E4191"/>
                </a:solidFill>
              </a:rPr>
              <a:t>Датчики</a:t>
            </a:r>
            <a:endParaRPr lang="en-US" sz="2400" dirty="0">
              <a:solidFill>
                <a:srgbClr val="1E419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57400" y="5142507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1E4191"/>
                </a:solidFill>
              </a:rPr>
              <a:t>Текущее поведение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1E4191"/>
                </a:solidFill>
              </a:rPr>
              <a:t>датчика</a:t>
            </a:r>
            <a:endParaRPr lang="en-US" dirty="0">
              <a:solidFill>
                <a:srgbClr val="1E4191"/>
              </a:solidFill>
            </a:endParaRPr>
          </a:p>
        </p:txBody>
      </p:sp>
      <p:sp>
        <p:nvSpPr>
          <p:cNvPr id="32" name="Rounded Rectangle 44"/>
          <p:cNvSpPr/>
          <p:nvPr/>
        </p:nvSpPr>
        <p:spPr>
          <a:xfrm>
            <a:off x="2057400" y="2321957"/>
            <a:ext cx="1447800" cy="3810000"/>
          </a:xfrm>
          <a:prstGeom prst="roundRect">
            <a:avLst/>
          </a:prstGeom>
          <a:noFill/>
          <a:ln w="57150">
            <a:solidFill>
              <a:srgbClr val="4D4D4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1E419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39000" y="4592449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1E4191"/>
                </a:solidFill>
              </a:rPr>
              <a:t>Соответствие шаблону неисправности</a:t>
            </a:r>
            <a:endParaRPr lang="en-US" sz="1600" dirty="0">
              <a:solidFill>
                <a:srgbClr val="1E4191"/>
              </a:solidFill>
            </a:endParaRPr>
          </a:p>
        </p:txBody>
      </p:sp>
      <p:sp>
        <p:nvSpPr>
          <p:cNvPr id="34" name="Rounded Rectangle 46"/>
          <p:cNvSpPr/>
          <p:nvPr/>
        </p:nvSpPr>
        <p:spPr>
          <a:xfrm>
            <a:off x="7086600" y="2093357"/>
            <a:ext cx="2057400" cy="3505200"/>
          </a:xfrm>
          <a:prstGeom prst="roundRect">
            <a:avLst/>
          </a:prstGeom>
          <a:noFill/>
          <a:ln w="57150">
            <a:solidFill>
              <a:srgbClr val="4D4D4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1E4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6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764 L 0.59462 0.0039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0" y="-2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347 L 0.59323 0.0039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4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9" grpId="0"/>
      <p:bldP spid="30" grpId="0"/>
      <p:bldP spid="31" grpId="0"/>
      <p:bldP spid="31" grpId="1"/>
      <p:bldP spid="32" grpId="0" animBg="1"/>
      <p:bldP spid="32" grpId="1" animBg="1"/>
      <p:bldP spid="33" grpId="0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Шаблоны </a:t>
            </a:r>
            <a:r>
              <a:rPr lang="en-US" dirty="0" err="1" smtClean="0">
                <a:latin typeface="+mn-lt"/>
              </a:rPr>
              <a:t>SmartSignal</a:t>
            </a:r>
            <a:endParaRPr lang="ru-RU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1466950"/>
            <a:ext cx="4078098" cy="166199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defTabSz="6857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prstClr val="white"/>
                </a:solidFill>
              </a:rPr>
              <a:t>Готовые шаблоны по маркам и производителям</a:t>
            </a:r>
          </a:p>
          <a:p>
            <a:pPr defTabSz="68577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5" name="Down Arrow 11"/>
          <p:cNvSpPr/>
          <p:nvPr/>
        </p:nvSpPr>
        <p:spPr>
          <a:xfrm>
            <a:off x="1835849" y="3221856"/>
            <a:ext cx="1092200" cy="7112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 defTabSz="68577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5890" y="1466950"/>
            <a:ext cx="4308597" cy="166199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defTabSz="6857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prstClr val="white"/>
                </a:solidFill>
              </a:rPr>
              <a:t>Обобщенные шаблоны по типам (насос, двигатель, турбина и т.п.)</a:t>
            </a:r>
          </a:p>
          <a:p>
            <a:pPr defTabSz="68577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788" y="3841353"/>
            <a:ext cx="4512236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7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FF0000"/>
                </a:solidFill>
              </a:rPr>
              <a:t>Основаны на реальных проектах </a:t>
            </a:r>
            <a:r>
              <a:rPr lang="en-US" sz="2000" b="1" u="sng" dirty="0">
                <a:solidFill>
                  <a:srgbClr val="FF0000"/>
                </a:solidFill>
              </a:rPr>
              <a:t>GE</a:t>
            </a:r>
            <a:r>
              <a:rPr lang="ru-RU" sz="2000" b="1" u="sng" dirty="0">
                <a:solidFill>
                  <a:srgbClr val="FF0000"/>
                </a:solidFill>
              </a:rPr>
              <a:t>:</a:t>
            </a:r>
          </a:p>
          <a:p>
            <a:pPr marL="342840" indent="-342840" defTabSz="68577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solidFill>
                  <a:srgbClr val="575757"/>
                </a:solidFill>
              </a:rPr>
              <a:t>Точное соответствие агрегату</a:t>
            </a:r>
            <a:r>
              <a:rPr lang="en-US" sz="2000" dirty="0">
                <a:solidFill>
                  <a:srgbClr val="575757"/>
                </a:solidFill>
              </a:rPr>
              <a:t>;</a:t>
            </a:r>
            <a:endParaRPr lang="ru-RU" sz="2000" dirty="0">
              <a:solidFill>
                <a:srgbClr val="575757"/>
              </a:solidFill>
            </a:endParaRPr>
          </a:p>
          <a:p>
            <a:pPr marL="342840" indent="-342840" defTabSz="68577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solidFill>
                  <a:srgbClr val="575757"/>
                </a:solidFill>
              </a:rPr>
              <a:t>Мгновенное подключение к данным и привязка параметров;</a:t>
            </a:r>
          </a:p>
          <a:p>
            <a:pPr marL="342840" indent="-342840" defTabSz="68577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solidFill>
                  <a:srgbClr val="575757"/>
                </a:solidFill>
              </a:rPr>
              <a:t>Использование опыта инженеров </a:t>
            </a:r>
            <a:r>
              <a:rPr lang="en-US" sz="2000" dirty="0">
                <a:solidFill>
                  <a:srgbClr val="575757"/>
                </a:solidFill>
              </a:rPr>
              <a:t>GE (</a:t>
            </a:r>
            <a:r>
              <a:rPr lang="ru-RU" sz="2000" dirty="0">
                <a:solidFill>
                  <a:srgbClr val="575757"/>
                </a:solidFill>
              </a:rPr>
              <a:t>технологов и </a:t>
            </a:r>
            <a:r>
              <a:rPr lang="ru-RU" sz="2000" dirty="0" err="1" smtClean="0">
                <a:solidFill>
                  <a:srgbClr val="575757"/>
                </a:solidFill>
              </a:rPr>
              <a:t>спец.мониторинга</a:t>
            </a:r>
            <a:r>
              <a:rPr lang="en-US" sz="2000" dirty="0">
                <a:solidFill>
                  <a:srgbClr val="575757"/>
                </a:solidFill>
              </a:rPr>
              <a:t>)</a:t>
            </a:r>
            <a:r>
              <a:rPr lang="ru-RU" sz="2000" dirty="0">
                <a:solidFill>
                  <a:srgbClr val="575757"/>
                </a:solidFill>
              </a:rPr>
              <a:t>;</a:t>
            </a:r>
          </a:p>
        </p:txBody>
      </p:sp>
      <p:sp>
        <p:nvSpPr>
          <p:cNvPr id="8" name="Down Arrow 10"/>
          <p:cNvSpPr/>
          <p:nvPr/>
        </p:nvSpPr>
        <p:spPr>
          <a:xfrm>
            <a:off x="6337300" y="3221856"/>
            <a:ext cx="1092200" cy="7112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 defTabSz="68577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3858721"/>
            <a:ext cx="4033050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7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FF0000"/>
                </a:solidFill>
              </a:rPr>
              <a:t>Основаны на теоретических знаниях и обобщении опыта </a:t>
            </a:r>
            <a:r>
              <a:rPr lang="en-US" sz="2000" b="1" u="sng" dirty="0">
                <a:solidFill>
                  <a:srgbClr val="FF0000"/>
                </a:solidFill>
              </a:rPr>
              <a:t>GE:</a:t>
            </a:r>
            <a:endParaRPr lang="ru-RU" sz="2000" b="1" u="sng" dirty="0">
              <a:solidFill>
                <a:srgbClr val="FF0000"/>
              </a:solidFill>
            </a:endParaRPr>
          </a:p>
          <a:p>
            <a:pPr marL="342840" indent="-342840" defTabSz="68577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solidFill>
                  <a:srgbClr val="575757"/>
                </a:solidFill>
              </a:rPr>
              <a:t>Универсальность шаблона (подходит под любую марку)</a:t>
            </a:r>
            <a:r>
              <a:rPr lang="en-US" sz="2000" dirty="0">
                <a:solidFill>
                  <a:srgbClr val="575757"/>
                </a:solidFill>
              </a:rPr>
              <a:t>;</a:t>
            </a:r>
            <a:endParaRPr lang="ru-RU" sz="2000" dirty="0">
              <a:solidFill>
                <a:srgbClr val="575757"/>
              </a:solidFill>
            </a:endParaRPr>
          </a:p>
          <a:p>
            <a:pPr marL="342840" indent="-342840" defTabSz="68577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solidFill>
                  <a:srgbClr val="575757"/>
                </a:solidFill>
              </a:rPr>
              <a:t>Гибкость настройки (варианты доступных измерений);</a:t>
            </a:r>
          </a:p>
          <a:p>
            <a:pPr marL="342840" indent="-342840" defTabSz="68577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solidFill>
                  <a:srgbClr val="575757"/>
                </a:solidFill>
              </a:rPr>
              <a:t>Использование собственного опыта специалистов Заказчика.</a:t>
            </a:r>
          </a:p>
        </p:txBody>
      </p:sp>
    </p:spTree>
    <p:extLst>
      <p:ext uri="{BB962C8B-B14F-4D97-AF65-F5344CB8AC3E}">
        <p14:creationId xmlns:p14="http://schemas.microsoft.com/office/powerpoint/2010/main" val="294835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/>
          <a:lstStyle/>
          <a:p>
            <a:r>
              <a:rPr lang="ru-RU" dirty="0">
                <a:latin typeface="+mn-lt"/>
              </a:rPr>
              <a:t>Примеры готовых библиотек/шаблонов </a:t>
            </a:r>
            <a:r>
              <a:rPr lang="ru-RU" dirty="0" smtClean="0">
                <a:latin typeface="+mn-lt"/>
              </a:rPr>
              <a:t>оборудования</a:t>
            </a:r>
            <a:endParaRPr lang="ru-RU" dirty="0">
              <a:latin typeface="+mn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C5665D3-0E43-48FC-A88B-2B6B94AFAD0A}"/>
              </a:ext>
            </a:extLst>
          </p:cNvPr>
          <p:cNvSpPr/>
          <p:nvPr/>
        </p:nvSpPr>
        <p:spPr>
          <a:xfrm>
            <a:off x="166259" y="1556792"/>
            <a:ext cx="960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Шаровая мельница (</a:t>
            </a:r>
            <a:r>
              <a:rPr lang="en-US" sz="2400" dirty="0">
                <a:solidFill>
                  <a:srgbClr val="575757"/>
                </a:solidFill>
              </a:rPr>
              <a:t>Ball Mill</a:t>
            </a:r>
            <a:r>
              <a:rPr lang="ru-RU" sz="2400" dirty="0">
                <a:solidFill>
                  <a:srgbClr val="575757"/>
                </a:solidFill>
              </a:rPr>
              <a:t>)</a:t>
            </a:r>
            <a:r>
              <a:rPr lang="en-US" sz="2400" dirty="0">
                <a:solidFill>
                  <a:srgbClr val="575757"/>
                </a:solidFill>
              </a:rPr>
              <a:t> - </a:t>
            </a:r>
            <a:r>
              <a:rPr lang="ru-RU" sz="2400" dirty="0">
                <a:solidFill>
                  <a:srgbClr val="575757"/>
                </a:solidFill>
              </a:rPr>
              <a:t>любой </a:t>
            </a:r>
            <a:r>
              <a:rPr lang="en-US" sz="2400" dirty="0">
                <a:solidFill>
                  <a:srgbClr val="575757"/>
                </a:solidFill>
              </a:rPr>
              <a:t>OEM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Элеватор, лебедка (</a:t>
            </a:r>
            <a:r>
              <a:rPr lang="en-US" sz="2400" dirty="0">
                <a:solidFill>
                  <a:srgbClr val="575757"/>
                </a:solidFill>
              </a:rPr>
              <a:t>Hoist</a:t>
            </a:r>
            <a:r>
              <a:rPr lang="ru-RU" sz="2400" dirty="0">
                <a:solidFill>
                  <a:srgbClr val="575757"/>
                </a:solidFill>
              </a:rPr>
              <a:t>)</a:t>
            </a:r>
            <a:r>
              <a:rPr lang="en-US" sz="2400" dirty="0">
                <a:solidFill>
                  <a:srgbClr val="575757"/>
                </a:solidFill>
              </a:rPr>
              <a:t> - </a:t>
            </a:r>
            <a:r>
              <a:rPr lang="ru-RU" sz="2400" dirty="0">
                <a:solidFill>
                  <a:srgbClr val="575757"/>
                </a:solidFill>
              </a:rPr>
              <a:t>любой </a:t>
            </a:r>
            <a:r>
              <a:rPr lang="en-US" sz="2400" dirty="0">
                <a:solidFill>
                  <a:srgbClr val="575757"/>
                </a:solidFill>
              </a:rPr>
              <a:t>OEM	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Небольшой насос (</a:t>
            </a:r>
            <a:r>
              <a:rPr lang="en-US" sz="2400" dirty="0">
                <a:solidFill>
                  <a:srgbClr val="575757"/>
                </a:solidFill>
              </a:rPr>
              <a:t>Small Pump</a:t>
            </a:r>
            <a:r>
              <a:rPr lang="ru-RU" sz="2400" dirty="0">
                <a:solidFill>
                  <a:srgbClr val="575757"/>
                </a:solidFill>
              </a:rPr>
              <a:t>)</a:t>
            </a:r>
            <a:r>
              <a:rPr lang="en-US" sz="2400" dirty="0">
                <a:solidFill>
                  <a:srgbClr val="575757"/>
                </a:solidFill>
              </a:rPr>
              <a:t> - </a:t>
            </a:r>
            <a:r>
              <a:rPr lang="ru-RU" sz="2400" dirty="0">
                <a:solidFill>
                  <a:srgbClr val="575757"/>
                </a:solidFill>
              </a:rPr>
              <a:t>любой </a:t>
            </a:r>
            <a:r>
              <a:rPr lang="en-US" sz="2400" dirty="0">
                <a:solidFill>
                  <a:srgbClr val="575757"/>
                </a:solidFill>
              </a:rPr>
              <a:t>OEM	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Драглайн, скребковый экскаватор (</a:t>
            </a:r>
            <a:r>
              <a:rPr lang="en-US" sz="2400" dirty="0">
                <a:solidFill>
                  <a:srgbClr val="575757"/>
                </a:solidFill>
              </a:rPr>
              <a:t>Dragline</a:t>
            </a:r>
            <a:r>
              <a:rPr lang="ru-RU" sz="2400" dirty="0">
                <a:solidFill>
                  <a:srgbClr val="575757"/>
                </a:solidFill>
              </a:rPr>
              <a:t>)</a:t>
            </a:r>
            <a:r>
              <a:rPr lang="en-US" sz="2400" dirty="0">
                <a:solidFill>
                  <a:srgbClr val="575757"/>
                </a:solidFill>
              </a:rPr>
              <a:t> - </a:t>
            </a:r>
            <a:r>
              <a:rPr lang="ru-RU" sz="2400" dirty="0">
                <a:solidFill>
                  <a:srgbClr val="575757"/>
                </a:solidFill>
              </a:rPr>
              <a:t>любой </a:t>
            </a:r>
            <a:r>
              <a:rPr lang="en-US" sz="2400" dirty="0">
                <a:solidFill>
                  <a:srgbClr val="575757"/>
                </a:solidFill>
              </a:rPr>
              <a:t>OEM	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Карьерный самосвал (</a:t>
            </a:r>
            <a:r>
              <a:rPr lang="en-US" sz="2400" dirty="0">
                <a:solidFill>
                  <a:srgbClr val="575757"/>
                </a:solidFill>
              </a:rPr>
              <a:t>Haul Truck</a:t>
            </a:r>
            <a:r>
              <a:rPr lang="ru-RU" sz="2400" dirty="0">
                <a:solidFill>
                  <a:srgbClr val="575757"/>
                </a:solidFill>
              </a:rPr>
              <a:t>)</a:t>
            </a:r>
            <a:endParaRPr lang="en-US" sz="2400" dirty="0">
              <a:solidFill>
                <a:srgbClr val="575757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575757"/>
                </a:solidFill>
              </a:rPr>
              <a:t>Caterpillar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575757"/>
                </a:solidFill>
              </a:rPr>
              <a:t>Komatsu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любой </a:t>
            </a:r>
            <a:r>
              <a:rPr lang="en-US" sz="2400" dirty="0">
                <a:solidFill>
                  <a:srgbClr val="575757"/>
                </a:solidFill>
              </a:rPr>
              <a:t>OEM	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Электрическая </a:t>
            </a:r>
            <a:r>
              <a:rPr lang="ru-RU" sz="2400" dirty="0" err="1">
                <a:solidFill>
                  <a:srgbClr val="575757"/>
                </a:solidFill>
              </a:rPr>
              <a:t>мехлопата</a:t>
            </a:r>
            <a:r>
              <a:rPr lang="ru-RU" sz="2400" dirty="0">
                <a:solidFill>
                  <a:srgbClr val="575757"/>
                </a:solidFill>
              </a:rPr>
              <a:t> (</a:t>
            </a:r>
            <a:r>
              <a:rPr lang="en-US" sz="2400" dirty="0">
                <a:solidFill>
                  <a:srgbClr val="575757"/>
                </a:solidFill>
              </a:rPr>
              <a:t>Electric Rope Shovel</a:t>
            </a:r>
            <a:r>
              <a:rPr lang="ru-RU" sz="2400" dirty="0">
                <a:solidFill>
                  <a:srgbClr val="575757"/>
                </a:solidFill>
              </a:rPr>
              <a:t>)</a:t>
            </a:r>
            <a:endParaRPr lang="en-US" sz="2400" dirty="0">
              <a:solidFill>
                <a:srgbClr val="575757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любой </a:t>
            </a:r>
            <a:r>
              <a:rPr lang="en-US" sz="2400" dirty="0">
                <a:solidFill>
                  <a:srgbClr val="575757"/>
                </a:solidFill>
              </a:rPr>
              <a:t>OEM	</a:t>
            </a:r>
            <a:endParaRPr lang="ru-RU" sz="2400" dirty="0">
              <a:solidFill>
                <a:srgbClr val="57575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Вентилятор/АВО (</a:t>
            </a:r>
            <a:r>
              <a:rPr lang="en-US" sz="2400" dirty="0">
                <a:solidFill>
                  <a:srgbClr val="575757"/>
                </a:solidFill>
              </a:rPr>
              <a:t>Centrifugal Fan/Blower</a:t>
            </a:r>
            <a:r>
              <a:rPr lang="ru-RU" sz="2400" dirty="0">
                <a:solidFill>
                  <a:srgbClr val="575757"/>
                </a:solidFill>
              </a:rPr>
              <a:t>)</a:t>
            </a:r>
            <a:r>
              <a:rPr lang="en-US" sz="2400" dirty="0">
                <a:solidFill>
                  <a:srgbClr val="575757"/>
                </a:solidFill>
              </a:rPr>
              <a:t> - </a:t>
            </a:r>
            <a:r>
              <a:rPr lang="ru-RU" sz="2400" dirty="0">
                <a:solidFill>
                  <a:srgbClr val="575757"/>
                </a:solidFill>
              </a:rPr>
              <a:t>любой </a:t>
            </a:r>
            <a:r>
              <a:rPr lang="en-US" sz="2400" dirty="0">
                <a:solidFill>
                  <a:srgbClr val="575757"/>
                </a:solidFill>
              </a:rPr>
              <a:t>OEM	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75757"/>
                </a:solidFill>
              </a:rPr>
              <a:t>Редуктор (</a:t>
            </a:r>
            <a:r>
              <a:rPr lang="en-US" sz="2400" dirty="0">
                <a:solidFill>
                  <a:srgbClr val="575757"/>
                </a:solidFill>
              </a:rPr>
              <a:t>Gearbox/Fluid Coupling</a:t>
            </a:r>
            <a:r>
              <a:rPr lang="ru-RU" sz="2400" dirty="0">
                <a:solidFill>
                  <a:srgbClr val="575757"/>
                </a:solidFill>
              </a:rPr>
              <a:t>)</a:t>
            </a:r>
            <a:r>
              <a:rPr lang="en-US" sz="2400" dirty="0">
                <a:solidFill>
                  <a:srgbClr val="575757"/>
                </a:solidFill>
              </a:rPr>
              <a:t> - </a:t>
            </a:r>
            <a:r>
              <a:rPr lang="ru-RU" sz="2400" dirty="0">
                <a:solidFill>
                  <a:srgbClr val="575757"/>
                </a:solidFill>
              </a:rPr>
              <a:t>любой </a:t>
            </a:r>
            <a:r>
              <a:rPr lang="en-US" sz="2400" dirty="0">
                <a:solidFill>
                  <a:srgbClr val="575757"/>
                </a:solidFill>
              </a:rPr>
              <a:t>OEM	</a:t>
            </a:r>
            <a:endParaRPr lang="ru-RU" sz="2400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открывает для себя новое понимание и скрытые ресурсы производства</a:t>
            </a:r>
            <a:endParaRPr lang="ru-RU" sz="3200" dirty="0">
              <a:latin typeface="+mn-lt"/>
            </a:endParaRPr>
          </a:p>
        </p:txBody>
      </p:sp>
      <p:pic>
        <p:nvPicPr>
          <p:cNvPr id="8194" name="Picture 2" descr="http://www.compositesworld.com/cdn/cms/digital-power-plant-predix-framewor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34695" r="5561" b="11609"/>
          <a:stretch/>
        </p:blipFill>
        <p:spPr bwMode="auto">
          <a:xfrm>
            <a:off x="-18030" y="1340768"/>
            <a:ext cx="9162029" cy="24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3901992"/>
            <a:ext cx="2174015" cy="1111184"/>
          </a:xfrm>
          <a:prstGeom prst="rect">
            <a:avLst/>
          </a:prstGeom>
          <a:solidFill>
            <a:srgbClr val="357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4042086"/>
            <a:ext cx="2016224" cy="830997"/>
          </a:xfrm>
          <a:prstGeom prst="rect">
            <a:avLst/>
          </a:prstGeom>
          <a:noFill/>
          <a:effectLst>
            <a:outerShdw blurRad="25400" sx="102000" sy="102000" algn="ctr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ОПТИМИЗАЦИЯ АКТИВОВ И ЭФФЕКТИВНОСТИ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49933" y="3901992"/>
            <a:ext cx="2312640" cy="1111184"/>
          </a:xfrm>
          <a:prstGeom prst="rect">
            <a:avLst/>
          </a:prstGeom>
          <a:solidFill>
            <a:srgbClr val="357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336957" y="4165197"/>
            <a:ext cx="2312640" cy="584775"/>
          </a:xfrm>
          <a:prstGeom prst="rect">
            <a:avLst/>
          </a:prstGeom>
          <a:noFill/>
          <a:effectLst>
            <a:outerShdw blurRad="25400" sx="102000" sy="102000" algn="ctr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kern="0" dirty="0">
                <a:solidFill>
                  <a:srgbClr val="FFFFFF"/>
                </a:solidFill>
              </a:rPr>
              <a:t>МАКСИМАЛЬНАЯ ПРОИЗВОДИТЕЛЬНОСТЬ</a:t>
            </a:r>
            <a:endParaRPr lang="en-US" sz="1600" kern="0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0987" y="3901992"/>
            <a:ext cx="2102007" cy="1111184"/>
          </a:xfrm>
          <a:prstGeom prst="rect">
            <a:avLst/>
          </a:prstGeom>
          <a:solidFill>
            <a:srgbClr val="357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790818" y="4042086"/>
            <a:ext cx="2016224" cy="830997"/>
          </a:xfrm>
          <a:prstGeom prst="rect">
            <a:avLst/>
          </a:prstGeom>
          <a:noFill/>
          <a:effectLst>
            <a:outerShdw blurRad="25400" sx="102000" sy="102000" algn="ctr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ГЕНЕРАЦИЯ НОВЫХ ВОЗМОЖНОСТЕЙ ДОХОДА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01408" y="3901992"/>
            <a:ext cx="2102007" cy="1111184"/>
          </a:xfrm>
          <a:prstGeom prst="rect">
            <a:avLst/>
          </a:prstGeom>
          <a:solidFill>
            <a:srgbClr val="357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948264" y="3918975"/>
            <a:ext cx="2016224" cy="1077218"/>
          </a:xfrm>
          <a:prstGeom prst="rect">
            <a:avLst/>
          </a:prstGeom>
          <a:noFill/>
          <a:effectLst>
            <a:outerShdw blurRad="25400" sx="102000" sy="102000" algn="ctr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ТРАНСФОРМАЦИЯ ЖИЗНЕННОГО ЦИКЛА ОБОРУДОВАНИЯ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971600" y="5221997"/>
            <a:ext cx="1573907" cy="1529163"/>
            <a:chOff x="3074730" y="4285892"/>
            <a:chExt cx="1573907" cy="1529163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074730" y="4285892"/>
              <a:ext cx="1573906" cy="1529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0"/>
            <p:cNvPicPr>
              <a:picLocks noChangeAspect="1"/>
            </p:cNvPicPr>
            <p:nvPr/>
          </p:nvPicPr>
          <p:blipFill rotWithShape="1">
            <a:blip r:embed="rId4"/>
            <a:srcRect l="3696" t="1951"/>
            <a:stretch/>
          </p:blipFill>
          <p:spPr>
            <a:xfrm>
              <a:off x="3375671" y="4311650"/>
              <a:ext cx="972024" cy="1294584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074730" y="5373216"/>
              <a:ext cx="1573907" cy="27699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574BB"/>
                  </a:solidFill>
                  <a:effectLst/>
                  <a:uLnTx/>
                  <a:uFillTx/>
                </a:rPr>
                <a:t>ЭФФЕКТИВНОСТЬ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574BB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924961" y="5221997"/>
            <a:ext cx="1799167" cy="1529163"/>
            <a:chOff x="5001714" y="4285892"/>
            <a:chExt cx="1573907" cy="152916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5001714" y="4285893"/>
              <a:ext cx="1573906" cy="1529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4006" y="4285892"/>
              <a:ext cx="1009322" cy="132034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001714" y="5343598"/>
              <a:ext cx="1573907" cy="461665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574BB"/>
                  </a:solidFill>
                  <a:effectLst/>
                  <a:uLnTx/>
                  <a:uFillTx/>
                </a:rPr>
                <a:t>ПРОИЗВОДИТЕЛЬНОСТЬ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574BB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878322" y="5220767"/>
            <a:ext cx="1573907" cy="1489823"/>
            <a:chOff x="6878322" y="4284662"/>
            <a:chExt cx="1573907" cy="1489823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878322" y="4284662"/>
              <a:ext cx="1573906" cy="148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Picture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4820" y="4285893"/>
              <a:ext cx="1000910" cy="1311597"/>
            </a:xfrm>
            <a:prstGeom prst="rect">
              <a:avLst/>
            </a:prstGeom>
            <a:solidFill>
              <a:srgbClr val="33436D"/>
            </a:solidFill>
          </p:spPr>
        </p:pic>
        <p:sp>
          <p:nvSpPr>
            <p:cNvPr id="29" name="TextBox 28"/>
            <p:cNvSpPr txBox="1"/>
            <p:nvPr/>
          </p:nvSpPr>
          <p:spPr>
            <a:xfrm>
              <a:off x="6878322" y="5343598"/>
              <a:ext cx="1573907" cy="43088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kern="0" dirty="0" smtClean="0">
                  <a:solidFill>
                    <a:srgbClr val="3574BB"/>
                  </a:solidFill>
                </a:rPr>
                <a:t>СТОИМОСТЬ ПОДДЕРЖКИ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3574BB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8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Rectangle à coins arrondis 10"/>
          <p:cNvSpPr/>
          <p:nvPr/>
        </p:nvSpPr>
        <p:spPr bwMode="auto">
          <a:xfrm>
            <a:off x="107505" y="1424190"/>
            <a:ext cx="8928992" cy="2332303"/>
          </a:xfrm>
          <a:prstGeom prst="roundRect">
            <a:avLst>
              <a:gd name="adj" fmla="val 8548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t" anchorCtr="0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76" name="Стрелка вниз 175"/>
          <p:cNvSpPr/>
          <p:nvPr/>
        </p:nvSpPr>
        <p:spPr>
          <a:xfrm>
            <a:off x="1356359" y="2420888"/>
            <a:ext cx="719868" cy="3096344"/>
          </a:xfrm>
          <a:prstGeom prst="downArrow">
            <a:avLst>
              <a:gd name="adj1" fmla="val 50000"/>
              <a:gd name="adj2" fmla="val 35529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2" name="Двойная стрелка вверх/вниз 521"/>
          <p:cNvSpPr/>
          <p:nvPr/>
        </p:nvSpPr>
        <p:spPr>
          <a:xfrm>
            <a:off x="2925134" y="2415107"/>
            <a:ext cx="1038133" cy="1679438"/>
          </a:xfrm>
          <a:prstGeom prst="upDownArrow">
            <a:avLst>
              <a:gd name="adj1" fmla="val 52230"/>
              <a:gd name="adj2" fmla="val 26586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Двойная стрелка вверх/вниз 174"/>
          <p:cNvSpPr/>
          <p:nvPr/>
        </p:nvSpPr>
        <p:spPr>
          <a:xfrm>
            <a:off x="2936700" y="4988277"/>
            <a:ext cx="1038133" cy="528955"/>
          </a:xfrm>
          <a:prstGeom prst="upDownArrow">
            <a:avLst>
              <a:gd name="adj1" fmla="val 52230"/>
              <a:gd name="adj2" fmla="val 26586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7"/>
          <p:cNvSpPr/>
          <p:nvPr/>
        </p:nvSpPr>
        <p:spPr bwMode="auto">
          <a:xfrm>
            <a:off x="531299" y="811437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 </a:t>
            </a:r>
            <a:r>
              <a:rPr lang="ru-RU" sz="3200" b="0" dirty="0" smtClean="0"/>
              <a:t>в структуре предприятия</a:t>
            </a:r>
            <a:endParaRPr lang="ru-RU" sz="3200" b="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390633" y="6415533"/>
            <a:ext cx="646914" cy="344496"/>
            <a:chOff x="230188" y="6142756"/>
            <a:chExt cx="781050" cy="415926"/>
          </a:xfrm>
        </p:grpSpPr>
        <p:sp>
          <p:nvSpPr>
            <p:cNvPr id="18" name="Freeform 186"/>
            <p:cNvSpPr>
              <a:spLocks/>
            </p:cNvSpPr>
            <p:nvPr/>
          </p:nvSpPr>
          <p:spPr bwMode="auto">
            <a:xfrm>
              <a:off x="971550" y="6158631"/>
              <a:ext cx="39688" cy="363538"/>
            </a:xfrm>
            <a:custGeom>
              <a:avLst/>
              <a:gdLst>
                <a:gd name="T0" fmla="*/ 0 w 25"/>
                <a:gd name="T1" fmla="*/ 0 h 229"/>
                <a:gd name="T2" fmla="*/ 23 w 25"/>
                <a:gd name="T3" fmla="*/ 0 h 229"/>
                <a:gd name="T4" fmla="*/ 25 w 25"/>
                <a:gd name="T5" fmla="*/ 0 h 229"/>
                <a:gd name="T6" fmla="*/ 25 w 25"/>
                <a:gd name="T7" fmla="*/ 2 h 229"/>
                <a:gd name="T8" fmla="*/ 25 w 25"/>
                <a:gd name="T9" fmla="*/ 192 h 229"/>
                <a:gd name="T10" fmla="*/ 14 w 25"/>
                <a:gd name="T11" fmla="*/ 192 h 229"/>
                <a:gd name="T12" fmla="*/ 11 w 25"/>
                <a:gd name="T13" fmla="*/ 192 h 229"/>
                <a:gd name="T14" fmla="*/ 7 w 25"/>
                <a:gd name="T15" fmla="*/ 192 h 229"/>
                <a:gd name="T16" fmla="*/ 7 w 25"/>
                <a:gd name="T17" fmla="*/ 192 h 229"/>
                <a:gd name="T18" fmla="*/ 7 w 25"/>
                <a:gd name="T19" fmla="*/ 210 h 229"/>
                <a:gd name="T20" fmla="*/ 7 w 25"/>
                <a:gd name="T21" fmla="*/ 210 h 229"/>
                <a:gd name="T22" fmla="*/ 11 w 25"/>
                <a:gd name="T23" fmla="*/ 212 h 229"/>
                <a:gd name="T24" fmla="*/ 14 w 25"/>
                <a:gd name="T25" fmla="*/ 212 h 229"/>
                <a:gd name="T26" fmla="*/ 25 w 25"/>
                <a:gd name="T27" fmla="*/ 212 h 229"/>
                <a:gd name="T28" fmla="*/ 25 w 25"/>
                <a:gd name="T29" fmla="*/ 227 h 229"/>
                <a:gd name="T30" fmla="*/ 25 w 25"/>
                <a:gd name="T31" fmla="*/ 229 h 229"/>
                <a:gd name="T32" fmla="*/ 23 w 25"/>
                <a:gd name="T33" fmla="*/ 229 h 229"/>
                <a:gd name="T34" fmla="*/ 0 w 25"/>
                <a:gd name="T35" fmla="*/ 229 h 229"/>
                <a:gd name="T36" fmla="*/ 0 w 25"/>
                <a:gd name="T37" fmla="*/ 229 h 229"/>
                <a:gd name="T38" fmla="*/ 0 w 25"/>
                <a:gd name="T39" fmla="*/ 227 h 229"/>
                <a:gd name="T40" fmla="*/ 0 w 25"/>
                <a:gd name="T41" fmla="*/ 2 h 229"/>
                <a:gd name="T42" fmla="*/ 0 w 25"/>
                <a:gd name="T43" fmla="*/ 0 h 229"/>
                <a:gd name="T44" fmla="*/ 0 w 25"/>
                <a:gd name="T4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29">
                  <a:moveTo>
                    <a:pt x="0" y="0"/>
                  </a:moveTo>
                  <a:lnTo>
                    <a:pt x="23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5" y="192"/>
                  </a:lnTo>
                  <a:lnTo>
                    <a:pt x="14" y="192"/>
                  </a:lnTo>
                  <a:lnTo>
                    <a:pt x="11" y="192"/>
                  </a:lnTo>
                  <a:lnTo>
                    <a:pt x="7" y="192"/>
                  </a:lnTo>
                  <a:lnTo>
                    <a:pt x="7" y="192"/>
                  </a:lnTo>
                  <a:lnTo>
                    <a:pt x="7" y="210"/>
                  </a:lnTo>
                  <a:lnTo>
                    <a:pt x="7" y="210"/>
                  </a:lnTo>
                  <a:lnTo>
                    <a:pt x="11" y="212"/>
                  </a:lnTo>
                  <a:lnTo>
                    <a:pt x="14" y="212"/>
                  </a:lnTo>
                  <a:lnTo>
                    <a:pt x="25" y="212"/>
                  </a:lnTo>
                  <a:lnTo>
                    <a:pt x="25" y="227"/>
                  </a:lnTo>
                  <a:lnTo>
                    <a:pt x="25" y="229"/>
                  </a:lnTo>
                  <a:lnTo>
                    <a:pt x="23" y="229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0" y="227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87"/>
            <p:cNvSpPr>
              <a:spLocks noEditPoints="1"/>
            </p:cNvSpPr>
            <p:nvPr/>
          </p:nvSpPr>
          <p:spPr bwMode="auto">
            <a:xfrm>
              <a:off x="273050" y="6145931"/>
              <a:ext cx="111125" cy="392113"/>
            </a:xfrm>
            <a:custGeom>
              <a:avLst/>
              <a:gdLst>
                <a:gd name="T0" fmla="*/ 35 w 70"/>
                <a:gd name="T1" fmla="*/ 8 h 247"/>
                <a:gd name="T2" fmla="*/ 27 w 70"/>
                <a:gd name="T3" fmla="*/ 8 h 247"/>
                <a:gd name="T4" fmla="*/ 20 w 70"/>
                <a:gd name="T5" fmla="*/ 10 h 247"/>
                <a:gd name="T6" fmla="*/ 14 w 70"/>
                <a:gd name="T7" fmla="*/ 10 h 247"/>
                <a:gd name="T8" fmla="*/ 11 w 70"/>
                <a:gd name="T9" fmla="*/ 12 h 247"/>
                <a:gd name="T10" fmla="*/ 9 w 70"/>
                <a:gd name="T11" fmla="*/ 12 h 247"/>
                <a:gd name="T12" fmla="*/ 9 w 70"/>
                <a:gd name="T13" fmla="*/ 235 h 247"/>
                <a:gd name="T14" fmla="*/ 11 w 70"/>
                <a:gd name="T15" fmla="*/ 237 h 247"/>
                <a:gd name="T16" fmla="*/ 14 w 70"/>
                <a:gd name="T17" fmla="*/ 237 h 247"/>
                <a:gd name="T18" fmla="*/ 20 w 70"/>
                <a:gd name="T19" fmla="*/ 239 h 247"/>
                <a:gd name="T20" fmla="*/ 27 w 70"/>
                <a:gd name="T21" fmla="*/ 239 h 247"/>
                <a:gd name="T22" fmla="*/ 35 w 70"/>
                <a:gd name="T23" fmla="*/ 239 h 247"/>
                <a:gd name="T24" fmla="*/ 44 w 70"/>
                <a:gd name="T25" fmla="*/ 239 h 247"/>
                <a:gd name="T26" fmla="*/ 51 w 70"/>
                <a:gd name="T27" fmla="*/ 239 h 247"/>
                <a:gd name="T28" fmla="*/ 56 w 70"/>
                <a:gd name="T29" fmla="*/ 237 h 247"/>
                <a:gd name="T30" fmla="*/ 60 w 70"/>
                <a:gd name="T31" fmla="*/ 237 h 247"/>
                <a:gd name="T32" fmla="*/ 62 w 70"/>
                <a:gd name="T33" fmla="*/ 235 h 247"/>
                <a:gd name="T34" fmla="*/ 62 w 70"/>
                <a:gd name="T35" fmla="*/ 12 h 247"/>
                <a:gd name="T36" fmla="*/ 60 w 70"/>
                <a:gd name="T37" fmla="*/ 12 h 247"/>
                <a:gd name="T38" fmla="*/ 56 w 70"/>
                <a:gd name="T39" fmla="*/ 10 h 247"/>
                <a:gd name="T40" fmla="*/ 51 w 70"/>
                <a:gd name="T41" fmla="*/ 10 h 247"/>
                <a:gd name="T42" fmla="*/ 44 w 70"/>
                <a:gd name="T43" fmla="*/ 8 h 247"/>
                <a:gd name="T44" fmla="*/ 35 w 70"/>
                <a:gd name="T45" fmla="*/ 8 h 247"/>
                <a:gd name="T46" fmla="*/ 35 w 70"/>
                <a:gd name="T47" fmla="*/ 0 h 247"/>
                <a:gd name="T48" fmla="*/ 53 w 70"/>
                <a:gd name="T49" fmla="*/ 1 h 247"/>
                <a:gd name="T50" fmla="*/ 63 w 70"/>
                <a:gd name="T51" fmla="*/ 3 h 247"/>
                <a:gd name="T52" fmla="*/ 67 w 70"/>
                <a:gd name="T53" fmla="*/ 5 h 247"/>
                <a:gd name="T54" fmla="*/ 69 w 70"/>
                <a:gd name="T55" fmla="*/ 5 h 247"/>
                <a:gd name="T56" fmla="*/ 70 w 70"/>
                <a:gd name="T57" fmla="*/ 7 h 247"/>
                <a:gd name="T58" fmla="*/ 70 w 70"/>
                <a:gd name="T59" fmla="*/ 10 h 247"/>
                <a:gd name="T60" fmla="*/ 70 w 70"/>
                <a:gd name="T61" fmla="*/ 239 h 247"/>
                <a:gd name="T62" fmla="*/ 70 w 70"/>
                <a:gd name="T63" fmla="*/ 241 h 247"/>
                <a:gd name="T64" fmla="*/ 69 w 70"/>
                <a:gd name="T65" fmla="*/ 242 h 247"/>
                <a:gd name="T66" fmla="*/ 67 w 70"/>
                <a:gd name="T67" fmla="*/ 242 h 247"/>
                <a:gd name="T68" fmla="*/ 63 w 70"/>
                <a:gd name="T69" fmla="*/ 244 h 247"/>
                <a:gd name="T70" fmla="*/ 53 w 70"/>
                <a:gd name="T71" fmla="*/ 247 h 247"/>
                <a:gd name="T72" fmla="*/ 35 w 70"/>
                <a:gd name="T73" fmla="*/ 247 h 247"/>
                <a:gd name="T74" fmla="*/ 18 w 70"/>
                <a:gd name="T75" fmla="*/ 247 h 247"/>
                <a:gd name="T76" fmla="*/ 7 w 70"/>
                <a:gd name="T77" fmla="*/ 244 h 247"/>
                <a:gd name="T78" fmla="*/ 4 w 70"/>
                <a:gd name="T79" fmla="*/ 242 h 247"/>
                <a:gd name="T80" fmla="*/ 2 w 70"/>
                <a:gd name="T81" fmla="*/ 242 h 247"/>
                <a:gd name="T82" fmla="*/ 0 w 70"/>
                <a:gd name="T83" fmla="*/ 241 h 247"/>
                <a:gd name="T84" fmla="*/ 0 w 70"/>
                <a:gd name="T85" fmla="*/ 239 h 247"/>
                <a:gd name="T86" fmla="*/ 0 w 70"/>
                <a:gd name="T87" fmla="*/ 10 h 247"/>
                <a:gd name="T88" fmla="*/ 0 w 70"/>
                <a:gd name="T89" fmla="*/ 7 h 247"/>
                <a:gd name="T90" fmla="*/ 2 w 70"/>
                <a:gd name="T91" fmla="*/ 5 h 247"/>
                <a:gd name="T92" fmla="*/ 4 w 70"/>
                <a:gd name="T93" fmla="*/ 5 h 247"/>
                <a:gd name="T94" fmla="*/ 7 w 70"/>
                <a:gd name="T95" fmla="*/ 3 h 247"/>
                <a:gd name="T96" fmla="*/ 18 w 70"/>
                <a:gd name="T97" fmla="*/ 1 h 247"/>
                <a:gd name="T98" fmla="*/ 35 w 70"/>
                <a:gd name="T9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7">
                  <a:moveTo>
                    <a:pt x="35" y="8"/>
                  </a:moveTo>
                  <a:lnTo>
                    <a:pt x="27" y="8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235"/>
                  </a:lnTo>
                  <a:lnTo>
                    <a:pt x="11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2" y="235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8"/>
                  </a:lnTo>
                  <a:lnTo>
                    <a:pt x="35" y="8"/>
                  </a:lnTo>
                  <a:close/>
                  <a:moveTo>
                    <a:pt x="35" y="0"/>
                  </a:moveTo>
                  <a:lnTo>
                    <a:pt x="53" y="1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9" y="5"/>
                  </a:lnTo>
                  <a:lnTo>
                    <a:pt x="70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70" y="241"/>
                  </a:lnTo>
                  <a:lnTo>
                    <a:pt x="69" y="242"/>
                  </a:lnTo>
                  <a:lnTo>
                    <a:pt x="67" y="242"/>
                  </a:lnTo>
                  <a:lnTo>
                    <a:pt x="63" y="244"/>
                  </a:lnTo>
                  <a:lnTo>
                    <a:pt x="53" y="247"/>
                  </a:lnTo>
                  <a:lnTo>
                    <a:pt x="35" y="247"/>
                  </a:lnTo>
                  <a:lnTo>
                    <a:pt x="18" y="247"/>
                  </a:lnTo>
                  <a:lnTo>
                    <a:pt x="7" y="244"/>
                  </a:lnTo>
                  <a:lnTo>
                    <a:pt x="4" y="242"/>
                  </a:lnTo>
                  <a:lnTo>
                    <a:pt x="2" y="242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5"/>
                  </a:lnTo>
                  <a:lnTo>
                    <a:pt x="7" y="3"/>
                  </a:lnTo>
                  <a:lnTo>
                    <a:pt x="1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88"/>
            <p:cNvSpPr>
              <a:spLocks noEditPoints="1"/>
            </p:cNvSpPr>
            <p:nvPr/>
          </p:nvSpPr>
          <p:spPr bwMode="auto">
            <a:xfrm>
              <a:off x="371475" y="6145931"/>
              <a:ext cx="109538" cy="392113"/>
            </a:xfrm>
            <a:custGeom>
              <a:avLst/>
              <a:gdLst>
                <a:gd name="T0" fmla="*/ 34 w 69"/>
                <a:gd name="T1" fmla="*/ 8 h 247"/>
                <a:gd name="T2" fmla="*/ 26 w 69"/>
                <a:gd name="T3" fmla="*/ 8 h 247"/>
                <a:gd name="T4" fmla="*/ 19 w 69"/>
                <a:gd name="T5" fmla="*/ 10 h 247"/>
                <a:gd name="T6" fmla="*/ 14 w 69"/>
                <a:gd name="T7" fmla="*/ 10 h 247"/>
                <a:gd name="T8" fmla="*/ 10 w 69"/>
                <a:gd name="T9" fmla="*/ 12 h 247"/>
                <a:gd name="T10" fmla="*/ 8 w 69"/>
                <a:gd name="T11" fmla="*/ 12 h 247"/>
                <a:gd name="T12" fmla="*/ 8 w 69"/>
                <a:gd name="T13" fmla="*/ 235 h 247"/>
                <a:gd name="T14" fmla="*/ 10 w 69"/>
                <a:gd name="T15" fmla="*/ 237 h 247"/>
                <a:gd name="T16" fmla="*/ 14 w 69"/>
                <a:gd name="T17" fmla="*/ 237 h 247"/>
                <a:gd name="T18" fmla="*/ 19 w 69"/>
                <a:gd name="T19" fmla="*/ 239 h 247"/>
                <a:gd name="T20" fmla="*/ 26 w 69"/>
                <a:gd name="T21" fmla="*/ 239 h 247"/>
                <a:gd name="T22" fmla="*/ 34 w 69"/>
                <a:gd name="T23" fmla="*/ 239 h 247"/>
                <a:gd name="T24" fmla="*/ 43 w 69"/>
                <a:gd name="T25" fmla="*/ 239 h 247"/>
                <a:gd name="T26" fmla="*/ 52 w 69"/>
                <a:gd name="T27" fmla="*/ 239 h 247"/>
                <a:gd name="T28" fmla="*/ 57 w 69"/>
                <a:gd name="T29" fmla="*/ 237 h 247"/>
                <a:gd name="T30" fmla="*/ 61 w 69"/>
                <a:gd name="T31" fmla="*/ 237 h 247"/>
                <a:gd name="T32" fmla="*/ 62 w 69"/>
                <a:gd name="T33" fmla="*/ 235 h 247"/>
                <a:gd name="T34" fmla="*/ 62 w 69"/>
                <a:gd name="T35" fmla="*/ 12 h 247"/>
                <a:gd name="T36" fmla="*/ 61 w 69"/>
                <a:gd name="T37" fmla="*/ 12 h 247"/>
                <a:gd name="T38" fmla="*/ 55 w 69"/>
                <a:gd name="T39" fmla="*/ 10 h 247"/>
                <a:gd name="T40" fmla="*/ 52 w 69"/>
                <a:gd name="T41" fmla="*/ 10 h 247"/>
                <a:gd name="T42" fmla="*/ 43 w 69"/>
                <a:gd name="T43" fmla="*/ 8 h 247"/>
                <a:gd name="T44" fmla="*/ 34 w 69"/>
                <a:gd name="T45" fmla="*/ 8 h 247"/>
                <a:gd name="T46" fmla="*/ 34 w 69"/>
                <a:gd name="T47" fmla="*/ 0 h 247"/>
                <a:gd name="T48" fmla="*/ 54 w 69"/>
                <a:gd name="T49" fmla="*/ 1 h 247"/>
                <a:gd name="T50" fmla="*/ 62 w 69"/>
                <a:gd name="T51" fmla="*/ 3 h 247"/>
                <a:gd name="T52" fmla="*/ 66 w 69"/>
                <a:gd name="T53" fmla="*/ 5 h 247"/>
                <a:gd name="T54" fmla="*/ 68 w 69"/>
                <a:gd name="T55" fmla="*/ 5 h 247"/>
                <a:gd name="T56" fmla="*/ 69 w 69"/>
                <a:gd name="T57" fmla="*/ 7 h 247"/>
                <a:gd name="T58" fmla="*/ 69 w 69"/>
                <a:gd name="T59" fmla="*/ 10 h 247"/>
                <a:gd name="T60" fmla="*/ 69 w 69"/>
                <a:gd name="T61" fmla="*/ 239 h 247"/>
                <a:gd name="T62" fmla="*/ 69 w 69"/>
                <a:gd name="T63" fmla="*/ 241 h 247"/>
                <a:gd name="T64" fmla="*/ 68 w 69"/>
                <a:gd name="T65" fmla="*/ 242 h 247"/>
                <a:gd name="T66" fmla="*/ 66 w 69"/>
                <a:gd name="T67" fmla="*/ 242 h 247"/>
                <a:gd name="T68" fmla="*/ 62 w 69"/>
                <a:gd name="T69" fmla="*/ 244 h 247"/>
                <a:gd name="T70" fmla="*/ 54 w 69"/>
                <a:gd name="T71" fmla="*/ 247 h 247"/>
                <a:gd name="T72" fmla="*/ 34 w 69"/>
                <a:gd name="T73" fmla="*/ 247 h 247"/>
                <a:gd name="T74" fmla="*/ 17 w 69"/>
                <a:gd name="T75" fmla="*/ 247 h 247"/>
                <a:gd name="T76" fmla="*/ 7 w 69"/>
                <a:gd name="T77" fmla="*/ 244 h 247"/>
                <a:gd name="T78" fmla="*/ 3 w 69"/>
                <a:gd name="T79" fmla="*/ 242 h 247"/>
                <a:gd name="T80" fmla="*/ 3 w 69"/>
                <a:gd name="T81" fmla="*/ 242 h 247"/>
                <a:gd name="T82" fmla="*/ 1 w 69"/>
                <a:gd name="T83" fmla="*/ 241 h 247"/>
                <a:gd name="T84" fmla="*/ 0 w 69"/>
                <a:gd name="T85" fmla="*/ 239 h 247"/>
                <a:gd name="T86" fmla="*/ 0 w 69"/>
                <a:gd name="T87" fmla="*/ 10 h 247"/>
                <a:gd name="T88" fmla="*/ 1 w 69"/>
                <a:gd name="T89" fmla="*/ 7 h 247"/>
                <a:gd name="T90" fmla="*/ 3 w 69"/>
                <a:gd name="T91" fmla="*/ 5 h 247"/>
                <a:gd name="T92" fmla="*/ 3 w 69"/>
                <a:gd name="T93" fmla="*/ 5 h 247"/>
                <a:gd name="T94" fmla="*/ 7 w 69"/>
                <a:gd name="T95" fmla="*/ 3 h 247"/>
                <a:gd name="T96" fmla="*/ 17 w 69"/>
                <a:gd name="T97" fmla="*/ 1 h 247"/>
                <a:gd name="T98" fmla="*/ 34 w 69"/>
                <a:gd name="T9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" h="247">
                  <a:moveTo>
                    <a:pt x="34" y="8"/>
                  </a:moveTo>
                  <a:lnTo>
                    <a:pt x="26" y="8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235"/>
                  </a:lnTo>
                  <a:lnTo>
                    <a:pt x="10" y="237"/>
                  </a:lnTo>
                  <a:lnTo>
                    <a:pt x="14" y="237"/>
                  </a:lnTo>
                  <a:lnTo>
                    <a:pt x="19" y="239"/>
                  </a:lnTo>
                  <a:lnTo>
                    <a:pt x="26" y="239"/>
                  </a:lnTo>
                  <a:lnTo>
                    <a:pt x="34" y="239"/>
                  </a:lnTo>
                  <a:lnTo>
                    <a:pt x="43" y="239"/>
                  </a:lnTo>
                  <a:lnTo>
                    <a:pt x="52" y="239"/>
                  </a:lnTo>
                  <a:lnTo>
                    <a:pt x="57" y="237"/>
                  </a:lnTo>
                  <a:lnTo>
                    <a:pt x="61" y="237"/>
                  </a:lnTo>
                  <a:lnTo>
                    <a:pt x="62" y="235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55" y="10"/>
                  </a:lnTo>
                  <a:lnTo>
                    <a:pt x="52" y="10"/>
                  </a:lnTo>
                  <a:lnTo>
                    <a:pt x="43" y="8"/>
                  </a:lnTo>
                  <a:lnTo>
                    <a:pt x="34" y="8"/>
                  </a:lnTo>
                  <a:close/>
                  <a:moveTo>
                    <a:pt x="34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68" y="5"/>
                  </a:lnTo>
                  <a:lnTo>
                    <a:pt x="69" y="7"/>
                  </a:lnTo>
                  <a:lnTo>
                    <a:pt x="69" y="10"/>
                  </a:lnTo>
                  <a:lnTo>
                    <a:pt x="69" y="239"/>
                  </a:lnTo>
                  <a:lnTo>
                    <a:pt x="69" y="241"/>
                  </a:lnTo>
                  <a:lnTo>
                    <a:pt x="68" y="242"/>
                  </a:lnTo>
                  <a:lnTo>
                    <a:pt x="66" y="242"/>
                  </a:lnTo>
                  <a:lnTo>
                    <a:pt x="62" y="244"/>
                  </a:lnTo>
                  <a:lnTo>
                    <a:pt x="54" y="247"/>
                  </a:lnTo>
                  <a:lnTo>
                    <a:pt x="34" y="247"/>
                  </a:lnTo>
                  <a:lnTo>
                    <a:pt x="17" y="247"/>
                  </a:lnTo>
                  <a:lnTo>
                    <a:pt x="7" y="244"/>
                  </a:lnTo>
                  <a:lnTo>
                    <a:pt x="3" y="242"/>
                  </a:lnTo>
                  <a:lnTo>
                    <a:pt x="3" y="242"/>
                  </a:lnTo>
                  <a:lnTo>
                    <a:pt x="1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7" y="3"/>
                  </a:lnTo>
                  <a:lnTo>
                    <a:pt x="17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89"/>
            <p:cNvSpPr>
              <a:spLocks noEditPoints="1"/>
            </p:cNvSpPr>
            <p:nvPr/>
          </p:nvSpPr>
          <p:spPr bwMode="auto">
            <a:xfrm>
              <a:off x="469900" y="6142756"/>
              <a:ext cx="111125" cy="395288"/>
            </a:xfrm>
            <a:custGeom>
              <a:avLst/>
              <a:gdLst>
                <a:gd name="T0" fmla="*/ 35 w 70"/>
                <a:gd name="T1" fmla="*/ 9 h 249"/>
                <a:gd name="T2" fmla="*/ 27 w 70"/>
                <a:gd name="T3" fmla="*/ 9 h 249"/>
                <a:gd name="T4" fmla="*/ 20 w 70"/>
                <a:gd name="T5" fmla="*/ 10 h 249"/>
                <a:gd name="T6" fmla="*/ 14 w 70"/>
                <a:gd name="T7" fmla="*/ 10 h 249"/>
                <a:gd name="T8" fmla="*/ 11 w 70"/>
                <a:gd name="T9" fmla="*/ 12 h 249"/>
                <a:gd name="T10" fmla="*/ 7 w 70"/>
                <a:gd name="T11" fmla="*/ 12 h 249"/>
                <a:gd name="T12" fmla="*/ 7 w 70"/>
                <a:gd name="T13" fmla="*/ 236 h 249"/>
                <a:gd name="T14" fmla="*/ 11 w 70"/>
                <a:gd name="T15" fmla="*/ 237 h 249"/>
                <a:gd name="T16" fmla="*/ 14 w 70"/>
                <a:gd name="T17" fmla="*/ 237 h 249"/>
                <a:gd name="T18" fmla="*/ 20 w 70"/>
                <a:gd name="T19" fmla="*/ 239 h 249"/>
                <a:gd name="T20" fmla="*/ 27 w 70"/>
                <a:gd name="T21" fmla="*/ 239 h 249"/>
                <a:gd name="T22" fmla="*/ 35 w 70"/>
                <a:gd name="T23" fmla="*/ 239 h 249"/>
                <a:gd name="T24" fmla="*/ 44 w 70"/>
                <a:gd name="T25" fmla="*/ 239 h 249"/>
                <a:gd name="T26" fmla="*/ 51 w 70"/>
                <a:gd name="T27" fmla="*/ 239 h 249"/>
                <a:gd name="T28" fmla="*/ 56 w 70"/>
                <a:gd name="T29" fmla="*/ 237 h 249"/>
                <a:gd name="T30" fmla="*/ 60 w 70"/>
                <a:gd name="T31" fmla="*/ 237 h 249"/>
                <a:gd name="T32" fmla="*/ 61 w 70"/>
                <a:gd name="T33" fmla="*/ 236 h 249"/>
                <a:gd name="T34" fmla="*/ 61 w 70"/>
                <a:gd name="T35" fmla="*/ 12 h 249"/>
                <a:gd name="T36" fmla="*/ 60 w 70"/>
                <a:gd name="T37" fmla="*/ 12 h 249"/>
                <a:gd name="T38" fmla="*/ 56 w 70"/>
                <a:gd name="T39" fmla="*/ 10 h 249"/>
                <a:gd name="T40" fmla="*/ 51 w 70"/>
                <a:gd name="T41" fmla="*/ 10 h 249"/>
                <a:gd name="T42" fmla="*/ 44 w 70"/>
                <a:gd name="T43" fmla="*/ 9 h 249"/>
                <a:gd name="T44" fmla="*/ 35 w 70"/>
                <a:gd name="T45" fmla="*/ 9 h 249"/>
                <a:gd name="T46" fmla="*/ 35 w 70"/>
                <a:gd name="T47" fmla="*/ 0 h 249"/>
                <a:gd name="T48" fmla="*/ 53 w 70"/>
                <a:gd name="T49" fmla="*/ 2 h 249"/>
                <a:gd name="T50" fmla="*/ 63 w 70"/>
                <a:gd name="T51" fmla="*/ 3 h 249"/>
                <a:gd name="T52" fmla="*/ 67 w 70"/>
                <a:gd name="T53" fmla="*/ 5 h 249"/>
                <a:gd name="T54" fmla="*/ 68 w 70"/>
                <a:gd name="T55" fmla="*/ 7 h 249"/>
                <a:gd name="T56" fmla="*/ 68 w 70"/>
                <a:gd name="T57" fmla="*/ 7 h 249"/>
                <a:gd name="T58" fmla="*/ 70 w 70"/>
                <a:gd name="T59" fmla="*/ 10 h 249"/>
                <a:gd name="T60" fmla="*/ 70 w 70"/>
                <a:gd name="T61" fmla="*/ 239 h 249"/>
                <a:gd name="T62" fmla="*/ 68 w 70"/>
                <a:gd name="T63" fmla="*/ 241 h 249"/>
                <a:gd name="T64" fmla="*/ 68 w 70"/>
                <a:gd name="T65" fmla="*/ 243 h 249"/>
                <a:gd name="T66" fmla="*/ 67 w 70"/>
                <a:gd name="T67" fmla="*/ 243 h 249"/>
                <a:gd name="T68" fmla="*/ 63 w 70"/>
                <a:gd name="T69" fmla="*/ 244 h 249"/>
                <a:gd name="T70" fmla="*/ 53 w 70"/>
                <a:gd name="T71" fmla="*/ 248 h 249"/>
                <a:gd name="T72" fmla="*/ 35 w 70"/>
                <a:gd name="T73" fmla="*/ 249 h 249"/>
                <a:gd name="T74" fmla="*/ 18 w 70"/>
                <a:gd name="T75" fmla="*/ 248 h 249"/>
                <a:gd name="T76" fmla="*/ 7 w 70"/>
                <a:gd name="T77" fmla="*/ 244 h 249"/>
                <a:gd name="T78" fmla="*/ 4 w 70"/>
                <a:gd name="T79" fmla="*/ 243 h 249"/>
                <a:gd name="T80" fmla="*/ 2 w 70"/>
                <a:gd name="T81" fmla="*/ 243 h 249"/>
                <a:gd name="T82" fmla="*/ 0 w 70"/>
                <a:gd name="T83" fmla="*/ 241 h 249"/>
                <a:gd name="T84" fmla="*/ 0 w 70"/>
                <a:gd name="T85" fmla="*/ 239 h 249"/>
                <a:gd name="T86" fmla="*/ 0 w 70"/>
                <a:gd name="T87" fmla="*/ 10 h 249"/>
                <a:gd name="T88" fmla="*/ 0 w 70"/>
                <a:gd name="T89" fmla="*/ 7 h 249"/>
                <a:gd name="T90" fmla="*/ 2 w 70"/>
                <a:gd name="T91" fmla="*/ 7 h 249"/>
                <a:gd name="T92" fmla="*/ 4 w 70"/>
                <a:gd name="T93" fmla="*/ 5 h 249"/>
                <a:gd name="T94" fmla="*/ 7 w 70"/>
                <a:gd name="T95" fmla="*/ 3 h 249"/>
                <a:gd name="T96" fmla="*/ 18 w 70"/>
                <a:gd name="T97" fmla="*/ 2 h 249"/>
                <a:gd name="T98" fmla="*/ 35 w 70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9">
                  <a:moveTo>
                    <a:pt x="35" y="9"/>
                  </a:moveTo>
                  <a:lnTo>
                    <a:pt x="27" y="9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11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5" y="9"/>
                  </a:lnTo>
                  <a:close/>
                  <a:moveTo>
                    <a:pt x="35" y="0"/>
                  </a:moveTo>
                  <a:lnTo>
                    <a:pt x="53" y="2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68" y="241"/>
                  </a:lnTo>
                  <a:lnTo>
                    <a:pt x="68" y="243"/>
                  </a:lnTo>
                  <a:lnTo>
                    <a:pt x="67" y="243"/>
                  </a:lnTo>
                  <a:lnTo>
                    <a:pt x="63" y="244"/>
                  </a:lnTo>
                  <a:lnTo>
                    <a:pt x="53" y="248"/>
                  </a:lnTo>
                  <a:lnTo>
                    <a:pt x="35" y="249"/>
                  </a:lnTo>
                  <a:lnTo>
                    <a:pt x="18" y="248"/>
                  </a:lnTo>
                  <a:lnTo>
                    <a:pt x="7" y="244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8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90"/>
            <p:cNvSpPr>
              <a:spLocks noEditPoints="1"/>
            </p:cNvSpPr>
            <p:nvPr/>
          </p:nvSpPr>
          <p:spPr bwMode="auto">
            <a:xfrm>
              <a:off x="569913" y="6142756"/>
              <a:ext cx="107950" cy="395288"/>
            </a:xfrm>
            <a:custGeom>
              <a:avLst/>
              <a:gdLst>
                <a:gd name="T0" fmla="*/ 33 w 68"/>
                <a:gd name="T1" fmla="*/ 9 h 249"/>
                <a:gd name="T2" fmla="*/ 25 w 68"/>
                <a:gd name="T3" fmla="*/ 9 h 249"/>
                <a:gd name="T4" fmla="*/ 18 w 68"/>
                <a:gd name="T5" fmla="*/ 10 h 249"/>
                <a:gd name="T6" fmla="*/ 12 w 68"/>
                <a:gd name="T7" fmla="*/ 10 h 249"/>
                <a:gd name="T8" fmla="*/ 9 w 68"/>
                <a:gd name="T9" fmla="*/ 12 h 249"/>
                <a:gd name="T10" fmla="*/ 7 w 68"/>
                <a:gd name="T11" fmla="*/ 12 h 249"/>
                <a:gd name="T12" fmla="*/ 7 w 68"/>
                <a:gd name="T13" fmla="*/ 236 h 249"/>
                <a:gd name="T14" fmla="*/ 9 w 68"/>
                <a:gd name="T15" fmla="*/ 237 h 249"/>
                <a:gd name="T16" fmla="*/ 12 w 68"/>
                <a:gd name="T17" fmla="*/ 237 h 249"/>
                <a:gd name="T18" fmla="*/ 18 w 68"/>
                <a:gd name="T19" fmla="*/ 239 h 249"/>
                <a:gd name="T20" fmla="*/ 25 w 68"/>
                <a:gd name="T21" fmla="*/ 239 h 249"/>
                <a:gd name="T22" fmla="*/ 33 w 68"/>
                <a:gd name="T23" fmla="*/ 239 h 249"/>
                <a:gd name="T24" fmla="*/ 44 w 68"/>
                <a:gd name="T25" fmla="*/ 239 h 249"/>
                <a:gd name="T26" fmla="*/ 51 w 68"/>
                <a:gd name="T27" fmla="*/ 239 h 249"/>
                <a:gd name="T28" fmla="*/ 56 w 68"/>
                <a:gd name="T29" fmla="*/ 237 h 249"/>
                <a:gd name="T30" fmla="*/ 60 w 68"/>
                <a:gd name="T31" fmla="*/ 237 h 249"/>
                <a:gd name="T32" fmla="*/ 61 w 68"/>
                <a:gd name="T33" fmla="*/ 236 h 249"/>
                <a:gd name="T34" fmla="*/ 61 w 68"/>
                <a:gd name="T35" fmla="*/ 12 h 249"/>
                <a:gd name="T36" fmla="*/ 60 w 68"/>
                <a:gd name="T37" fmla="*/ 12 h 249"/>
                <a:gd name="T38" fmla="*/ 56 w 68"/>
                <a:gd name="T39" fmla="*/ 10 h 249"/>
                <a:gd name="T40" fmla="*/ 51 w 68"/>
                <a:gd name="T41" fmla="*/ 10 h 249"/>
                <a:gd name="T42" fmla="*/ 44 w 68"/>
                <a:gd name="T43" fmla="*/ 9 h 249"/>
                <a:gd name="T44" fmla="*/ 33 w 68"/>
                <a:gd name="T45" fmla="*/ 9 h 249"/>
                <a:gd name="T46" fmla="*/ 33 w 68"/>
                <a:gd name="T47" fmla="*/ 0 h 249"/>
                <a:gd name="T48" fmla="*/ 53 w 68"/>
                <a:gd name="T49" fmla="*/ 2 h 249"/>
                <a:gd name="T50" fmla="*/ 61 w 68"/>
                <a:gd name="T51" fmla="*/ 3 h 249"/>
                <a:gd name="T52" fmla="*/ 67 w 68"/>
                <a:gd name="T53" fmla="*/ 5 h 249"/>
                <a:gd name="T54" fmla="*/ 67 w 68"/>
                <a:gd name="T55" fmla="*/ 7 h 249"/>
                <a:gd name="T56" fmla="*/ 68 w 68"/>
                <a:gd name="T57" fmla="*/ 7 h 249"/>
                <a:gd name="T58" fmla="*/ 68 w 68"/>
                <a:gd name="T59" fmla="*/ 10 h 249"/>
                <a:gd name="T60" fmla="*/ 68 w 68"/>
                <a:gd name="T61" fmla="*/ 239 h 249"/>
                <a:gd name="T62" fmla="*/ 68 w 68"/>
                <a:gd name="T63" fmla="*/ 241 h 249"/>
                <a:gd name="T64" fmla="*/ 67 w 68"/>
                <a:gd name="T65" fmla="*/ 243 h 249"/>
                <a:gd name="T66" fmla="*/ 67 w 68"/>
                <a:gd name="T67" fmla="*/ 243 h 249"/>
                <a:gd name="T68" fmla="*/ 61 w 68"/>
                <a:gd name="T69" fmla="*/ 244 h 249"/>
                <a:gd name="T70" fmla="*/ 53 w 68"/>
                <a:gd name="T71" fmla="*/ 248 h 249"/>
                <a:gd name="T72" fmla="*/ 33 w 68"/>
                <a:gd name="T73" fmla="*/ 249 h 249"/>
                <a:gd name="T74" fmla="*/ 16 w 68"/>
                <a:gd name="T75" fmla="*/ 248 h 249"/>
                <a:gd name="T76" fmla="*/ 5 w 68"/>
                <a:gd name="T77" fmla="*/ 244 h 249"/>
                <a:gd name="T78" fmla="*/ 2 w 68"/>
                <a:gd name="T79" fmla="*/ 243 h 249"/>
                <a:gd name="T80" fmla="*/ 2 w 68"/>
                <a:gd name="T81" fmla="*/ 243 h 249"/>
                <a:gd name="T82" fmla="*/ 0 w 68"/>
                <a:gd name="T83" fmla="*/ 241 h 249"/>
                <a:gd name="T84" fmla="*/ 0 w 68"/>
                <a:gd name="T85" fmla="*/ 239 h 249"/>
                <a:gd name="T86" fmla="*/ 0 w 68"/>
                <a:gd name="T87" fmla="*/ 10 h 249"/>
                <a:gd name="T88" fmla="*/ 0 w 68"/>
                <a:gd name="T89" fmla="*/ 7 h 249"/>
                <a:gd name="T90" fmla="*/ 2 w 68"/>
                <a:gd name="T91" fmla="*/ 7 h 249"/>
                <a:gd name="T92" fmla="*/ 2 w 68"/>
                <a:gd name="T93" fmla="*/ 5 h 249"/>
                <a:gd name="T94" fmla="*/ 5 w 68"/>
                <a:gd name="T95" fmla="*/ 3 h 249"/>
                <a:gd name="T96" fmla="*/ 16 w 68"/>
                <a:gd name="T97" fmla="*/ 2 h 249"/>
                <a:gd name="T98" fmla="*/ 33 w 68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249">
                  <a:moveTo>
                    <a:pt x="33" y="9"/>
                  </a:moveTo>
                  <a:lnTo>
                    <a:pt x="25" y="9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9" y="237"/>
                  </a:lnTo>
                  <a:lnTo>
                    <a:pt x="12" y="237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33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3" y="9"/>
                  </a:lnTo>
                  <a:close/>
                  <a:moveTo>
                    <a:pt x="33" y="0"/>
                  </a:moveTo>
                  <a:lnTo>
                    <a:pt x="53" y="2"/>
                  </a:lnTo>
                  <a:lnTo>
                    <a:pt x="61" y="3"/>
                  </a:lnTo>
                  <a:lnTo>
                    <a:pt x="67" y="5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10"/>
                  </a:lnTo>
                  <a:lnTo>
                    <a:pt x="68" y="239"/>
                  </a:lnTo>
                  <a:lnTo>
                    <a:pt x="68" y="241"/>
                  </a:lnTo>
                  <a:lnTo>
                    <a:pt x="67" y="243"/>
                  </a:lnTo>
                  <a:lnTo>
                    <a:pt x="67" y="243"/>
                  </a:lnTo>
                  <a:lnTo>
                    <a:pt x="61" y="244"/>
                  </a:lnTo>
                  <a:lnTo>
                    <a:pt x="53" y="248"/>
                  </a:lnTo>
                  <a:lnTo>
                    <a:pt x="33" y="249"/>
                  </a:lnTo>
                  <a:lnTo>
                    <a:pt x="16" y="248"/>
                  </a:lnTo>
                  <a:lnTo>
                    <a:pt x="5" y="244"/>
                  </a:lnTo>
                  <a:lnTo>
                    <a:pt x="2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16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91"/>
            <p:cNvSpPr>
              <a:spLocks noEditPoints="1"/>
            </p:cNvSpPr>
            <p:nvPr/>
          </p:nvSpPr>
          <p:spPr bwMode="auto">
            <a:xfrm>
              <a:off x="666750" y="6142756"/>
              <a:ext cx="111125" cy="395288"/>
            </a:xfrm>
            <a:custGeom>
              <a:avLst/>
              <a:gdLst>
                <a:gd name="T0" fmla="*/ 35 w 70"/>
                <a:gd name="T1" fmla="*/ 9 h 249"/>
                <a:gd name="T2" fmla="*/ 27 w 70"/>
                <a:gd name="T3" fmla="*/ 9 h 249"/>
                <a:gd name="T4" fmla="*/ 20 w 70"/>
                <a:gd name="T5" fmla="*/ 10 h 249"/>
                <a:gd name="T6" fmla="*/ 14 w 70"/>
                <a:gd name="T7" fmla="*/ 10 h 249"/>
                <a:gd name="T8" fmla="*/ 11 w 70"/>
                <a:gd name="T9" fmla="*/ 12 h 249"/>
                <a:gd name="T10" fmla="*/ 7 w 70"/>
                <a:gd name="T11" fmla="*/ 12 h 249"/>
                <a:gd name="T12" fmla="*/ 7 w 70"/>
                <a:gd name="T13" fmla="*/ 236 h 249"/>
                <a:gd name="T14" fmla="*/ 11 w 70"/>
                <a:gd name="T15" fmla="*/ 237 h 249"/>
                <a:gd name="T16" fmla="*/ 14 w 70"/>
                <a:gd name="T17" fmla="*/ 237 h 249"/>
                <a:gd name="T18" fmla="*/ 20 w 70"/>
                <a:gd name="T19" fmla="*/ 239 h 249"/>
                <a:gd name="T20" fmla="*/ 27 w 70"/>
                <a:gd name="T21" fmla="*/ 239 h 249"/>
                <a:gd name="T22" fmla="*/ 35 w 70"/>
                <a:gd name="T23" fmla="*/ 239 h 249"/>
                <a:gd name="T24" fmla="*/ 44 w 70"/>
                <a:gd name="T25" fmla="*/ 239 h 249"/>
                <a:gd name="T26" fmla="*/ 51 w 70"/>
                <a:gd name="T27" fmla="*/ 239 h 249"/>
                <a:gd name="T28" fmla="*/ 56 w 70"/>
                <a:gd name="T29" fmla="*/ 237 h 249"/>
                <a:gd name="T30" fmla="*/ 60 w 70"/>
                <a:gd name="T31" fmla="*/ 237 h 249"/>
                <a:gd name="T32" fmla="*/ 61 w 70"/>
                <a:gd name="T33" fmla="*/ 236 h 249"/>
                <a:gd name="T34" fmla="*/ 61 w 70"/>
                <a:gd name="T35" fmla="*/ 12 h 249"/>
                <a:gd name="T36" fmla="*/ 60 w 70"/>
                <a:gd name="T37" fmla="*/ 12 h 249"/>
                <a:gd name="T38" fmla="*/ 56 w 70"/>
                <a:gd name="T39" fmla="*/ 10 h 249"/>
                <a:gd name="T40" fmla="*/ 51 w 70"/>
                <a:gd name="T41" fmla="*/ 10 h 249"/>
                <a:gd name="T42" fmla="*/ 44 w 70"/>
                <a:gd name="T43" fmla="*/ 9 h 249"/>
                <a:gd name="T44" fmla="*/ 35 w 70"/>
                <a:gd name="T45" fmla="*/ 9 h 249"/>
                <a:gd name="T46" fmla="*/ 35 w 70"/>
                <a:gd name="T47" fmla="*/ 0 h 249"/>
                <a:gd name="T48" fmla="*/ 53 w 70"/>
                <a:gd name="T49" fmla="*/ 2 h 249"/>
                <a:gd name="T50" fmla="*/ 63 w 70"/>
                <a:gd name="T51" fmla="*/ 3 h 249"/>
                <a:gd name="T52" fmla="*/ 67 w 70"/>
                <a:gd name="T53" fmla="*/ 5 h 249"/>
                <a:gd name="T54" fmla="*/ 68 w 70"/>
                <a:gd name="T55" fmla="*/ 7 h 249"/>
                <a:gd name="T56" fmla="*/ 68 w 70"/>
                <a:gd name="T57" fmla="*/ 7 h 249"/>
                <a:gd name="T58" fmla="*/ 70 w 70"/>
                <a:gd name="T59" fmla="*/ 10 h 249"/>
                <a:gd name="T60" fmla="*/ 70 w 70"/>
                <a:gd name="T61" fmla="*/ 239 h 249"/>
                <a:gd name="T62" fmla="*/ 68 w 70"/>
                <a:gd name="T63" fmla="*/ 241 h 249"/>
                <a:gd name="T64" fmla="*/ 68 w 70"/>
                <a:gd name="T65" fmla="*/ 243 h 249"/>
                <a:gd name="T66" fmla="*/ 67 w 70"/>
                <a:gd name="T67" fmla="*/ 243 h 249"/>
                <a:gd name="T68" fmla="*/ 63 w 70"/>
                <a:gd name="T69" fmla="*/ 244 h 249"/>
                <a:gd name="T70" fmla="*/ 53 w 70"/>
                <a:gd name="T71" fmla="*/ 248 h 249"/>
                <a:gd name="T72" fmla="*/ 35 w 70"/>
                <a:gd name="T73" fmla="*/ 249 h 249"/>
                <a:gd name="T74" fmla="*/ 18 w 70"/>
                <a:gd name="T75" fmla="*/ 248 h 249"/>
                <a:gd name="T76" fmla="*/ 7 w 70"/>
                <a:gd name="T77" fmla="*/ 244 h 249"/>
                <a:gd name="T78" fmla="*/ 4 w 70"/>
                <a:gd name="T79" fmla="*/ 243 h 249"/>
                <a:gd name="T80" fmla="*/ 2 w 70"/>
                <a:gd name="T81" fmla="*/ 243 h 249"/>
                <a:gd name="T82" fmla="*/ 0 w 70"/>
                <a:gd name="T83" fmla="*/ 241 h 249"/>
                <a:gd name="T84" fmla="*/ 0 w 70"/>
                <a:gd name="T85" fmla="*/ 239 h 249"/>
                <a:gd name="T86" fmla="*/ 0 w 70"/>
                <a:gd name="T87" fmla="*/ 10 h 249"/>
                <a:gd name="T88" fmla="*/ 0 w 70"/>
                <a:gd name="T89" fmla="*/ 7 h 249"/>
                <a:gd name="T90" fmla="*/ 2 w 70"/>
                <a:gd name="T91" fmla="*/ 7 h 249"/>
                <a:gd name="T92" fmla="*/ 4 w 70"/>
                <a:gd name="T93" fmla="*/ 5 h 249"/>
                <a:gd name="T94" fmla="*/ 7 w 70"/>
                <a:gd name="T95" fmla="*/ 3 h 249"/>
                <a:gd name="T96" fmla="*/ 18 w 70"/>
                <a:gd name="T97" fmla="*/ 2 h 249"/>
                <a:gd name="T98" fmla="*/ 35 w 70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9">
                  <a:moveTo>
                    <a:pt x="35" y="9"/>
                  </a:moveTo>
                  <a:lnTo>
                    <a:pt x="27" y="9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11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5" y="9"/>
                  </a:lnTo>
                  <a:close/>
                  <a:moveTo>
                    <a:pt x="35" y="0"/>
                  </a:moveTo>
                  <a:lnTo>
                    <a:pt x="53" y="2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68" y="241"/>
                  </a:lnTo>
                  <a:lnTo>
                    <a:pt x="68" y="243"/>
                  </a:lnTo>
                  <a:lnTo>
                    <a:pt x="67" y="243"/>
                  </a:lnTo>
                  <a:lnTo>
                    <a:pt x="63" y="244"/>
                  </a:lnTo>
                  <a:lnTo>
                    <a:pt x="53" y="248"/>
                  </a:lnTo>
                  <a:lnTo>
                    <a:pt x="35" y="249"/>
                  </a:lnTo>
                  <a:lnTo>
                    <a:pt x="18" y="248"/>
                  </a:lnTo>
                  <a:lnTo>
                    <a:pt x="7" y="244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8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92"/>
            <p:cNvSpPr>
              <a:spLocks noEditPoints="1"/>
            </p:cNvSpPr>
            <p:nvPr/>
          </p:nvSpPr>
          <p:spPr bwMode="auto">
            <a:xfrm>
              <a:off x="763588" y="6142756"/>
              <a:ext cx="111125" cy="395288"/>
            </a:xfrm>
            <a:custGeom>
              <a:avLst/>
              <a:gdLst>
                <a:gd name="T0" fmla="*/ 35 w 70"/>
                <a:gd name="T1" fmla="*/ 9 h 249"/>
                <a:gd name="T2" fmla="*/ 27 w 70"/>
                <a:gd name="T3" fmla="*/ 9 h 249"/>
                <a:gd name="T4" fmla="*/ 20 w 70"/>
                <a:gd name="T5" fmla="*/ 10 h 249"/>
                <a:gd name="T6" fmla="*/ 14 w 70"/>
                <a:gd name="T7" fmla="*/ 10 h 249"/>
                <a:gd name="T8" fmla="*/ 9 w 70"/>
                <a:gd name="T9" fmla="*/ 12 h 249"/>
                <a:gd name="T10" fmla="*/ 7 w 70"/>
                <a:gd name="T11" fmla="*/ 12 h 249"/>
                <a:gd name="T12" fmla="*/ 7 w 70"/>
                <a:gd name="T13" fmla="*/ 236 h 249"/>
                <a:gd name="T14" fmla="*/ 9 w 70"/>
                <a:gd name="T15" fmla="*/ 237 h 249"/>
                <a:gd name="T16" fmla="*/ 14 w 70"/>
                <a:gd name="T17" fmla="*/ 237 h 249"/>
                <a:gd name="T18" fmla="*/ 20 w 70"/>
                <a:gd name="T19" fmla="*/ 239 h 249"/>
                <a:gd name="T20" fmla="*/ 27 w 70"/>
                <a:gd name="T21" fmla="*/ 239 h 249"/>
                <a:gd name="T22" fmla="*/ 35 w 70"/>
                <a:gd name="T23" fmla="*/ 239 h 249"/>
                <a:gd name="T24" fmla="*/ 44 w 70"/>
                <a:gd name="T25" fmla="*/ 239 h 249"/>
                <a:gd name="T26" fmla="*/ 51 w 70"/>
                <a:gd name="T27" fmla="*/ 239 h 249"/>
                <a:gd name="T28" fmla="*/ 56 w 70"/>
                <a:gd name="T29" fmla="*/ 237 h 249"/>
                <a:gd name="T30" fmla="*/ 60 w 70"/>
                <a:gd name="T31" fmla="*/ 237 h 249"/>
                <a:gd name="T32" fmla="*/ 62 w 70"/>
                <a:gd name="T33" fmla="*/ 236 h 249"/>
                <a:gd name="T34" fmla="*/ 62 w 70"/>
                <a:gd name="T35" fmla="*/ 12 h 249"/>
                <a:gd name="T36" fmla="*/ 60 w 70"/>
                <a:gd name="T37" fmla="*/ 12 h 249"/>
                <a:gd name="T38" fmla="*/ 56 w 70"/>
                <a:gd name="T39" fmla="*/ 10 h 249"/>
                <a:gd name="T40" fmla="*/ 51 w 70"/>
                <a:gd name="T41" fmla="*/ 10 h 249"/>
                <a:gd name="T42" fmla="*/ 44 w 70"/>
                <a:gd name="T43" fmla="*/ 9 h 249"/>
                <a:gd name="T44" fmla="*/ 35 w 70"/>
                <a:gd name="T45" fmla="*/ 9 h 249"/>
                <a:gd name="T46" fmla="*/ 35 w 70"/>
                <a:gd name="T47" fmla="*/ 0 h 249"/>
                <a:gd name="T48" fmla="*/ 53 w 70"/>
                <a:gd name="T49" fmla="*/ 2 h 249"/>
                <a:gd name="T50" fmla="*/ 63 w 70"/>
                <a:gd name="T51" fmla="*/ 3 h 249"/>
                <a:gd name="T52" fmla="*/ 67 w 70"/>
                <a:gd name="T53" fmla="*/ 5 h 249"/>
                <a:gd name="T54" fmla="*/ 67 w 70"/>
                <a:gd name="T55" fmla="*/ 7 h 249"/>
                <a:gd name="T56" fmla="*/ 68 w 70"/>
                <a:gd name="T57" fmla="*/ 7 h 249"/>
                <a:gd name="T58" fmla="*/ 70 w 70"/>
                <a:gd name="T59" fmla="*/ 10 h 249"/>
                <a:gd name="T60" fmla="*/ 70 w 70"/>
                <a:gd name="T61" fmla="*/ 239 h 249"/>
                <a:gd name="T62" fmla="*/ 68 w 70"/>
                <a:gd name="T63" fmla="*/ 241 h 249"/>
                <a:gd name="T64" fmla="*/ 67 w 70"/>
                <a:gd name="T65" fmla="*/ 243 h 249"/>
                <a:gd name="T66" fmla="*/ 67 w 70"/>
                <a:gd name="T67" fmla="*/ 243 h 249"/>
                <a:gd name="T68" fmla="*/ 63 w 70"/>
                <a:gd name="T69" fmla="*/ 244 h 249"/>
                <a:gd name="T70" fmla="*/ 53 w 70"/>
                <a:gd name="T71" fmla="*/ 248 h 249"/>
                <a:gd name="T72" fmla="*/ 35 w 70"/>
                <a:gd name="T73" fmla="*/ 249 h 249"/>
                <a:gd name="T74" fmla="*/ 16 w 70"/>
                <a:gd name="T75" fmla="*/ 248 h 249"/>
                <a:gd name="T76" fmla="*/ 7 w 70"/>
                <a:gd name="T77" fmla="*/ 244 h 249"/>
                <a:gd name="T78" fmla="*/ 4 w 70"/>
                <a:gd name="T79" fmla="*/ 243 h 249"/>
                <a:gd name="T80" fmla="*/ 2 w 70"/>
                <a:gd name="T81" fmla="*/ 243 h 249"/>
                <a:gd name="T82" fmla="*/ 0 w 70"/>
                <a:gd name="T83" fmla="*/ 241 h 249"/>
                <a:gd name="T84" fmla="*/ 0 w 70"/>
                <a:gd name="T85" fmla="*/ 239 h 249"/>
                <a:gd name="T86" fmla="*/ 0 w 70"/>
                <a:gd name="T87" fmla="*/ 10 h 249"/>
                <a:gd name="T88" fmla="*/ 0 w 70"/>
                <a:gd name="T89" fmla="*/ 7 h 249"/>
                <a:gd name="T90" fmla="*/ 2 w 70"/>
                <a:gd name="T91" fmla="*/ 7 h 249"/>
                <a:gd name="T92" fmla="*/ 4 w 70"/>
                <a:gd name="T93" fmla="*/ 5 h 249"/>
                <a:gd name="T94" fmla="*/ 7 w 70"/>
                <a:gd name="T95" fmla="*/ 3 h 249"/>
                <a:gd name="T96" fmla="*/ 16 w 70"/>
                <a:gd name="T97" fmla="*/ 2 h 249"/>
                <a:gd name="T98" fmla="*/ 35 w 70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9">
                  <a:moveTo>
                    <a:pt x="35" y="9"/>
                  </a:moveTo>
                  <a:lnTo>
                    <a:pt x="27" y="9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9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2" y="23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5" y="9"/>
                  </a:lnTo>
                  <a:close/>
                  <a:moveTo>
                    <a:pt x="35" y="0"/>
                  </a:moveTo>
                  <a:lnTo>
                    <a:pt x="53" y="2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68" y="241"/>
                  </a:lnTo>
                  <a:lnTo>
                    <a:pt x="67" y="243"/>
                  </a:lnTo>
                  <a:lnTo>
                    <a:pt x="67" y="243"/>
                  </a:lnTo>
                  <a:lnTo>
                    <a:pt x="63" y="244"/>
                  </a:lnTo>
                  <a:lnTo>
                    <a:pt x="53" y="248"/>
                  </a:lnTo>
                  <a:lnTo>
                    <a:pt x="35" y="249"/>
                  </a:lnTo>
                  <a:lnTo>
                    <a:pt x="16" y="248"/>
                  </a:lnTo>
                  <a:lnTo>
                    <a:pt x="7" y="244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6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93"/>
            <p:cNvSpPr>
              <a:spLocks noEditPoints="1"/>
            </p:cNvSpPr>
            <p:nvPr/>
          </p:nvSpPr>
          <p:spPr bwMode="auto">
            <a:xfrm>
              <a:off x="862013" y="6142756"/>
              <a:ext cx="109538" cy="395288"/>
            </a:xfrm>
            <a:custGeom>
              <a:avLst/>
              <a:gdLst>
                <a:gd name="T0" fmla="*/ 34 w 69"/>
                <a:gd name="T1" fmla="*/ 9 h 249"/>
                <a:gd name="T2" fmla="*/ 26 w 69"/>
                <a:gd name="T3" fmla="*/ 9 h 249"/>
                <a:gd name="T4" fmla="*/ 19 w 69"/>
                <a:gd name="T5" fmla="*/ 10 h 249"/>
                <a:gd name="T6" fmla="*/ 13 w 69"/>
                <a:gd name="T7" fmla="*/ 10 h 249"/>
                <a:gd name="T8" fmla="*/ 10 w 69"/>
                <a:gd name="T9" fmla="*/ 12 h 249"/>
                <a:gd name="T10" fmla="*/ 8 w 69"/>
                <a:gd name="T11" fmla="*/ 12 h 249"/>
                <a:gd name="T12" fmla="*/ 8 w 69"/>
                <a:gd name="T13" fmla="*/ 236 h 249"/>
                <a:gd name="T14" fmla="*/ 10 w 69"/>
                <a:gd name="T15" fmla="*/ 237 h 249"/>
                <a:gd name="T16" fmla="*/ 13 w 69"/>
                <a:gd name="T17" fmla="*/ 237 h 249"/>
                <a:gd name="T18" fmla="*/ 19 w 69"/>
                <a:gd name="T19" fmla="*/ 239 h 249"/>
                <a:gd name="T20" fmla="*/ 26 w 69"/>
                <a:gd name="T21" fmla="*/ 239 h 249"/>
                <a:gd name="T22" fmla="*/ 34 w 69"/>
                <a:gd name="T23" fmla="*/ 239 h 249"/>
                <a:gd name="T24" fmla="*/ 43 w 69"/>
                <a:gd name="T25" fmla="*/ 239 h 249"/>
                <a:gd name="T26" fmla="*/ 50 w 69"/>
                <a:gd name="T27" fmla="*/ 239 h 249"/>
                <a:gd name="T28" fmla="*/ 55 w 69"/>
                <a:gd name="T29" fmla="*/ 237 h 249"/>
                <a:gd name="T30" fmla="*/ 59 w 69"/>
                <a:gd name="T31" fmla="*/ 237 h 249"/>
                <a:gd name="T32" fmla="*/ 62 w 69"/>
                <a:gd name="T33" fmla="*/ 236 h 249"/>
                <a:gd name="T34" fmla="*/ 62 w 69"/>
                <a:gd name="T35" fmla="*/ 12 h 249"/>
                <a:gd name="T36" fmla="*/ 59 w 69"/>
                <a:gd name="T37" fmla="*/ 12 h 249"/>
                <a:gd name="T38" fmla="*/ 55 w 69"/>
                <a:gd name="T39" fmla="*/ 10 h 249"/>
                <a:gd name="T40" fmla="*/ 50 w 69"/>
                <a:gd name="T41" fmla="*/ 10 h 249"/>
                <a:gd name="T42" fmla="*/ 43 w 69"/>
                <a:gd name="T43" fmla="*/ 9 h 249"/>
                <a:gd name="T44" fmla="*/ 34 w 69"/>
                <a:gd name="T45" fmla="*/ 9 h 249"/>
                <a:gd name="T46" fmla="*/ 34 w 69"/>
                <a:gd name="T47" fmla="*/ 0 h 249"/>
                <a:gd name="T48" fmla="*/ 54 w 69"/>
                <a:gd name="T49" fmla="*/ 2 h 249"/>
                <a:gd name="T50" fmla="*/ 62 w 69"/>
                <a:gd name="T51" fmla="*/ 3 h 249"/>
                <a:gd name="T52" fmla="*/ 66 w 69"/>
                <a:gd name="T53" fmla="*/ 5 h 249"/>
                <a:gd name="T54" fmla="*/ 68 w 69"/>
                <a:gd name="T55" fmla="*/ 7 h 249"/>
                <a:gd name="T56" fmla="*/ 69 w 69"/>
                <a:gd name="T57" fmla="*/ 7 h 249"/>
                <a:gd name="T58" fmla="*/ 69 w 69"/>
                <a:gd name="T59" fmla="*/ 10 h 249"/>
                <a:gd name="T60" fmla="*/ 69 w 69"/>
                <a:gd name="T61" fmla="*/ 239 h 249"/>
                <a:gd name="T62" fmla="*/ 69 w 69"/>
                <a:gd name="T63" fmla="*/ 241 h 249"/>
                <a:gd name="T64" fmla="*/ 68 w 69"/>
                <a:gd name="T65" fmla="*/ 243 h 249"/>
                <a:gd name="T66" fmla="*/ 66 w 69"/>
                <a:gd name="T67" fmla="*/ 243 h 249"/>
                <a:gd name="T68" fmla="*/ 62 w 69"/>
                <a:gd name="T69" fmla="*/ 244 h 249"/>
                <a:gd name="T70" fmla="*/ 54 w 69"/>
                <a:gd name="T71" fmla="*/ 248 h 249"/>
                <a:gd name="T72" fmla="*/ 34 w 69"/>
                <a:gd name="T73" fmla="*/ 249 h 249"/>
                <a:gd name="T74" fmla="*/ 17 w 69"/>
                <a:gd name="T75" fmla="*/ 248 h 249"/>
                <a:gd name="T76" fmla="*/ 6 w 69"/>
                <a:gd name="T77" fmla="*/ 244 h 249"/>
                <a:gd name="T78" fmla="*/ 3 w 69"/>
                <a:gd name="T79" fmla="*/ 243 h 249"/>
                <a:gd name="T80" fmla="*/ 1 w 69"/>
                <a:gd name="T81" fmla="*/ 243 h 249"/>
                <a:gd name="T82" fmla="*/ 1 w 69"/>
                <a:gd name="T83" fmla="*/ 241 h 249"/>
                <a:gd name="T84" fmla="*/ 0 w 69"/>
                <a:gd name="T85" fmla="*/ 239 h 249"/>
                <a:gd name="T86" fmla="*/ 0 w 69"/>
                <a:gd name="T87" fmla="*/ 10 h 249"/>
                <a:gd name="T88" fmla="*/ 1 w 69"/>
                <a:gd name="T89" fmla="*/ 7 h 249"/>
                <a:gd name="T90" fmla="*/ 1 w 69"/>
                <a:gd name="T91" fmla="*/ 7 h 249"/>
                <a:gd name="T92" fmla="*/ 3 w 69"/>
                <a:gd name="T93" fmla="*/ 5 h 249"/>
                <a:gd name="T94" fmla="*/ 6 w 69"/>
                <a:gd name="T95" fmla="*/ 3 h 249"/>
                <a:gd name="T96" fmla="*/ 17 w 69"/>
                <a:gd name="T97" fmla="*/ 2 h 249"/>
                <a:gd name="T98" fmla="*/ 34 w 69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" h="249">
                  <a:moveTo>
                    <a:pt x="34" y="9"/>
                  </a:moveTo>
                  <a:lnTo>
                    <a:pt x="26" y="9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236"/>
                  </a:lnTo>
                  <a:lnTo>
                    <a:pt x="10" y="237"/>
                  </a:lnTo>
                  <a:lnTo>
                    <a:pt x="13" y="237"/>
                  </a:lnTo>
                  <a:lnTo>
                    <a:pt x="19" y="239"/>
                  </a:lnTo>
                  <a:lnTo>
                    <a:pt x="26" y="239"/>
                  </a:lnTo>
                  <a:lnTo>
                    <a:pt x="34" y="239"/>
                  </a:lnTo>
                  <a:lnTo>
                    <a:pt x="43" y="239"/>
                  </a:lnTo>
                  <a:lnTo>
                    <a:pt x="50" y="239"/>
                  </a:lnTo>
                  <a:lnTo>
                    <a:pt x="55" y="237"/>
                  </a:lnTo>
                  <a:lnTo>
                    <a:pt x="59" y="237"/>
                  </a:lnTo>
                  <a:lnTo>
                    <a:pt x="62" y="236"/>
                  </a:lnTo>
                  <a:lnTo>
                    <a:pt x="62" y="12"/>
                  </a:lnTo>
                  <a:lnTo>
                    <a:pt x="59" y="12"/>
                  </a:lnTo>
                  <a:lnTo>
                    <a:pt x="55" y="10"/>
                  </a:lnTo>
                  <a:lnTo>
                    <a:pt x="50" y="10"/>
                  </a:lnTo>
                  <a:lnTo>
                    <a:pt x="43" y="9"/>
                  </a:lnTo>
                  <a:lnTo>
                    <a:pt x="34" y="9"/>
                  </a:lnTo>
                  <a:close/>
                  <a:moveTo>
                    <a:pt x="34" y="0"/>
                  </a:moveTo>
                  <a:lnTo>
                    <a:pt x="54" y="2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68" y="7"/>
                  </a:lnTo>
                  <a:lnTo>
                    <a:pt x="69" y="7"/>
                  </a:lnTo>
                  <a:lnTo>
                    <a:pt x="69" y="10"/>
                  </a:lnTo>
                  <a:lnTo>
                    <a:pt x="69" y="239"/>
                  </a:lnTo>
                  <a:lnTo>
                    <a:pt x="69" y="241"/>
                  </a:lnTo>
                  <a:lnTo>
                    <a:pt x="68" y="243"/>
                  </a:lnTo>
                  <a:lnTo>
                    <a:pt x="66" y="243"/>
                  </a:lnTo>
                  <a:lnTo>
                    <a:pt x="62" y="244"/>
                  </a:lnTo>
                  <a:lnTo>
                    <a:pt x="54" y="248"/>
                  </a:lnTo>
                  <a:lnTo>
                    <a:pt x="34" y="249"/>
                  </a:lnTo>
                  <a:lnTo>
                    <a:pt x="17" y="248"/>
                  </a:lnTo>
                  <a:lnTo>
                    <a:pt x="6" y="244"/>
                  </a:lnTo>
                  <a:lnTo>
                    <a:pt x="3" y="243"/>
                  </a:lnTo>
                  <a:lnTo>
                    <a:pt x="1" y="243"/>
                  </a:lnTo>
                  <a:lnTo>
                    <a:pt x="1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5"/>
                  </a:lnTo>
                  <a:lnTo>
                    <a:pt x="6" y="3"/>
                  </a:lnTo>
                  <a:lnTo>
                    <a:pt x="17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94"/>
            <p:cNvSpPr>
              <a:spLocks noEditPoints="1"/>
            </p:cNvSpPr>
            <p:nvPr/>
          </p:nvSpPr>
          <p:spPr bwMode="auto">
            <a:xfrm>
              <a:off x="230188" y="6145931"/>
              <a:ext cx="49213" cy="392113"/>
            </a:xfrm>
            <a:custGeom>
              <a:avLst/>
              <a:gdLst>
                <a:gd name="T0" fmla="*/ 7 w 31"/>
                <a:gd name="T1" fmla="*/ 52 h 247"/>
                <a:gd name="T2" fmla="*/ 7 w 31"/>
                <a:gd name="T3" fmla="*/ 237 h 247"/>
                <a:gd name="T4" fmla="*/ 8 w 31"/>
                <a:gd name="T5" fmla="*/ 239 h 247"/>
                <a:gd name="T6" fmla="*/ 8 w 31"/>
                <a:gd name="T7" fmla="*/ 241 h 247"/>
                <a:gd name="T8" fmla="*/ 10 w 31"/>
                <a:gd name="T9" fmla="*/ 242 h 247"/>
                <a:gd name="T10" fmla="*/ 12 w 31"/>
                <a:gd name="T11" fmla="*/ 242 h 247"/>
                <a:gd name="T12" fmla="*/ 15 w 31"/>
                <a:gd name="T13" fmla="*/ 244 h 247"/>
                <a:gd name="T14" fmla="*/ 20 w 31"/>
                <a:gd name="T15" fmla="*/ 242 h 247"/>
                <a:gd name="T16" fmla="*/ 22 w 31"/>
                <a:gd name="T17" fmla="*/ 242 h 247"/>
                <a:gd name="T18" fmla="*/ 24 w 31"/>
                <a:gd name="T19" fmla="*/ 241 h 247"/>
                <a:gd name="T20" fmla="*/ 26 w 31"/>
                <a:gd name="T21" fmla="*/ 239 h 247"/>
                <a:gd name="T22" fmla="*/ 27 w 31"/>
                <a:gd name="T23" fmla="*/ 237 h 247"/>
                <a:gd name="T24" fmla="*/ 27 w 31"/>
                <a:gd name="T25" fmla="*/ 52 h 247"/>
                <a:gd name="T26" fmla="*/ 7 w 31"/>
                <a:gd name="T27" fmla="*/ 52 h 247"/>
                <a:gd name="T28" fmla="*/ 15 w 31"/>
                <a:gd name="T29" fmla="*/ 0 h 247"/>
                <a:gd name="T30" fmla="*/ 20 w 31"/>
                <a:gd name="T31" fmla="*/ 1 h 247"/>
                <a:gd name="T32" fmla="*/ 24 w 31"/>
                <a:gd name="T33" fmla="*/ 1 h 247"/>
                <a:gd name="T34" fmla="*/ 27 w 31"/>
                <a:gd name="T35" fmla="*/ 5 h 247"/>
                <a:gd name="T36" fmla="*/ 29 w 31"/>
                <a:gd name="T37" fmla="*/ 7 h 247"/>
                <a:gd name="T38" fmla="*/ 29 w 31"/>
                <a:gd name="T39" fmla="*/ 7 h 247"/>
                <a:gd name="T40" fmla="*/ 29 w 31"/>
                <a:gd name="T41" fmla="*/ 8 h 247"/>
                <a:gd name="T42" fmla="*/ 31 w 31"/>
                <a:gd name="T43" fmla="*/ 10 h 247"/>
                <a:gd name="T44" fmla="*/ 31 w 31"/>
                <a:gd name="T45" fmla="*/ 12 h 247"/>
                <a:gd name="T46" fmla="*/ 31 w 31"/>
                <a:gd name="T47" fmla="*/ 239 h 247"/>
                <a:gd name="T48" fmla="*/ 31 w 31"/>
                <a:gd name="T49" fmla="*/ 241 h 247"/>
                <a:gd name="T50" fmla="*/ 29 w 31"/>
                <a:gd name="T51" fmla="*/ 242 h 247"/>
                <a:gd name="T52" fmla="*/ 29 w 31"/>
                <a:gd name="T53" fmla="*/ 242 h 247"/>
                <a:gd name="T54" fmla="*/ 29 w 31"/>
                <a:gd name="T55" fmla="*/ 244 h 247"/>
                <a:gd name="T56" fmla="*/ 27 w 31"/>
                <a:gd name="T57" fmla="*/ 246 h 247"/>
                <a:gd name="T58" fmla="*/ 24 w 31"/>
                <a:gd name="T59" fmla="*/ 247 h 247"/>
                <a:gd name="T60" fmla="*/ 20 w 31"/>
                <a:gd name="T61" fmla="*/ 247 h 247"/>
                <a:gd name="T62" fmla="*/ 15 w 31"/>
                <a:gd name="T63" fmla="*/ 247 h 247"/>
                <a:gd name="T64" fmla="*/ 10 w 31"/>
                <a:gd name="T65" fmla="*/ 247 h 247"/>
                <a:gd name="T66" fmla="*/ 7 w 31"/>
                <a:gd name="T67" fmla="*/ 247 h 247"/>
                <a:gd name="T68" fmla="*/ 3 w 31"/>
                <a:gd name="T69" fmla="*/ 246 h 247"/>
                <a:gd name="T70" fmla="*/ 1 w 31"/>
                <a:gd name="T71" fmla="*/ 244 h 247"/>
                <a:gd name="T72" fmla="*/ 1 w 31"/>
                <a:gd name="T73" fmla="*/ 242 h 247"/>
                <a:gd name="T74" fmla="*/ 0 w 31"/>
                <a:gd name="T75" fmla="*/ 242 h 247"/>
                <a:gd name="T76" fmla="*/ 0 w 31"/>
                <a:gd name="T77" fmla="*/ 241 h 247"/>
                <a:gd name="T78" fmla="*/ 0 w 31"/>
                <a:gd name="T79" fmla="*/ 239 h 247"/>
                <a:gd name="T80" fmla="*/ 0 w 31"/>
                <a:gd name="T81" fmla="*/ 12 h 247"/>
                <a:gd name="T82" fmla="*/ 0 w 31"/>
                <a:gd name="T83" fmla="*/ 10 h 247"/>
                <a:gd name="T84" fmla="*/ 0 w 31"/>
                <a:gd name="T85" fmla="*/ 8 h 247"/>
                <a:gd name="T86" fmla="*/ 1 w 31"/>
                <a:gd name="T87" fmla="*/ 7 h 247"/>
                <a:gd name="T88" fmla="*/ 1 w 31"/>
                <a:gd name="T89" fmla="*/ 7 h 247"/>
                <a:gd name="T90" fmla="*/ 3 w 31"/>
                <a:gd name="T91" fmla="*/ 5 h 247"/>
                <a:gd name="T92" fmla="*/ 7 w 31"/>
                <a:gd name="T93" fmla="*/ 1 h 247"/>
                <a:gd name="T94" fmla="*/ 10 w 31"/>
                <a:gd name="T95" fmla="*/ 1 h 247"/>
                <a:gd name="T96" fmla="*/ 15 w 31"/>
                <a:gd name="T97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47">
                  <a:moveTo>
                    <a:pt x="7" y="52"/>
                  </a:moveTo>
                  <a:lnTo>
                    <a:pt x="7" y="237"/>
                  </a:lnTo>
                  <a:lnTo>
                    <a:pt x="8" y="239"/>
                  </a:lnTo>
                  <a:lnTo>
                    <a:pt x="8" y="241"/>
                  </a:lnTo>
                  <a:lnTo>
                    <a:pt x="10" y="242"/>
                  </a:lnTo>
                  <a:lnTo>
                    <a:pt x="12" y="242"/>
                  </a:lnTo>
                  <a:lnTo>
                    <a:pt x="15" y="244"/>
                  </a:lnTo>
                  <a:lnTo>
                    <a:pt x="20" y="242"/>
                  </a:lnTo>
                  <a:lnTo>
                    <a:pt x="22" y="242"/>
                  </a:lnTo>
                  <a:lnTo>
                    <a:pt x="24" y="241"/>
                  </a:lnTo>
                  <a:lnTo>
                    <a:pt x="26" y="239"/>
                  </a:lnTo>
                  <a:lnTo>
                    <a:pt x="27" y="237"/>
                  </a:lnTo>
                  <a:lnTo>
                    <a:pt x="27" y="52"/>
                  </a:lnTo>
                  <a:lnTo>
                    <a:pt x="7" y="52"/>
                  </a:lnTo>
                  <a:close/>
                  <a:moveTo>
                    <a:pt x="15" y="0"/>
                  </a:moveTo>
                  <a:lnTo>
                    <a:pt x="20" y="1"/>
                  </a:lnTo>
                  <a:lnTo>
                    <a:pt x="24" y="1"/>
                  </a:lnTo>
                  <a:lnTo>
                    <a:pt x="27" y="5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1" y="10"/>
                  </a:lnTo>
                  <a:lnTo>
                    <a:pt x="31" y="12"/>
                  </a:lnTo>
                  <a:lnTo>
                    <a:pt x="31" y="239"/>
                  </a:lnTo>
                  <a:lnTo>
                    <a:pt x="31" y="241"/>
                  </a:lnTo>
                  <a:lnTo>
                    <a:pt x="29" y="242"/>
                  </a:lnTo>
                  <a:lnTo>
                    <a:pt x="29" y="242"/>
                  </a:lnTo>
                  <a:lnTo>
                    <a:pt x="29" y="244"/>
                  </a:lnTo>
                  <a:lnTo>
                    <a:pt x="27" y="246"/>
                  </a:lnTo>
                  <a:lnTo>
                    <a:pt x="24" y="247"/>
                  </a:lnTo>
                  <a:lnTo>
                    <a:pt x="20" y="247"/>
                  </a:lnTo>
                  <a:lnTo>
                    <a:pt x="15" y="247"/>
                  </a:lnTo>
                  <a:lnTo>
                    <a:pt x="10" y="247"/>
                  </a:lnTo>
                  <a:lnTo>
                    <a:pt x="7" y="247"/>
                  </a:lnTo>
                  <a:lnTo>
                    <a:pt x="3" y="246"/>
                  </a:lnTo>
                  <a:lnTo>
                    <a:pt x="1" y="244"/>
                  </a:lnTo>
                  <a:lnTo>
                    <a:pt x="1" y="242"/>
                  </a:lnTo>
                  <a:lnTo>
                    <a:pt x="0" y="242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5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195"/>
            <p:cNvSpPr>
              <a:spLocks/>
            </p:cNvSpPr>
            <p:nvPr/>
          </p:nvSpPr>
          <p:spPr bwMode="auto">
            <a:xfrm>
              <a:off x="490538" y="6399931"/>
              <a:ext cx="68263" cy="111125"/>
            </a:xfrm>
            <a:custGeom>
              <a:avLst/>
              <a:gdLst>
                <a:gd name="T0" fmla="*/ 1 w 43"/>
                <a:gd name="T1" fmla="*/ 0 h 70"/>
                <a:gd name="T2" fmla="*/ 15 w 43"/>
                <a:gd name="T3" fmla="*/ 0 h 70"/>
                <a:gd name="T4" fmla="*/ 15 w 43"/>
                <a:gd name="T5" fmla="*/ 4 h 70"/>
                <a:gd name="T6" fmla="*/ 15 w 43"/>
                <a:gd name="T7" fmla="*/ 4 h 70"/>
                <a:gd name="T8" fmla="*/ 17 w 43"/>
                <a:gd name="T9" fmla="*/ 5 h 70"/>
                <a:gd name="T10" fmla="*/ 38 w 43"/>
                <a:gd name="T11" fmla="*/ 5 h 70"/>
                <a:gd name="T12" fmla="*/ 40 w 43"/>
                <a:gd name="T13" fmla="*/ 4 h 70"/>
                <a:gd name="T14" fmla="*/ 40 w 43"/>
                <a:gd name="T15" fmla="*/ 4 h 70"/>
                <a:gd name="T16" fmla="*/ 40 w 43"/>
                <a:gd name="T17" fmla="*/ 0 h 70"/>
                <a:gd name="T18" fmla="*/ 43 w 43"/>
                <a:gd name="T19" fmla="*/ 0 h 70"/>
                <a:gd name="T20" fmla="*/ 43 w 43"/>
                <a:gd name="T21" fmla="*/ 0 h 70"/>
                <a:gd name="T22" fmla="*/ 43 w 43"/>
                <a:gd name="T23" fmla="*/ 2 h 70"/>
                <a:gd name="T24" fmla="*/ 43 w 43"/>
                <a:gd name="T25" fmla="*/ 68 h 70"/>
                <a:gd name="T26" fmla="*/ 43 w 43"/>
                <a:gd name="T27" fmla="*/ 70 h 70"/>
                <a:gd name="T28" fmla="*/ 43 w 43"/>
                <a:gd name="T29" fmla="*/ 70 h 70"/>
                <a:gd name="T30" fmla="*/ 1 w 43"/>
                <a:gd name="T31" fmla="*/ 70 h 70"/>
                <a:gd name="T32" fmla="*/ 0 w 43"/>
                <a:gd name="T33" fmla="*/ 70 h 70"/>
                <a:gd name="T34" fmla="*/ 0 w 43"/>
                <a:gd name="T35" fmla="*/ 68 h 70"/>
                <a:gd name="T36" fmla="*/ 0 w 43"/>
                <a:gd name="T37" fmla="*/ 2 h 70"/>
                <a:gd name="T38" fmla="*/ 0 w 43"/>
                <a:gd name="T39" fmla="*/ 0 h 70"/>
                <a:gd name="T40" fmla="*/ 1 w 43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70">
                  <a:moveTo>
                    <a:pt x="1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7" y="5"/>
                  </a:lnTo>
                  <a:lnTo>
                    <a:pt x="38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2"/>
                  </a:lnTo>
                  <a:lnTo>
                    <a:pt x="43" y="68"/>
                  </a:lnTo>
                  <a:lnTo>
                    <a:pt x="43" y="70"/>
                  </a:lnTo>
                  <a:lnTo>
                    <a:pt x="43" y="70"/>
                  </a:lnTo>
                  <a:lnTo>
                    <a:pt x="1" y="70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196"/>
            <p:cNvSpPr>
              <a:spLocks/>
            </p:cNvSpPr>
            <p:nvPr/>
          </p:nvSpPr>
          <p:spPr bwMode="auto">
            <a:xfrm>
              <a:off x="498475" y="6422156"/>
              <a:ext cx="41275" cy="33338"/>
            </a:xfrm>
            <a:custGeom>
              <a:avLst/>
              <a:gdLst>
                <a:gd name="T0" fmla="*/ 2 w 26"/>
                <a:gd name="T1" fmla="*/ 0 h 21"/>
                <a:gd name="T2" fmla="*/ 24 w 26"/>
                <a:gd name="T3" fmla="*/ 0 h 21"/>
                <a:gd name="T4" fmla="*/ 26 w 26"/>
                <a:gd name="T5" fmla="*/ 0 h 21"/>
                <a:gd name="T6" fmla="*/ 26 w 26"/>
                <a:gd name="T7" fmla="*/ 2 h 21"/>
                <a:gd name="T8" fmla="*/ 26 w 26"/>
                <a:gd name="T9" fmla="*/ 19 h 21"/>
                <a:gd name="T10" fmla="*/ 26 w 26"/>
                <a:gd name="T11" fmla="*/ 19 h 21"/>
                <a:gd name="T12" fmla="*/ 24 w 26"/>
                <a:gd name="T13" fmla="*/ 21 h 21"/>
                <a:gd name="T14" fmla="*/ 2 w 26"/>
                <a:gd name="T15" fmla="*/ 21 h 21"/>
                <a:gd name="T16" fmla="*/ 0 w 26"/>
                <a:gd name="T17" fmla="*/ 19 h 21"/>
                <a:gd name="T18" fmla="*/ 0 w 26"/>
                <a:gd name="T19" fmla="*/ 19 h 21"/>
                <a:gd name="T20" fmla="*/ 0 w 26"/>
                <a:gd name="T21" fmla="*/ 2 h 21"/>
                <a:gd name="T22" fmla="*/ 0 w 26"/>
                <a:gd name="T23" fmla="*/ 0 h 21"/>
                <a:gd name="T24" fmla="*/ 2 w 26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1">
                  <a:moveTo>
                    <a:pt x="2" y="0"/>
                  </a:moveTo>
                  <a:lnTo>
                    <a:pt x="24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197"/>
            <p:cNvSpPr>
              <a:spLocks/>
            </p:cNvSpPr>
            <p:nvPr/>
          </p:nvSpPr>
          <p:spPr bwMode="auto">
            <a:xfrm>
              <a:off x="498475" y="6463431"/>
              <a:ext cx="26988" cy="28575"/>
            </a:xfrm>
            <a:custGeom>
              <a:avLst/>
              <a:gdLst>
                <a:gd name="T0" fmla="*/ 2 w 17"/>
                <a:gd name="T1" fmla="*/ 0 h 18"/>
                <a:gd name="T2" fmla="*/ 17 w 17"/>
                <a:gd name="T3" fmla="*/ 0 h 18"/>
                <a:gd name="T4" fmla="*/ 17 w 17"/>
                <a:gd name="T5" fmla="*/ 0 h 18"/>
                <a:gd name="T6" fmla="*/ 17 w 17"/>
                <a:gd name="T7" fmla="*/ 2 h 18"/>
                <a:gd name="T8" fmla="*/ 17 w 17"/>
                <a:gd name="T9" fmla="*/ 18 h 18"/>
                <a:gd name="T10" fmla="*/ 17 w 17"/>
                <a:gd name="T11" fmla="*/ 18 h 18"/>
                <a:gd name="T12" fmla="*/ 17 w 17"/>
                <a:gd name="T13" fmla="*/ 18 h 18"/>
                <a:gd name="T14" fmla="*/ 2 w 17"/>
                <a:gd name="T15" fmla="*/ 18 h 18"/>
                <a:gd name="T16" fmla="*/ 0 w 17"/>
                <a:gd name="T17" fmla="*/ 18 h 18"/>
                <a:gd name="T18" fmla="*/ 0 w 17"/>
                <a:gd name="T19" fmla="*/ 18 h 18"/>
                <a:gd name="T20" fmla="*/ 0 w 17"/>
                <a:gd name="T21" fmla="*/ 2 h 18"/>
                <a:gd name="T22" fmla="*/ 0 w 17"/>
                <a:gd name="T23" fmla="*/ 0 h 18"/>
                <a:gd name="T24" fmla="*/ 2 w 17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8">
                  <a:moveTo>
                    <a:pt x="2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198"/>
            <p:cNvSpPr>
              <a:spLocks/>
            </p:cNvSpPr>
            <p:nvPr/>
          </p:nvSpPr>
          <p:spPr bwMode="auto">
            <a:xfrm>
              <a:off x="501650" y="6428506"/>
              <a:ext cx="7938" cy="22225"/>
            </a:xfrm>
            <a:custGeom>
              <a:avLst/>
              <a:gdLst>
                <a:gd name="T0" fmla="*/ 1 w 5"/>
                <a:gd name="T1" fmla="*/ 0 h 14"/>
                <a:gd name="T2" fmla="*/ 5 w 5"/>
                <a:gd name="T3" fmla="*/ 0 h 14"/>
                <a:gd name="T4" fmla="*/ 5 w 5"/>
                <a:gd name="T5" fmla="*/ 0 h 14"/>
                <a:gd name="T6" fmla="*/ 5 w 5"/>
                <a:gd name="T7" fmla="*/ 1 h 14"/>
                <a:gd name="T8" fmla="*/ 5 w 5"/>
                <a:gd name="T9" fmla="*/ 12 h 14"/>
                <a:gd name="T10" fmla="*/ 5 w 5"/>
                <a:gd name="T11" fmla="*/ 14 h 14"/>
                <a:gd name="T12" fmla="*/ 5 w 5"/>
                <a:gd name="T13" fmla="*/ 14 h 14"/>
                <a:gd name="T14" fmla="*/ 1 w 5"/>
                <a:gd name="T15" fmla="*/ 14 h 14"/>
                <a:gd name="T16" fmla="*/ 1 w 5"/>
                <a:gd name="T17" fmla="*/ 14 h 14"/>
                <a:gd name="T18" fmla="*/ 0 w 5"/>
                <a:gd name="T19" fmla="*/ 12 h 14"/>
                <a:gd name="T20" fmla="*/ 0 w 5"/>
                <a:gd name="T21" fmla="*/ 1 h 14"/>
                <a:gd name="T22" fmla="*/ 1 w 5"/>
                <a:gd name="T23" fmla="*/ 0 h 14"/>
                <a:gd name="T24" fmla="*/ 1 w 5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14">
                  <a:moveTo>
                    <a:pt x="1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99"/>
            <p:cNvSpPr>
              <a:spLocks/>
            </p:cNvSpPr>
            <p:nvPr/>
          </p:nvSpPr>
          <p:spPr bwMode="auto">
            <a:xfrm>
              <a:off x="514350" y="6428506"/>
              <a:ext cx="17463" cy="22225"/>
            </a:xfrm>
            <a:custGeom>
              <a:avLst/>
              <a:gdLst>
                <a:gd name="T0" fmla="*/ 4 w 11"/>
                <a:gd name="T1" fmla="*/ 0 h 14"/>
                <a:gd name="T2" fmla="*/ 7 w 11"/>
                <a:gd name="T3" fmla="*/ 0 h 14"/>
                <a:gd name="T4" fmla="*/ 9 w 11"/>
                <a:gd name="T5" fmla="*/ 0 h 14"/>
                <a:gd name="T6" fmla="*/ 11 w 11"/>
                <a:gd name="T7" fmla="*/ 1 h 14"/>
                <a:gd name="T8" fmla="*/ 11 w 11"/>
                <a:gd name="T9" fmla="*/ 12 h 14"/>
                <a:gd name="T10" fmla="*/ 9 w 11"/>
                <a:gd name="T11" fmla="*/ 14 h 14"/>
                <a:gd name="T12" fmla="*/ 7 w 11"/>
                <a:gd name="T13" fmla="*/ 14 h 14"/>
                <a:gd name="T14" fmla="*/ 4 w 11"/>
                <a:gd name="T15" fmla="*/ 14 h 14"/>
                <a:gd name="T16" fmla="*/ 2 w 11"/>
                <a:gd name="T17" fmla="*/ 14 h 14"/>
                <a:gd name="T18" fmla="*/ 0 w 11"/>
                <a:gd name="T19" fmla="*/ 12 h 14"/>
                <a:gd name="T20" fmla="*/ 0 w 11"/>
                <a:gd name="T21" fmla="*/ 1 h 14"/>
                <a:gd name="T22" fmla="*/ 2 w 11"/>
                <a:gd name="T23" fmla="*/ 0 h 14"/>
                <a:gd name="T24" fmla="*/ 4 w 11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4">
                  <a:moveTo>
                    <a:pt x="4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200"/>
            <p:cNvSpPr>
              <a:spLocks/>
            </p:cNvSpPr>
            <p:nvPr/>
          </p:nvSpPr>
          <p:spPr bwMode="auto">
            <a:xfrm>
              <a:off x="523875" y="6433268"/>
              <a:ext cx="11113" cy="11113"/>
            </a:xfrm>
            <a:custGeom>
              <a:avLst/>
              <a:gdLst>
                <a:gd name="T0" fmla="*/ 1 w 7"/>
                <a:gd name="T1" fmla="*/ 0 h 7"/>
                <a:gd name="T2" fmla="*/ 5 w 7"/>
                <a:gd name="T3" fmla="*/ 0 h 7"/>
                <a:gd name="T4" fmla="*/ 5 w 7"/>
                <a:gd name="T5" fmla="*/ 0 h 7"/>
                <a:gd name="T6" fmla="*/ 7 w 7"/>
                <a:gd name="T7" fmla="*/ 0 h 7"/>
                <a:gd name="T8" fmla="*/ 7 w 7"/>
                <a:gd name="T9" fmla="*/ 7 h 7"/>
                <a:gd name="T10" fmla="*/ 5 w 7"/>
                <a:gd name="T11" fmla="*/ 7 h 7"/>
                <a:gd name="T12" fmla="*/ 5 w 7"/>
                <a:gd name="T13" fmla="*/ 7 h 7"/>
                <a:gd name="T14" fmla="*/ 1 w 7"/>
                <a:gd name="T15" fmla="*/ 7 h 7"/>
                <a:gd name="T16" fmla="*/ 0 w 7"/>
                <a:gd name="T17" fmla="*/ 7 h 7"/>
                <a:gd name="T18" fmla="*/ 0 w 7"/>
                <a:gd name="T19" fmla="*/ 7 h 7"/>
                <a:gd name="T20" fmla="*/ 0 w 7"/>
                <a:gd name="T21" fmla="*/ 0 h 7"/>
                <a:gd name="T22" fmla="*/ 0 w 7"/>
                <a:gd name="T23" fmla="*/ 0 h 7"/>
                <a:gd name="T24" fmla="*/ 1 w 7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201"/>
            <p:cNvSpPr>
              <a:spLocks/>
            </p:cNvSpPr>
            <p:nvPr/>
          </p:nvSpPr>
          <p:spPr bwMode="auto">
            <a:xfrm>
              <a:off x="525463" y="6436443"/>
              <a:ext cx="11113" cy="4763"/>
            </a:xfrm>
            <a:custGeom>
              <a:avLst/>
              <a:gdLst>
                <a:gd name="T0" fmla="*/ 2 w 7"/>
                <a:gd name="T1" fmla="*/ 0 h 3"/>
                <a:gd name="T2" fmla="*/ 6 w 7"/>
                <a:gd name="T3" fmla="*/ 0 h 3"/>
                <a:gd name="T4" fmla="*/ 7 w 7"/>
                <a:gd name="T5" fmla="*/ 0 h 3"/>
                <a:gd name="T6" fmla="*/ 7 w 7"/>
                <a:gd name="T7" fmla="*/ 0 h 3"/>
                <a:gd name="T8" fmla="*/ 7 w 7"/>
                <a:gd name="T9" fmla="*/ 3 h 3"/>
                <a:gd name="T10" fmla="*/ 7 w 7"/>
                <a:gd name="T11" fmla="*/ 3 h 3"/>
                <a:gd name="T12" fmla="*/ 6 w 7"/>
                <a:gd name="T13" fmla="*/ 3 h 3"/>
                <a:gd name="T14" fmla="*/ 2 w 7"/>
                <a:gd name="T15" fmla="*/ 3 h 3"/>
                <a:gd name="T16" fmla="*/ 0 w 7"/>
                <a:gd name="T17" fmla="*/ 3 h 3"/>
                <a:gd name="T18" fmla="*/ 0 w 7"/>
                <a:gd name="T19" fmla="*/ 3 h 3"/>
                <a:gd name="T20" fmla="*/ 0 w 7"/>
                <a:gd name="T21" fmla="*/ 0 h 3"/>
                <a:gd name="T22" fmla="*/ 0 w 7"/>
                <a:gd name="T23" fmla="*/ 0 h 3"/>
                <a:gd name="T24" fmla="*/ 2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2" y="0"/>
                  </a:move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202"/>
            <p:cNvSpPr>
              <a:spLocks/>
            </p:cNvSpPr>
            <p:nvPr/>
          </p:nvSpPr>
          <p:spPr bwMode="auto">
            <a:xfrm>
              <a:off x="501650" y="6469781"/>
              <a:ext cx="19050" cy="19050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2 h 12"/>
                <a:gd name="T6" fmla="*/ 12 w 12"/>
                <a:gd name="T7" fmla="*/ 10 h 12"/>
                <a:gd name="T8" fmla="*/ 12 w 12"/>
                <a:gd name="T9" fmla="*/ 12 h 12"/>
                <a:gd name="T10" fmla="*/ 12 w 12"/>
                <a:gd name="T11" fmla="*/ 12 h 12"/>
                <a:gd name="T12" fmla="*/ 3 w 12"/>
                <a:gd name="T13" fmla="*/ 12 h 12"/>
                <a:gd name="T14" fmla="*/ 1 w 12"/>
                <a:gd name="T15" fmla="*/ 9 h 12"/>
                <a:gd name="T16" fmla="*/ 1 w 12"/>
                <a:gd name="T17" fmla="*/ 9 h 12"/>
                <a:gd name="T18" fmla="*/ 0 w 12"/>
                <a:gd name="T19" fmla="*/ 7 h 12"/>
                <a:gd name="T20" fmla="*/ 0 w 12"/>
                <a:gd name="T21" fmla="*/ 5 h 12"/>
                <a:gd name="T22" fmla="*/ 1 w 12"/>
                <a:gd name="T23" fmla="*/ 3 h 12"/>
                <a:gd name="T24" fmla="*/ 1 w 12"/>
                <a:gd name="T25" fmla="*/ 3 h 12"/>
                <a:gd name="T26" fmla="*/ 3 w 12"/>
                <a:gd name="T27" fmla="*/ 0 h 12"/>
                <a:gd name="T28" fmla="*/ 12 w 12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203"/>
            <p:cNvSpPr>
              <a:spLocks/>
            </p:cNvSpPr>
            <p:nvPr/>
          </p:nvSpPr>
          <p:spPr bwMode="auto">
            <a:xfrm>
              <a:off x="290513" y="6164981"/>
              <a:ext cx="33338" cy="33338"/>
            </a:xfrm>
            <a:custGeom>
              <a:avLst/>
              <a:gdLst>
                <a:gd name="T0" fmla="*/ 10 w 21"/>
                <a:gd name="T1" fmla="*/ 0 h 21"/>
                <a:gd name="T2" fmla="*/ 16 w 21"/>
                <a:gd name="T3" fmla="*/ 2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0 h 21"/>
                <a:gd name="T10" fmla="*/ 21 w 21"/>
                <a:gd name="T11" fmla="*/ 15 h 21"/>
                <a:gd name="T12" fmla="*/ 19 w 21"/>
                <a:gd name="T13" fmla="*/ 17 h 21"/>
                <a:gd name="T14" fmla="*/ 16 w 21"/>
                <a:gd name="T15" fmla="*/ 21 h 21"/>
                <a:gd name="T16" fmla="*/ 10 w 21"/>
                <a:gd name="T17" fmla="*/ 21 h 21"/>
                <a:gd name="T18" fmla="*/ 7 w 21"/>
                <a:gd name="T19" fmla="*/ 21 h 21"/>
                <a:gd name="T20" fmla="*/ 3 w 21"/>
                <a:gd name="T21" fmla="*/ 17 h 21"/>
                <a:gd name="T22" fmla="*/ 2 w 21"/>
                <a:gd name="T23" fmla="*/ 15 h 21"/>
                <a:gd name="T24" fmla="*/ 0 w 21"/>
                <a:gd name="T25" fmla="*/ 10 h 21"/>
                <a:gd name="T26" fmla="*/ 2 w 21"/>
                <a:gd name="T27" fmla="*/ 7 h 21"/>
                <a:gd name="T28" fmla="*/ 3 w 21"/>
                <a:gd name="T29" fmla="*/ 3 h 21"/>
                <a:gd name="T30" fmla="*/ 7 w 21"/>
                <a:gd name="T31" fmla="*/ 2 h 21"/>
                <a:gd name="T32" fmla="*/ 10 w 21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lnTo>
                    <a:pt x="16" y="2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3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04"/>
            <p:cNvSpPr>
              <a:spLocks/>
            </p:cNvSpPr>
            <p:nvPr/>
          </p:nvSpPr>
          <p:spPr bwMode="auto">
            <a:xfrm>
              <a:off x="301625" y="61999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4 h 7"/>
                <a:gd name="T6" fmla="*/ 7 w 7"/>
                <a:gd name="T7" fmla="*/ 6 h 7"/>
                <a:gd name="T8" fmla="*/ 3 w 7"/>
                <a:gd name="T9" fmla="*/ 7 h 7"/>
                <a:gd name="T10" fmla="*/ 2 w 7"/>
                <a:gd name="T11" fmla="*/ 6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206"/>
            <p:cNvSpPr>
              <a:spLocks/>
            </p:cNvSpPr>
            <p:nvPr/>
          </p:nvSpPr>
          <p:spPr bwMode="auto">
            <a:xfrm>
              <a:off x="301625" y="62141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4 h 7"/>
                <a:gd name="T6" fmla="*/ 7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207"/>
            <p:cNvSpPr>
              <a:spLocks/>
            </p:cNvSpPr>
            <p:nvPr/>
          </p:nvSpPr>
          <p:spPr bwMode="auto">
            <a:xfrm>
              <a:off x="301625" y="62284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3 h 7"/>
                <a:gd name="T6" fmla="*/ 7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3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208"/>
            <p:cNvSpPr>
              <a:spLocks/>
            </p:cNvSpPr>
            <p:nvPr/>
          </p:nvSpPr>
          <p:spPr bwMode="auto">
            <a:xfrm>
              <a:off x="390525" y="6164981"/>
              <a:ext cx="33338" cy="33338"/>
            </a:xfrm>
            <a:custGeom>
              <a:avLst/>
              <a:gdLst>
                <a:gd name="T0" fmla="*/ 10 w 21"/>
                <a:gd name="T1" fmla="*/ 0 h 21"/>
                <a:gd name="T2" fmla="*/ 15 w 21"/>
                <a:gd name="T3" fmla="*/ 2 h 21"/>
                <a:gd name="T4" fmla="*/ 17 w 21"/>
                <a:gd name="T5" fmla="*/ 3 h 21"/>
                <a:gd name="T6" fmla="*/ 21 w 21"/>
                <a:gd name="T7" fmla="*/ 7 h 21"/>
                <a:gd name="T8" fmla="*/ 21 w 21"/>
                <a:gd name="T9" fmla="*/ 10 h 21"/>
                <a:gd name="T10" fmla="*/ 21 w 21"/>
                <a:gd name="T11" fmla="*/ 15 h 21"/>
                <a:gd name="T12" fmla="*/ 17 w 21"/>
                <a:gd name="T13" fmla="*/ 17 h 21"/>
                <a:gd name="T14" fmla="*/ 15 w 21"/>
                <a:gd name="T15" fmla="*/ 21 h 21"/>
                <a:gd name="T16" fmla="*/ 10 w 21"/>
                <a:gd name="T17" fmla="*/ 21 h 21"/>
                <a:gd name="T18" fmla="*/ 7 w 21"/>
                <a:gd name="T19" fmla="*/ 21 h 21"/>
                <a:gd name="T20" fmla="*/ 3 w 21"/>
                <a:gd name="T21" fmla="*/ 17 h 21"/>
                <a:gd name="T22" fmla="*/ 2 w 21"/>
                <a:gd name="T23" fmla="*/ 15 h 21"/>
                <a:gd name="T24" fmla="*/ 0 w 21"/>
                <a:gd name="T25" fmla="*/ 10 h 21"/>
                <a:gd name="T26" fmla="*/ 2 w 21"/>
                <a:gd name="T27" fmla="*/ 7 h 21"/>
                <a:gd name="T28" fmla="*/ 3 w 21"/>
                <a:gd name="T29" fmla="*/ 3 h 21"/>
                <a:gd name="T30" fmla="*/ 7 w 21"/>
                <a:gd name="T31" fmla="*/ 2 h 21"/>
                <a:gd name="T32" fmla="*/ 10 w 21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lnTo>
                    <a:pt x="15" y="2"/>
                  </a:lnTo>
                  <a:lnTo>
                    <a:pt x="17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7" y="17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3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209"/>
            <p:cNvSpPr>
              <a:spLocks/>
            </p:cNvSpPr>
            <p:nvPr/>
          </p:nvSpPr>
          <p:spPr bwMode="auto">
            <a:xfrm>
              <a:off x="401638" y="61999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2 w 7"/>
                <a:gd name="T11" fmla="*/ 6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210"/>
            <p:cNvSpPr>
              <a:spLocks/>
            </p:cNvSpPr>
            <p:nvPr/>
          </p:nvSpPr>
          <p:spPr bwMode="auto">
            <a:xfrm>
              <a:off x="401638" y="62141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211"/>
            <p:cNvSpPr>
              <a:spLocks/>
            </p:cNvSpPr>
            <p:nvPr/>
          </p:nvSpPr>
          <p:spPr bwMode="auto">
            <a:xfrm>
              <a:off x="401638" y="62284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3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212"/>
            <p:cNvSpPr>
              <a:spLocks/>
            </p:cNvSpPr>
            <p:nvPr/>
          </p:nvSpPr>
          <p:spPr bwMode="auto">
            <a:xfrm>
              <a:off x="514350" y="6161806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2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2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213"/>
            <p:cNvSpPr>
              <a:spLocks/>
            </p:cNvSpPr>
            <p:nvPr/>
          </p:nvSpPr>
          <p:spPr bwMode="auto">
            <a:xfrm>
              <a:off x="514350" y="61760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3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214"/>
            <p:cNvSpPr>
              <a:spLocks/>
            </p:cNvSpPr>
            <p:nvPr/>
          </p:nvSpPr>
          <p:spPr bwMode="auto">
            <a:xfrm>
              <a:off x="514350" y="61887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6 h 7"/>
                <a:gd name="T8" fmla="*/ 2 w 6"/>
                <a:gd name="T9" fmla="*/ 7 h 7"/>
                <a:gd name="T10" fmla="*/ 0 w 6"/>
                <a:gd name="T11" fmla="*/ 6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215"/>
            <p:cNvSpPr>
              <a:spLocks/>
            </p:cNvSpPr>
            <p:nvPr/>
          </p:nvSpPr>
          <p:spPr bwMode="auto">
            <a:xfrm>
              <a:off x="514350" y="6203081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216"/>
            <p:cNvSpPr>
              <a:spLocks/>
            </p:cNvSpPr>
            <p:nvPr/>
          </p:nvSpPr>
          <p:spPr bwMode="auto">
            <a:xfrm>
              <a:off x="498475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217"/>
            <p:cNvSpPr>
              <a:spLocks/>
            </p:cNvSpPr>
            <p:nvPr/>
          </p:nvSpPr>
          <p:spPr bwMode="auto">
            <a:xfrm>
              <a:off x="498475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3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218"/>
            <p:cNvSpPr>
              <a:spLocks/>
            </p:cNvSpPr>
            <p:nvPr/>
          </p:nvSpPr>
          <p:spPr bwMode="auto">
            <a:xfrm>
              <a:off x="498475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219"/>
            <p:cNvSpPr>
              <a:spLocks/>
            </p:cNvSpPr>
            <p:nvPr/>
          </p:nvSpPr>
          <p:spPr bwMode="auto">
            <a:xfrm>
              <a:off x="498475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220"/>
            <p:cNvSpPr>
              <a:spLocks/>
            </p:cNvSpPr>
            <p:nvPr/>
          </p:nvSpPr>
          <p:spPr bwMode="auto">
            <a:xfrm>
              <a:off x="603250" y="6161806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4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2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221"/>
            <p:cNvSpPr>
              <a:spLocks/>
            </p:cNvSpPr>
            <p:nvPr/>
          </p:nvSpPr>
          <p:spPr bwMode="auto">
            <a:xfrm>
              <a:off x="603250" y="6176094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4 w 7"/>
                <a:gd name="T9" fmla="*/ 7 h 7"/>
                <a:gd name="T10" fmla="*/ 2 w 7"/>
                <a:gd name="T11" fmla="*/ 5 h 7"/>
                <a:gd name="T12" fmla="*/ 0 w 7"/>
                <a:gd name="T13" fmla="*/ 3 h 7"/>
                <a:gd name="T14" fmla="*/ 2 w 7"/>
                <a:gd name="T15" fmla="*/ 0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222"/>
            <p:cNvSpPr>
              <a:spLocks/>
            </p:cNvSpPr>
            <p:nvPr/>
          </p:nvSpPr>
          <p:spPr bwMode="auto">
            <a:xfrm>
              <a:off x="603250" y="6188794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4 w 7"/>
                <a:gd name="T9" fmla="*/ 7 h 7"/>
                <a:gd name="T10" fmla="*/ 2 w 7"/>
                <a:gd name="T11" fmla="*/ 6 h 7"/>
                <a:gd name="T12" fmla="*/ 0 w 7"/>
                <a:gd name="T13" fmla="*/ 4 h 7"/>
                <a:gd name="T14" fmla="*/ 2 w 7"/>
                <a:gd name="T15" fmla="*/ 0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223"/>
            <p:cNvSpPr>
              <a:spLocks/>
            </p:cNvSpPr>
            <p:nvPr/>
          </p:nvSpPr>
          <p:spPr bwMode="auto">
            <a:xfrm>
              <a:off x="603250" y="6203081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4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0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224"/>
            <p:cNvSpPr>
              <a:spLocks/>
            </p:cNvSpPr>
            <p:nvPr/>
          </p:nvSpPr>
          <p:spPr bwMode="auto">
            <a:xfrm>
              <a:off x="587375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4 h 7"/>
                <a:gd name="T6" fmla="*/ 7 w 7"/>
                <a:gd name="T7" fmla="*/ 5 h 7"/>
                <a:gd name="T8" fmla="*/ 3 w 7"/>
                <a:gd name="T9" fmla="*/ 7 h 7"/>
                <a:gd name="T10" fmla="*/ 1 w 7"/>
                <a:gd name="T11" fmla="*/ 5 h 7"/>
                <a:gd name="T12" fmla="*/ 0 w 7"/>
                <a:gd name="T13" fmla="*/ 4 h 7"/>
                <a:gd name="T14" fmla="*/ 1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225"/>
            <p:cNvSpPr>
              <a:spLocks/>
            </p:cNvSpPr>
            <p:nvPr/>
          </p:nvSpPr>
          <p:spPr bwMode="auto">
            <a:xfrm>
              <a:off x="587375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7 w 7"/>
                <a:gd name="T7" fmla="*/ 5 h 7"/>
                <a:gd name="T8" fmla="*/ 3 w 7"/>
                <a:gd name="T9" fmla="*/ 7 h 7"/>
                <a:gd name="T10" fmla="*/ 1 w 7"/>
                <a:gd name="T11" fmla="*/ 5 h 7"/>
                <a:gd name="T12" fmla="*/ 0 w 7"/>
                <a:gd name="T13" fmla="*/ 3 h 7"/>
                <a:gd name="T14" fmla="*/ 1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226"/>
            <p:cNvSpPr>
              <a:spLocks/>
            </p:cNvSpPr>
            <p:nvPr/>
          </p:nvSpPr>
          <p:spPr bwMode="auto">
            <a:xfrm>
              <a:off x="587375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0 h 7"/>
                <a:gd name="T4" fmla="*/ 7 w 7"/>
                <a:gd name="T5" fmla="*/ 4 h 7"/>
                <a:gd name="T6" fmla="*/ 7 w 7"/>
                <a:gd name="T7" fmla="*/ 6 h 7"/>
                <a:gd name="T8" fmla="*/ 3 w 7"/>
                <a:gd name="T9" fmla="*/ 7 h 7"/>
                <a:gd name="T10" fmla="*/ 1 w 7"/>
                <a:gd name="T11" fmla="*/ 6 h 7"/>
                <a:gd name="T12" fmla="*/ 0 w 7"/>
                <a:gd name="T13" fmla="*/ 4 h 7"/>
                <a:gd name="T14" fmla="*/ 1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227"/>
            <p:cNvSpPr>
              <a:spLocks/>
            </p:cNvSpPr>
            <p:nvPr/>
          </p:nvSpPr>
          <p:spPr bwMode="auto">
            <a:xfrm>
              <a:off x="587375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0 h 7"/>
                <a:gd name="T4" fmla="*/ 7 w 7"/>
                <a:gd name="T5" fmla="*/ 4 h 7"/>
                <a:gd name="T6" fmla="*/ 7 w 7"/>
                <a:gd name="T7" fmla="*/ 5 h 7"/>
                <a:gd name="T8" fmla="*/ 3 w 7"/>
                <a:gd name="T9" fmla="*/ 7 h 7"/>
                <a:gd name="T10" fmla="*/ 1 w 7"/>
                <a:gd name="T11" fmla="*/ 5 h 7"/>
                <a:gd name="T12" fmla="*/ 0 w 7"/>
                <a:gd name="T13" fmla="*/ 4 h 7"/>
                <a:gd name="T14" fmla="*/ 1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228"/>
            <p:cNvSpPr>
              <a:spLocks/>
            </p:cNvSpPr>
            <p:nvPr/>
          </p:nvSpPr>
          <p:spPr bwMode="auto">
            <a:xfrm>
              <a:off x="700088" y="6161806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2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2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229"/>
            <p:cNvSpPr>
              <a:spLocks/>
            </p:cNvSpPr>
            <p:nvPr/>
          </p:nvSpPr>
          <p:spPr bwMode="auto">
            <a:xfrm>
              <a:off x="700088" y="61760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3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230"/>
            <p:cNvSpPr>
              <a:spLocks/>
            </p:cNvSpPr>
            <p:nvPr/>
          </p:nvSpPr>
          <p:spPr bwMode="auto">
            <a:xfrm>
              <a:off x="700088" y="61887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6 h 7"/>
                <a:gd name="T8" fmla="*/ 2 w 6"/>
                <a:gd name="T9" fmla="*/ 7 h 7"/>
                <a:gd name="T10" fmla="*/ 0 w 6"/>
                <a:gd name="T11" fmla="*/ 6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231"/>
            <p:cNvSpPr>
              <a:spLocks/>
            </p:cNvSpPr>
            <p:nvPr/>
          </p:nvSpPr>
          <p:spPr bwMode="auto">
            <a:xfrm>
              <a:off x="700088" y="6203081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232"/>
            <p:cNvSpPr>
              <a:spLocks/>
            </p:cNvSpPr>
            <p:nvPr/>
          </p:nvSpPr>
          <p:spPr bwMode="auto">
            <a:xfrm>
              <a:off x="684213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Freeform 233"/>
            <p:cNvSpPr>
              <a:spLocks/>
            </p:cNvSpPr>
            <p:nvPr/>
          </p:nvSpPr>
          <p:spPr bwMode="auto">
            <a:xfrm>
              <a:off x="684213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3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5" name="Freeform 234"/>
            <p:cNvSpPr>
              <a:spLocks/>
            </p:cNvSpPr>
            <p:nvPr/>
          </p:nvSpPr>
          <p:spPr bwMode="auto">
            <a:xfrm>
              <a:off x="684213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Freeform 235"/>
            <p:cNvSpPr>
              <a:spLocks/>
            </p:cNvSpPr>
            <p:nvPr/>
          </p:nvSpPr>
          <p:spPr bwMode="auto">
            <a:xfrm>
              <a:off x="684213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Freeform 236"/>
            <p:cNvSpPr>
              <a:spLocks/>
            </p:cNvSpPr>
            <p:nvPr/>
          </p:nvSpPr>
          <p:spPr bwMode="auto">
            <a:xfrm>
              <a:off x="800100" y="6161806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2 h 7"/>
                <a:gd name="T4" fmla="*/ 5 w 5"/>
                <a:gd name="T5" fmla="*/ 4 h 7"/>
                <a:gd name="T6" fmla="*/ 5 w 5"/>
                <a:gd name="T7" fmla="*/ 5 h 7"/>
                <a:gd name="T8" fmla="*/ 4 w 5"/>
                <a:gd name="T9" fmla="*/ 7 h 7"/>
                <a:gd name="T10" fmla="*/ 0 w 5"/>
                <a:gd name="T11" fmla="*/ 5 h 7"/>
                <a:gd name="T12" fmla="*/ 0 w 5"/>
                <a:gd name="T13" fmla="*/ 4 h 7"/>
                <a:gd name="T14" fmla="*/ 0 w 5"/>
                <a:gd name="T15" fmla="*/ 2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Freeform 237"/>
            <p:cNvSpPr>
              <a:spLocks/>
            </p:cNvSpPr>
            <p:nvPr/>
          </p:nvSpPr>
          <p:spPr bwMode="auto">
            <a:xfrm>
              <a:off x="800100" y="6176094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0 h 7"/>
                <a:gd name="T4" fmla="*/ 5 w 5"/>
                <a:gd name="T5" fmla="*/ 3 h 7"/>
                <a:gd name="T6" fmla="*/ 5 w 5"/>
                <a:gd name="T7" fmla="*/ 5 h 7"/>
                <a:gd name="T8" fmla="*/ 4 w 5"/>
                <a:gd name="T9" fmla="*/ 7 h 7"/>
                <a:gd name="T10" fmla="*/ 0 w 5"/>
                <a:gd name="T11" fmla="*/ 5 h 7"/>
                <a:gd name="T12" fmla="*/ 0 w 5"/>
                <a:gd name="T13" fmla="*/ 3 h 7"/>
                <a:gd name="T14" fmla="*/ 0 w 5"/>
                <a:gd name="T15" fmla="*/ 0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238"/>
            <p:cNvSpPr>
              <a:spLocks/>
            </p:cNvSpPr>
            <p:nvPr/>
          </p:nvSpPr>
          <p:spPr bwMode="auto">
            <a:xfrm>
              <a:off x="800100" y="6188794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0 h 7"/>
                <a:gd name="T4" fmla="*/ 5 w 5"/>
                <a:gd name="T5" fmla="*/ 4 h 7"/>
                <a:gd name="T6" fmla="*/ 5 w 5"/>
                <a:gd name="T7" fmla="*/ 6 h 7"/>
                <a:gd name="T8" fmla="*/ 4 w 5"/>
                <a:gd name="T9" fmla="*/ 7 h 7"/>
                <a:gd name="T10" fmla="*/ 0 w 5"/>
                <a:gd name="T11" fmla="*/ 6 h 7"/>
                <a:gd name="T12" fmla="*/ 0 w 5"/>
                <a:gd name="T13" fmla="*/ 4 h 7"/>
                <a:gd name="T14" fmla="*/ 0 w 5"/>
                <a:gd name="T15" fmla="*/ 0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0" name="Freeform 239"/>
            <p:cNvSpPr>
              <a:spLocks/>
            </p:cNvSpPr>
            <p:nvPr/>
          </p:nvSpPr>
          <p:spPr bwMode="auto">
            <a:xfrm>
              <a:off x="800100" y="6203081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0 h 7"/>
                <a:gd name="T4" fmla="*/ 5 w 5"/>
                <a:gd name="T5" fmla="*/ 4 h 7"/>
                <a:gd name="T6" fmla="*/ 5 w 5"/>
                <a:gd name="T7" fmla="*/ 5 h 7"/>
                <a:gd name="T8" fmla="*/ 4 w 5"/>
                <a:gd name="T9" fmla="*/ 7 h 7"/>
                <a:gd name="T10" fmla="*/ 0 w 5"/>
                <a:gd name="T11" fmla="*/ 5 h 7"/>
                <a:gd name="T12" fmla="*/ 0 w 5"/>
                <a:gd name="T13" fmla="*/ 4 h 7"/>
                <a:gd name="T14" fmla="*/ 0 w 5"/>
                <a:gd name="T15" fmla="*/ 0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" name="Freeform 240"/>
            <p:cNvSpPr>
              <a:spLocks/>
            </p:cNvSpPr>
            <p:nvPr/>
          </p:nvSpPr>
          <p:spPr bwMode="auto">
            <a:xfrm>
              <a:off x="784225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Freeform 241"/>
            <p:cNvSpPr>
              <a:spLocks/>
            </p:cNvSpPr>
            <p:nvPr/>
          </p:nvSpPr>
          <p:spPr bwMode="auto">
            <a:xfrm>
              <a:off x="784225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3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Freeform 242"/>
            <p:cNvSpPr>
              <a:spLocks/>
            </p:cNvSpPr>
            <p:nvPr/>
          </p:nvSpPr>
          <p:spPr bwMode="auto">
            <a:xfrm>
              <a:off x="784225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243"/>
            <p:cNvSpPr>
              <a:spLocks/>
            </p:cNvSpPr>
            <p:nvPr/>
          </p:nvSpPr>
          <p:spPr bwMode="auto">
            <a:xfrm>
              <a:off x="784225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Line 244"/>
            <p:cNvSpPr>
              <a:spLocks noChangeShapeType="1"/>
            </p:cNvSpPr>
            <p:nvPr/>
          </p:nvSpPr>
          <p:spPr bwMode="auto">
            <a:xfrm>
              <a:off x="282575" y="6250706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Line 245"/>
            <p:cNvSpPr>
              <a:spLocks noChangeShapeType="1"/>
            </p:cNvSpPr>
            <p:nvPr/>
          </p:nvSpPr>
          <p:spPr bwMode="auto">
            <a:xfrm>
              <a:off x="382588" y="6250706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Line 246"/>
            <p:cNvSpPr>
              <a:spLocks noChangeShapeType="1"/>
            </p:cNvSpPr>
            <p:nvPr/>
          </p:nvSpPr>
          <p:spPr bwMode="auto">
            <a:xfrm>
              <a:off x="576263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Line 247"/>
            <p:cNvSpPr>
              <a:spLocks noChangeShapeType="1"/>
            </p:cNvSpPr>
            <p:nvPr/>
          </p:nvSpPr>
          <p:spPr bwMode="auto">
            <a:xfrm>
              <a:off x="677863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Line 248"/>
            <p:cNvSpPr>
              <a:spLocks noChangeShapeType="1"/>
            </p:cNvSpPr>
            <p:nvPr/>
          </p:nvSpPr>
          <p:spPr bwMode="auto">
            <a:xfrm>
              <a:off x="773113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Line 249"/>
            <p:cNvSpPr>
              <a:spLocks noChangeShapeType="1"/>
            </p:cNvSpPr>
            <p:nvPr/>
          </p:nvSpPr>
          <p:spPr bwMode="auto">
            <a:xfrm>
              <a:off x="869950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250"/>
            <p:cNvSpPr>
              <a:spLocks noEditPoints="1"/>
            </p:cNvSpPr>
            <p:nvPr/>
          </p:nvSpPr>
          <p:spPr bwMode="auto">
            <a:xfrm>
              <a:off x="473075" y="6228481"/>
              <a:ext cx="96838" cy="22225"/>
            </a:xfrm>
            <a:custGeom>
              <a:avLst/>
              <a:gdLst>
                <a:gd name="T0" fmla="*/ 47 w 61"/>
                <a:gd name="T1" fmla="*/ 3 h 14"/>
                <a:gd name="T2" fmla="*/ 42 w 61"/>
                <a:gd name="T3" fmla="*/ 3 h 14"/>
                <a:gd name="T4" fmla="*/ 33 w 61"/>
                <a:gd name="T5" fmla="*/ 9 h 14"/>
                <a:gd name="T6" fmla="*/ 25 w 61"/>
                <a:gd name="T7" fmla="*/ 10 h 14"/>
                <a:gd name="T8" fmla="*/ 14 w 61"/>
                <a:gd name="T9" fmla="*/ 12 h 14"/>
                <a:gd name="T10" fmla="*/ 5 w 61"/>
                <a:gd name="T11" fmla="*/ 14 h 14"/>
                <a:gd name="T12" fmla="*/ 0 w 61"/>
                <a:gd name="T13" fmla="*/ 14 h 14"/>
                <a:gd name="T14" fmla="*/ 47 w 61"/>
                <a:gd name="T15" fmla="*/ 3 h 14"/>
                <a:gd name="T16" fmla="*/ 61 w 61"/>
                <a:gd name="T17" fmla="*/ 0 h 14"/>
                <a:gd name="T18" fmla="*/ 47 w 61"/>
                <a:gd name="T19" fmla="*/ 3 h 14"/>
                <a:gd name="T20" fmla="*/ 53 w 61"/>
                <a:gd name="T21" fmla="*/ 2 h 14"/>
                <a:gd name="T22" fmla="*/ 59 w 61"/>
                <a:gd name="T23" fmla="*/ 0 h 14"/>
                <a:gd name="T24" fmla="*/ 61 w 61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4">
                  <a:moveTo>
                    <a:pt x="47" y="3"/>
                  </a:moveTo>
                  <a:lnTo>
                    <a:pt x="42" y="3"/>
                  </a:lnTo>
                  <a:lnTo>
                    <a:pt x="33" y="9"/>
                  </a:lnTo>
                  <a:lnTo>
                    <a:pt x="25" y="10"/>
                  </a:lnTo>
                  <a:lnTo>
                    <a:pt x="14" y="12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47" y="3"/>
                  </a:lnTo>
                  <a:close/>
                  <a:moveTo>
                    <a:pt x="61" y="0"/>
                  </a:moveTo>
                  <a:lnTo>
                    <a:pt x="47" y="3"/>
                  </a:lnTo>
                  <a:lnTo>
                    <a:pt x="53" y="2"/>
                  </a:lnTo>
                  <a:lnTo>
                    <a:pt x="5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Line 251"/>
            <p:cNvSpPr>
              <a:spLocks noChangeShapeType="1"/>
            </p:cNvSpPr>
            <p:nvPr/>
          </p:nvSpPr>
          <p:spPr bwMode="auto">
            <a:xfrm>
              <a:off x="473075" y="6250706"/>
              <a:ext cx="79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Line 252"/>
            <p:cNvSpPr>
              <a:spLocks noChangeShapeType="1"/>
            </p:cNvSpPr>
            <p:nvPr/>
          </p:nvSpPr>
          <p:spPr bwMode="auto">
            <a:xfrm flipV="1">
              <a:off x="481013" y="6247531"/>
              <a:ext cx="14288" cy="317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Line 253"/>
            <p:cNvSpPr>
              <a:spLocks noChangeShapeType="1"/>
            </p:cNvSpPr>
            <p:nvPr/>
          </p:nvSpPr>
          <p:spPr bwMode="auto">
            <a:xfrm flipV="1">
              <a:off x="495300" y="6244356"/>
              <a:ext cx="17463" cy="317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Line 254"/>
            <p:cNvSpPr>
              <a:spLocks noChangeShapeType="1"/>
            </p:cNvSpPr>
            <p:nvPr/>
          </p:nvSpPr>
          <p:spPr bwMode="auto">
            <a:xfrm flipV="1">
              <a:off x="512763" y="6242769"/>
              <a:ext cx="12700" cy="1588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Line 255"/>
            <p:cNvSpPr>
              <a:spLocks noChangeShapeType="1"/>
            </p:cNvSpPr>
            <p:nvPr/>
          </p:nvSpPr>
          <p:spPr bwMode="auto">
            <a:xfrm flipV="1">
              <a:off x="525463" y="6233244"/>
              <a:ext cx="14288" cy="952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Line 256"/>
            <p:cNvSpPr>
              <a:spLocks noChangeShapeType="1"/>
            </p:cNvSpPr>
            <p:nvPr/>
          </p:nvSpPr>
          <p:spPr bwMode="auto">
            <a:xfrm flipV="1">
              <a:off x="539750" y="6231656"/>
              <a:ext cx="17463" cy="1588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Line 257"/>
            <p:cNvSpPr>
              <a:spLocks noChangeShapeType="1"/>
            </p:cNvSpPr>
            <p:nvPr/>
          </p:nvSpPr>
          <p:spPr bwMode="auto">
            <a:xfrm flipV="1">
              <a:off x="557213" y="6228481"/>
              <a:ext cx="9525" cy="317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Line 258"/>
            <p:cNvSpPr>
              <a:spLocks noChangeShapeType="1"/>
            </p:cNvSpPr>
            <p:nvPr/>
          </p:nvSpPr>
          <p:spPr bwMode="auto">
            <a:xfrm>
              <a:off x="566738" y="6228481"/>
              <a:ext cx="3175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Line 259"/>
            <p:cNvSpPr>
              <a:spLocks noChangeShapeType="1"/>
            </p:cNvSpPr>
            <p:nvPr/>
          </p:nvSpPr>
          <p:spPr bwMode="auto">
            <a:xfrm>
              <a:off x="881063" y="6172919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Line 260"/>
            <p:cNvSpPr>
              <a:spLocks noChangeShapeType="1"/>
            </p:cNvSpPr>
            <p:nvPr/>
          </p:nvSpPr>
          <p:spPr bwMode="auto">
            <a:xfrm>
              <a:off x="881063" y="6187206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Line 261"/>
            <p:cNvSpPr>
              <a:spLocks noChangeShapeType="1"/>
            </p:cNvSpPr>
            <p:nvPr/>
          </p:nvSpPr>
          <p:spPr bwMode="auto">
            <a:xfrm>
              <a:off x="881063" y="6198319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Line 262"/>
            <p:cNvSpPr>
              <a:spLocks noChangeShapeType="1"/>
            </p:cNvSpPr>
            <p:nvPr/>
          </p:nvSpPr>
          <p:spPr bwMode="auto">
            <a:xfrm>
              <a:off x="881063" y="6209431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Freeform 263"/>
            <p:cNvSpPr>
              <a:spLocks/>
            </p:cNvSpPr>
            <p:nvPr/>
          </p:nvSpPr>
          <p:spPr bwMode="auto">
            <a:xfrm>
              <a:off x="885825" y="6253881"/>
              <a:ext cx="63500" cy="257175"/>
            </a:xfrm>
            <a:custGeom>
              <a:avLst/>
              <a:gdLst>
                <a:gd name="T0" fmla="*/ 0 w 40"/>
                <a:gd name="T1" fmla="*/ 0 h 162"/>
                <a:gd name="T2" fmla="*/ 39 w 40"/>
                <a:gd name="T3" fmla="*/ 0 h 162"/>
                <a:gd name="T4" fmla="*/ 40 w 40"/>
                <a:gd name="T5" fmla="*/ 0 h 162"/>
                <a:gd name="T6" fmla="*/ 40 w 40"/>
                <a:gd name="T7" fmla="*/ 1 h 162"/>
                <a:gd name="T8" fmla="*/ 40 w 40"/>
                <a:gd name="T9" fmla="*/ 160 h 162"/>
                <a:gd name="T10" fmla="*/ 40 w 40"/>
                <a:gd name="T11" fmla="*/ 162 h 162"/>
                <a:gd name="T12" fmla="*/ 39 w 40"/>
                <a:gd name="T13" fmla="*/ 162 h 162"/>
                <a:gd name="T14" fmla="*/ 0 w 40"/>
                <a:gd name="T15" fmla="*/ 162 h 162"/>
                <a:gd name="T16" fmla="*/ 0 w 40"/>
                <a:gd name="T17" fmla="*/ 162 h 162"/>
                <a:gd name="T18" fmla="*/ 0 w 40"/>
                <a:gd name="T19" fmla="*/ 160 h 162"/>
                <a:gd name="T20" fmla="*/ 0 w 40"/>
                <a:gd name="T21" fmla="*/ 1 h 162"/>
                <a:gd name="T22" fmla="*/ 0 w 40"/>
                <a:gd name="T23" fmla="*/ 0 h 162"/>
                <a:gd name="T24" fmla="*/ 0 w 40"/>
                <a:gd name="T2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62">
                  <a:moveTo>
                    <a:pt x="0" y="0"/>
                  </a:moveTo>
                  <a:lnTo>
                    <a:pt x="39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60"/>
                  </a:lnTo>
                  <a:lnTo>
                    <a:pt x="40" y="162"/>
                  </a:lnTo>
                  <a:lnTo>
                    <a:pt x="39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Line 264"/>
            <p:cNvSpPr>
              <a:spLocks noChangeShapeType="1"/>
            </p:cNvSpPr>
            <p:nvPr/>
          </p:nvSpPr>
          <p:spPr bwMode="auto">
            <a:xfrm>
              <a:off x="949325" y="6507881"/>
              <a:ext cx="0" cy="3175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Line 265"/>
            <p:cNvSpPr>
              <a:spLocks noChangeShapeType="1"/>
            </p:cNvSpPr>
            <p:nvPr/>
          </p:nvSpPr>
          <p:spPr bwMode="auto">
            <a:xfrm flipH="1">
              <a:off x="947738" y="6511056"/>
              <a:ext cx="158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Line 266"/>
            <p:cNvSpPr>
              <a:spLocks noChangeShapeType="1"/>
            </p:cNvSpPr>
            <p:nvPr/>
          </p:nvSpPr>
          <p:spPr bwMode="auto">
            <a:xfrm flipH="1">
              <a:off x="885825" y="6511056"/>
              <a:ext cx="61913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Line 267"/>
            <p:cNvSpPr>
              <a:spLocks noChangeShapeType="1"/>
            </p:cNvSpPr>
            <p:nvPr/>
          </p:nvSpPr>
          <p:spPr bwMode="auto">
            <a:xfrm>
              <a:off x="885825" y="6511056"/>
              <a:ext cx="0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Line 268"/>
            <p:cNvSpPr>
              <a:spLocks noChangeShapeType="1"/>
            </p:cNvSpPr>
            <p:nvPr/>
          </p:nvSpPr>
          <p:spPr bwMode="auto">
            <a:xfrm flipV="1">
              <a:off x="885825" y="6507881"/>
              <a:ext cx="0" cy="3175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Line 269"/>
            <p:cNvSpPr>
              <a:spLocks noChangeShapeType="1"/>
            </p:cNvSpPr>
            <p:nvPr/>
          </p:nvSpPr>
          <p:spPr bwMode="auto">
            <a:xfrm flipV="1">
              <a:off x="885825" y="6255469"/>
              <a:ext cx="0" cy="252413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Line 270"/>
            <p:cNvSpPr>
              <a:spLocks noChangeShapeType="1"/>
            </p:cNvSpPr>
            <p:nvPr/>
          </p:nvSpPr>
          <p:spPr bwMode="auto">
            <a:xfrm flipV="1">
              <a:off x="885825" y="6253881"/>
              <a:ext cx="0" cy="1588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Line 271"/>
            <p:cNvSpPr>
              <a:spLocks noChangeShapeType="1"/>
            </p:cNvSpPr>
            <p:nvPr/>
          </p:nvSpPr>
          <p:spPr bwMode="auto">
            <a:xfrm>
              <a:off x="885825" y="6253881"/>
              <a:ext cx="0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Line 272"/>
            <p:cNvSpPr>
              <a:spLocks noChangeShapeType="1"/>
            </p:cNvSpPr>
            <p:nvPr/>
          </p:nvSpPr>
          <p:spPr bwMode="auto">
            <a:xfrm>
              <a:off x="885825" y="6253881"/>
              <a:ext cx="61913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Line 273"/>
            <p:cNvSpPr>
              <a:spLocks noChangeShapeType="1"/>
            </p:cNvSpPr>
            <p:nvPr/>
          </p:nvSpPr>
          <p:spPr bwMode="auto">
            <a:xfrm>
              <a:off x="947738" y="6253881"/>
              <a:ext cx="158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Line 274"/>
            <p:cNvSpPr>
              <a:spLocks noChangeShapeType="1"/>
            </p:cNvSpPr>
            <p:nvPr/>
          </p:nvSpPr>
          <p:spPr bwMode="auto">
            <a:xfrm>
              <a:off x="949325" y="6253881"/>
              <a:ext cx="0" cy="1588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Line 275"/>
            <p:cNvSpPr>
              <a:spLocks noChangeShapeType="1"/>
            </p:cNvSpPr>
            <p:nvPr/>
          </p:nvSpPr>
          <p:spPr bwMode="auto">
            <a:xfrm>
              <a:off x="949325" y="6255469"/>
              <a:ext cx="0" cy="252413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Freeform 276"/>
            <p:cNvSpPr>
              <a:spLocks/>
            </p:cNvSpPr>
            <p:nvPr/>
          </p:nvSpPr>
          <p:spPr bwMode="auto">
            <a:xfrm>
              <a:off x="784225" y="6303094"/>
              <a:ext cx="22225" cy="171450"/>
            </a:xfrm>
            <a:custGeom>
              <a:avLst/>
              <a:gdLst>
                <a:gd name="T0" fmla="*/ 1 w 14"/>
                <a:gd name="T1" fmla="*/ 0 h 108"/>
                <a:gd name="T2" fmla="*/ 14 w 14"/>
                <a:gd name="T3" fmla="*/ 0 h 108"/>
                <a:gd name="T4" fmla="*/ 14 w 14"/>
                <a:gd name="T5" fmla="*/ 0 h 108"/>
                <a:gd name="T6" fmla="*/ 14 w 14"/>
                <a:gd name="T7" fmla="*/ 2 h 108"/>
                <a:gd name="T8" fmla="*/ 14 w 14"/>
                <a:gd name="T9" fmla="*/ 107 h 108"/>
                <a:gd name="T10" fmla="*/ 14 w 14"/>
                <a:gd name="T11" fmla="*/ 108 h 108"/>
                <a:gd name="T12" fmla="*/ 14 w 14"/>
                <a:gd name="T13" fmla="*/ 108 h 108"/>
                <a:gd name="T14" fmla="*/ 1 w 14"/>
                <a:gd name="T15" fmla="*/ 108 h 108"/>
                <a:gd name="T16" fmla="*/ 0 w 14"/>
                <a:gd name="T17" fmla="*/ 108 h 108"/>
                <a:gd name="T18" fmla="*/ 0 w 14"/>
                <a:gd name="T19" fmla="*/ 107 h 108"/>
                <a:gd name="T20" fmla="*/ 0 w 14"/>
                <a:gd name="T21" fmla="*/ 2 h 108"/>
                <a:gd name="T22" fmla="*/ 0 w 14"/>
                <a:gd name="T23" fmla="*/ 0 h 108"/>
                <a:gd name="T24" fmla="*/ 1 w 14"/>
                <a:gd name="T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08">
                  <a:moveTo>
                    <a:pt x="1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10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277"/>
            <p:cNvSpPr>
              <a:spLocks/>
            </p:cNvSpPr>
            <p:nvPr/>
          </p:nvSpPr>
          <p:spPr bwMode="auto">
            <a:xfrm>
              <a:off x="784225" y="6441206"/>
              <a:ext cx="23813" cy="61913"/>
            </a:xfrm>
            <a:custGeom>
              <a:avLst/>
              <a:gdLst>
                <a:gd name="T0" fmla="*/ 1 w 15"/>
                <a:gd name="T1" fmla="*/ 0 h 39"/>
                <a:gd name="T2" fmla="*/ 15 w 15"/>
                <a:gd name="T3" fmla="*/ 0 h 39"/>
                <a:gd name="T4" fmla="*/ 15 w 15"/>
                <a:gd name="T5" fmla="*/ 0 h 39"/>
                <a:gd name="T6" fmla="*/ 15 w 15"/>
                <a:gd name="T7" fmla="*/ 0 h 39"/>
                <a:gd name="T8" fmla="*/ 15 w 15"/>
                <a:gd name="T9" fmla="*/ 39 h 39"/>
                <a:gd name="T10" fmla="*/ 15 w 15"/>
                <a:gd name="T11" fmla="*/ 39 h 39"/>
                <a:gd name="T12" fmla="*/ 15 w 15"/>
                <a:gd name="T13" fmla="*/ 39 h 39"/>
                <a:gd name="T14" fmla="*/ 1 w 15"/>
                <a:gd name="T15" fmla="*/ 39 h 39"/>
                <a:gd name="T16" fmla="*/ 0 w 15"/>
                <a:gd name="T17" fmla="*/ 39 h 39"/>
                <a:gd name="T18" fmla="*/ 0 w 15"/>
                <a:gd name="T19" fmla="*/ 39 h 39"/>
                <a:gd name="T20" fmla="*/ 0 w 15"/>
                <a:gd name="T21" fmla="*/ 0 h 39"/>
                <a:gd name="T22" fmla="*/ 0 w 15"/>
                <a:gd name="T23" fmla="*/ 0 h 39"/>
                <a:gd name="T24" fmla="*/ 1 w 15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9">
                  <a:moveTo>
                    <a:pt x="1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Freeform 278"/>
            <p:cNvSpPr>
              <a:spLocks/>
            </p:cNvSpPr>
            <p:nvPr/>
          </p:nvSpPr>
          <p:spPr bwMode="auto">
            <a:xfrm>
              <a:off x="814388" y="6236419"/>
              <a:ext cx="25400" cy="61913"/>
            </a:xfrm>
            <a:custGeom>
              <a:avLst/>
              <a:gdLst>
                <a:gd name="T0" fmla="*/ 2 w 16"/>
                <a:gd name="T1" fmla="*/ 0 h 39"/>
                <a:gd name="T2" fmla="*/ 14 w 16"/>
                <a:gd name="T3" fmla="*/ 0 h 39"/>
                <a:gd name="T4" fmla="*/ 16 w 16"/>
                <a:gd name="T5" fmla="*/ 0 h 39"/>
                <a:gd name="T6" fmla="*/ 16 w 16"/>
                <a:gd name="T7" fmla="*/ 0 h 39"/>
                <a:gd name="T8" fmla="*/ 16 w 16"/>
                <a:gd name="T9" fmla="*/ 39 h 39"/>
                <a:gd name="T10" fmla="*/ 16 w 16"/>
                <a:gd name="T11" fmla="*/ 39 h 39"/>
                <a:gd name="T12" fmla="*/ 14 w 16"/>
                <a:gd name="T13" fmla="*/ 39 h 39"/>
                <a:gd name="T14" fmla="*/ 2 w 16"/>
                <a:gd name="T15" fmla="*/ 39 h 39"/>
                <a:gd name="T16" fmla="*/ 0 w 16"/>
                <a:gd name="T17" fmla="*/ 39 h 39"/>
                <a:gd name="T18" fmla="*/ 0 w 16"/>
                <a:gd name="T19" fmla="*/ 39 h 39"/>
                <a:gd name="T20" fmla="*/ 0 w 16"/>
                <a:gd name="T21" fmla="*/ 0 h 39"/>
                <a:gd name="T22" fmla="*/ 0 w 16"/>
                <a:gd name="T23" fmla="*/ 0 h 39"/>
                <a:gd name="T24" fmla="*/ 2 w 16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39">
                  <a:moveTo>
                    <a:pt x="2" y="0"/>
                  </a:move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4" y="39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Freeform 279"/>
            <p:cNvSpPr>
              <a:spLocks/>
            </p:cNvSpPr>
            <p:nvPr/>
          </p:nvSpPr>
          <p:spPr bwMode="auto">
            <a:xfrm>
              <a:off x="687388" y="6303094"/>
              <a:ext cx="22225" cy="171450"/>
            </a:xfrm>
            <a:custGeom>
              <a:avLst/>
              <a:gdLst>
                <a:gd name="T0" fmla="*/ 1 w 14"/>
                <a:gd name="T1" fmla="*/ 0 h 108"/>
                <a:gd name="T2" fmla="*/ 14 w 14"/>
                <a:gd name="T3" fmla="*/ 0 h 108"/>
                <a:gd name="T4" fmla="*/ 14 w 14"/>
                <a:gd name="T5" fmla="*/ 0 h 108"/>
                <a:gd name="T6" fmla="*/ 14 w 14"/>
                <a:gd name="T7" fmla="*/ 2 h 108"/>
                <a:gd name="T8" fmla="*/ 14 w 14"/>
                <a:gd name="T9" fmla="*/ 107 h 108"/>
                <a:gd name="T10" fmla="*/ 14 w 14"/>
                <a:gd name="T11" fmla="*/ 108 h 108"/>
                <a:gd name="T12" fmla="*/ 14 w 14"/>
                <a:gd name="T13" fmla="*/ 108 h 108"/>
                <a:gd name="T14" fmla="*/ 1 w 14"/>
                <a:gd name="T15" fmla="*/ 108 h 108"/>
                <a:gd name="T16" fmla="*/ 0 w 14"/>
                <a:gd name="T17" fmla="*/ 108 h 108"/>
                <a:gd name="T18" fmla="*/ 0 w 14"/>
                <a:gd name="T19" fmla="*/ 107 h 108"/>
                <a:gd name="T20" fmla="*/ 0 w 14"/>
                <a:gd name="T21" fmla="*/ 2 h 108"/>
                <a:gd name="T22" fmla="*/ 0 w 14"/>
                <a:gd name="T23" fmla="*/ 0 h 108"/>
                <a:gd name="T24" fmla="*/ 1 w 14"/>
                <a:gd name="T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08">
                  <a:moveTo>
                    <a:pt x="1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10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280"/>
            <p:cNvSpPr>
              <a:spLocks/>
            </p:cNvSpPr>
            <p:nvPr/>
          </p:nvSpPr>
          <p:spPr bwMode="auto">
            <a:xfrm>
              <a:off x="687388" y="6441206"/>
              <a:ext cx="23813" cy="61913"/>
            </a:xfrm>
            <a:custGeom>
              <a:avLst/>
              <a:gdLst>
                <a:gd name="T0" fmla="*/ 1 w 15"/>
                <a:gd name="T1" fmla="*/ 0 h 39"/>
                <a:gd name="T2" fmla="*/ 14 w 15"/>
                <a:gd name="T3" fmla="*/ 0 h 39"/>
                <a:gd name="T4" fmla="*/ 15 w 15"/>
                <a:gd name="T5" fmla="*/ 0 h 39"/>
                <a:gd name="T6" fmla="*/ 15 w 15"/>
                <a:gd name="T7" fmla="*/ 0 h 39"/>
                <a:gd name="T8" fmla="*/ 15 w 15"/>
                <a:gd name="T9" fmla="*/ 39 h 39"/>
                <a:gd name="T10" fmla="*/ 15 w 15"/>
                <a:gd name="T11" fmla="*/ 39 h 39"/>
                <a:gd name="T12" fmla="*/ 14 w 15"/>
                <a:gd name="T13" fmla="*/ 39 h 39"/>
                <a:gd name="T14" fmla="*/ 1 w 15"/>
                <a:gd name="T15" fmla="*/ 39 h 39"/>
                <a:gd name="T16" fmla="*/ 0 w 15"/>
                <a:gd name="T17" fmla="*/ 39 h 39"/>
                <a:gd name="T18" fmla="*/ 0 w 15"/>
                <a:gd name="T19" fmla="*/ 39 h 39"/>
                <a:gd name="T20" fmla="*/ 0 w 15"/>
                <a:gd name="T21" fmla="*/ 0 h 39"/>
                <a:gd name="T22" fmla="*/ 0 w 15"/>
                <a:gd name="T23" fmla="*/ 0 h 39"/>
                <a:gd name="T24" fmla="*/ 1 w 15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9">
                  <a:moveTo>
                    <a:pt x="1" y="0"/>
                  </a:move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Freeform 281"/>
            <p:cNvSpPr>
              <a:spLocks/>
            </p:cNvSpPr>
            <p:nvPr/>
          </p:nvSpPr>
          <p:spPr bwMode="auto">
            <a:xfrm>
              <a:off x="717550" y="6236419"/>
              <a:ext cx="23813" cy="61913"/>
            </a:xfrm>
            <a:custGeom>
              <a:avLst/>
              <a:gdLst>
                <a:gd name="T0" fmla="*/ 1 w 15"/>
                <a:gd name="T1" fmla="*/ 0 h 39"/>
                <a:gd name="T2" fmla="*/ 14 w 15"/>
                <a:gd name="T3" fmla="*/ 0 h 39"/>
                <a:gd name="T4" fmla="*/ 15 w 15"/>
                <a:gd name="T5" fmla="*/ 0 h 39"/>
                <a:gd name="T6" fmla="*/ 15 w 15"/>
                <a:gd name="T7" fmla="*/ 0 h 39"/>
                <a:gd name="T8" fmla="*/ 15 w 15"/>
                <a:gd name="T9" fmla="*/ 39 h 39"/>
                <a:gd name="T10" fmla="*/ 15 w 15"/>
                <a:gd name="T11" fmla="*/ 39 h 39"/>
                <a:gd name="T12" fmla="*/ 14 w 15"/>
                <a:gd name="T13" fmla="*/ 39 h 39"/>
                <a:gd name="T14" fmla="*/ 1 w 15"/>
                <a:gd name="T15" fmla="*/ 39 h 39"/>
                <a:gd name="T16" fmla="*/ 0 w 15"/>
                <a:gd name="T17" fmla="*/ 39 h 39"/>
                <a:gd name="T18" fmla="*/ 0 w 15"/>
                <a:gd name="T19" fmla="*/ 39 h 39"/>
                <a:gd name="T20" fmla="*/ 0 w 15"/>
                <a:gd name="T21" fmla="*/ 0 h 39"/>
                <a:gd name="T22" fmla="*/ 0 w 15"/>
                <a:gd name="T23" fmla="*/ 0 h 39"/>
                <a:gd name="T24" fmla="*/ 1 w 15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9">
                  <a:moveTo>
                    <a:pt x="1" y="0"/>
                  </a:move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Freeform 282"/>
            <p:cNvSpPr>
              <a:spLocks/>
            </p:cNvSpPr>
            <p:nvPr/>
          </p:nvSpPr>
          <p:spPr bwMode="auto">
            <a:xfrm>
              <a:off x="592138" y="6250706"/>
              <a:ext cx="63500" cy="257175"/>
            </a:xfrm>
            <a:custGeom>
              <a:avLst/>
              <a:gdLst>
                <a:gd name="T0" fmla="*/ 2 w 40"/>
                <a:gd name="T1" fmla="*/ 0 h 162"/>
                <a:gd name="T2" fmla="*/ 39 w 40"/>
                <a:gd name="T3" fmla="*/ 0 h 162"/>
                <a:gd name="T4" fmla="*/ 39 w 40"/>
                <a:gd name="T5" fmla="*/ 0 h 162"/>
                <a:gd name="T6" fmla="*/ 40 w 40"/>
                <a:gd name="T7" fmla="*/ 2 h 162"/>
                <a:gd name="T8" fmla="*/ 40 w 40"/>
                <a:gd name="T9" fmla="*/ 161 h 162"/>
                <a:gd name="T10" fmla="*/ 39 w 40"/>
                <a:gd name="T11" fmla="*/ 162 h 162"/>
                <a:gd name="T12" fmla="*/ 39 w 40"/>
                <a:gd name="T13" fmla="*/ 162 h 162"/>
                <a:gd name="T14" fmla="*/ 2 w 40"/>
                <a:gd name="T15" fmla="*/ 162 h 162"/>
                <a:gd name="T16" fmla="*/ 0 w 40"/>
                <a:gd name="T17" fmla="*/ 162 h 162"/>
                <a:gd name="T18" fmla="*/ 0 w 40"/>
                <a:gd name="T19" fmla="*/ 161 h 162"/>
                <a:gd name="T20" fmla="*/ 0 w 40"/>
                <a:gd name="T21" fmla="*/ 2 h 162"/>
                <a:gd name="T22" fmla="*/ 0 w 40"/>
                <a:gd name="T23" fmla="*/ 0 h 162"/>
                <a:gd name="T24" fmla="*/ 2 w 40"/>
                <a:gd name="T2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62">
                  <a:moveTo>
                    <a:pt x="2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40" y="2"/>
                  </a:lnTo>
                  <a:lnTo>
                    <a:pt x="40" y="161"/>
                  </a:lnTo>
                  <a:lnTo>
                    <a:pt x="39" y="162"/>
                  </a:lnTo>
                  <a:lnTo>
                    <a:pt x="39" y="162"/>
                  </a:lnTo>
                  <a:lnTo>
                    <a:pt x="2" y="162"/>
                  </a:lnTo>
                  <a:lnTo>
                    <a:pt x="0" y="162"/>
                  </a:lnTo>
                  <a:lnTo>
                    <a:pt x="0" y="161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Freeform 283"/>
            <p:cNvSpPr>
              <a:spLocks/>
            </p:cNvSpPr>
            <p:nvPr/>
          </p:nvSpPr>
          <p:spPr bwMode="auto">
            <a:xfrm>
              <a:off x="600075" y="6418981"/>
              <a:ext cx="44450" cy="17463"/>
            </a:xfrm>
            <a:custGeom>
              <a:avLst/>
              <a:gdLst>
                <a:gd name="T0" fmla="*/ 0 w 28"/>
                <a:gd name="T1" fmla="*/ 0 h 11"/>
                <a:gd name="T2" fmla="*/ 28 w 28"/>
                <a:gd name="T3" fmla="*/ 0 h 11"/>
                <a:gd name="T4" fmla="*/ 28 w 28"/>
                <a:gd name="T5" fmla="*/ 2 h 11"/>
                <a:gd name="T6" fmla="*/ 28 w 28"/>
                <a:gd name="T7" fmla="*/ 2 h 11"/>
                <a:gd name="T8" fmla="*/ 28 w 28"/>
                <a:gd name="T9" fmla="*/ 11 h 11"/>
                <a:gd name="T10" fmla="*/ 28 w 28"/>
                <a:gd name="T11" fmla="*/ 11 h 11"/>
                <a:gd name="T12" fmla="*/ 28 w 28"/>
                <a:gd name="T13" fmla="*/ 11 h 11"/>
                <a:gd name="T14" fmla="*/ 0 w 28"/>
                <a:gd name="T15" fmla="*/ 11 h 11"/>
                <a:gd name="T16" fmla="*/ 0 w 28"/>
                <a:gd name="T17" fmla="*/ 11 h 11"/>
                <a:gd name="T18" fmla="*/ 0 w 28"/>
                <a:gd name="T19" fmla="*/ 11 h 11"/>
                <a:gd name="T20" fmla="*/ 0 w 28"/>
                <a:gd name="T21" fmla="*/ 2 h 11"/>
                <a:gd name="T22" fmla="*/ 0 w 28"/>
                <a:gd name="T23" fmla="*/ 2 h 11"/>
                <a:gd name="T24" fmla="*/ 0 w 2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1">
                  <a:moveTo>
                    <a:pt x="0" y="0"/>
                  </a:moveTo>
                  <a:lnTo>
                    <a:pt x="28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Freeform 284"/>
            <p:cNvSpPr>
              <a:spLocks/>
            </p:cNvSpPr>
            <p:nvPr/>
          </p:nvSpPr>
          <p:spPr bwMode="auto">
            <a:xfrm>
              <a:off x="600075" y="6447556"/>
              <a:ext cx="44450" cy="15875"/>
            </a:xfrm>
            <a:custGeom>
              <a:avLst/>
              <a:gdLst>
                <a:gd name="T0" fmla="*/ 0 w 28"/>
                <a:gd name="T1" fmla="*/ 0 h 10"/>
                <a:gd name="T2" fmla="*/ 28 w 28"/>
                <a:gd name="T3" fmla="*/ 0 h 10"/>
                <a:gd name="T4" fmla="*/ 28 w 28"/>
                <a:gd name="T5" fmla="*/ 0 h 10"/>
                <a:gd name="T6" fmla="*/ 28 w 28"/>
                <a:gd name="T7" fmla="*/ 2 h 10"/>
                <a:gd name="T8" fmla="*/ 28 w 28"/>
                <a:gd name="T9" fmla="*/ 9 h 10"/>
                <a:gd name="T10" fmla="*/ 28 w 28"/>
                <a:gd name="T11" fmla="*/ 10 h 10"/>
                <a:gd name="T12" fmla="*/ 28 w 28"/>
                <a:gd name="T13" fmla="*/ 10 h 10"/>
                <a:gd name="T14" fmla="*/ 0 w 28"/>
                <a:gd name="T15" fmla="*/ 10 h 10"/>
                <a:gd name="T16" fmla="*/ 0 w 28"/>
                <a:gd name="T17" fmla="*/ 10 h 10"/>
                <a:gd name="T18" fmla="*/ 0 w 28"/>
                <a:gd name="T19" fmla="*/ 9 h 10"/>
                <a:gd name="T20" fmla="*/ 0 w 28"/>
                <a:gd name="T21" fmla="*/ 2 h 10"/>
                <a:gd name="T22" fmla="*/ 0 w 28"/>
                <a:gd name="T23" fmla="*/ 0 h 10"/>
                <a:gd name="T24" fmla="*/ 0 w 2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0">
                  <a:moveTo>
                    <a:pt x="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Freeform 285"/>
            <p:cNvSpPr>
              <a:spLocks/>
            </p:cNvSpPr>
            <p:nvPr/>
          </p:nvSpPr>
          <p:spPr bwMode="auto">
            <a:xfrm>
              <a:off x="600075" y="6374531"/>
              <a:ext cx="14288" cy="28575"/>
            </a:xfrm>
            <a:custGeom>
              <a:avLst/>
              <a:gdLst>
                <a:gd name="T0" fmla="*/ 0 w 9"/>
                <a:gd name="T1" fmla="*/ 0 h 18"/>
                <a:gd name="T2" fmla="*/ 7 w 9"/>
                <a:gd name="T3" fmla="*/ 0 h 18"/>
                <a:gd name="T4" fmla="*/ 9 w 9"/>
                <a:gd name="T5" fmla="*/ 0 h 18"/>
                <a:gd name="T6" fmla="*/ 9 w 9"/>
                <a:gd name="T7" fmla="*/ 2 h 18"/>
                <a:gd name="T8" fmla="*/ 9 w 9"/>
                <a:gd name="T9" fmla="*/ 14 h 18"/>
                <a:gd name="T10" fmla="*/ 9 w 9"/>
                <a:gd name="T11" fmla="*/ 16 h 18"/>
                <a:gd name="T12" fmla="*/ 7 w 9"/>
                <a:gd name="T13" fmla="*/ 18 h 18"/>
                <a:gd name="T14" fmla="*/ 0 w 9"/>
                <a:gd name="T15" fmla="*/ 18 h 18"/>
                <a:gd name="T16" fmla="*/ 0 w 9"/>
                <a:gd name="T17" fmla="*/ 16 h 18"/>
                <a:gd name="T18" fmla="*/ 0 w 9"/>
                <a:gd name="T19" fmla="*/ 14 h 18"/>
                <a:gd name="T20" fmla="*/ 0 w 9"/>
                <a:gd name="T21" fmla="*/ 2 h 18"/>
                <a:gd name="T22" fmla="*/ 0 w 9"/>
                <a:gd name="T23" fmla="*/ 0 h 18"/>
                <a:gd name="T24" fmla="*/ 0 w 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0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Freeform 286"/>
            <p:cNvSpPr>
              <a:spLocks/>
            </p:cNvSpPr>
            <p:nvPr/>
          </p:nvSpPr>
          <p:spPr bwMode="auto">
            <a:xfrm>
              <a:off x="606425" y="6253881"/>
              <a:ext cx="26988" cy="26988"/>
            </a:xfrm>
            <a:custGeom>
              <a:avLst/>
              <a:gdLst>
                <a:gd name="T0" fmla="*/ 9 w 17"/>
                <a:gd name="T1" fmla="*/ 0 h 17"/>
                <a:gd name="T2" fmla="*/ 12 w 17"/>
                <a:gd name="T3" fmla="*/ 1 h 17"/>
                <a:gd name="T4" fmla="*/ 16 w 17"/>
                <a:gd name="T5" fmla="*/ 5 h 17"/>
                <a:gd name="T6" fmla="*/ 17 w 17"/>
                <a:gd name="T7" fmla="*/ 8 h 17"/>
                <a:gd name="T8" fmla="*/ 16 w 17"/>
                <a:gd name="T9" fmla="*/ 14 h 17"/>
                <a:gd name="T10" fmla="*/ 12 w 17"/>
                <a:gd name="T11" fmla="*/ 15 h 17"/>
                <a:gd name="T12" fmla="*/ 9 w 17"/>
                <a:gd name="T13" fmla="*/ 17 h 17"/>
                <a:gd name="T14" fmla="*/ 5 w 17"/>
                <a:gd name="T15" fmla="*/ 15 h 17"/>
                <a:gd name="T16" fmla="*/ 2 w 17"/>
                <a:gd name="T17" fmla="*/ 14 h 17"/>
                <a:gd name="T18" fmla="*/ 0 w 17"/>
                <a:gd name="T19" fmla="*/ 8 h 17"/>
                <a:gd name="T20" fmla="*/ 2 w 17"/>
                <a:gd name="T21" fmla="*/ 5 h 17"/>
                <a:gd name="T22" fmla="*/ 5 w 17"/>
                <a:gd name="T23" fmla="*/ 1 h 17"/>
                <a:gd name="T24" fmla="*/ 9 w 17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9" y="0"/>
                  </a:moveTo>
                  <a:lnTo>
                    <a:pt x="12" y="1"/>
                  </a:lnTo>
                  <a:lnTo>
                    <a:pt x="16" y="5"/>
                  </a:lnTo>
                  <a:lnTo>
                    <a:pt x="17" y="8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0" y="8"/>
                  </a:lnTo>
                  <a:lnTo>
                    <a:pt x="2" y="5"/>
                  </a:lnTo>
                  <a:lnTo>
                    <a:pt x="5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Freeform 287"/>
            <p:cNvSpPr>
              <a:spLocks/>
            </p:cNvSpPr>
            <p:nvPr/>
          </p:nvSpPr>
          <p:spPr bwMode="auto">
            <a:xfrm>
              <a:off x="982663" y="6198319"/>
              <a:ext cx="17463" cy="60325"/>
            </a:xfrm>
            <a:custGeom>
              <a:avLst/>
              <a:gdLst>
                <a:gd name="T0" fmla="*/ 2 w 11"/>
                <a:gd name="T1" fmla="*/ 0 h 38"/>
                <a:gd name="T2" fmla="*/ 9 w 11"/>
                <a:gd name="T3" fmla="*/ 0 h 38"/>
                <a:gd name="T4" fmla="*/ 11 w 11"/>
                <a:gd name="T5" fmla="*/ 0 h 38"/>
                <a:gd name="T6" fmla="*/ 11 w 11"/>
                <a:gd name="T7" fmla="*/ 1 h 38"/>
                <a:gd name="T8" fmla="*/ 11 w 11"/>
                <a:gd name="T9" fmla="*/ 36 h 38"/>
                <a:gd name="T10" fmla="*/ 11 w 11"/>
                <a:gd name="T11" fmla="*/ 36 h 38"/>
                <a:gd name="T12" fmla="*/ 9 w 11"/>
                <a:gd name="T13" fmla="*/ 38 h 38"/>
                <a:gd name="T14" fmla="*/ 2 w 11"/>
                <a:gd name="T15" fmla="*/ 38 h 38"/>
                <a:gd name="T16" fmla="*/ 0 w 11"/>
                <a:gd name="T17" fmla="*/ 36 h 38"/>
                <a:gd name="T18" fmla="*/ 0 w 11"/>
                <a:gd name="T19" fmla="*/ 36 h 38"/>
                <a:gd name="T20" fmla="*/ 0 w 11"/>
                <a:gd name="T21" fmla="*/ 1 h 38"/>
                <a:gd name="T22" fmla="*/ 0 w 11"/>
                <a:gd name="T23" fmla="*/ 0 h 38"/>
                <a:gd name="T24" fmla="*/ 2 w 11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38">
                  <a:moveTo>
                    <a:pt x="2" y="0"/>
                  </a:moveTo>
                  <a:lnTo>
                    <a:pt x="9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9" y="38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Line 288"/>
            <p:cNvSpPr>
              <a:spLocks noChangeShapeType="1"/>
            </p:cNvSpPr>
            <p:nvPr/>
          </p:nvSpPr>
          <p:spPr bwMode="auto">
            <a:xfrm>
              <a:off x="28733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Line 289"/>
            <p:cNvSpPr>
              <a:spLocks noChangeShapeType="1"/>
            </p:cNvSpPr>
            <p:nvPr/>
          </p:nvSpPr>
          <p:spPr bwMode="auto">
            <a:xfrm>
              <a:off x="37306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Freeform 290"/>
            <p:cNvSpPr>
              <a:spLocks/>
            </p:cNvSpPr>
            <p:nvPr/>
          </p:nvSpPr>
          <p:spPr bwMode="auto">
            <a:xfrm>
              <a:off x="317500" y="6538044"/>
              <a:ext cx="25400" cy="11113"/>
            </a:xfrm>
            <a:custGeom>
              <a:avLst/>
              <a:gdLst>
                <a:gd name="T0" fmla="*/ 0 w 16"/>
                <a:gd name="T1" fmla="*/ 0 h 7"/>
                <a:gd name="T2" fmla="*/ 14 w 16"/>
                <a:gd name="T3" fmla="*/ 0 h 7"/>
                <a:gd name="T4" fmla="*/ 14 w 16"/>
                <a:gd name="T5" fmla="*/ 0 h 7"/>
                <a:gd name="T6" fmla="*/ 16 w 16"/>
                <a:gd name="T7" fmla="*/ 0 h 7"/>
                <a:gd name="T8" fmla="*/ 16 w 16"/>
                <a:gd name="T9" fmla="*/ 6 h 7"/>
                <a:gd name="T10" fmla="*/ 14 w 16"/>
                <a:gd name="T11" fmla="*/ 7 h 7"/>
                <a:gd name="T12" fmla="*/ 14 w 16"/>
                <a:gd name="T13" fmla="*/ 7 h 7"/>
                <a:gd name="T14" fmla="*/ 0 w 16"/>
                <a:gd name="T15" fmla="*/ 7 h 7"/>
                <a:gd name="T16" fmla="*/ 0 w 16"/>
                <a:gd name="T17" fmla="*/ 7 h 7"/>
                <a:gd name="T18" fmla="*/ 0 w 16"/>
                <a:gd name="T19" fmla="*/ 6 h 7"/>
                <a:gd name="T20" fmla="*/ 0 w 16"/>
                <a:gd name="T21" fmla="*/ 0 h 7"/>
                <a:gd name="T22" fmla="*/ 0 w 16"/>
                <a:gd name="T23" fmla="*/ 0 h 7"/>
                <a:gd name="T24" fmla="*/ 0 w 1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Freeform 291"/>
            <p:cNvSpPr>
              <a:spLocks/>
            </p:cNvSpPr>
            <p:nvPr/>
          </p:nvSpPr>
          <p:spPr bwMode="auto">
            <a:xfrm>
              <a:off x="338138" y="6533281"/>
              <a:ext cx="33338" cy="11113"/>
            </a:xfrm>
            <a:custGeom>
              <a:avLst/>
              <a:gdLst>
                <a:gd name="T0" fmla="*/ 1 w 21"/>
                <a:gd name="T1" fmla="*/ 0 h 7"/>
                <a:gd name="T2" fmla="*/ 19 w 21"/>
                <a:gd name="T3" fmla="*/ 0 h 7"/>
                <a:gd name="T4" fmla="*/ 21 w 21"/>
                <a:gd name="T5" fmla="*/ 0 h 7"/>
                <a:gd name="T6" fmla="*/ 21 w 21"/>
                <a:gd name="T7" fmla="*/ 2 h 7"/>
                <a:gd name="T8" fmla="*/ 21 w 21"/>
                <a:gd name="T9" fmla="*/ 5 h 7"/>
                <a:gd name="T10" fmla="*/ 21 w 21"/>
                <a:gd name="T11" fmla="*/ 5 h 7"/>
                <a:gd name="T12" fmla="*/ 19 w 21"/>
                <a:gd name="T13" fmla="*/ 7 h 7"/>
                <a:gd name="T14" fmla="*/ 1 w 21"/>
                <a:gd name="T15" fmla="*/ 7 h 7"/>
                <a:gd name="T16" fmla="*/ 1 w 21"/>
                <a:gd name="T17" fmla="*/ 5 h 7"/>
                <a:gd name="T18" fmla="*/ 0 w 21"/>
                <a:gd name="T19" fmla="*/ 5 h 7"/>
                <a:gd name="T20" fmla="*/ 0 w 21"/>
                <a:gd name="T21" fmla="*/ 2 h 7"/>
                <a:gd name="T22" fmla="*/ 1 w 21"/>
                <a:gd name="T23" fmla="*/ 0 h 7"/>
                <a:gd name="T24" fmla="*/ 1 w 2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7">
                  <a:moveTo>
                    <a:pt x="1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Line 292"/>
            <p:cNvSpPr>
              <a:spLocks noChangeShapeType="1"/>
            </p:cNvSpPr>
            <p:nvPr/>
          </p:nvSpPr>
          <p:spPr bwMode="auto">
            <a:xfrm>
              <a:off x="46990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Line 293"/>
            <p:cNvSpPr>
              <a:spLocks noChangeShapeType="1"/>
            </p:cNvSpPr>
            <p:nvPr/>
          </p:nvSpPr>
          <p:spPr bwMode="auto">
            <a:xfrm>
              <a:off x="38735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Line 294"/>
            <p:cNvSpPr>
              <a:spLocks noChangeShapeType="1"/>
            </p:cNvSpPr>
            <p:nvPr/>
          </p:nvSpPr>
          <p:spPr bwMode="auto">
            <a:xfrm>
              <a:off x="48736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Line 295"/>
            <p:cNvSpPr>
              <a:spLocks noChangeShapeType="1"/>
            </p:cNvSpPr>
            <p:nvPr/>
          </p:nvSpPr>
          <p:spPr bwMode="auto">
            <a:xfrm>
              <a:off x="56991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Line 296"/>
            <p:cNvSpPr>
              <a:spLocks noChangeShapeType="1"/>
            </p:cNvSpPr>
            <p:nvPr/>
          </p:nvSpPr>
          <p:spPr bwMode="auto">
            <a:xfrm>
              <a:off x="587375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Line 297"/>
            <p:cNvSpPr>
              <a:spLocks noChangeShapeType="1"/>
            </p:cNvSpPr>
            <p:nvPr/>
          </p:nvSpPr>
          <p:spPr bwMode="auto">
            <a:xfrm>
              <a:off x="66675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Line 298"/>
            <p:cNvSpPr>
              <a:spLocks noChangeShapeType="1"/>
            </p:cNvSpPr>
            <p:nvPr/>
          </p:nvSpPr>
          <p:spPr bwMode="auto">
            <a:xfrm>
              <a:off x="68103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Line 299"/>
            <p:cNvSpPr>
              <a:spLocks noChangeShapeType="1"/>
            </p:cNvSpPr>
            <p:nvPr/>
          </p:nvSpPr>
          <p:spPr bwMode="auto">
            <a:xfrm>
              <a:off x="76358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Line 300"/>
            <p:cNvSpPr>
              <a:spLocks noChangeShapeType="1"/>
            </p:cNvSpPr>
            <p:nvPr/>
          </p:nvSpPr>
          <p:spPr bwMode="auto">
            <a:xfrm>
              <a:off x="77470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Line 301"/>
            <p:cNvSpPr>
              <a:spLocks noChangeShapeType="1"/>
            </p:cNvSpPr>
            <p:nvPr/>
          </p:nvSpPr>
          <p:spPr bwMode="auto">
            <a:xfrm>
              <a:off x="85883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Line 302"/>
            <p:cNvSpPr>
              <a:spLocks noChangeShapeType="1"/>
            </p:cNvSpPr>
            <p:nvPr/>
          </p:nvSpPr>
          <p:spPr bwMode="auto">
            <a:xfrm>
              <a:off x="87471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Line 303"/>
            <p:cNvSpPr>
              <a:spLocks noChangeShapeType="1"/>
            </p:cNvSpPr>
            <p:nvPr/>
          </p:nvSpPr>
          <p:spPr bwMode="auto">
            <a:xfrm>
              <a:off x="955675" y="6528519"/>
              <a:ext cx="0" cy="20638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Freeform 304"/>
            <p:cNvSpPr>
              <a:spLocks/>
            </p:cNvSpPr>
            <p:nvPr/>
          </p:nvSpPr>
          <p:spPr bwMode="auto">
            <a:xfrm>
              <a:off x="512763" y="6533281"/>
              <a:ext cx="38100" cy="15875"/>
            </a:xfrm>
            <a:custGeom>
              <a:avLst/>
              <a:gdLst>
                <a:gd name="T0" fmla="*/ 3 w 24"/>
                <a:gd name="T1" fmla="*/ 0 h 10"/>
                <a:gd name="T2" fmla="*/ 22 w 24"/>
                <a:gd name="T3" fmla="*/ 0 h 10"/>
                <a:gd name="T4" fmla="*/ 24 w 24"/>
                <a:gd name="T5" fmla="*/ 0 h 10"/>
                <a:gd name="T6" fmla="*/ 24 w 24"/>
                <a:gd name="T7" fmla="*/ 2 h 10"/>
                <a:gd name="T8" fmla="*/ 24 w 24"/>
                <a:gd name="T9" fmla="*/ 9 h 10"/>
                <a:gd name="T10" fmla="*/ 24 w 24"/>
                <a:gd name="T11" fmla="*/ 9 h 10"/>
                <a:gd name="T12" fmla="*/ 22 w 24"/>
                <a:gd name="T13" fmla="*/ 10 h 10"/>
                <a:gd name="T14" fmla="*/ 3 w 24"/>
                <a:gd name="T15" fmla="*/ 10 h 10"/>
                <a:gd name="T16" fmla="*/ 1 w 24"/>
                <a:gd name="T17" fmla="*/ 9 h 10"/>
                <a:gd name="T18" fmla="*/ 0 w 24"/>
                <a:gd name="T19" fmla="*/ 9 h 10"/>
                <a:gd name="T20" fmla="*/ 0 w 24"/>
                <a:gd name="T21" fmla="*/ 2 h 10"/>
                <a:gd name="T22" fmla="*/ 1 w 24"/>
                <a:gd name="T23" fmla="*/ 0 h 10"/>
                <a:gd name="T24" fmla="*/ 3 w 24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0">
                  <a:moveTo>
                    <a:pt x="3" y="0"/>
                  </a:moveTo>
                  <a:lnTo>
                    <a:pt x="22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2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Freeform 305"/>
            <p:cNvSpPr>
              <a:spLocks/>
            </p:cNvSpPr>
            <p:nvPr/>
          </p:nvSpPr>
          <p:spPr bwMode="auto">
            <a:xfrm>
              <a:off x="420688" y="6538044"/>
              <a:ext cx="25400" cy="11113"/>
            </a:xfrm>
            <a:custGeom>
              <a:avLst/>
              <a:gdLst>
                <a:gd name="T0" fmla="*/ 2 w 16"/>
                <a:gd name="T1" fmla="*/ 0 h 7"/>
                <a:gd name="T2" fmla="*/ 14 w 16"/>
                <a:gd name="T3" fmla="*/ 0 h 7"/>
                <a:gd name="T4" fmla="*/ 16 w 16"/>
                <a:gd name="T5" fmla="*/ 0 h 7"/>
                <a:gd name="T6" fmla="*/ 16 w 16"/>
                <a:gd name="T7" fmla="*/ 0 h 7"/>
                <a:gd name="T8" fmla="*/ 16 w 16"/>
                <a:gd name="T9" fmla="*/ 6 h 7"/>
                <a:gd name="T10" fmla="*/ 16 w 16"/>
                <a:gd name="T11" fmla="*/ 7 h 7"/>
                <a:gd name="T12" fmla="*/ 14 w 16"/>
                <a:gd name="T13" fmla="*/ 7 h 7"/>
                <a:gd name="T14" fmla="*/ 2 w 16"/>
                <a:gd name="T15" fmla="*/ 7 h 7"/>
                <a:gd name="T16" fmla="*/ 0 w 16"/>
                <a:gd name="T17" fmla="*/ 7 h 7"/>
                <a:gd name="T18" fmla="*/ 0 w 16"/>
                <a:gd name="T19" fmla="*/ 6 h 7"/>
                <a:gd name="T20" fmla="*/ 0 w 16"/>
                <a:gd name="T21" fmla="*/ 0 h 7"/>
                <a:gd name="T22" fmla="*/ 0 w 16"/>
                <a:gd name="T23" fmla="*/ 0 h 7"/>
                <a:gd name="T24" fmla="*/ 2 w 1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7">
                  <a:moveTo>
                    <a:pt x="2" y="0"/>
                  </a:move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Freeform 306"/>
            <p:cNvSpPr>
              <a:spLocks/>
            </p:cNvSpPr>
            <p:nvPr/>
          </p:nvSpPr>
          <p:spPr bwMode="auto">
            <a:xfrm>
              <a:off x="442913" y="6533281"/>
              <a:ext cx="30163" cy="11113"/>
            </a:xfrm>
            <a:custGeom>
              <a:avLst/>
              <a:gdLst>
                <a:gd name="T0" fmla="*/ 0 w 19"/>
                <a:gd name="T1" fmla="*/ 0 h 7"/>
                <a:gd name="T2" fmla="*/ 17 w 19"/>
                <a:gd name="T3" fmla="*/ 0 h 7"/>
                <a:gd name="T4" fmla="*/ 17 w 19"/>
                <a:gd name="T5" fmla="*/ 0 h 7"/>
                <a:gd name="T6" fmla="*/ 19 w 19"/>
                <a:gd name="T7" fmla="*/ 2 h 7"/>
                <a:gd name="T8" fmla="*/ 19 w 19"/>
                <a:gd name="T9" fmla="*/ 5 h 7"/>
                <a:gd name="T10" fmla="*/ 17 w 19"/>
                <a:gd name="T11" fmla="*/ 5 h 7"/>
                <a:gd name="T12" fmla="*/ 17 w 19"/>
                <a:gd name="T13" fmla="*/ 7 h 7"/>
                <a:gd name="T14" fmla="*/ 0 w 19"/>
                <a:gd name="T15" fmla="*/ 7 h 7"/>
                <a:gd name="T16" fmla="*/ 0 w 19"/>
                <a:gd name="T17" fmla="*/ 5 h 7"/>
                <a:gd name="T18" fmla="*/ 0 w 19"/>
                <a:gd name="T19" fmla="*/ 5 h 7"/>
                <a:gd name="T20" fmla="*/ 0 w 19"/>
                <a:gd name="T21" fmla="*/ 2 h 7"/>
                <a:gd name="T22" fmla="*/ 0 w 19"/>
                <a:gd name="T23" fmla="*/ 0 h 7"/>
                <a:gd name="T24" fmla="*/ 0 w 19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7">
                  <a:moveTo>
                    <a:pt x="0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Freeform 307"/>
            <p:cNvSpPr>
              <a:spLocks/>
            </p:cNvSpPr>
            <p:nvPr/>
          </p:nvSpPr>
          <p:spPr bwMode="auto">
            <a:xfrm>
              <a:off x="600075" y="6533281"/>
              <a:ext cx="65088" cy="7938"/>
            </a:xfrm>
            <a:custGeom>
              <a:avLst/>
              <a:gdLst>
                <a:gd name="T0" fmla="*/ 0 w 41"/>
                <a:gd name="T1" fmla="*/ 0 h 5"/>
                <a:gd name="T2" fmla="*/ 39 w 41"/>
                <a:gd name="T3" fmla="*/ 0 h 5"/>
                <a:gd name="T4" fmla="*/ 39 w 41"/>
                <a:gd name="T5" fmla="*/ 0 h 5"/>
                <a:gd name="T6" fmla="*/ 41 w 41"/>
                <a:gd name="T7" fmla="*/ 2 h 5"/>
                <a:gd name="T8" fmla="*/ 41 w 41"/>
                <a:gd name="T9" fmla="*/ 3 h 5"/>
                <a:gd name="T10" fmla="*/ 39 w 41"/>
                <a:gd name="T11" fmla="*/ 3 h 5"/>
                <a:gd name="T12" fmla="*/ 39 w 41"/>
                <a:gd name="T13" fmla="*/ 5 h 5"/>
                <a:gd name="T14" fmla="*/ 0 w 41"/>
                <a:gd name="T15" fmla="*/ 5 h 5"/>
                <a:gd name="T16" fmla="*/ 0 w 41"/>
                <a:gd name="T17" fmla="*/ 3 h 5"/>
                <a:gd name="T18" fmla="*/ 0 w 41"/>
                <a:gd name="T19" fmla="*/ 3 h 5"/>
                <a:gd name="T20" fmla="*/ 0 w 41"/>
                <a:gd name="T21" fmla="*/ 2 h 5"/>
                <a:gd name="T22" fmla="*/ 0 w 41"/>
                <a:gd name="T23" fmla="*/ 0 h 5"/>
                <a:gd name="T24" fmla="*/ 0 w 41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">
                  <a:moveTo>
                    <a:pt x="0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39" y="3"/>
                  </a:lnTo>
                  <a:lnTo>
                    <a:pt x="39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Line 308"/>
            <p:cNvSpPr>
              <a:spLocks noChangeShapeType="1"/>
            </p:cNvSpPr>
            <p:nvPr/>
          </p:nvSpPr>
          <p:spPr bwMode="auto">
            <a:xfrm flipH="1">
              <a:off x="661988" y="6538044"/>
              <a:ext cx="3175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Line 309"/>
            <p:cNvSpPr>
              <a:spLocks noChangeShapeType="1"/>
            </p:cNvSpPr>
            <p:nvPr/>
          </p:nvSpPr>
          <p:spPr bwMode="auto">
            <a:xfrm>
              <a:off x="661988" y="6538044"/>
              <a:ext cx="0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Line 310"/>
            <p:cNvSpPr>
              <a:spLocks noChangeShapeType="1"/>
            </p:cNvSpPr>
            <p:nvPr/>
          </p:nvSpPr>
          <p:spPr bwMode="auto">
            <a:xfrm flipH="1">
              <a:off x="600075" y="6541219"/>
              <a:ext cx="61913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Line 311"/>
            <p:cNvSpPr>
              <a:spLocks noChangeShapeType="1"/>
            </p:cNvSpPr>
            <p:nvPr/>
          </p:nvSpPr>
          <p:spPr bwMode="auto">
            <a:xfrm flipV="1">
              <a:off x="600075" y="6538044"/>
              <a:ext cx="0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Line 312"/>
            <p:cNvSpPr>
              <a:spLocks noChangeShapeType="1"/>
            </p:cNvSpPr>
            <p:nvPr/>
          </p:nvSpPr>
          <p:spPr bwMode="auto">
            <a:xfrm>
              <a:off x="600075" y="6538044"/>
              <a:ext cx="0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Line 313"/>
            <p:cNvSpPr>
              <a:spLocks noChangeShapeType="1"/>
            </p:cNvSpPr>
            <p:nvPr/>
          </p:nvSpPr>
          <p:spPr bwMode="auto">
            <a:xfrm flipV="1">
              <a:off x="600075" y="6536456"/>
              <a:ext cx="0" cy="1588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Line 314"/>
            <p:cNvSpPr>
              <a:spLocks noChangeShapeType="1"/>
            </p:cNvSpPr>
            <p:nvPr/>
          </p:nvSpPr>
          <p:spPr bwMode="auto">
            <a:xfrm flipV="1">
              <a:off x="600075" y="6533281"/>
              <a:ext cx="0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Line 315"/>
            <p:cNvSpPr>
              <a:spLocks noChangeShapeType="1"/>
            </p:cNvSpPr>
            <p:nvPr/>
          </p:nvSpPr>
          <p:spPr bwMode="auto">
            <a:xfrm>
              <a:off x="600075" y="6533281"/>
              <a:ext cx="0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Line 316"/>
            <p:cNvSpPr>
              <a:spLocks noChangeShapeType="1"/>
            </p:cNvSpPr>
            <p:nvPr/>
          </p:nvSpPr>
          <p:spPr bwMode="auto">
            <a:xfrm>
              <a:off x="600075" y="6533281"/>
              <a:ext cx="61913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Line 317"/>
            <p:cNvSpPr>
              <a:spLocks noChangeShapeType="1"/>
            </p:cNvSpPr>
            <p:nvPr/>
          </p:nvSpPr>
          <p:spPr bwMode="auto">
            <a:xfrm>
              <a:off x="661988" y="6533281"/>
              <a:ext cx="0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Line 318"/>
            <p:cNvSpPr>
              <a:spLocks noChangeShapeType="1"/>
            </p:cNvSpPr>
            <p:nvPr/>
          </p:nvSpPr>
          <p:spPr bwMode="auto">
            <a:xfrm>
              <a:off x="661988" y="6533281"/>
              <a:ext cx="3175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Line 319"/>
            <p:cNvSpPr>
              <a:spLocks noChangeShapeType="1"/>
            </p:cNvSpPr>
            <p:nvPr/>
          </p:nvSpPr>
          <p:spPr bwMode="auto">
            <a:xfrm>
              <a:off x="665163" y="6536456"/>
              <a:ext cx="0" cy="1588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320"/>
            <p:cNvSpPr>
              <a:spLocks/>
            </p:cNvSpPr>
            <p:nvPr/>
          </p:nvSpPr>
          <p:spPr bwMode="auto">
            <a:xfrm>
              <a:off x="609600" y="6538044"/>
              <a:ext cx="22225" cy="20638"/>
            </a:xfrm>
            <a:custGeom>
              <a:avLst/>
              <a:gdLst>
                <a:gd name="T0" fmla="*/ 1 w 14"/>
                <a:gd name="T1" fmla="*/ 0 h 13"/>
                <a:gd name="T2" fmla="*/ 14 w 14"/>
                <a:gd name="T3" fmla="*/ 0 h 13"/>
                <a:gd name="T4" fmla="*/ 14 w 14"/>
                <a:gd name="T5" fmla="*/ 2 h 13"/>
                <a:gd name="T6" fmla="*/ 14 w 14"/>
                <a:gd name="T7" fmla="*/ 2 h 13"/>
                <a:gd name="T8" fmla="*/ 14 w 14"/>
                <a:gd name="T9" fmla="*/ 11 h 13"/>
                <a:gd name="T10" fmla="*/ 14 w 14"/>
                <a:gd name="T11" fmla="*/ 11 h 13"/>
                <a:gd name="T12" fmla="*/ 14 w 14"/>
                <a:gd name="T13" fmla="*/ 13 h 13"/>
                <a:gd name="T14" fmla="*/ 1 w 14"/>
                <a:gd name="T15" fmla="*/ 13 h 13"/>
                <a:gd name="T16" fmla="*/ 0 w 14"/>
                <a:gd name="T17" fmla="*/ 11 h 13"/>
                <a:gd name="T18" fmla="*/ 0 w 14"/>
                <a:gd name="T19" fmla="*/ 11 h 13"/>
                <a:gd name="T20" fmla="*/ 0 w 14"/>
                <a:gd name="T21" fmla="*/ 2 h 13"/>
                <a:gd name="T22" fmla="*/ 0 w 14"/>
                <a:gd name="T23" fmla="*/ 2 h 13"/>
                <a:gd name="T24" fmla="*/ 1 w 1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" y="0"/>
                  </a:moveTo>
                  <a:lnTo>
                    <a:pt x="14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321"/>
            <p:cNvSpPr>
              <a:spLocks/>
            </p:cNvSpPr>
            <p:nvPr/>
          </p:nvSpPr>
          <p:spPr bwMode="auto">
            <a:xfrm>
              <a:off x="714375" y="6528519"/>
              <a:ext cx="15875" cy="19050"/>
            </a:xfrm>
            <a:custGeom>
              <a:avLst/>
              <a:gdLst>
                <a:gd name="T0" fmla="*/ 2 w 10"/>
                <a:gd name="T1" fmla="*/ 0 h 12"/>
                <a:gd name="T2" fmla="*/ 10 w 10"/>
                <a:gd name="T3" fmla="*/ 0 h 12"/>
                <a:gd name="T4" fmla="*/ 10 w 10"/>
                <a:gd name="T5" fmla="*/ 0 h 12"/>
                <a:gd name="T6" fmla="*/ 10 w 10"/>
                <a:gd name="T7" fmla="*/ 1 h 12"/>
                <a:gd name="T8" fmla="*/ 10 w 10"/>
                <a:gd name="T9" fmla="*/ 10 h 12"/>
                <a:gd name="T10" fmla="*/ 10 w 10"/>
                <a:gd name="T11" fmla="*/ 10 h 12"/>
                <a:gd name="T12" fmla="*/ 10 w 10"/>
                <a:gd name="T13" fmla="*/ 12 h 12"/>
                <a:gd name="T14" fmla="*/ 2 w 10"/>
                <a:gd name="T15" fmla="*/ 12 h 12"/>
                <a:gd name="T16" fmla="*/ 0 w 10"/>
                <a:gd name="T17" fmla="*/ 10 h 12"/>
                <a:gd name="T18" fmla="*/ 0 w 10"/>
                <a:gd name="T19" fmla="*/ 10 h 12"/>
                <a:gd name="T20" fmla="*/ 0 w 10"/>
                <a:gd name="T21" fmla="*/ 1 h 12"/>
                <a:gd name="T22" fmla="*/ 0 w 10"/>
                <a:gd name="T23" fmla="*/ 0 h 12"/>
                <a:gd name="T24" fmla="*/ 2 w 1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2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Freeform 322"/>
            <p:cNvSpPr>
              <a:spLocks/>
            </p:cNvSpPr>
            <p:nvPr/>
          </p:nvSpPr>
          <p:spPr bwMode="auto">
            <a:xfrm>
              <a:off x="811213" y="6528519"/>
              <a:ext cx="17463" cy="19050"/>
            </a:xfrm>
            <a:custGeom>
              <a:avLst/>
              <a:gdLst>
                <a:gd name="T0" fmla="*/ 2 w 11"/>
                <a:gd name="T1" fmla="*/ 0 h 12"/>
                <a:gd name="T2" fmla="*/ 11 w 11"/>
                <a:gd name="T3" fmla="*/ 0 h 12"/>
                <a:gd name="T4" fmla="*/ 11 w 11"/>
                <a:gd name="T5" fmla="*/ 0 h 12"/>
                <a:gd name="T6" fmla="*/ 11 w 11"/>
                <a:gd name="T7" fmla="*/ 1 h 12"/>
                <a:gd name="T8" fmla="*/ 11 w 11"/>
                <a:gd name="T9" fmla="*/ 10 h 12"/>
                <a:gd name="T10" fmla="*/ 11 w 11"/>
                <a:gd name="T11" fmla="*/ 10 h 12"/>
                <a:gd name="T12" fmla="*/ 11 w 11"/>
                <a:gd name="T13" fmla="*/ 12 h 12"/>
                <a:gd name="T14" fmla="*/ 2 w 11"/>
                <a:gd name="T15" fmla="*/ 12 h 12"/>
                <a:gd name="T16" fmla="*/ 0 w 11"/>
                <a:gd name="T17" fmla="*/ 10 h 12"/>
                <a:gd name="T18" fmla="*/ 0 w 11"/>
                <a:gd name="T19" fmla="*/ 10 h 12"/>
                <a:gd name="T20" fmla="*/ 0 w 11"/>
                <a:gd name="T21" fmla="*/ 1 h 12"/>
                <a:gd name="T22" fmla="*/ 0 w 11"/>
                <a:gd name="T23" fmla="*/ 0 h 12"/>
                <a:gd name="T24" fmla="*/ 2 w 11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Freeform 323"/>
            <p:cNvSpPr>
              <a:spLocks/>
            </p:cNvSpPr>
            <p:nvPr/>
          </p:nvSpPr>
          <p:spPr bwMode="auto">
            <a:xfrm>
              <a:off x="893763" y="6528519"/>
              <a:ext cx="36513" cy="15875"/>
            </a:xfrm>
            <a:custGeom>
              <a:avLst/>
              <a:gdLst>
                <a:gd name="T0" fmla="*/ 2 w 23"/>
                <a:gd name="T1" fmla="*/ 0 h 10"/>
                <a:gd name="T2" fmla="*/ 21 w 23"/>
                <a:gd name="T3" fmla="*/ 0 h 10"/>
                <a:gd name="T4" fmla="*/ 23 w 23"/>
                <a:gd name="T5" fmla="*/ 0 h 10"/>
                <a:gd name="T6" fmla="*/ 23 w 23"/>
                <a:gd name="T7" fmla="*/ 1 h 10"/>
                <a:gd name="T8" fmla="*/ 23 w 23"/>
                <a:gd name="T9" fmla="*/ 8 h 10"/>
                <a:gd name="T10" fmla="*/ 23 w 23"/>
                <a:gd name="T11" fmla="*/ 10 h 10"/>
                <a:gd name="T12" fmla="*/ 21 w 23"/>
                <a:gd name="T13" fmla="*/ 10 h 10"/>
                <a:gd name="T14" fmla="*/ 2 w 23"/>
                <a:gd name="T15" fmla="*/ 10 h 10"/>
                <a:gd name="T16" fmla="*/ 2 w 23"/>
                <a:gd name="T17" fmla="*/ 10 h 10"/>
                <a:gd name="T18" fmla="*/ 0 w 23"/>
                <a:gd name="T19" fmla="*/ 8 h 10"/>
                <a:gd name="T20" fmla="*/ 0 w 23"/>
                <a:gd name="T21" fmla="*/ 1 h 10"/>
                <a:gd name="T22" fmla="*/ 2 w 23"/>
                <a:gd name="T23" fmla="*/ 0 h 10"/>
                <a:gd name="T24" fmla="*/ 2 w 23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0">
                  <a:moveTo>
                    <a:pt x="2" y="0"/>
                  </a:moveTo>
                  <a:lnTo>
                    <a:pt x="21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471595" y="5852478"/>
            <a:ext cx="430213" cy="519113"/>
            <a:chOff x="784225" y="5956301"/>
            <a:chExt cx="430213" cy="519113"/>
          </a:xfrm>
        </p:grpSpPr>
        <p:sp>
          <p:nvSpPr>
            <p:cNvPr id="9" name="Freeform 976"/>
            <p:cNvSpPr>
              <a:spLocks/>
            </p:cNvSpPr>
            <p:nvPr/>
          </p:nvSpPr>
          <p:spPr bwMode="auto">
            <a:xfrm>
              <a:off x="873125" y="6302376"/>
              <a:ext cx="252413" cy="69850"/>
            </a:xfrm>
            <a:custGeom>
              <a:avLst/>
              <a:gdLst>
                <a:gd name="T0" fmla="*/ 52 w 159"/>
                <a:gd name="T1" fmla="*/ 0 h 44"/>
                <a:gd name="T2" fmla="*/ 106 w 159"/>
                <a:gd name="T3" fmla="*/ 0 h 44"/>
                <a:gd name="T4" fmla="*/ 106 w 159"/>
                <a:gd name="T5" fmla="*/ 13 h 44"/>
                <a:gd name="T6" fmla="*/ 106 w 159"/>
                <a:gd name="T7" fmla="*/ 16 h 44"/>
                <a:gd name="T8" fmla="*/ 108 w 159"/>
                <a:gd name="T9" fmla="*/ 18 h 44"/>
                <a:gd name="T10" fmla="*/ 112 w 159"/>
                <a:gd name="T11" fmla="*/ 20 h 44"/>
                <a:gd name="T12" fmla="*/ 153 w 159"/>
                <a:gd name="T13" fmla="*/ 23 h 44"/>
                <a:gd name="T14" fmla="*/ 157 w 159"/>
                <a:gd name="T15" fmla="*/ 25 h 44"/>
                <a:gd name="T16" fmla="*/ 159 w 159"/>
                <a:gd name="T17" fmla="*/ 27 h 44"/>
                <a:gd name="T18" fmla="*/ 159 w 159"/>
                <a:gd name="T19" fmla="*/ 30 h 44"/>
                <a:gd name="T20" fmla="*/ 159 w 159"/>
                <a:gd name="T21" fmla="*/ 39 h 44"/>
                <a:gd name="T22" fmla="*/ 159 w 159"/>
                <a:gd name="T23" fmla="*/ 42 h 44"/>
                <a:gd name="T24" fmla="*/ 157 w 159"/>
                <a:gd name="T25" fmla="*/ 44 h 44"/>
                <a:gd name="T26" fmla="*/ 153 w 159"/>
                <a:gd name="T27" fmla="*/ 44 h 44"/>
                <a:gd name="T28" fmla="*/ 148 w 159"/>
                <a:gd name="T29" fmla="*/ 42 h 44"/>
                <a:gd name="T30" fmla="*/ 132 w 159"/>
                <a:gd name="T31" fmla="*/ 41 h 44"/>
                <a:gd name="T32" fmla="*/ 110 w 159"/>
                <a:gd name="T33" fmla="*/ 39 h 44"/>
                <a:gd name="T34" fmla="*/ 78 w 159"/>
                <a:gd name="T35" fmla="*/ 37 h 44"/>
                <a:gd name="T36" fmla="*/ 49 w 159"/>
                <a:gd name="T37" fmla="*/ 39 h 44"/>
                <a:gd name="T38" fmla="*/ 26 w 159"/>
                <a:gd name="T39" fmla="*/ 41 h 44"/>
                <a:gd name="T40" fmla="*/ 10 w 159"/>
                <a:gd name="T41" fmla="*/ 42 h 44"/>
                <a:gd name="T42" fmla="*/ 5 w 159"/>
                <a:gd name="T43" fmla="*/ 44 h 44"/>
                <a:gd name="T44" fmla="*/ 2 w 159"/>
                <a:gd name="T45" fmla="*/ 44 h 44"/>
                <a:gd name="T46" fmla="*/ 0 w 159"/>
                <a:gd name="T47" fmla="*/ 42 h 44"/>
                <a:gd name="T48" fmla="*/ 0 w 159"/>
                <a:gd name="T49" fmla="*/ 39 h 44"/>
                <a:gd name="T50" fmla="*/ 0 w 159"/>
                <a:gd name="T51" fmla="*/ 30 h 44"/>
                <a:gd name="T52" fmla="*/ 0 w 159"/>
                <a:gd name="T53" fmla="*/ 27 h 44"/>
                <a:gd name="T54" fmla="*/ 2 w 159"/>
                <a:gd name="T55" fmla="*/ 25 h 44"/>
                <a:gd name="T56" fmla="*/ 5 w 159"/>
                <a:gd name="T57" fmla="*/ 23 h 44"/>
                <a:gd name="T58" fmla="*/ 47 w 159"/>
                <a:gd name="T59" fmla="*/ 20 h 44"/>
                <a:gd name="T60" fmla="*/ 50 w 159"/>
                <a:gd name="T61" fmla="*/ 18 h 44"/>
                <a:gd name="T62" fmla="*/ 52 w 159"/>
                <a:gd name="T63" fmla="*/ 16 h 44"/>
                <a:gd name="T64" fmla="*/ 52 w 159"/>
                <a:gd name="T65" fmla="*/ 13 h 44"/>
                <a:gd name="T66" fmla="*/ 52 w 159"/>
                <a:gd name="T6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" h="44">
                  <a:moveTo>
                    <a:pt x="52" y="0"/>
                  </a:moveTo>
                  <a:lnTo>
                    <a:pt x="106" y="0"/>
                  </a:lnTo>
                  <a:lnTo>
                    <a:pt x="106" y="13"/>
                  </a:lnTo>
                  <a:lnTo>
                    <a:pt x="106" y="16"/>
                  </a:lnTo>
                  <a:lnTo>
                    <a:pt x="108" y="18"/>
                  </a:lnTo>
                  <a:lnTo>
                    <a:pt x="112" y="20"/>
                  </a:lnTo>
                  <a:lnTo>
                    <a:pt x="153" y="23"/>
                  </a:lnTo>
                  <a:lnTo>
                    <a:pt x="157" y="25"/>
                  </a:lnTo>
                  <a:lnTo>
                    <a:pt x="159" y="27"/>
                  </a:lnTo>
                  <a:lnTo>
                    <a:pt x="159" y="30"/>
                  </a:lnTo>
                  <a:lnTo>
                    <a:pt x="159" y="39"/>
                  </a:lnTo>
                  <a:lnTo>
                    <a:pt x="159" y="42"/>
                  </a:lnTo>
                  <a:lnTo>
                    <a:pt x="157" y="44"/>
                  </a:lnTo>
                  <a:lnTo>
                    <a:pt x="153" y="44"/>
                  </a:lnTo>
                  <a:lnTo>
                    <a:pt x="148" y="42"/>
                  </a:lnTo>
                  <a:lnTo>
                    <a:pt x="132" y="41"/>
                  </a:lnTo>
                  <a:lnTo>
                    <a:pt x="110" y="39"/>
                  </a:lnTo>
                  <a:lnTo>
                    <a:pt x="78" y="37"/>
                  </a:lnTo>
                  <a:lnTo>
                    <a:pt x="49" y="39"/>
                  </a:lnTo>
                  <a:lnTo>
                    <a:pt x="26" y="41"/>
                  </a:lnTo>
                  <a:lnTo>
                    <a:pt x="10" y="42"/>
                  </a:lnTo>
                  <a:lnTo>
                    <a:pt x="5" y="44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47" y="20"/>
                  </a:lnTo>
                  <a:lnTo>
                    <a:pt x="50" y="18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977"/>
            <p:cNvSpPr>
              <a:spLocks noEditPoints="1"/>
            </p:cNvSpPr>
            <p:nvPr/>
          </p:nvSpPr>
          <p:spPr bwMode="auto">
            <a:xfrm>
              <a:off x="784225" y="5956301"/>
              <a:ext cx="430213" cy="319088"/>
            </a:xfrm>
            <a:custGeom>
              <a:avLst/>
              <a:gdLst>
                <a:gd name="T0" fmla="*/ 220 w 271"/>
                <a:gd name="T1" fmla="*/ 159 h 201"/>
                <a:gd name="T2" fmla="*/ 213 w 271"/>
                <a:gd name="T3" fmla="*/ 166 h 201"/>
                <a:gd name="T4" fmla="*/ 213 w 271"/>
                <a:gd name="T5" fmla="*/ 176 h 201"/>
                <a:gd name="T6" fmla="*/ 220 w 271"/>
                <a:gd name="T7" fmla="*/ 183 h 201"/>
                <a:gd name="T8" fmla="*/ 230 w 271"/>
                <a:gd name="T9" fmla="*/ 183 h 201"/>
                <a:gd name="T10" fmla="*/ 237 w 271"/>
                <a:gd name="T11" fmla="*/ 176 h 201"/>
                <a:gd name="T12" fmla="*/ 237 w 271"/>
                <a:gd name="T13" fmla="*/ 166 h 201"/>
                <a:gd name="T14" fmla="*/ 230 w 271"/>
                <a:gd name="T15" fmla="*/ 159 h 201"/>
                <a:gd name="T16" fmla="*/ 180 w 271"/>
                <a:gd name="T17" fmla="*/ 159 h 201"/>
                <a:gd name="T18" fmla="*/ 171 w 271"/>
                <a:gd name="T19" fmla="*/ 162 h 201"/>
                <a:gd name="T20" fmla="*/ 166 w 271"/>
                <a:gd name="T21" fmla="*/ 171 h 201"/>
                <a:gd name="T22" fmla="*/ 171 w 271"/>
                <a:gd name="T23" fmla="*/ 182 h 201"/>
                <a:gd name="T24" fmla="*/ 180 w 271"/>
                <a:gd name="T25" fmla="*/ 185 h 201"/>
                <a:gd name="T26" fmla="*/ 190 w 271"/>
                <a:gd name="T27" fmla="*/ 182 h 201"/>
                <a:gd name="T28" fmla="*/ 194 w 271"/>
                <a:gd name="T29" fmla="*/ 171 h 201"/>
                <a:gd name="T30" fmla="*/ 190 w 271"/>
                <a:gd name="T31" fmla="*/ 162 h 201"/>
                <a:gd name="T32" fmla="*/ 180 w 271"/>
                <a:gd name="T33" fmla="*/ 159 h 201"/>
                <a:gd name="T34" fmla="*/ 28 w 271"/>
                <a:gd name="T35" fmla="*/ 26 h 201"/>
                <a:gd name="T36" fmla="*/ 23 w 271"/>
                <a:gd name="T37" fmla="*/ 51 h 201"/>
                <a:gd name="T38" fmla="*/ 19 w 271"/>
                <a:gd name="T39" fmla="*/ 101 h 201"/>
                <a:gd name="T40" fmla="*/ 21 w 271"/>
                <a:gd name="T41" fmla="*/ 142 h 201"/>
                <a:gd name="T42" fmla="*/ 250 w 271"/>
                <a:gd name="T43" fmla="*/ 122 h 201"/>
                <a:gd name="T44" fmla="*/ 250 w 271"/>
                <a:gd name="T45" fmla="*/ 73 h 201"/>
                <a:gd name="T46" fmla="*/ 244 w 271"/>
                <a:gd name="T47" fmla="*/ 37 h 201"/>
                <a:gd name="T48" fmla="*/ 241 w 271"/>
                <a:gd name="T49" fmla="*/ 21 h 201"/>
                <a:gd name="T50" fmla="*/ 24 w 271"/>
                <a:gd name="T51" fmla="*/ 0 h 201"/>
                <a:gd name="T52" fmla="*/ 250 w 271"/>
                <a:gd name="T53" fmla="*/ 2 h 201"/>
                <a:gd name="T54" fmla="*/ 255 w 271"/>
                <a:gd name="T55" fmla="*/ 5 h 201"/>
                <a:gd name="T56" fmla="*/ 257 w 271"/>
                <a:gd name="T57" fmla="*/ 11 h 201"/>
                <a:gd name="T58" fmla="*/ 264 w 271"/>
                <a:gd name="T59" fmla="*/ 25 h 201"/>
                <a:gd name="T60" fmla="*/ 269 w 271"/>
                <a:gd name="T61" fmla="*/ 66 h 201"/>
                <a:gd name="T62" fmla="*/ 269 w 271"/>
                <a:gd name="T63" fmla="*/ 135 h 201"/>
                <a:gd name="T64" fmla="*/ 264 w 271"/>
                <a:gd name="T65" fmla="*/ 178 h 201"/>
                <a:gd name="T66" fmla="*/ 257 w 271"/>
                <a:gd name="T67" fmla="*/ 192 h 201"/>
                <a:gd name="T68" fmla="*/ 255 w 271"/>
                <a:gd name="T69" fmla="*/ 197 h 201"/>
                <a:gd name="T70" fmla="*/ 250 w 271"/>
                <a:gd name="T71" fmla="*/ 201 h 201"/>
                <a:gd name="T72" fmla="*/ 24 w 271"/>
                <a:gd name="T73" fmla="*/ 201 h 201"/>
                <a:gd name="T74" fmla="*/ 17 w 271"/>
                <a:gd name="T75" fmla="*/ 199 h 201"/>
                <a:gd name="T76" fmla="*/ 14 w 271"/>
                <a:gd name="T77" fmla="*/ 194 h 201"/>
                <a:gd name="T78" fmla="*/ 10 w 271"/>
                <a:gd name="T79" fmla="*/ 189 h 201"/>
                <a:gd name="T80" fmla="*/ 3 w 271"/>
                <a:gd name="T81" fmla="*/ 161 h 201"/>
                <a:gd name="T82" fmla="*/ 0 w 271"/>
                <a:gd name="T83" fmla="*/ 101 h 201"/>
                <a:gd name="T84" fmla="*/ 2 w 271"/>
                <a:gd name="T85" fmla="*/ 66 h 201"/>
                <a:gd name="T86" fmla="*/ 7 w 271"/>
                <a:gd name="T87" fmla="*/ 25 h 201"/>
                <a:gd name="T88" fmla="*/ 12 w 271"/>
                <a:gd name="T89" fmla="*/ 11 h 201"/>
                <a:gd name="T90" fmla="*/ 16 w 271"/>
                <a:gd name="T91" fmla="*/ 5 h 201"/>
                <a:gd name="T92" fmla="*/ 21 w 271"/>
                <a:gd name="T93" fmla="*/ 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1" h="201">
                  <a:moveTo>
                    <a:pt x="225" y="159"/>
                  </a:moveTo>
                  <a:lnTo>
                    <a:pt x="220" y="159"/>
                  </a:lnTo>
                  <a:lnTo>
                    <a:pt x="215" y="162"/>
                  </a:lnTo>
                  <a:lnTo>
                    <a:pt x="213" y="166"/>
                  </a:lnTo>
                  <a:lnTo>
                    <a:pt x="211" y="171"/>
                  </a:lnTo>
                  <a:lnTo>
                    <a:pt x="213" y="176"/>
                  </a:lnTo>
                  <a:lnTo>
                    <a:pt x="215" y="182"/>
                  </a:lnTo>
                  <a:lnTo>
                    <a:pt x="220" y="183"/>
                  </a:lnTo>
                  <a:lnTo>
                    <a:pt x="225" y="185"/>
                  </a:lnTo>
                  <a:lnTo>
                    <a:pt x="230" y="183"/>
                  </a:lnTo>
                  <a:lnTo>
                    <a:pt x="234" y="182"/>
                  </a:lnTo>
                  <a:lnTo>
                    <a:pt x="237" y="176"/>
                  </a:lnTo>
                  <a:lnTo>
                    <a:pt x="239" y="171"/>
                  </a:lnTo>
                  <a:lnTo>
                    <a:pt x="237" y="166"/>
                  </a:lnTo>
                  <a:lnTo>
                    <a:pt x="234" y="162"/>
                  </a:lnTo>
                  <a:lnTo>
                    <a:pt x="230" y="159"/>
                  </a:lnTo>
                  <a:lnTo>
                    <a:pt x="225" y="159"/>
                  </a:lnTo>
                  <a:close/>
                  <a:moveTo>
                    <a:pt x="180" y="159"/>
                  </a:moveTo>
                  <a:lnTo>
                    <a:pt x="175" y="159"/>
                  </a:lnTo>
                  <a:lnTo>
                    <a:pt x="171" y="162"/>
                  </a:lnTo>
                  <a:lnTo>
                    <a:pt x="168" y="166"/>
                  </a:lnTo>
                  <a:lnTo>
                    <a:pt x="166" y="171"/>
                  </a:lnTo>
                  <a:lnTo>
                    <a:pt x="168" y="176"/>
                  </a:lnTo>
                  <a:lnTo>
                    <a:pt x="171" y="182"/>
                  </a:lnTo>
                  <a:lnTo>
                    <a:pt x="175" y="183"/>
                  </a:lnTo>
                  <a:lnTo>
                    <a:pt x="180" y="185"/>
                  </a:lnTo>
                  <a:lnTo>
                    <a:pt x="185" y="183"/>
                  </a:lnTo>
                  <a:lnTo>
                    <a:pt x="190" y="182"/>
                  </a:lnTo>
                  <a:lnTo>
                    <a:pt x="192" y="176"/>
                  </a:lnTo>
                  <a:lnTo>
                    <a:pt x="194" y="171"/>
                  </a:lnTo>
                  <a:lnTo>
                    <a:pt x="192" y="166"/>
                  </a:lnTo>
                  <a:lnTo>
                    <a:pt x="190" y="162"/>
                  </a:lnTo>
                  <a:lnTo>
                    <a:pt x="185" y="159"/>
                  </a:lnTo>
                  <a:lnTo>
                    <a:pt x="180" y="159"/>
                  </a:lnTo>
                  <a:close/>
                  <a:moveTo>
                    <a:pt x="30" y="21"/>
                  </a:moveTo>
                  <a:lnTo>
                    <a:pt x="28" y="26"/>
                  </a:lnTo>
                  <a:lnTo>
                    <a:pt x="24" y="35"/>
                  </a:lnTo>
                  <a:lnTo>
                    <a:pt x="23" y="51"/>
                  </a:lnTo>
                  <a:lnTo>
                    <a:pt x="21" y="73"/>
                  </a:lnTo>
                  <a:lnTo>
                    <a:pt x="19" y="101"/>
                  </a:lnTo>
                  <a:lnTo>
                    <a:pt x="19" y="122"/>
                  </a:lnTo>
                  <a:lnTo>
                    <a:pt x="21" y="142"/>
                  </a:lnTo>
                  <a:lnTo>
                    <a:pt x="250" y="142"/>
                  </a:lnTo>
                  <a:lnTo>
                    <a:pt x="250" y="122"/>
                  </a:lnTo>
                  <a:lnTo>
                    <a:pt x="251" y="101"/>
                  </a:lnTo>
                  <a:lnTo>
                    <a:pt x="250" y="73"/>
                  </a:lnTo>
                  <a:lnTo>
                    <a:pt x="248" y="51"/>
                  </a:lnTo>
                  <a:lnTo>
                    <a:pt x="244" y="37"/>
                  </a:lnTo>
                  <a:lnTo>
                    <a:pt x="243" y="26"/>
                  </a:lnTo>
                  <a:lnTo>
                    <a:pt x="241" y="21"/>
                  </a:lnTo>
                  <a:lnTo>
                    <a:pt x="30" y="21"/>
                  </a:lnTo>
                  <a:close/>
                  <a:moveTo>
                    <a:pt x="24" y="0"/>
                  </a:moveTo>
                  <a:lnTo>
                    <a:pt x="246" y="0"/>
                  </a:lnTo>
                  <a:lnTo>
                    <a:pt x="250" y="2"/>
                  </a:lnTo>
                  <a:lnTo>
                    <a:pt x="253" y="4"/>
                  </a:lnTo>
                  <a:lnTo>
                    <a:pt x="255" y="5"/>
                  </a:lnTo>
                  <a:lnTo>
                    <a:pt x="257" y="7"/>
                  </a:lnTo>
                  <a:lnTo>
                    <a:pt x="257" y="11"/>
                  </a:lnTo>
                  <a:lnTo>
                    <a:pt x="260" y="14"/>
                  </a:lnTo>
                  <a:lnTo>
                    <a:pt x="264" y="25"/>
                  </a:lnTo>
                  <a:lnTo>
                    <a:pt x="267" y="42"/>
                  </a:lnTo>
                  <a:lnTo>
                    <a:pt x="269" y="66"/>
                  </a:lnTo>
                  <a:lnTo>
                    <a:pt x="271" y="101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4" y="178"/>
                  </a:lnTo>
                  <a:lnTo>
                    <a:pt x="260" y="189"/>
                  </a:lnTo>
                  <a:lnTo>
                    <a:pt x="257" y="192"/>
                  </a:lnTo>
                  <a:lnTo>
                    <a:pt x="257" y="194"/>
                  </a:lnTo>
                  <a:lnTo>
                    <a:pt x="255" y="197"/>
                  </a:lnTo>
                  <a:lnTo>
                    <a:pt x="253" y="199"/>
                  </a:lnTo>
                  <a:lnTo>
                    <a:pt x="250" y="201"/>
                  </a:lnTo>
                  <a:lnTo>
                    <a:pt x="246" y="201"/>
                  </a:lnTo>
                  <a:lnTo>
                    <a:pt x="24" y="201"/>
                  </a:lnTo>
                  <a:lnTo>
                    <a:pt x="21" y="201"/>
                  </a:lnTo>
                  <a:lnTo>
                    <a:pt x="17" y="199"/>
                  </a:lnTo>
                  <a:lnTo>
                    <a:pt x="16" y="197"/>
                  </a:lnTo>
                  <a:lnTo>
                    <a:pt x="14" y="194"/>
                  </a:lnTo>
                  <a:lnTo>
                    <a:pt x="12" y="192"/>
                  </a:lnTo>
                  <a:lnTo>
                    <a:pt x="10" y="189"/>
                  </a:lnTo>
                  <a:lnTo>
                    <a:pt x="7" y="178"/>
                  </a:lnTo>
                  <a:lnTo>
                    <a:pt x="3" y="161"/>
                  </a:lnTo>
                  <a:lnTo>
                    <a:pt x="2" y="135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66"/>
                  </a:lnTo>
                  <a:lnTo>
                    <a:pt x="3" y="42"/>
                  </a:lnTo>
                  <a:lnTo>
                    <a:pt x="7" y="25"/>
                  </a:lnTo>
                  <a:lnTo>
                    <a:pt x="10" y="14"/>
                  </a:lnTo>
                  <a:lnTo>
                    <a:pt x="12" y="11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78"/>
            <p:cNvSpPr>
              <a:spLocks noEditPoints="1"/>
            </p:cNvSpPr>
            <p:nvPr/>
          </p:nvSpPr>
          <p:spPr bwMode="auto">
            <a:xfrm>
              <a:off x="787400" y="6378576"/>
              <a:ext cx="420688" cy="96838"/>
            </a:xfrm>
            <a:custGeom>
              <a:avLst/>
              <a:gdLst>
                <a:gd name="T0" fmla="*/ 21 w 265"/>
                <a:gd name="T1" fmla="*/ 15 h 61"/>
                <a:gd name="T2" fmla="*/ 19 w 265"/>
                <a:gd name="T3" fmla="*/ 19 h 61"/>
                <a:gd name="T4" fmla="*/ 19 w 265"/>
                <a:gd name="T5" fmla="*/ 27 h 61"/>
                <a:gd name="T6" fmla="*/ 19 w 265"/>
                <a:gd name="T7" fmla="*/ 38 h 61"/>
                <a:gd name="T8" fmla="*/ 246 w 265"/>
                <a:gd name="T9" fmla="*/ 43 h 61"/>
                <a:gd name="T10" fmla="*/ 248 w 265"/>
                <a:gd name="T11" fmla="*/ 33 h 61"/>
                <a:gd name="T12" fmla="*/ 246 w 265"/>
                <a:gd name="T13" fmla="*/ 20 h 61"/>
                <a:gd name="T14" fmla="*/ 244 w 265"/>
                <a:gd name="T15" fmla="*/ 15 h 61"/>
                <a:gd name="T16" fmla="*/ 21 w 265"/>
                <a:gd name="T17" fmla="*/ 15 h 61"/>
                <a:gd name="T18" fmla="*/ 146 w 265"/>
                <a:gd name="T19" fmla="*/ 0 h 61"/>
                <a:gd name="T20" fmla="*/ 190 w 265"/>
                <a:gd name="T21" fmla="*/ 3 h 61"/>
                <a:gd name="T22" fmla="*/ 237 w 265"/>
                <a:gd name="T23" fmla="*/ 5 h 61"/>
                <a:gd name="T24" fmla="*/ 258 w 265"/>
                <a:gd name="T25" fmla="*/ 5 h 61"/>
                <a:gd name="T26" fmla="*/ 262 w 265"/>
                <a:gd name="T27" fmla="*/ 6 h 61"/>
                <a:gd name="T28" fmla="*/ 262 w 265"/>
                <a:gd name="T29" fmla="*/ 10 h 61"/>
                <a:gd name="T30" fmla="*/ 263 w 265"/>
                <a:gd name="T31" fmla="*/ 17 h 61"/>
                <a:gd name="T32" fmla="*/ 265 w 265"/>
                <a:gd name="T33" fmla="*/ 33 h 61"/>
                <a:gd name="T34" fmla="*/ 263 w 265"/>
                <a:gd name="T35" fmla="*/ 48 h 61"/>
                <a:gd name="T36" fmla="*/ 262 w 265"/>
                <a:gd name="T37" fmla="*/ 57 h 61"/>
                <a:gd name="T38" fmla="*/ 262 w 265"/>
                <a:gd name="T39" fmla="*/ 59 h 61"/>
                <a:gd name="T40" fmla="*/ 258 w 265"/>
                <a:gd name="T41" fmla="*/ 61 h 61"/>
                <a:gd name="T42" fmla="*/ 5 w 265"/>
                <a:gd name="T43" fmla="*/ 59 h 61"/>
                <a:gd name="T44" fmla="*/ 5 w 265"/>
                <a:gd name="T45" fmla="*/ 57 h 61"/>
                <a:gd name="T46" fmla="*/ 3 w 265"/>
                <a:gd name="T47" fmla="*/ 54 h 61"/>
                <a:gd name="T48" fmla="*/ 1 w 265"/>
                <a:gd name="T49" fmla="*/ 41 h 61"/>
                <a:gd name="T50" fmla="*/ 1 w 265"/>
                <a:gd name="T51" fmla="*/ 24 h 61"/>
                <a:gd name="T52" fmla="*/ 3 w 265"/>
                <a:gd name="T53" fmla="*/ 12 h 61"/>
                <a:gd name="T54" fmla="*/ 5 w 265"/>
                <a:gd name="T55" fmla="*/ 8 h 61"/>
                <a:gd name="T56" fmla="*/ 5 w 265"/>
                <a:gd name="T57" fmla="*/ 6 h 61"/>
                <a:gd name="T58" fmla="*/ 14 w 265"/>
                <a:gd name="T59" fmla="*/ 5 h 61"/>
                <a:gd name="T60" fmla="*/ 52 w 265"/>
                <a:gd name="T61" fmla="*/ 3 h 61"/>
                <a:gd name="T62" fmla="*/ 101 w 265"/>
                <a:gd name="T63" fmla="*/ 1 h 61"/>
                <a:gd name="T64" fmla="*/ 132 w 265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61">
                  <a:moveTo>
                    <a:pt x="21" y="15"/>
                  </a:moveTo>
                  <a:lnTo>
                    <a:pt x="21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19" y="38"/>
                  </a:lnTo>
                  <a:lnTo>
                    <a:pt x="19" y="43"/>
                  </a:lnTo>
                  <a:lnTo>
                    <a:pt x="246" y="43"/>
                  </a:lnTo>
                  <a:lnTo>
                    <a:pt x="248" y="38"/>
                  </a:lnTo>
                  <a:lnTo>
                    <a:pt x="248" y="33"/>
                  </a:lnTo>
                  <a:lnTo>
                    <a:pt x="248" y="26"/>
                  </a:lnTo>
                  <a:lnTo>
                    <a:pt x="246" y="20"/>
                  </a:lnTo>
                  <a:lnTo>
                    <a:pt x="246" y="17"/>
                  </a:lnTo>
                  <a:lnTo>
                    <a:pt x="244" y="15"/>
                  </a:lnTo>
                  <a:lnTo>
                    <a:pt x="244" y="15"/>
                  </a:lnTo>
                  <a:lnTo>
                    <a:pt x="21" y="15"/>
                  </a:lnTo>
                  <a:close/>
                  <a:moveTo>
                    <a:pt x="132" y="0"/>
                  </a:moveTo>
                  <a:lnTo>
                    <a:pt x="146" y="0"/>
                  </a:lnTo>
                  <a:lnTo>
                    <a:pt x="166" y="1"/>
                  </a:lnTo>
                  <a:lnTo>
                    <a:pt x="190" y="3"/>
                  </a:lnTo>
                  <a:lnTo>
                    <a:pt x="214" y="3"/>
                  </a:lnTo>
                  <a:lnTo>
                    <a:pt x="237" y="5"/>
                  </a:lnTo>
                  <a:lnTo>
                    <a:pt x="253" y="5"/>
                  </a:lnTo>
                  <a:lnTo>
                    <a:pt x="258" y="5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2" y="8"/>
                  </a:lnTo>
                  <a:lnTo>
                    <a:pt x="262" y="10"/>
                  </a:lnTo>
                  <a:lnTo>
                    <a:pt x="263" y="12"/>
                  </a:lnTo>
                  <a:lnTo>
                    <a:pt x="263" y="17"/>
                  </a:lnTo>
                  <a:lnTo>
                    <a:pt x="265" y="24"/>
                  </a:lnTo>
                  <a:lnTo>
                    <a:pt x="265" y="33"/>
                  </a:lnTo>
                  <a:lnTo>
                    <a:pt x="265" y="41"/>
                  </a:lnTo>
                  <a:lnTo>
                    <a:pt x="263" y="48"/>
                  </a:lnTo>
                  <a:lnTo>
                    <a:pt x="263" y="54"/>
                  </a:lnTo>
                  <a:lnTo>
                    <a:pt x="262" y="57"/>
                  </a:lnTo>
                  <a:lnTo>
                    <a:pt x="262" y="57"/>
                  </a:lnTo>
                  <a:lnTo>
                    <a:pt x="262" y="59"/>
                  </a:lnTo>
                  <a:lnTo>
                    <a:pt x="260" y="59"/>
                  </a:lnTo>
                  <a:lnTo>
                    <a:pt x="258" y="61"/>
                  </a:lnTo>
                  <a:lnTo>
                    <a:pt x="7" y="61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1" y="48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" y="17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5"/>
                  </a:lnTo>
                  <a:lnTo>
                    <a:pt x="14" y="5"/>
                  </a:lnTo>
                  <a:lnTo>
                    <a:pt x="29" y="5"/>
                  </a:lnTo>
                  <a:lnTo>
                    <a:pt x="52" y="3"/>
                  </a:lnTo>
                  <a:lnTo>
                    <a:pt x="77" y="3"/>
                  </a:lnTo>
                  <a:lnTo>
                    <a:pt x="101" y="1"/>
                  </a:lnTo>
                  <a:lnTo>
                    <a:pt x="120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79"/>
            <p:cNvSpPr>
              <a:spLocks/>
            </p:cNvSpPr>
            <p:nvPr/>
          </p:nvSpPr>
          <p:spPr bwMode="auto">
            <a:xfrm>
              <a:off x="839788" y="6048376"/>
              <a:ext cx="36513" cy="38100"/>
            </a:xfrm>
            <a:custGeom>
              <a:avLst/>
              <a:gdLst>
                <a:gd name="T0" fmla="*/ 12 w 23"/>
                <a:gd name="T1" fmla="*/ 0 h 24"/>
                <a:gd name="T2" fmla="*/ 17 w 23"/>
                <a:gd name="T3" fmla="*/ 1 h 24"/>
                <a:gd name="T4" fmla="*/ 21 w 23"/>
                <a:gd name="T5" fmla="*/ 3 h 24"/>
                <a:gd name="T6" fmla="*/ 23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3 w 23"/>
                <a:gd name="T17" fmla="*/ 19 h 24"/>
                <a:gd name="T18" fmla="*/ 21 w 23"/>
                <a:gd name="T19" fmla="*/ 22 h 24"/>
                <a:gd name="T20" fmla="*/ 17 w 23"/>
                <a:gd name="T21" fmla="*/ 24 h 24"/>
                <a:gd name="T22" fmla="*/ 12 w 23"/>
                <a:gd name="T23" fmla="*/ 24 h 24"/>
                <a:gd name="T24" fmla="*/ 7 w 23"/>
                <a:gd name="T25" fmla="*/ 24 h 24"/>
                <a:gd name="T26" fmla="*/ 3 w 23"/>
                <a:gd name="T27" fmla="*/ 22 h 24"/>
                <a:gd name="T28" fmla="*/ 2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2 w 23"/>
                <a:gd name="T35" fmla="*/ 10 h 24"/>
                <a:gd name="T36" fmla="*/ 0 w 23"/>
                <a:gd name="T37" fmla="*/ 10 h 24"/>
                <a:gd name="T38" fmla="*/ 2 w 23"/>
                <a:gd name="T39" fmla="*/ 5 h 24"/>
                <a:gd name="T40" fmla="*/ 3 w 23"/>
                <a:gd name="T41" fmla="*/ 3 h 24"/>
                <a:gd name="T42" fmla="*/ 7 w 23"/>
                <a:gd name="T43" fmla="*/ 1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lnTo>
                    <a:pt x="17" y="1"/>
                  </a:lnTo>
                  <a:lnTo>
                    <a:pt x="21" y="3"/>
                  </a:lnTo>
                  <a:lnTo>
                    <a:pt x="23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3" y="19"/>
                  </a:lnTo>
                  <a:lnTo>
                    <a:pt x="21" y="22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80"/>
            <p:cNvSpPr>
              <a:spLocks/>
            </p:cNvSpPr>
            <p:nvPr/>
          </p:nvSpPr>
          <p:spPr bwMode="auto">
            <a:xfrm>
              <a:off x="839788" y="6119813"/>
              <a:ext cx="36513" cy="39688"/>
            </a:xfrm>
            <a:custGeom>
              <a:avLst/>
              <a:gdLst>
                <a:gd name="T0" fmla="*/ 12 w 23"/>
                <a:gd name="T1" fmla="*/ 0 h 25"/>
                <a:gd name="T2" fmla="*/ 17 w 23"/>
                <a:gd name="T3" fmla="*/ 0 h 25"/>
                <a:gd name="T4" fmla="*/ 21 w 23"/>
                <a:gd name="T5" fmla="*/ 2 h 25"/>
                <a:gd name="T6" fmla="*/ 23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3 w 23"/>
                <a:gd name="T17" fmla="*/ 19 h 25"/>
                <a:gd name="T18" fmla="*/ 21 w 23"/>
                <a:gd name="T19" fmla="*/ 23 h 25"/>
                <a:gd name="T20" fmla="*/ 17 w 23"/>
                <a:gd name="T21" fmla="*/ 23 h 25"/>
                <a:gd name="T22" fmla="*/ 12 w 23"/>
                <a:gd name="T23" fmla="*/ 25 h 25"/>
                <a:gd name="T24" fmla="*/ 7 w 23"/>
                <a:gd name="T25" fmla="*/ 23 h 25"/>
                <a:gd name="T26" fmla="*/ 3 w 23"/>
                <a:gd name="T27" fmla="*/ 23 h 25"/>
                <a:gd name="T28" fmla="*/ 2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2 w 23"/>
                <a:gd name="T35" fmla="*/ 9 h 25"/>
                <a:gd name="T36" fmla="*/ 0 w 23"/>
                <a:gd name="T37" fmla="*/ 9 h 25"/>
                <a:gd name="T38" fmla="*/ 2 w 23"/>
                <a:gd name="T39" fmla="*/ 5 h 25"/>
                <a:gd name="T40" fmla="*/ 3 w 23"/>
                <a:gd name="T41" fmla="*/ 2 h 25"/>
                <a:gd name="T42" fmla="*/ 7 w 23"/>
                <a:gd name="T43" fmla="*/ 0 h 25"/>
                <a:gd name="T44" fmla="*/ 12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2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9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81"/>
            <p:cNvSpPr>
              <a:spLocks/>
            </p:cNvSpPr>
            <p:nvPr/>
          </p:nvSpPr>
          <p:spPr bwMode="auto">
            <a:xfrm>
              <a:off x="914400" y="6048376"/>
              <a:ext cx="36513" cy="38100"/>
            </a:xfrm>
            <a:custGeom>
              <a:avLst/>
              <a:gdLst>
                <a:gd name="T0" fmla="*/ 10 w 23"/>
                <a:gd name="T1" fmla="*/ 0 h 24"/>
                <a:gd name="T2" fmla="*/ 16 w 23"/>
                <a:gd name="T3" fmla="*/ 1 h 24"/>
                <a:gd name="T4" fmla="*/ 19 w 23"/>
                <a:gd name="T5" fmla="*/ 3 h 24"/>
                <a:gd name="T6" fmla="*/ 21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1 w 23"/>
                <a:gd name="T17" fmla="*/ 19 h 24"/>
                <a:gd name="T18" fmla="*/ 19 w 23"/>
                <a:gd name="T19" fmla="*/ 22 h 24"/>
                <a:gd name="T20" fmla="*/ 16 w 23"/>
                <a:gd name="T21" fmla="*/ 24 h 24"/>
                <a:gd name="T22" fmla="*/ 10 w 23"/>
                <a:gd name="T23" fmla="*/ 24 h 24"/>
                <a:gd name="T24" fmla="*/ 5 w 23"/>
                <a:gd name="T25" fmla="*/ 24 h 24"/>
                <a:gd name="T26" fmla="*/ 2 w 23"/>
                <a:gd name="T27" fmla="*/ 22 h 24"/>
                <a:gd name="T28" fmla="*/ 0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0 w 23"/>
                <a:gd name="T35" fmla="*/ 10 h 24"/>
                <a:gd name="T36" fmla="*/ 0 w 23"/>
                <a:gd name="T37" fmla="*/ 10 h 24"/>
                <a:gd name="T38" fmla="*/ 0 w 23"/>
                <a:gd name="T39" fmla="*/ 5 h 24"/>
                <a:gd name="T40" fmla="*/ 2 w 23"/>
                <a:gd name="T41" fmla="*/ 3 h 24"/>
                <a:gd name="T42" fmla="*/ 5 w 23"/>
                <a:gd name="T43" fmla="*/ 1 h 24"/>
                <a:gd name="T44" fmla="*/ 10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0" y="0"/>
                  </a:moveTo>
                  <a:lnTo>
                    <a:pt x="16" y="1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1" y="19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982"/>
            <p:cNvSpPr>
              <a:spLocks/>
            </p:cNvSpPr>
            <p:nvPr/>
          </p:nvSpPr>
          <p:spPr bwMode="auto">
            <a:xfrm>
              <a:off x="914400" y="6119813"/>
              <a:ext cx="36513" cy="39688"/>
            </a:xfrm>
            <a:custGeom>
              <a:avLst/>
              <a:gdLst>
                <a:gd name="T0" fmla="*/ 10 w 23"/>
                <a:gd name="T1" fmla="*/ 0 h 25"/>
                <a:gd name="T2" fmla="*/ 16 w 23"/>
                <a:gd name="T3" fmla="*/ 0 h 25"/>
                <a:gd name="T4" fmla="*/ 19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19 w 23"/>
                <a:gd name="T19" fmla="*/ 23 h 25"/>
                <a:gd name="T20" fmla="*/ 16 w 23"/>
                <a:gd name="T21" fmla="*/ 23 h 25"/>
                <a:gd name="T22" fmla="*/ 10 w 23"/>
                <a:gd name="T23" fmla="*/ 25 h 25"/>
                <a:gd name="T24" fmla="*/ 5 w 23"/>
                <a:gd name="T25" fmla="*/ 23 h 25"/>
                <a:gd name="T26" fmla="*/ 2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2 w 23"/>
                <a:gd name="T41" fmla="*/ 2 h 25"/>
                <a:gd name="T42" fmla="*/ 5 w 23"/>
                <a:gd name="T43" fmla="*/ 0 h 25"/>
                <a:gd name="T44" fmla="*/ 10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0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0" y="25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83"/>
            <p:cNvSpPr>
              <a:spLocks/>
            </p:cNvSpPr>
            <p:nvPr/>
          </p:nvSpPr>
          <p:spPr bwMode="auto">
            <a:xfrm>
              <a:off x="985838" y="6119813"/>
              <a:ext cx="36513" cy="39688"/>
            </a:xfrm>
            <a:custGeom>
              <a:avLst/>
              <a:gdLst>
                <a:gd name="T0" fmla="*/ 11 w 23"/>
                <a:gd name="T1" fmla="*/ 0 h 25"/>
                <a:gd name="T2" fmla="*/ 16 w 23"/>
                <a:gd name="T3" fmla="*/ 0 h 25"/>
                <a:gd name="T4" fmla="*/ 20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20 w 23"/>
                <a:gd name="T19" fmla="*/ 23 h 25"/>
                <a:gd name="T20" fmla="*/ 16 w 23"/>
                <a:gd name="T21" fmla="*/ 23 h 25"/>
                <a:gd name="T22" fmla="*/ 11 w 23"/>
                <a:gd name="T23" fmla="*/ 25 h 25"/>
                <a:gd name="T24" fmla="*/ 7 w 23"/>
                <a:gd name="T25" fmla="*/ 23 h 25"/>
                <a:gd name="T26" fmla="*/ 4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4 w 23"/>
                <a:gd name="T41" fmla="*/ 2 h 25"/>
                <a:gd name="T42" fmla="*/ 7 w 23"/>
                <a:gd name="T43" fmla="*/ 0 h 25"/>
                <a:gd name="T44" fmla="*/ 11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1" y="0"/>
                  </a:moveTo>
                  <a:lnTo>
                    <a:pt x="16" y="0"/>
                  </a:lnTo>
                  <a:lnTo>
                    <a:pt x="20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56" name="ZoneTexte 1217"/>
          <p:cNvSpPr txBox="1"/>
          <p:nvPr/>
        </p:nvSpPr>
        <p:spPr>
          <a:xfrm>
            <a:off x="4198985" y="6448049"/>
            <a:ext cx="598241" cy="327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lnSpc>
                <a:spcPts val="2100"/>
              </a:lnSpc>
              <a:defRPr sz="1600">
                <a:solidFill>
                  <a:srgbClr val="92C83B"/>
                </a:solidFill>
                <a:latin typeface="GE Inspira" panose="020F0603030400020203" pitchFamily="34" charset="0"/>
              </a:defRPr>
            </a:lvl1pPr>
          </a:lstStyle>
          <a:p>
            <a:pPr marL="12700">
              <a:lnSpc>
                <a:spcPts val="900"/>
              </a:lnSpc>
            </a:pPr>
            <a:r>
              <a:rPr lang="ru-RU" sz="4400" b="1" dirty="0" smtClean="0">
                <a:solidFill>
                  <a:srgbClr val="3B73B9"/>
                </a:solidFill>
                <a:latin typeface="+mn-lt"/>
              </a:rPr>
              <a:t>…</a:t>
            </a:r>
            <a:endParaRPr lang="fr-FR" sz="4400" b="1" dirty="0">
              <a:solidFill>
                <a:srgbClr val="3B73B9"/>
              </a:solidFill>
              <a:latin typeface="+mn-lt"/>
            </a:endParaRPr>
          </a:p>
        </p:txBody>
      </p:sp>
      <p:sp>
        <p:nvSpPr>
          <p:cNvPr id="455" name="Line 37"/>
          <p:cNvSpPr>
            <a:spLocks noChangeShapeType="1"/>
          </p:cNvSpPr>
          <p:nvPr/>
        </p:nvSpPr>
        <p:spPr bwMode="auto">
          <a:xfrm>
            <a:off x="3513140" y="5738128"/>
            <a:ext cx="1785984" cy="0"/>
          </a:xfrm>
          <a:prstGeom prst="line">
            <a:avLst/>
          </a:prstGeom>
          <a:noFill/>
          <a:ln w="22225">
            <a:solidFill>
              <a:srgbClr val="3B73B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07" name="Группа 306"/>
          <p:cNvGrpSpPr/>
          <p:nvPr/>
        </p:nvGrpSpPr>
        <p:grpSpPr>
          <a:xfrm>
            <a:off x="4799062" y="6404935"/>
            <a:ext cx="677347" cy="360702"/>
            <a:chOff x="230188" y="6142756"/>
            <a:chExt cx="781050" cy="415926"/>
          </a:xfrm>
        </p:grpSpPr>
        <p:sp>
          <p:nvSpPr>
            <p:cNvPr id="318" name="Freeform 186"/>
            <p:cNvSpPr>
              <a:spLocks/>
            </p:cNvSpPr>
            <p:nvPr/>
          </p:nvSpPr>
          <p:spPr bwMode="auto">
            <a:xfrm>
              <a:off x="971550" y="6158631"/>
              <a:ext cx="39688" cy="363538"/>
            </a:xfrm>
            <a:custGeom>
              <a:avLst/>
              <a:gdLst>
                <a:gd name="T0" fmla="*/ 0 w 25"/>
                <a:gd name="T1" fmla="*/ 0 h 229"/>
                <a:gd name="T2" fmla="*/ 23 w 25"/>
                <a:gd name="T3" fmla="*/ 0 h 229"/>
                <a:gd name="T4" fmla="*/ 25 w 25"/>
                <a:gd name="T5" fmla="*/ 0 h 229"/>
                <a:gd name="T6" fmla="*/ 25 w 25"/>
                <a:gd name="T7" fmla="*/ 2 h 229"/>
                <a:gd name="T8" fmla="*/ 25 w 25"/>
                <a:gd name="T9" fmla="*/ 192 h 229"/>
                <a:gd name="T10" fmla="*/ 14 w 25"/>
                <a:gd name="T11" fmla="*/ 192 h 229"/>
                <a:gd name="T12" fmla="*/ 11 w 25"/>
                <a:gd name="T13" fmla="*/ 192 h 229"/>
                <a:gd name="T14" fmla="*/ 7 w 25"/>
                <a:gd name="T15" fmla="*/ 192 h 229"/>
                <a:gd name="T16" fmla="*/ 7 w 25"/>
                <a:gd name="T17" fmla="*/ 192 h 229"/>
                <a:gd name="T18" fmla="*/ 7 w 25"/>
                <a:gd name="T19" fmla="*/ 210 h 229"/>
                <a:gd name="T20" fmla="*/ 7 w 25"/>
                <a:gd name="T21" fmla="*/ 210 h 229"/>
                <a:gd name="T22" fmla="*/ 11 w 25"/>
                <a:gd name="T23" fmla="*/ 212 h 229"/>
                <a:gd name="T24" fmla="*/ 14 w 25"/>
                <a:gd name="T25" fmla="*/ 212 h 229"/>
                <a:gd name="T26" fmla="*/ 25 w 25"/>
                <a:gd name="T27" fmla="*/ 212 h 229"/>
                <a:gd name="T28" fmla="*/ 25 w 25"/>
                <a:gd name="T29" fmla="*/ 227 h 229"/>
                <a:gd name="T30" fmla="*/ 25 w 25"/>
                <a:gd name="T31" fmla="*/ 229 h 229"/>
                <a:gd name="T32" fmla="*/ 23 w 25"/>
                <a:gd name="T33" fmla="*/ 229 h 229"/>
                <a:gd name="T34" fmla="*/ 0 w 25"/>
                <a:gd name="T35" fmla="*/ 229 h 229"/>
                <a:gd name="T36" fmla="*/ 0 w 25"/>
                <a:gd name="T37" fmla="*/ 229 h 229"/>
                <a:gd name="T38" fmla="*/ 0 w 25"/>
                <a:gd name="T39" fmla="*/ 227 h 229"/>
                <a:gd name="T40" fmla="*/ 0 w 25"/>
                <a:gd name="T41" fmla="*/ 2 h 229"/>
                <a:gd name="T42" fmla="*/ 0 w 25"/>
                <a:gd name="T43" fmla="*/ 0 h 229"/>
                <a:gd name="T44" fmla="*/ 0 w 25"/>
                <a:gd name="T4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229">
                  <a:moveTo>
                    <a:pt x="0" y="0"/>
                  </a:moveTo>
                  <a:lnTo>
                    <a:pt x="23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5" y="192"/>
                  </a:lnTo>
                  <a:lnTo>
                    <a:pt x="14" y="192"/>
                  </a:lnTo>
                  <a:lnTo>
                    <a:pt x="11" y="192"/>
                  </a:lnTo>
                  <a:lnTo>
                    <a:pt x="7" y="192"/>
                  </a:lnTo>
                  <a:lnTo>
                    <a:pt x="7" y="192"/>
                  </a:lnTo>
                  <a:lnTo>
                    <a:pt x="7" y="210"/>
                  </a:lnTo>
                  <a:lnTo>
                    <a:pt x="7" y="210"/>
                  </a:lnTo>
                  <a:lnTo>
                    <a:pt x="11" y="212"/>
                  </a:lnTo>
                  <a:lnTo>
                    <a:pt x="14" y="212"/>
                  </a:lnTo>
                  <a:lnTo>
                    <a:pt x="25" y="212"/>
                  </a:lnTo>
                  <a:lnTo>
                    <a:pt x="25" y="227"/>
                  </a:lnTo>
                  <a:lnTo>
                    <a:pt x="25" y="229"/>
                  </a:lnTo>
                  <a:lnTo>
                    <a:pt x="23" y="229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0" y="227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9" name="Freeform 187"/>
            <p:cNvSpPr>
              <a:spLocks noEditPoints="1"/>
            </p:cNvSpPr>
            <p:nvPr/>
          </p:nvSpPr>
          <p:spPr bwMode="auto">
            <a:xfrm>
              <a:off x="273050" y="6145931"/>
              <a:ext cx="111125" cy="392113"/>
            </a:xfrm>
            <a:custGeom>
              <a:avLst/>
              <a:gdLst>
                <a:gd name="T0" fmla="*/ 35 w 70"/>
                <a:gd name="T1" fmla="*/ 8 h 247"/>
                <a:gd name="T2" fmla="*/ 27 w 70"/>
                <a:gd name="T3" fmla="*/ 8 h 247"/>
                <a:gd name="T4" fmla="*/ 20 w 70"/>
                <a:gd name="T5" fmla="*/ 10 h 247"/>
                <a:gd name="T6" fmla="*/ 14 w 70"/>
                <a:gd name="T7" fmla="*/ 10 h 247"/>
                <a:gd name="T8" fmla="*/ 11 w 70"/>
                <a:gd name="T9" fmla="*/ 12 h 247"/>
                <a:gd name="T10" fmla="*/ 9 w 70"/>
                <a:gd name="T11" fmla="*/ 12 h 247"/>
                <a:gd name="T12" fmla="*/ 9 w 70"/>
                <a:gd name="T13" fmla="*/ 235 h 247"/>
                <a:gd name="T14" fmla="*/ 11 w 70"/>
                <a:gd name="T15" fmla="*/ 237 h 247"/>
                <a:gd name="T16" fmla="*/ 14 w 70"/>
                <a:gd name="T17" fmla="*/ 237 h 247"/>
                <a:gd name="T18" fmla="*/ 20 w 70"/>
                <a:gd name="T19" fmla="*/ 239 h 247"/>
                <a:gd name="T20" fmla="*/ 27 w 70"/>
                <a:gd name="T21" fmla="*/ 239 h 247"/>
                <a:gd name="T22" fmla="*/ 35 w 70"/>
                <a:gd name="T23" fmla="*/ 239 h 247"/>
                <a:gd name="T24" fmla="*/ 44 w 70"/>
                <a:gd name="T25" fmla="*/ 239 h 247"/>
                <a:gd name="T26" fmla="*/ 51 w 70"/>
                <a:gd name="T27" fmla="*/ 239 h 247"/>
                <a:gd name="T28" fmla="*/ 56 w 70"/>
                <a:gd name="T29" fmla="*/ 237 h 247"/>
                <a:gd name="T30" fmla="*/ 60 w 70"/>
                <a:gd name="T31" fmla="*/ 237 h 247"/>
                <a:gd name="T32" fmla="*/ 62 w 70"/>
                <a:gd name="T33" fmla="*/ 235 h 247"/>
                <a:gd name="T34" fmla="*/ 62 w 70"/>
                <a:gd name="T35" fmla="*/ 12 h 247"/>
                <a:gd name="T36" fmla="*/ 60 w 70"/>
                <a:gd name="T37" fmla="*/ 12 h 247"/>
                <a:gd name="T38" fmla="*/ 56 w 70"/>
                <a:gd name="T39" fmla="*/ 10 h 247"/>
                <a:gd name="T40" fmla="*/ 51 w 70"/>
                <a:gd name="T41" fmla="*/ 10 h 247"/>
                <a:gd name="T42" fmla="*/ 44 w 70"/>
                <a:gd name="T43" fmla="*/ 8 h 247"/>
                <a:gd name="T44" fmla="*/ 35 w 70"/>
                <a:gd name="T45" fmla="*/ 8 h 247"/>
                <a:gd name="T46" fmla="*/ 35 w 70"/>
                <a:gd name="T47" fmla="*/ 0 h 247"/>
                <a:gd name="T48" fmla="*/ 53 w 70"/>
                <a:gd name="T49" fmla="*/ 1 h 247"/>
                <a:gd name="T50" fmla="*/ 63 w 70"/>
                <a:gd name="T51" fmla="*/ 3 h 247"/>
                <a:gd name="T52" fmla="*/ 67 w 70"/>
                <a:gd name="T53" fmla="*/ 5 h 247"/>
                <a:gd name="T54" fmla="*/ 69 w 70"/>
                <a:gd name="T55" fmla="*/ 5 h 247"/>
                <a:gd name="T56" fmla="*/ 70 w 70"/>
                <a:gd name="T57" fmla="*/ 7 h 247"/>
                <a:gd name="T58" fmla="*/ 70 w 70"/>
                <a:gd name="T59" fmla="*/ 10 h 247"/>
                <a:gd name="T60" fmla="*/ 70 w 70"/>
                <a:gd name="T61" fmla="*/ 239 h 247"/>
                <a:gd name="T62" fmla="*/ 70 w 70"/>
                <a:gd name="T63" fmla="*/ 241 h 247"/>
                <a:gd name="T64" fmla="*/ 69 w 70"/>
                <a:gd name="T65" fmla="*/ 242 h 247"/>
                <a:gd name="T66" fmla="*/ 67 w 70"/>
                <a:gd name="T67" fmla="*/ 242 h 247"/>
                <a:gd name="T68" fmla="*/ 63 w 70"/>
                <a:gd name="T69" fmla="*/ 244 h 247"/>
                <a:gd name="T70" fmla="*/ 53 w 70"/>
                <a:gd name="T71" fmla="*/ 247 h 247"/>
                <a:gd name="T72" fmla="*/ 35 w 70"/>
                <a:gd name="T73" fmla="*/ 247 h 247"/>
                <a:gd name="T74" fmla="*/ 18 w 70"/>
                <a:gd name="T75" fmla="*/ 247 h 247"/>
                <a:gd name="T76" fmla="*/ 7 w 70"/>
                <a:gd name="T77" fmla="*/ 244 h 247"/>
                <a:gd name="T78" fmla="*/ 4 w 70"/>
                <a:gd name="T79" fmla="*/ 242 h 247"/>
                <a:gd name="T80" fmla="*/ 2 w 70"/>
                <a:gd name="T81" fmla="*/ 242 h 247"/>
                <a:gd name="T82" fmla="*/ 0 w 70"/>
                <a:gd name="T83" fmla="*/ 241 h 247"/>
                <a:gd name="T84" fmla="*/ 0 w 70"/>
                <a:gd name="T85" fmla="*/ 239 h 247"/>
                <a:gd name="T86" fmla="*/ 0 w 70"/>
                <a:gd name="T87" fmla="*/ 10 h 247"/>
                <a:gd name="T88" fmla="*/ 0 w 70"/>
                <a:gd name="T89" fmla="*/ 7 h 247"/>
                <a:gd name="T90" fmla="*/ 2 w 70"/>
                <a:gd name="T91" fmla="*/ 5 h 247"/>
                <a:gd name="T92" fmla="*/ 4 w 70"/>
                <a:gd name="T93" fmla="*/ 5 h 247"/>
                <a:gd name="T94" fmla="*/ 7 w 70"/>
                <a:gd name="T95" fmla="*/ 3 h 247"/>
                <a:gd name="T96" fmla="*/ 18 w 70"/>
                <a:gd name="T97" fmla="*/ 1 h 247"/>
                <a:gd name="T98" fmla="*/ 35 w 70"/>
                <a:gd name="T9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7">
                  <a:moveTo>
                    <a:pt x="35" y="8"/>
                  </a:moveTo>
                  <a:lnTo>
                    <a:pt x="27" y="8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235"/>
                  </a:lnTo>
                  <a:lnTo>
                    <a:pt x="11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2" y="235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8"/>
                  </a:lnTo>
                  <a:lnTo>
                    <a:pt x="35" y="8"/>
                  </a:lnTo>
                  <a:close/>
                  <a:moveTo>
                    <a:pt x="35" y="0"/>
                  </a:moveTo>
                  <a:lnTo>
                    <a:pt x="53" y="1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9" y="5"/>
                  </a:lnTo>
                  <a:lnTo>
                    <a:pt x="70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70" y="241"/>
                  </a:lnTo>
                  <a:lnTo>
                    <a:pt x="69" y="242"/>
                  </a:lnTo>
                  <a:lnTo>
                    <a:pt x="67" y="242"/>
                  </a:lnTo>
                  <a:lnTo>
                    <a:pt x="63" y="244"/>
                  </a:lnTo>
                  <a:lnTo>
                    <a:pt x="53" y="247"/>
                  </a:lnTo>
                  <a:lnTo>
                    <a:pt x="35" y="247"/>
                  </a:lnTo>
                  <a:lnTo>
                    <a:pt x="18" y="247"/>
                  </a:lnTo>
                  <a:lnTo>
                    <a:pt x="7" y="244"/>
                  </a:lnTo>
                  <a:lnTo>
                    <a:pt x="4" y="242"/>
                  </a:lnTo>
                  <a:lnTo>
                    <a:pt x="2" y="242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5"/>
                  </a:lnTo>
                  <a:lnTo>
                    <a:pt x="7" y="3"/>
                  </a:lnTo>
                  <a:lnTo>
                    <a:pt x="1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0" name="Freeform 188"/>
            <p:cNvSpPr>
              <a:spLocks noEditPoints="1"/>
            </p:cNvSpPr>
            <p:nvPr/>
          </p:nvSpPr>
          <p:spPr bwMode="auto">
            <a:xfrm>
              <a:off x="371475" y="6145931"/>
              <a:ext cx="109538" cy="392113"/>
            </a:xfrm>
            <a:custGeom>
              <a:avLst/>
              <a:gdLst>
                <a:gd name="T0" fmla="*/ 34 w 69"/>
                <a:gd name="T1" fmla="*/ 8 h 247"/>
                <a:gd name="T2" fmla="*/ 26 w 69"/>
                <a:gd name="T3" fmla="*/ 8 h 247"/>
                <a:gd name="T4" fmla="*/ 19 w 69"/>
                <a:gd name="T5" fmla="*/ 10 h 247"/>
                <a:gd name="T6" fmla="*/ 14 w 69"/>
                <a:gd name="T7" fmla="*/ 10 h 247"/>
                <a:gd name="T8" fmla="*/ 10 w 69"/>
                <a:gd name="T9" fmla="*/ 12 h 247"/>
                <a:gd name="T10" fmla="*/ 8 w 69"/>
                <a:gd name="T11" fmla="*/ 12 h 247"/>
                <a:gd name="T12" fmla="*/ 8 w 69"/>
                <a:gd name="T13" fmla="*/ 235 h 247"/>
                <a:gd name="T14" fmla="*/ 10 w 69"/>
                <a:gd name="T15" fmla="*/ 237 h 247"/>
                <a:gd name="T16" fmla="*/ 14 w 69"/>
                <a:gd name="T17" fmla="*/ 237 h 247"/>
                <a:gd name="T18" fmla="*/ 19 w 69"/>
                <a:gd name="T19" fmla="*/ 239 h 247"/>
                <a:gd name="T20" fmla="*/ 26 w 69"/>
                <a:gd name="T21" fmla="*/ 239 h 247"/>
                <a:gd name="T22" fmla="*/ 34 w 69"/>
                <a:gd name="T23" fmla="*/ 239 h 247"/>
                <a:gd name="T24" fmla="*/ 43 w 69"/>
                <a:gd name="T25" fmla="*/ 239 h 247"/>
                <a:gd name="T26" fmla="*/ 52 w 69"/>
                <a:gd name="T27" fmla="*/ 239 h 247"/>
                <a:gd name="T28" fmla="*/ 57 w 69"/>
                <a:gd name="T29" fmla="*/ 237 h 247"/>
                <a:gd name="T30" fmla="*/ 61 w 69"/>
                <a:gd name="T31" fmla="*/ 237 h 247"/>
                <a:gd name="T32" fmla="*/ 62 w 69"/>
                <a:gd name="T33" fmla="*/ 235 h 247"/>
                <a:gd name="T34" fmla="*/ 62 w 69"/>
                <a:gd name="T35" fmla="*/ 12 h 247"/>
                <a:gd name="T36" fmla="*/ 61 w 69"/>
                <a:gd name="T37" fmla="*/ 12 h 247"/>
                <a:gd name="T38" fmla="*/ 55 w 69"/>
                <a:gd name="T39" fmla="*/ 10 h 247"/>
                <a:gd name="T40" fmla="*/ 52 w 69"/>
                <a:gd name="T41" fmla="*/ 10 h 247"/>
                <a:gd name="T42" fmla="*/ 43 w 69"/>
                <a:gd name="T43" fmla="*/ 8 h 247"/>
                <a:gd name="T44" fmla="*/ 34 w 69"/>
                <a:gd name="T45" fmla="*/ 8 h 247"/>
                <a:gd name="T46" fmla="*/ 34 w 69"/>
                <a:gd name="T47" fmla="*/ 0 h 247"/>
                <a:gd name="T48" fmla="*/ 54 w 69"/>
                <a:gd name="T49" fmla="*/ 1 h 247"/>
                <a:gd name="T50" fmla="*/ 62 w 69"/>
                <a:gd name="T51" fmla="*/ 3 h 247"/>
                <a:gd name="T52" fmla="*/ 66 w 69"/>
                <a:gd name="T53" fmla="*/ 5 h 247"/>
                <a:gd name="T54" fmla="*/ 68 w 69"/>
                <a:gd name="T55" fmla="*/ 5 h 247"/>
                <a:gd name="T56" fmla="*/ 69 w 69"/>
                <a:gd name="T57" fmla="*/ 7 h 247"/>
                <a:gd name="T58" fmla="*/ 69 w 69"/>
                <a:gd name="T59" fmla="*/ 10 h 247"/>
                <a:gd name="T60" fmla="*/ 69 w 69"/>
                <a:gd name="T61" fmla="*/ 239 h 247"/>
                <a:gd name="T62" fmla="*/ 69 w 69"/>
                <a:gd name="T63" fmla="*/ 241 h 247"/>
                <a:gd name="T64" fmla="*/ 68 w 69"/>
                <a:gd name="T65" fmla="*/ 242 h 247"/>
                <a:gd name="T66" fmla="*/ 66 w 69"/>
                <a:gd name="T67" fmla="*/ 242 h 247"/>
                <a:gd name="T68" fmla="*/ 62 w 69"/>
                <a:gd name="T69" fmla="*/ 244 h 247"/>
                <a:gd name="T70" fmla="*/ 54 w 69"/>
                <a:gd name="T71" fmla="*/ 247 h 247"/>
                <a:gd name="T72" fmla="*/ 34 w 69"/>
                <a:gd name="T73" fmla="*/ 247 h 247"/>
                <a:gd name="T74" fmla="*/ 17 w 69"/>
                <a:gd name="T75" fmla="*/ 247 h 247"/>
                <a:gd name="T76" fmla="*/ 7 w 69"/>
                <a:gd name="T77" fmla="*/ 244 h 247"/>
                <a:gd name="T78" fmla="*/ 3 w 69"/>
                <a:gd name="T79" fmla="*/ 242 h 247"/>
                <a:gd name="T80" fmla="*/ 3 w 69"/>
                <a:gd name="T81" fmla="*/ 242 h 247"/>
                <a:gd name="T82" fmla="*/ 1 w 69"/>
                <a:gd name="T83" fmla="*/ 241 h 247"/>
                <a:gd name="T84" fmla="*/ 0 w 69"/>
                <a:gd name="T85" fmla="*/ 239 h 247"/>
                <a:gd name="T86" fmla="*/ 0 w 69"/>
                <a:gd name="T87" fmla="*/ 10 h 247"/>
                <a:gd name="T88" fmla="*/ 1 w 69"/>
                <a:gd name="T89" fmla="*/ 7 h 247"/>
                <a:gd name="T90" fmla="*/ 3 w 69"/>
                <a:gd name="T91" fmla="*/ 5 h 247"/>
                <a:gd name="T92" fmla="*/ 3 w 69"/>
                <a:gd name="T93" fmla="*/ 5 h 247"/>
                <a:gd name="T94" fmla="*/ 7 w 69"/>
                <a:gd name="T95" fmla="*/ 3 h 247"/>
                <a:gd name="T96" fmla="*/ 17 w 69"/>
                <a:gd name="T97" fmla="*/ 1 h 247"/>
                <a:gd name="T98" fmla="*/ 34 w 69"/>
                <a:gd name="T9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" h="247">
                  <a:moveTo>
                    <a:pt x="34" y="8"/>
                  </a:moveTo>
                  <a:lnTo>
                    <a:pt x="26" y="8"/>
                  </a:lnTo>
                  <a:lnTo>
                    <a:pt x="19" y="10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235"/>
                  </a:lnTo>
                  <a:lnTo>
                    <a:pt x="10" y="237"/>
                  </a:lnTo>
                  <a:lnTo>
                    <a:pt x="14" y="237"/>
                  </a:lnTo>
                  <a:lnTo>
                    <a:pt x="19" y="239"/>
                  </a:lnTo>
                  <a:lnTo>
                    <a:pt x="26" y="239"/>
                  </a:lnTo>
                  <a:lnTo>
                    <a:pt x="34" y="239"/>
                  </a:lnTo>
                  <a:lnTo>
                    <a:pt x="43" y="239"/>
                  </a:lnTo>
                  <a:lnTo>
                    <a:pt x="52" y="239"/>
                  </a:lnTo>
                  <a:lnTo>
                    <a:pt x="57" y="237"/>
                  </a:lnTo>
                  <a:lnTo>
                    <a:pt x="61" y="237"/>
                  </a:lnTo>
                  <a:lnTo>
                    <a:pt x="62" y="235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55" y="10"/>
                  </a:lnTo>
                  <a:lnTo>
                    <a:pt x="52" y="10"/>
                  </a:lnTo>
                  <a:lnTo>
                    <a:pt x="43" y="8"/>
                  </a:lnTo>
                  <a:lnTo>
                    <a:pt x="34" y="8"/>
                  </a:lnTo>
                  <a:close/>
                  <a:moveTo>
                    <a:pt x="34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68" y="5"/>
                  </a:lnTo>
                  <a:lnTo>
                    <a:pt x="69" y="7"/>
                  </a:lnTo>
                  <a:lnTo>
                    <a:pt x="69" y="10"/>
                  </a:lnTo>
                  <a:lnTo>
                    <a:pt x="69" y="239"/>
                  </a:lnTo>
                  <a:lnTo>
                    <a:pt x="69" y="241"/>
                  </a:lnTo>
                  <a:lnTo>
                    <a:pt x="68" y="242"/>
                  </a:lnTo>
                  <a:lnTo>
                    <a:pt x="66" y="242"/>
                  </a:lnTo>
                  <a:lnTo>
                    <a:pt x="62" y="244"/>
                  </a:lnTo>
                  <a:lnTo>
                    <a:pt x="54" y="247"/>
                  </a:lnTo>
                  <a:lnTo>
                    <a:pt x="34" y="247"/>
                  </a:lnTo>
                  <a:lnTo>
                    <a:pt x="17" y="247"/>
                  </a:lnTo>
                  <a:lnTo>
                    <a:pt x="7" y="244"/>
                  </a:lnTo>
                  <a:lnTo>
                    <a:pt x="3" y="242"/>
                  </a:lnTo>
                  <a:lnTo>
                    <a:pt x="3" y="242"/>
                  </a:lnTo>
                  <a:lnTo>
                    <a:pt x="1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7" y="3"/>
                  </a:lnTo>
                  <a:lnTo>
                    <a:pt x="17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1" name="Freeform 189"/>
            <p:cNvSpPr>
              <a:spLocks noEditPoints="1"/>
            </p:cNvSpPr>
            <p:nvPr/>
          </p:nvSpPr>
          <p:spPr bwMode="auto">
            <a:xfrm>
              <a:off x="469900" y="6142756"/>
              <a:ext cx="111125" cy="395288"/>
            </a:xfrm>
            <a:custGeom>
              <a:avLst/>
              <a:gdLst>
                <a:gd name="T0" fmla="*/ 35 w 70"/>
                <a:gd name="T1" fmla="*/ 9 h 249"/>
                <a:gd name="T2" fmla="*/ 27 w 70"/>
                <a:gd name="T3" fmla="*/ 9 h 249"/>
                <a:gd name="T4" fmla="*/ 20 w 70"/>
                <a:gd name="T5" fmla="*/ 10 h 249"/>
                <a:gd name="T6" fmla="*/ 14 w 70"/>
                <a:gd name="T7" fmla="*/ 10 h 249"/>
                <a:gd name="T8" fmla="*/ 11 w 70"/>
                <a:gd name="T9" fmla="*/ 12 h 249"/>
                <a:gd name="T10" fmla="*/ 7 w 70"/>
                <a:gd name="T11" fmla="*/ 12 h 249"/>
                <a:gd name="T12" fmla="*/ 7 w 70"/>
                <a:gd name="T13" fmla="*/ 236 h 249"/>
                <a:gd name="T14" fmla="*/ 11 w 70"/>
                <a:gd name="T15" fmla="*/ 237 h 249"/>
                <a:gd name="T16" fmla="*/ 14 w 70"/>
                <a:gd name="T17" fmla="*/ 237 h 249"/>
                <a:gd name="T18" fmla="*/ 20 w 70"/>
                <a:gd name="T19" fmla="*/ 239 h 249"/>
                <a:gd name="T20" fmla="*/ 27 w 70"/>
                <a:gd name="T21" fmla="*/ 239 h 249"/>
                <a:gd name="T22" fmla="*/ 35 w 70"/>
                <a:gd name="T23" fmla="*/ 239 h 249"/>
                <a:gd name="T24" fmla="*/ 44 w 70"/>
                <a:gd name="T25" fmla="*/ 239 h 249"/>
                <a:gd name="T26" fmla="*/ 51 w 70"/>
                <a:gd name="T27" fmla="*/ 239 h 249"/>
                <a:gd name="T28" fmla="*/ 56 w 70"/>
                <a:gd name="T29" fmla="*/ 237 h 249"/>
                <a:gd name="T30" fmla="*/ 60 w 70"/>
                <a:gd name="T31" fmla="*/ 237 h 249"/>
                <a:gd name="T32" fmla="*/ 61 w 70"/>
                <a:gd name="T33" fmla="*/ 236 h 249"/>
                <a:gd name="T34" fmla="*/ 61 w 70"/>
                <a:gd name="T35" fmla="*/ 12 h 249"/>
                <a:gd name="T36" fmla="*/ 60 w 70"/>
                <a:gd name="T37" fmla="*/ 12 h 249"/>
                <a:gd name="T38" fmla="*/ 56 w 70"/>
                <a:gd name="T39" fmla="*/ 10 h 249"/>
                <a:gd name="T40" fmla="*/ 51 w 70"/>
                <a:gd name="T41" fmla="*/ 10 h 249"/>
                <a:gd name="T42" fmla="*/ 44 w 70"/>
                <a:gd name="T43" fmla="*/ 9 h 249"/>
                <a:gd name="T44" fmla="*/ 35 w 70"/>
                <a:gd name="T45" fmla="*/ 9 h 249"/>
                <a:gd name="T46" fmla="*/ 35 w 70"/>
                <a:gd name="T47" fmla="*/ 0 h 249"/>
                <a:gd name="T48" fmla="*/ 53 w 70"/>
                <a:gd name="T49" fmla="*/ 2 h 249"/>
                <a:gd name="T50" fmla="*/ 63 w 70"/>
                <a:gd name="T51" fmla="*/ 3 h 249"/>
                <a:gd name="T52" fmla="*/ 67 w 70"/>
                <a:gd name="T53" fmla="*/ 5 h 249"/>
                <a:gd name="T54" fmla="*/ 68 w 70"/>
                <a:gd name="T55" fmla="*/ 7 h 249"/>
                <a:gd name="T56" fmla="*/ 68 w 70"/>
                <a:gd name="T57" fmla="*/ 7 h 249"/>
                <a:gd name="T58" fmla="*/ 70 w 70"/>
                <a:gd name="T59" fmla="*/ 10 h 249"/>
                <a:gd name="T60" fmla="*/ 70 w 70"/>
                <a:gd name="T61" fmla="*/ 239 h 249"/>
                <a:gd name="T62" fmla="*/ 68 w 70"/>
                <a:gd name="T63" fmla="*/ 241 h 249"/>
                <a:gd name="T64" fmla="*/ 68 w 70"/>
                <a:gd name="T65" fmla="*/ 243 h 249"/>
                <a:gd name="T66" fmla="*/ 67 w 70"/>
                <a:gd name="T67" fmla="*/ 243 h 249"/>
                <a:gd name="T68" fmla="*/ 63 w 70"/>
                <a:gd name="T69" fmla="*/ 244 h 249"/>
                <a:gd name="T70" fmla="*/ 53 w 70"/>
                <a:gd name="T71" fmla="*/ 248 h 249"/>
                <a:gd name="T72" fmla="*/ 35 w 70"/>
                <a:gd name="T73" fmla="*/ 249 h 249"/>
                <a:gd name="T74" fmla="*/ 18 w 70"/>
                <a:gd name="T75" fmla="*/ 248 h 249"/>
                <a:gd name="T76" fmla="*/ 7 w 70"/>
                <a:gd name="T77" fmla="*/ 244 h 249"/>
                <a:gd name="T78" fmla="*/ 4 w 70"/>
                <a:gd name="T79" fmla="*/ 243 h 249"/>
                <a:gd name="T80" fmla="*/ 2 w 70"/>
                <a:gd name="T81" fmla="*/ 243 h 249"/>
                <a:gd name="T82" fmla="*/ 0 w 70"/>
                <a:gd name="T83" fmla="*/ 241 h 249"/>
                <a:gd name="T84" fmla="*/ 0 w 70"/>
                <a:gd name="T85" fmla="*/ 239 h 249"/>
                <a:gd name="T86" fmla="*/ 0 w 70"/>
                <a:gd name="T87" fmla="*/ 10 h 249"/>
                <a:gd name="T88" fmla="*/ 0 w 70"/>
                <a:gd name="T89" fmla="*/ 7 h 249"/>
                <a:gd name="T90" fmla="*/ 2 w 70"/>
                <a:gd name="T91" fmla="*/ 7 h 249"/>
                <a:gd name="T92" fmla="*/ 4 w 70"/>
                <a:gd name="T93" fmla="*/ 5 h 249"/>
                <a:gd name="T94" fmla="*/ 7 w 70"/>
                <a:gd name="T95" fmla="*/ 3 h 249"/>
                <a:gd name="T96" fmla="*/ 18 w 70"/>
                <a:gd name="T97" fmla="*/ 2 h 249"/>
                <a:gd name="T98" fmla="*/ 35 w 70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9">
                  <a:moveTo>
                    <a:pt x="35" y="9"/>
                  </a:moveTo>
                  <a:lnTo>
                    <a:pt x="27" y="9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11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5" y="9"/>
                  </a:lnTo>
                  <a:close/>
                  <a:moveTo>
                    <a:pt x="35" y="0"/>
                  </a:moveTo>
                  <a:lnTo>
                    <a:pt x="53" y="2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68" y="241"/>
                  </a:lnTo>
                  <a:lnTo>
                    <a:pt x="68" y="243"/>
                  </a:lnTo>
                  <a:lnTo>
                    <a:pt x="67" y="243"/>
                  </a:lnTo>
                  <a:lnTo>
                    <a:pt x="63" y="244"/>
                  </a:lnTo>
                  <a:lnTo>
                    <a:pt x="53" y="248"/>
                  </a:lnTo>
                  <a:lnTo>
                    <a:pt x="35" y="249"/>
                  </a:lnTo>
                  <a:lnTo>
                    <a:pt x="18" y="248"/>
                  </a:lnTo>
                  <a:lnTo>
                    <a:pt x="7" y="244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8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2" name="Freeform 190"/>
            <p:cNvSpPr>
              <a:spLocks noEditPoints="1"/>
            </p:cNvSpPr>
            <p:nvPr/>
          </p:nvSpPr>
          <p:spPr bwMode="auto">
            <a:xfrm>
              <a:off x="569913" y="6142756"/>
              <a:ext cx="107950" cy="395288"/>
            </a:xfrm>
            <a:custGeom>
              <a:avLst/>
              <a:gdLst>
                <a:gd name="T0" fmla="*/ 33 w 68"/>
                <a:gd name="T1" fmla="*/ 9 h 249"/>
                <a:gd name="T2" fmla="*/ 25 w 68"/>
                <a:gd name="T3" fmla="*/ 9 h 249"/>
                <a:gd name="T4" fmla="*/ 18 w 68"/>
                <a:gd name="T5" fmla="*/ 10 h 249"/>
                <a:gd name="T6" fmla="*/ 12 w 68"/>
                <a:gd name="T7" fmla="*/ 10 h 249"/>
                <a:gd name="T8" fmla="*/ 9 w 68"/>
                <a:gd name="T9" fmla="*/ 12 h 249"/>
                <a:gd name="T10" fmla="*/ 7 w 68"/>
                <a:gd name="T11" fmla="*/ 12 h 249"/>
                <a:gd name="T12" fmla="*/ 7 w 68"/>
                <a:gd name="T13" fmla="*/ 236 h 249"/>
                <a:gd name="T14" fmla="*/ 9 w 68"/>
                <a:gd name="T15" fmla="*/ 237 h 249"/>
                <a:gd name="T16" fmla="*/ 12 w 68"/>
                <a:gd name="T17" fmla="*/ 237 h 249"/>
                <a:gd name="T18" fmla="*/ 18 w 68"/>
                <a:gd name="T19" fmla="*/ 239 h 249"/>
                <a:gd name="T20" fmla="*/ 25 w 68"/>
                <a:gd name="T21" fmla="*/ 239 h 249"/>
                <a:gd name="T22" fmla="*/ 33 w 68"/>
                <a:gd name="T23" fmla="*/ 239 h 249"/>
                <a:gd name="T24" fmla="*/ 44 w 68"/>
                <a:gd name="T25" fmla="*/ 239 h 249"/>
                <a:gd name="T26" fmla="*/ 51 w 68"/>
                <a:gd name="T27" fmla="*/ 239 h 249"/>
                <a:gd name="T28" fmla="*/ 56 w 68"/>
                <a:gd name="T29" fmla="*/ 237 h 249"/>
                <a:gd name="T30" fmla="*/ 60 w 68"/>
                <a:gd name="T31" fmla="*/ 237 h 249"/>
                <a:gd name="T32" fmla="*/ 61 w 68"/>
                <a:gd name="T33" fmla="*/ 236 h 249"/>
                <a:gd name="T34" fmla="*/ 61 w 68"/>
                <a:gd name="T35" fmla="*/ 12 h 249"/>
                <a:gd name="T36" fmla="*/ 60 w 68"/>
                <a:gd name="T37" fmla="*/ 12 h 249"/>
                <a:gd name="T38" fmla="*/ 56 w 68"/>
                <a:gd name="T39" fmla="*/ 10 h 249"/>
                <a:gd name="T40" fmla="*/ 51 w 68"/>
                <a:gd name="T41" fmla="*/ 10 h 249"/>
                <a:gd name="T42" fmla="*/ 44 w 68"/>
                <a:gd name="T43" fmla="*/ 9 h 249"/>
                <a:gd name="T44" fmla="*/ 33 w 68"/>
                <a:gd name="T45" fmla="*/ 9 h 249"/>
                <a:gd name="T46" fmla="*/ 33 w 68"/>
                <a:gd name="T47" fmla="*/ 0 h 249"/>
                <a:gd name="T48" fmla="*/ 53 w 68"/>
                <a:gd name="T49" fmla="*/ 2 h 249"/>
                <a:gd name="T50" fmla="*/ 61 w 68"/>
                <a:gd name="T51" fmla="*/ 3 h 249"/>
                <a:gd name="T52" fmla="*/ 67 w 68"/>
                <a:gd name="T53" fmla="*/ 5 h 249"/>
                <a:gd name="T54" fmla="*/ 67 w 68"/>
                <a:gd name="T55" fmla="*/ 7 h 249"/>
                <a:gd name="T56" fmla="*/ 68 w 68"/>
                <a:gd name="T57" fmla="*/ 7 h 249"/>
                <a:gd name="T58" fmla="*/ 68 w 68"/>
                <a:gd name="T59" fmla="*/ 10 h 249"/>
                <a:gd name="T60" fmla="*/ 68 w 68"/>
                <a:gd name="T61" fmla="*/ 239 h 249"/>
                <a:gd name="T62" fmla="*/ 68 w 68"/>
                <a:gd name="T63" fmla="*/ 241 h 249"/>
                <a:gd name="T64" fmla="*/ 67 w 68"/>
                <a:gd name="T65" fmla="*/ 243 h 249"/>
                <a:gd name="T66" fmla="*/ 67 w 68"/>
                <a:gd name="T67" fmla="*/ 243 h 249"/>
                <a:gd name="T68" fmla="*/ 61 w 68"/>
                <a:gd name="T69" fmla="*/ 244 h 249"/>
                <a:gd name="T70" fmla="*/ 53 w 68"/>
                <a:gd name="T71" fmla="*/ 248 h 249"/>
                <a:gd name="T72" fmla="*/ 33 w 68"/>
                <a:gd name="T73" fmla="*/ 249 h 249"/>
                <a:gd name="T74" fmla="*/ 16 w 68"/>
                <a:gd name="T75" fmla="*/ 248 h 249"/>
                <a:gd name="T76" fmla="*/ 5 w 68"/>
                <a:gd name="T77" fmla="*/ 244 h 249"/>
                <a:gd name="T78" fmla="*/ 2 w 68"/>
                <a:gd name="T79" fmla="*/ 243 h 249"/>
                <a:gd name="T80" fmla="*/ 2 w 68"/>
                <a:gd name="T81" fmla="*/ 243 h 249"/>
                <a:gd name="T82" fmla="*/ 0 w 68"/>
                <a:gd name="T83" fmla="*/ 241 h 249"/>
                <a:gd name="T84" fmla="*/ 0 w 68"/>
                <a:gd name="T85" fmla="*/ 239 h 249"/>
                <a:gd name="T86" fmla="*/ 0 w 68"/>
                <a:gd name="T87" fmla="*/ 10 h 249"/>
                <a:gd name="T88" fmla="*/ 0 w 68"/>
                <a:gd name="T89" fmla="*/ 7 h 249"/>
                <a:gd name="T90" fmla="*/ 2 w 68"/>
                <a:gd name="T91" fmla="*/ 7 h 249"/>
                <a:gd name="T92" fmla="*/ 2 w 68"/>
                <a:gd name="T93" fmla="*/ 5 h 249"/>
                <a:gd name="T94" fmla="*/ 5 w 68"/>
                <a:gd name="T95" fmla="*/ 3 h 249"/>
                <a:gd name="T96" fmla="*/ 16 w 68"/>
                <a:gd name="T97" fmla="*/ 2 h 249"/>
                <a:gd name="T98" fmla="*/ 33 w 68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249">
                  <a:moveTo>
                    <a:pt x="33" y="9"/>
                  </a:moveTo>
                  <a:lnTo>
                    <a:pt x="25" y="9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9" y="237"/>
                  </a:lnTo>
                  <a:lnTo>
                    <a:pt x="12" y="237"/>
                  </a:lnTo>
                  <a:lnTo>
                    <a:pt x="18" y="239"/>
                  </a:lnTo>
                  <a:lnTo>
                    <a:pt x="25" y="239"/>
                  </a:lnTo>
                  <a:lnTo>
                    <a:pt x="33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3" y="9"/>
                  </a:lnTo>
                  <a:close/>
                  <a:moveTo>
                    <a:pt x="33" y="0"/>
                  </a:moveTo>
                  <a:lnTo>
                    <a:pt x="53" y="2"/>
                  </a:lnTo>
                  <a:lnTo>
                    <a:pt x="61" y="3"/>
                  </a:lnTo>
                  <a:lnTo>
                    <a:pt x="67" y="5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10"/>
                  </a:lnTo>
                  <a:lnTo>
                    <a:pt x="68" y="239"/>
                  </a:lnTo>
                  <a:lnTo>
                    <a:pt x="68" y="241"/>
                  </a:lnTo>
                  <a:lnTo>
                    <a:pt x="67" y="243"/>
                  </a:lnTo>
                  <a:lnTo>
                    <a:pt x="67" y="243"/>
                  </a:lnTo>
                  <a:lnTo>
                    <a:pt x="61" y="244"/>
                  </a:lnTo>
                  <a:lnTo>
                    <a:pt x="53" y="248"/>
                  </a:lnTo>
                  <a:lnTo>
                    <a:pt x="33" y="249"/>
                  </a:lnTo>
                  <a:lnTo>
                    <a:pt x="16" y="248"/>
                  </a:lnTo>
                  <a:lnTo>
                    <a:pt x="5" y="244"/>
                  </a:lnTo>
                  <a:lnTo>
                    <a:pt x="2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16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3" name="Freeform 191"/>
            <p:cNvSpPr>
              <a:spLocks noEditPoints="1"/>
            </p:cNvSpPr>
            <p:nvPr/>
          </p:nvSpPr>
          <p:spPr bwMode="auto">
            <a:xfrm>
              <a:off x="666750" y="6142756"/>
              <a:ext cx="111125" cy="395288"/>
            </a:xfrm>
            <a:custGeom>
              <a:avLst/>
              <a:gdLst>
                <a:gd name="T0" fmla="*/ 35 w 70"/>
                <a:gd name="T1" fmla="*/ 9 h 249"/>
                <a:gd name="T2" fmla="*/ 27 w 70"/>
                <a:gd name="T3" fmla="*/ 9 h 249"/>
                <a:gd name="T4" fmla="*/ 20 w 70"/>
                <a:gd name="T5" fmla="*/ 10 h 249"/>
                <a:gd name="T6" fmla="*/ 14 w 70"/>
                <a:gd name="T7" fmla="*/ 10 h 249"/>
                <a:gd name="T8" fmla="*/ 11 w 70"/>
                <a:gd name="T9" fmla="*/ 12 h 249"/>
                <a:gd name="T10" fmla="*/ 7 w 70"/>
                <a:gd name="T11" fmla="*/ 12 h 249"/>
                <a:gd name="T12" fmla="*/ 7 w 70"/>
                <a:gd name="T13" fmla="*/ 236 h 249"/>
                <a:gd name="T14" fmla="*/ 11 w 70"/>
                <a:gd name="T15" fmla="*/ 237 h 249"/>
                <a:gd name="T16" fmla="*/ 14 w 70"/>
                <a:gd name="T17" fmla="*/ 237 h 249"/>
                <a:gd name="T18" fmla="*/ 20 w 70"/>
                <a:gd name="T19" fmla="*/ 239 h 249"/>
                <a:gd name="T20" fmla="*/ 27 w 70"/>
                <a:gd name="T21" fmla="*/ 239 h 249"/>
                <a:gd name="T22" fmla="*/ 35 w 70"/>
                <a:gd name="T23" fmla="*/ 239 h 249"/>
                <a:gd name="T24" fmla="*/ 44 w 70"/>
                <a:gd name="T25" fmla="*/ 239 h 249"/>
                <a:gd name="T26" fmla="*/ 51 w 70"/>
                <a:gd name="T27" fmla="*/ 239 h 249"/>
                <a:gd name="T28" fmla="*/ 56 w 70"/>
                <a:gd name="T29" fmla="*/ 237 h 249"/>
                <a:gd name="T30" fmla="*/ 60 w 70"/>
                <a:gd name="T31" fmla="*/ 237 h 249"/>
                <a:gd name="T32" fmla="*/ 61 w 70"/>
                <a:gd name="T33" fmla="*/ 236 h 249"/>
                <a:gd name="T34" fmla="*/ 61 w 70"/>
                <a:gd name="T35" fmla="*/ 12 h 249"/>
                <a:gd name="T36" fmla="*/ 60 w 70"/>
                <a:gd name="T37" fmla="*/ 12 h 249"/>
                <a:gd name="T38" fmla="*/ 56 w 70"/>
                <a:gd name="T39" fmla="*/ 10 h 249"/>
                <a:gd name="T40" fmla="*/ 51 w 70"/>
                <a:gd name="T41" fmla="*/ 10 h 249"/>
                <a:gd name="T42" fmla="*/ 44 w 70"/>
                <a:gd name="T43" fmla="*/ 9 h 249"/>
                <a:gd name="T44" fmla="*/ 35 w 70"/>
                <a:gd name="T45" fmla="*/ 9 h 249"/>
                <a:gd name="T46" fmla="*/ 35 w 70"/>
                <a:gd name="T47" fmla="*/ 0 h 249"/>
                <a:gd name="T48" fmla="*/ 53 w 70"/>
                <a:gd name="T49" fmla="*/ 2 h 249"/>
                <a:gd name="T50" fmla="*/ 63 w 70"/>
                <a:gd name="T51" fmla="*/ 3 h 249"/>
                <a:gd name="T52" fmla="*/ 67 w 70"/>
                <a:gd name="T53" fmla="*/ 5 h 249"/>
                <a:gd name="T54" fmla="*/ 68 w 70"/>
                <a:gd name="T55" fmla="*/ 7 h 249"/>
                <a:gd name="T56" fmla="*/ 68 w 70"/>
                <a:gd name="T57" fmla="*/ 7 h 249"/>
                <a:gd name="T58" fmla="*/ 70 w 70"/>
                <a:gd name="T59" fmla="*/ 10 h 249"/>
                <a:gd name="T60" fmla="*/ 70 w 70"/>
                <a:gd name="T61" fmla="*/ 239 h 249"/>
                <a:gd name="T62" fmla="*/ 68 w 70"/>
                <a:gd name="T63" fmla="*/ 241 h 249"/>
                <a:gd name="T64" fmla="*/ 68 w 70"/>
                <a:gd name="T65" fmla="*/ 243 h 249"/>
                <a:gd name="T66" fmla="*/ 67 w 70"/>
                <a:gd name="T67" fmla="*/ 243 h 249"/>
                <a:gd name="T68" fmla="*/ 63 w 70"/>
                <a:gd name="T69" fmla="*/ 244 h 249"/>
                <a:gd name="T70" fmla="*/ 53 w 70"/>
                <a:gd name="T71" fmla="*/ 248 h 249"/>
                <a:gd name="T72" fmla="*/ 35 w 70"/>
                <a:gd name="T73" fmla="*/ 249 h 249"/>
                <a:gd name="T74" fmla="*/ 18 w 70"/>
                <a:gd name="T75" fmla="*/ 248 h 249"/>
                <a:gd name="T76" fmla="*/ 7 w 70"/>
                <a:gd name="T77" fmla="*/ 244 h 249"/>
                <a:gd name="T78" fmla="*/ 4 w 70"/>
                <a:gd name="T79" fmla="*/ 243 h 249"/>
                <a:gd name="T80" fmla="*/ 2 w 70"/>
                <a:gd name="T81" fmla="*/ 243 h 249"/>
                <a:gd name="T82" fmla="*/ 0 w 70"/>
                <a:gd name="T83" fmla="*/ 241 h 249"/>
                <a:gd name="T84" fmla="*/ 0 w 70"/>
                <a:gd name="T85" fmla="*/ 239 h 249"/>
                <a:gd name="T86" fmla="*/ 0 w 70"/>
                <a:gd name="T87" fmla="*/ 10 h 249"/>
                <a:gd name="T88" fmla="*/ 0 w 70"/>
                <a:gd name="T89" fmla="*/ 7 h 249"/>
                <a:gd name="T90" fmla="*/ 2 w 70"/>
                <a:gd name="T91" fmla="*/ 7 h 249"/>
                <a:gd name="T92" fmla="*/ 4 w 70"/>
                <a:gd name="T93" fmla="*/ 5 h 249"/>
                <a:gd name="T94" fmla="*/ 7 w 70"/>
                <a:gd name="T95" fmla="*/ 3 h 249"/>
                <a:gd name="T96" fmla="*/ 18 w 70"/>
                <a:gd name="T97" fmla="*/ 2 h 249"/>
                <a:gd name="T98" fmla="*/ 35 w 70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9">
                  <a:moveTo>
                    <a:pt x="35" y="9"/>
                  </a:moveTo>
                  <a:lnTo>
                    <a:pt x="27" y="9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11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5" y="9"/>
                  </a:lnTo>
                  <a:close/>
                  <a:moveTo>
                    <a:pt x="35" y="0"/>
                  </a:moveTo>
                  <a:lnTo>
                    <a:pt x="53" y="2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68" y="241"/>
                  </a:lnTo>
                  <a:lnTo>
                    <a:pt x="68" y="243"/>
                  </a:lnTo>
                  <a:lnTo>
                    <a:pt x="67" y="243"/>
                  </a:lnTo>
                  <a:lnTo>
                    <a:pt x="63" y="244"/>
                  </a:lnTo>
                  <a:lnTo>
                    <a:pt x="53" y="248"/>
                  </a:lnTo>
                  <a:lnTo>
                    <a:pt x="35" y="249"/>
                  </a:lnTo>
                  <a:lnTo>
                    <a:pt x="18" y="248"/>
                  </a:lnTo>
                  <a:lnTo>
                    <a:pt x="7" y="244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8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4" name="Freeform 192"/>
            <p:cNvSpPr>
              <a:spLocks noEditPoints="1"/>
            </p:cNvSpPr>
            <p:nvPr/>
          </p:nvSpPr>
          <p:spPr bwMode="auto">
            <a:xfrm>
              <a:off x="763588" y="6142756"/>
              <a:ext cx="111125" cy="395288"/>
            </a:xfrm>
            <a:custGeom>
              <a:avLst/>
              <a:gdLst>
                <a:gd name="T0" fmla="*/ 35 w 70"/>
                <a:gd name="T1" fmla="*/ 9 h 249"/>
                <a:gd name="T2" fmla="*/ 27 w 70"/>
                <a:gd name="T3" fmla="*/ 9 h 249"/>
                <a:gd name="T4" fmla="*/ 20 w 70"/>
                <a:gd name="T5" fmla="*/ 10 h 249"/>
                <a:gd name="T6" fmla="*/ 14 w 70"/>
                <a:gd name="T7" fmla="*/ 10 h 249"/>
                <a:gd name="T8" fmla="*/ 9 w 70"/>
                <a:gd name="T9" fmla="*/ 12 h 249"/>
                <a:gd name="T10" fmla="*/ 7 w 70"/>
                <a:gd name="T11" fmla="*/ 12 h 249"/>
                <a:gd name="T12" fmla="*/ 7 w 70"/>
                <a:gd name="T13" fmla="*/ 236 h 249"/>
                <a:gd name="T14" fmla="*/ 9 w 70"/>
                <a:gd name="T15" fmla="*/ 237 h 249"/>
                <a:gd name="T16" fmla="*/ 14 w 70"/>
                <a:gd name="T17" fmla="*/ 237 h 249"/>
                <a:gd name="T18" fmla="*/ 20 w 70"/>
                <a:gd name="T19" fmla="*/ 239 h 249"/>
                <a:gd name="T20" fmla="*/ 27 w 70"/>
                <a:gd name="T21" fmla="*/ 239 h 249"/>
                <a:gd name="T22" fmla="*/ 35 w 70"/>
                <a:gd name="T23" fmla="*/ 239 h 249"/>
                <a:gd name="T24" fmla="*/ 44 w 70"/>
                <a:gd name="T25" fmla="*/ 239 h 249"/>
                <a:gd name="T26" fmla="*/ 51 w 70"/>
                <a:gd name="T27" fmla="*/ 239 h 249"/>
                <a:gd name="T28" fmla="*/ 56 w 70"/>
                <a:gd name="T29" fmla="*/ 237 h 249"/>
                <a:gd name="T30" fmla="*/ 60 w 70"/>
                <a:gd name="T31" fmla="*/ 237 h 249"/>
                <a:gd name="T32" fmla="*/ 62 w 70"/>
                <a:gd name="T33" fmla="*/ 236 h 249"/>
                <a:gd name="T34" fmla="*/ 62 w 70"/>
                <a:gd name="T35" fmla="*/ 12 h 249"/>
                <a:gd name="T36" fmla="*/ 60 w 70"/>
                <a:gd name="T37" fmla="*/ 12 h 249"/>
                <a:gd name="T38" fmla="*/ 56 w 70"/>
                <a:gd name="T39" fmla="*/ 10 h 249"/>
                <a:gd name="T40" fmla="*/ 51 w 70"/>
                <a:gd name="T41" fmla="*/ 10 h 249"/>
                <a:gd name="T42" fmla="*/ 44 w 70"/>
                <a:gd name="T43" fmla="*/ 9 h 249"/>
                <a:gd name="T44" fmla="*/ 35 w 70"/>
                <a:gd name="T45" fmla="*/ 9 h 249"/>
                <a:gd name="T46" fmla="*/ 35 w 70"/>
                <a:gd name="T47" fmla="*/ 0 h 249"/>
                <a:gd name="T48" fmla="*/ 53 w 70"/>
                <a:gd name="T49" fmla="*/ 2 h 249"/>
                <a:gd name="T50" fmla="*/ 63 w 70"/>
                <a:gd name="T51" fmla="*/ 3 h 249"/>
                <a:gd name="T52" fmla="*/ 67 w 70"/>
                <a:gd name="T53" fmla="*/ 5 h 249"/>
                <a:gd name="T54" fmla="*/ 67 w 70"/>
                <a:gd name="T55" fmla="*/ 7 h 249"/>
                <a:gd name="T56" fmla="*/ 68 w 70"/>
                <a:gd name="T57" fmla="*/ 7 h 249"/>
                <a:gd name="T58" fmla="*/ 70 w 70"/>
                <a:gd name="T59" fmla="*/ 10 h 249"/>
                <a:gd name="T60" fmla="*/ 70 w 70"/>
                <a:gd name="T61" fmla="*/ 239 h 249"/>
                <a:gd name="T62" fmla="*/ 68 w 70"/>
                <a:gd name="T63" fmla="*/ 241 h 249"/>
                <a:gd name="T64" fmla="*/ 67 w 70"/>
                <a:gd name="T65" fmla="*/ 243 h 249"/>
                <a:gd name="T66" fmla="*/ 67 w 70"/>
                <a:gd name="T67" fmla="*/ 243 h 249"/>
                <a:gd name="T68" fmla="*/ 63 w 70"/>
                <a:gd name="T69" fmla="*/ 244 h 249"/>
                <a:gd name="T70" fmla="*/ 53 w 70"/>
                <a:gd name="T71" fmla="*/ 248 h 249"/>
                <a:gd name="T72" fmla="*/ 35 w 70"/>
                <a:gd name="T73" fmla="*/ 249 h 249"/>
                <a:gd name="T74" fmla="*/ 16 w 70"/>
                <a:gd name="T75" fmla="*/ 248 h 249"/>
                <a:gd name="T76" fmla="*/ 7 w 70"/>
                <a:gd name="T77" fmla="*/ 244 h 249"/>
                <a:gd name="T78" fmla="*/ 4 w 70"/>
                <a:gd name="T79" fmla="*/ 243 h 249"/>
                <a:gd name="T80" fmla="*/ 2 w 70"/>
                <a:gd name="T81" fmla="*/ 243 h 249"/>
                <a:gd name="T82" fmla="*/ 0 w 70"/>
                <a:gd name="T83" fmla="*/ 241 h 249"/>
                <a:gd name="T84" fmla="*/ 0 w 70"/>
                <a:gd name="T85" fmla="*/ 239 h 249"/>
                <a:gd name="T86" fmla="*/ 0 w 70"/>
                <a:gd name="T87" fmla="*/ 10 h 249"/>
                <a:gd name="T88" fmla="*/ 0 w 70"/>
                <a:gd name="T89" fmla="*/ 7 h 249"/>
                <a:gd name="T90" fmla="*/ 2 w 70"/>
                <a:gd name="T91" fmla="*/ 7 h 249"/>
                <a:gd name="T92" fmla="*/ 4 w 70"/>
                <a:gd name="T93" fmla="*/ 5 h 249"/>
                <a:gd name="T94" fmla="*/ 7 w 70"/>
                <a:gd name="T95" fmla="*/ 3 h 249"/>
                <a:gd name="T96" fmla="*/ 16 w 70"/>
                <a:gd name="T97" fmla="*/ 2 h 249"/>
                <a:gd name="T98" fmla="*/ 35 w 70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249">
                  <a:moveTo>
                    <a:pt x="35" y="9"/>
                  </a:moveTo>
                  <a:lnTo>
                    <a:pt x="27" y="9"/>
                  </a:lnTo>
                  <a:lnTo>
                    <a:pt x="20" y="10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236"/>
                  </a:lnTo>
                  <a:lnTo>
                    <a:pt x="9" y="237"/>
                  </a:lnTo>
                  <a:lnTo>
                    <a:pt x="14" y="237"/>
                  </a:lnTo>
                  <a:lnTo>
                    <a:pt x="20" y="239"/>
                  </a:lnTo>
                  <a:lnTo>
                    <a:pt x="27" y="239"/>
                  </a:lnTo>
                  <a:lnTo>
                    <a:pt x="35" y="239"/>
                  </a:lnTo>
                  <a:lnTo>
                    <a:pt x="44" y="239"/>
                  </a:lnTo>
                  <a:lnTo>
                    <a:pt x="51" y="239"/>
                  </a:lnTo>
                  <a:lnTo>
                    <a:pt x="56" y="237"/>
                  </a:lnTo>
                  <a:lnTo>
                    <a:pt x="60" y="237"/>
                  </a:lnTo>
                  <a:lnTo>
                    <a:pt x="62" y="236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44" y="9"/>
                  </a:lnTo>
                  <a:lnTo>
                    <a:pt x="35" y="9"/>
                  </a:lnTo>
                  <a:close/>
                  <a:moveTo>
                    <a:pt x="35" y="0"/>
                  </a:moveTo>
                  <a:lnTo>
                    <a:pt x="53" y="2"/>
                  </a:lnTo>
                  <a:lnTo>
                    <a:pt x="63" y="3"/>
                  </a:lnTo>
                  <a:lnTo>
                    <a:pt x="67" y="5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70" y="10"/>
                  </a:lnTo>
                  <a:lnTo>
                    <a:pt x="70" y="239"/>
                  </a:lnTo>
                  <a:lnTo>
                    <a:pt x="68" y="241"/>
                  </a:lnTo>
                  <a:lnTo>
                    <a:pt x="67" y="243"/>
                  </a:lnTo>
                  <a:lnTo>
                    <a:pt x="67" y="243"/>
                  </a:lnTo>
                  <a:lnTo>
                    <a:pt x="63" y="244"/>
                  </a:lnTo>
                  <a:lnTo>
                    <a:pt x="53" y="248"/>
                  </a:lnTo>
                  <a:lnTo>
                    <a:pt x="35" y="249"/>
                  </a:lnTo>
                  <a:lnTo>
                    <a:pt x="16" y="248"/>
                  </a:lnTo>
                  <a:lnTo>
                    <a:pt x="7" y="244"/>
                  </a:lnTo>
                  <a:lnTo>
                    <a:pt x="4" y="243"/>
                  </a:lnTo>
                  <a:lnTo>
                    <a:pt x="2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6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5" name="Freeform 193"/>
            <p:cNvSpPr>
              <a:spLocks noEditPoints="1"/>
            </p:cNvSpPr>
            <p:nvPr/>
          </p:nvSpPr>
          <p:spPr bwMode="auto">
            <a:xfrm>
              <a:off x="862013" y="6142756"/>
              <a:ext cx="109538" cy="395288"/>
            </a:xfrm>
            <a:custGeom>
              <a:avLst/>
              <a:gdLst>
                <a:gd name="T0" fmla="*/ 34 w 69"/>
                <a:gd name="T1" fmla="*/ 9 h 249"/>
                <a:gd name="T2" fmla="*/ 26 w 69"/>
                <a:gd name="T3" fmla="*/ 9 h 249"/>
                <a:gd name="T4" fmla="*/ 19 w 69"/>
                <a:gd name="T5" fmla="*/ 10 h 249"/>
                <a:gd name="T6" fmla="*/ 13 w 69"/>
                <a:gd name="T7" fmla="*/ 10 h 249"/>
                <a:gd name="T8" fmla="*/ 10 w 69"/>
                <a:gd name="T9" fmla="*/ 12 h 249"/>
                <a:gd name="T10" fmla="*/ 8 w 69"/>
                <a:gd name="T11" fmla="*/ 12 h 249"/>
                <a:gd name="T12" fmla="*/ 8 w 69"/>
                <a:gd name="T13" fmla="*/ 236 h 249"/>
                <a:gd name="T14" fmla="*/ 10 w 69"/>
                <a:gd name="T15" fmla="*/ 237 h 249"/>
                <a:gd name="T16" fmla="*/ 13 w 69"/>
                <a:gd name="T17" fmla="*/ 237 h 249"/>
                <a:gd name="T18" fmla="*/ 19 w 69"/>
                <a:gd name="T19" fmla="*/ 239 h 249"/>
                <a:gd name="T20" fmla="*/ 26 w 69"/>
                <a:gd name="T21" fmla="*/ 239 h 249"/>
                <a:gd name="T22" fmla="*/ 34 w 69"/>
                <a:gd name="T23" fmla="*/ 239 h 249"/>
                <a:gd name="T24" fmla="*/ 43 w 69"/>
                <a:gd name="T25" fmla="*/ 239 h 249"/>
                <a:gd name="T26" fmla="*/ 50 w 69"/>
                <a:gd name="T27" fmla="*/ 239 h 249"/>
                <a:gd name="T28" fmla="*/ 55 w 69"/>
                <a:gd name="T29" fmla="*/ 237 h 249"/>
                <a:gd name="T30" fmla="*/ 59 w 69"/>
                <a:gd name="T31" fmla="*/ 237 h 249"/>
                <a:gd name="T32" fmla="*/ 62 w 69"/>
                <a:gd name="T33" fmla="*/ 236 h 249"/>
                <a:gd name="T34" fmla="*/ 62 w 69"/>
                <a:gd name="T35" fmla="*/ 12 h 249"/>
                <a:gd name="T36" fmla="*/ 59 w 69"/>
                <a:gd name="T37" fmla="*/ 12 h 249"/>
                <a:gd name="T38" fmla="*/ 55 w 69"/>
                <a:gd name="T39" fmla="*/ 10 h 249"/>
                <a:gd name="T40" fmla="*/ 50 w 69"/>
                <a:gd name="T41" fmla="*/ 10 h 249"/>
                <a:gd name="T42" fmla="*/ 43 w 69"/>
                <a:gd name="T43" fmla="*/ 9 h 249"/>
                <a:gd name="T44" fmla="*/ 34 w 69"/>
                <a:gd name="T45" fmla="*/ 9 h 249"/>
                <a:gd name="T46" fmla="*/ 34 w 69"/>
                <a:gd name="T47" fmla="*/ 0 h 249"/>
                <a:gd name="T48" fmla="*/ 54 w 69"/>
                <a:gd name="T49" fmla="*/ 2 h 249"/>
                <a:gd name="T50" fmla="*/ 62 w 69"/>
                <a:gd name="T51" fmla="*/ 3 h 249"/>
                <a:gd name="T52" fmla="*/ 66 w 69"/>
                <a:gd name="T53" fmla="*/ 5 h 249"/>
                <a:gd name="T54" fmla="*/ 68 w 69"/>
                <a:gd name="T55" fmla="*/ 7 h 249"/>
                <a:gd name="T56" fmla="*/ 69 w 69"/>
                <a:gd name="T57" fmla="*/ 7 h 249"/>
                <a:gd name="T58" fmla="*/ 69 w 69"/>
                <a:gd name="T59" fmla="*/ 10 h 249"/>
                <a:gd name="T60" fmla="*/ 69 w 69"/>
                <a:gd name="T61" fmla="*/ 239 h 249"/>
                <a:gd name="T62" fmla="*/ 69 w 69"/>
                <a:gd name="T63" fmla="*/ 241 h 249"/>
                <a:gd name="T64" fmla="*/ 68 w 69"/>
                <a:gd name="T65" fmla="*/ 243 h 249"/>
                <a:gd name="T66" fmla="*/ 66 w 69"/>
                <a:gd name="T67" fmla="*/ 243 h 249"/>
                <a:gd name="T68" fmla="*/ 62 w 69"/>
                <a:gd name="T69" fmla="*/ 244 h 249"/>
                <a:gd name="T70" fmla="*/ 54 w 69"/>
                <a:gd name="T71" fmla="*/ 248 h 249"/>
                <a:gd name="T72" fmla="*/ 34 w 69"/>
                <a:gd name="T73" fmla="*/ 249 h 249"/>
                <a:gd name="T74" fmla="*/ 17 w 69"/>
                <a:gd name="T75" fmla="*/ 248 h 249"/>
                <a:gd name="T76" fmla="*/ 6 w 69"/>
                <a:gd name="T77" fmla="*/ 244 h 249"/>
                <a:gd name="T78" fmla="*/ 3 w 69"/>
                <a:gd name="T79" fmla="*/ 243 h 249"/>
                <a:gd name="T80" fmla="*/ 1 w 69"/>
                <a:gd name="T81" fmla="*/ 243 h 249"/>
                <a:gd name="T82" fmla="*/ 1 w 69"/>
                <a:gd name="T83" fmla="*/ 241 h 249"/>
                <a:gd name="T84" fmla="*/ 0 w 69"/>
                <a:gd name="T85" fmla="*/ 239 h 249"/>
                <a:gd name="T86" fmla="*/ 0 w 69"/>
                <a:gd name="T87" fmla="*/ 10 h 249"/>
                <a:gd name="T88" fmla="*/ 1 w 69"/>
                <a:gd name="T89" fmla="*/ 7 h 249"/>
                <a:gd name="T90" fmla="*/ 1 w 69"/>
                <a:gd name="T91" fmla="*/ 7 h 249"/>
                <a:gd name="T92" fmla="*/ 3 w 69"/>
                <a:gd name="T93" fmla="*/ 5 h 249"/>
                <a:gd name="T94" fmla="*/ 6 w 69"/>
                <a:gd name="T95" fmla="*/ 3 h 249"/>
                <a:gd name="T96" fmla="*/ 17 w 69"/>
                <a:gd name="T97" fmla="*/ 2 h 249"/>
                <a:gd name="T98" fmla="*/ 34 w 69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" h="249">
                  <a:moveTo>
                    <a:pt x="34" y="9"/>
                  </a:moveTo>
                  <a:lnTo>
                    <a:pt x="26" y="9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236"/>
                  </a:lnTo>
                  <a:lnTo>
                    <a:pt x="10" y="237"/>
                  </a:lnTo>
                  <a:lnTo>
                    <a:pt x="13" y="237"/>
                  </a:lnTo>
                  <a:lnTo>
                    <a:pt x="19" y="239"/>
                  </a:lnTo>
                  <a:lnTo>
                    <a:pt x="26" y="239"/>
                  </a:lnTo>
                  <a:lnTo>
                    <a:pt x="34" y="239"/>
                  </a:lnTo>
                  <a:lnTo>
                    <a:pt x="43" y="239"/>
                  </a:lnTo>
                  <a:lnTo>
                    <a:pt x="50" y="239"/>
                  </a:lnTo>
                  <a:lnTo>
                    <a:pt x="55" y="237"/>
                  </a:lnTo>
                  <a:lnTo>
                    <a:pt x="59" y="237"/>
                  </a:lnTo>
                  <a:lnTo>
                    <a:pt x="62" y="236"/>
                  </a:lnTo>
                  <a:lnTo>
                    <a:pt x="62" y="12"/>
                  </a:lnTo>
                  <a:lnTo>
                    <a:pt x="59" y="12"/>
                  </a:lnTo>
                  <a:lnTo>
                    <a:pt x="55" y="10"/>
                  </a:lnTo>
                  <a:lnTo>
                    <a:pt x="50" y="10"/>
                  </a:lnTo>
                  <a:lnTo>
                    <a:pt x="43" y="9"/>
                  </a:lnTo>
                  <a:lnTo>
                    <a:pt x="34" y="9"/>
                  </a:lnTo>
                  <a:close/>
                  <a:moveTo>
                    <a:pt x="34" y="0"/>
                  </a:moveTo>
                  <a:lnTo>
                    <a:pt x="54" y="2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68" y="7"/>
                  </a:lnTo>
                  <a:lnTo>
                    <a:pt x="69" y="7"/>
                  </a:lnTo>
                  <a:lnTo>
                    <a:pt x="69" y="10"/>
                  </a:lnTo>
                  <a:lnTo>
                    <a:pt x="69" y="239"/>
                  </a:lnTo>
                  <a:lnTo>
                    <a:pt x="69" y="241"/>
                  </a:lnTo>
                  <a:lnTo>
                    <a:pt x="68" y="243"/>
                  </a:lnTo>
                  <a:lnTo>
                    <a:pt x="66" y="243"/>
                  </a:lnTo>
                  <a:lnTo>
                    <a:pt x="62" y="244"/>
                  </a:lnTo>
                  <a:lnTo>
                    <a:pt x="54" y="248"/>
                  </a:lnTo>
                  <a:lnTo>
                    <a:pt x="34" y="249"/>
                  </a:lnTo>
                  <a:lnTo>
                    <a:pt x="17" y="248"/>
                  </a:lnTo>
                  <a:lnTo>
                    <a:pt x="6" y="244"/>
                  </a:lnTo>
                  <a:lnTo>
                    <a:pt x="3" y="243"/>
                  </a:lnTo>
                  <a:lnTo>
                    <a:pt x="1" y="243"/>
                  </a:lnTo>
                  <a:lnTo>
                    <a:pt x="1" y="241"/>
                  </a:lnTo>
                  <a:lnTo>
                    <a:pt x="0" y="239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5"/>
                  </a:lnTo>
                  <a:lnTo>
                    <a:pt x="6" y="3"/>
                  </a:lnTo>
                  <a:lnTo>
                    <a:pt x="17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6" name="Freeform 194"/>
            <p:cNvSpPr>
              <a:spLocks noEditPoints="1"/>
            </p:cNvSpPr>
            <p:nvPr/>
          </p:nvSpPr>
          <p:spPr bwMode="auto">
            <a:xfrm>
              <a:off x="230188" y="6145931"/>
              <a:ext cx="49213" cy="392113"/>
            </a:xfrm>
            <a:custGeom>
              <a:avLst/>
              <a:gdLst>
                <a:gd name="T0" fmla="*/ 7 w 31"/>
                <a:gd name="T1" fmla="*/ 52 h 247"/>
                <a:gd name="T2" fmla="*/ 7 w 31"/>
                <a:gd name="T3" fmla="*/ 237 h 247"/>
                <a:gd name="T4" fmla="*/ 8 w 31"/>
                <a:gd name="T5" fmla="*/ 239 h 247"/>
                <a:gd name="T6" fmla="*/ 8 w 31"/>
                <a:gd name="T7" fmla="*/ 241 h 247"/>
                <a:gd name="T8" fmla="*/ 10 w 31"/>
                <a:gd name="T9" fmla="*/ 242 h 247"/>
                <a:gd name="T10" fmla="*/ 12 w 31"/>
                <a:gd name="T11" fmla="*/ 242 h 247"/>
                <a:gd name="T12" fmla="*/ 15 w 31"/>
                <a:gd name="T13" fmla="*/ 244 h 247"/>
                <a:gd name="T14" fmla="*/ 20 w 31"/>
                <a:gd name="T15" fmla="*/ 242 h 247"/>
                <a:gd name="T16" fmla="*/ 22 w 31"/>
                <a:gd name="T17" fmla="*/ 242 h 247"/>
                <a:gd name="T18" fmla="*/ 24 w 31"/>
                <a:gd name="T19" fmla="*/ 241 h 247"/>
                <a:gd name="T20" fmla="*/ 26 w 31"/>
                <a:gd name="T21" fmla="*/ 239 h 247"/>
                <a:gd name="T22" fmla="*/ 27 w 31"/>
                <a:gd name="T23" fmla="*/ 237 h 247"/>
                <a:gd name="T24" fmla="*/ 27 w 31"/>
                <a:gd name="T25" fmla="*/ 52 h 247"/>
                <a:gd name="T26" fmla="*/ 7 w 31"/>
                <a:gd name="T27" fmla="*/ 52 h 247"/>
                <a:gd name="T28" fmla="*/ 15 w 31"/>
                <a:gd name="T29" fmla="*/ 0 h 247"/>
                <a:gd name="T30" fmla="*/ 20 w 31"/>
                <a:gd name="T31" fmla="*/ 1 h 247"/>
                <a:gd name="T32" fmla="*/ 24 w 31"/>
                <a:gd name="T33" fmla="*/ 1 h 247"/>
                <a:gd name="T34" fmla="*/ 27 w 31"/>
                <a:gd name="T35" fmla="*/ 5 h 247"/>
                <a:gd name="T36" fmla="*/ 29 w 31"/>
                <a:gd name="T37" fmla="*/ 7 h 247"/>
                <a:gd name="T38" fmla="*/ 29 w 31"/>
                <a:gd name="T39" fmla="*/ 7 h 247"/>
                <a:gd name="T40" fmla="*/ 29 w 31"/>
                <a:gd name="T41" fmla="*/ 8 h 247"/>
                <a:gd name="T42" fmla="*/ 31 w 31"/>
                <a:gd name="T43" fmla="*/ 10 h 247"/>
                <a:gd name="T44" fmla="*/ 31 w 31"/>
                <a:gd name="T45" fmla="*/ 12 h 247"/>
                <a:gd name="T46" fmla="*/ 31 w 31"/>
                <a:gd name="T47" fmla="*/ 239 h 247"/>
                <a:gd name="T48" fmla="*/ 31 w 31"/>
                <a:gd name="T49" fmla="*/ 241 h 247"/>
                <a:gd name="T50" fmla="*/ 29 w 31"/>
                <a:gd name="T51" fmla="*/ 242 h 247"/>
                <a:gd name="T52" fmla="*/ 29 w 31"/>
                <a:gd name="T53" fmla="*/ 242 h 247"/>
                <a:gd name="T54" fmla="*/ 29 w 31"/>
                <a:gd name="T55" fmla="*/ 244 h 247"/>
                <a:gd name="T56" fmla="*/ 27 w 31"/>
                <a:gd name="T57" fmla="*/ 246 h 247"/>
                <a:gd name="T58" fmla="*/ 24 w 31"/>
                <a:gd name="T59" fmla="*/ 247 h 247"/>
                <a:gd name="T60" fmla="*/ 20 w 31"/>
                <a:gd name="T61" fmla="*/ 247 h 247"/>
                <a:gd name="T62" fmla="*/ 15 w 31"/>
                <a:gd name="T63" fmla="*/ 247 h 247"/>
                <a:gd name="T64" fmla="*/ 10 w 31"/>
                <a:gd name="T65" fmla="*/ 247 h 247"/>
                <a:gd name="T66" fmla="*/ 7 w 31"/>
                <a:gd name="T67" fmla="*/ 247 h 247"/>
                <a:gd name="T68" fmla="*/ 3 w 31"/>
                <a:gd name="T69" fmla="*/ 246 h 247"/>
                <a:gd name="T70" fmla="*/ 1 w 31"/>
                <a:gd name="T71" fmla="*/ 244 h 247"/>
                <a:gd name="T72" fmla="*/ 1 w 31"/>
                <a:gd name="T73" fmla="*/ 242 h 247"/>
                <a:gd name="T74" fmla="*/ 0 w 31"/>
                <a:gd name="T75" fmla="*/ 242 h 247"/>
                <a:gd name="T76" fmla="*/ 0 w 31"/>
                <a:gd name="T77" fmla="*/ 241 h 247"/>
                <a:gd name="T78" fmla="*/ 0 w 31"/>
                <a:gd name="T79" fmla="*/ 239 h 247"/>
                <a:gd name="T80" fmla="*/ 0 w 31"/>
                <a:gd name="T81" fmla="*/ 12 h 247"/>
                <a:gd name="T82" fmla="*/ 0 w 31"/>
                <a:gd name="T83" fmla="*/ 10 h 247"/>
                <a:gd name="T84" fmla="*/ 0 w 31"/>
                <a:gd name="T85" fmla="*/ 8 h 247"/>
                <a:gd name="T86" fmla="*/ 1 w 31"/>
                <a:gd name="T87" fmla="*/ 7 h 247"/>
                <a:gd name="T88" fmla="*/ 1 w 31"/>
                <a:gd name="T89" fmla="*/ 7 h 247"/>
                <a:gd name="T90" fmla="*/ 3 w 31"/>
                <a:gd name="T91" fmla="*/ 5 h 247"/>
                <a:gd name="T92" fmla="*/ 7 w 31"/>
                <a:gd name="T93" fmla="*/ 1 h 247"/>
                <a:gd name="T94" fmla="*/ 10 w 31"/>
                <a:gd name="T95" fmla="*/ 1 h 247"/>
                <a:gd name="T96" fmla="*/ 15 w 31"/>
                <a:gd name="T97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47">
                  <a:moveTo>
                    <a:pt x="7" y="52"/>
                  </a:moveTo>
                  <a:lnTo>
                    <a:pt x="7" y="237"/>
                  </a:lnTo>
                  <a:lnTo>
                    <a:pt x="8" y="239"/>
                  </a:lnTo>
                  <a:lnTo>
                    <a:pt x="8" y="241"/>
                  </a:lnTo>
                  <a:lnTo>
                    <a:pt x="10" y="242"/>
                  </a:lnTo>
                  <a:lnTo>
                    <a:pt x="12" y="242"/>
                  </a:lnTo>
                  <a:lnTo>
                    <a:pt x="15" y="244"/>
                  </a:lnTo>
                  <a:lnTo>
                    <a:pt x="20" y="242"/>
                  </a:lnTo>
                  <a:lnTo>
                    <a:pt x="22" y="242"/>
                  </a:lnTo>
                  <a:lnTo>
                    <a:pt x="24" y="241"/>
                  </a:lnTo>
                  <a:lnTo>
                    <a:pt x="26" y="239"/>
                  </a:lnTo>
                  <a:lnTo>
                    <a:pt x="27" y="237"/>
                  </a:lnTo>
                  <a:lnTo>
                    <a:pt x="27" y="52"/>
                  </a:lnTo>
                  <a:lnTo>
                    <a:pt x="7" y="52"/>
                  </a:lnTo>
                  <a:close/>
                  <a:moveTo>
                    <a:pt x="15" y="0"/>
                  </a:moveTo>
                  <a:lnTo>
                    <a:pt x="20" y="1"/>
                  </a:lnTo>
                  <a:lnTo>
                    <a:pt x="24" y="1"/>
                  </a:lnTo>
                  <a:lnTo>
                    <a:pt x="27" y="5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1" y="10"/>
                  </a:lnTo>
                  <a:lnTo>
                    <a:pt x="31" y="12"/>
                  </a:lnTo>
                  <a:lnTo>
                    <a:pt x="31" y="239"/>
                  </a:lnTo>
                  <a:lnTo>
                    <a:pt x="31" y="241"/>
                  </a:lnTo>
                  <a:lnTo>
                    <a:pt x="29" y="242"/>
                  </a:lnTo>
                  <a:lnTo>
                    <a:pt x="29" y="242"/>
                  </a:lnTo>
                  <a:lnTo>
                    <a:pt x="29" y="244"/>
                  </a:lnTo>
                  <a:lnTo>
                    <a:pt x="27" y="246"/>
                  </a:lnTo>
                  <a:lnTo>
                    <a:pt x="24" y="247"/>
                  </a:lnTo>
                  <a:lnTo>
                    <a:pt x="20" y="247"/>
                  </a:lnTo>
                  <a:lnTo>
                    <a:pt x="15" y="247"/>
                  </a:lnTo>
                  <a:lnTo>
                    <a:pt x="10" y="247"/>
                  </a:lnTo>
                  <a:lnTo>
                    <a:pt x="7" y="247"/>
                  </a:lnTo>
                  <a:lnTo>
                    <a:pt x="3" y="246"/>
                  </a:lnTo>
                  <a:lnTo>
                    <a:pt x="1" y="244"/>
                  </a:lnTo>
                  <a:lnTo>
                    <a:pt x="1" y="242"/>
                  </a:lnTo>
                  <a:lnTo>
                    <a:pt x="0" y="242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5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" name="Freeform 195"/>
            <p:cNvSpPr>
              <a:spLocks/>
            </p:cNvSpPr>
            <p:nvPr/>
          </p:nvSpPr>
          <p:spPr bwMode="auto">
            <a:xfrm>
              <a:off x="490538" y="6399931"/>
              <a:ext cx="68263" cy="111125"/>
            </a:xfrm>
            <a:custGeom>
              <a:avLst/>
              <a:gdLst>
                <a:gd name="T0" fmla="*/ 1 w 43"/>
                <a:gd name="T1" fmla="*/ 0 h 70"/>
                <a:gd name="T2" fmla="*/ 15 w 43"/>
                <a:gd name="T3" fmla="*/ 0 h 70"/>
                <a:gd name="T4" fmla="*/ 15 w 43"/>
                <a:gd name="T5" fmla="*/ 4 h 70"/>
                <a:gd name="T6" fmla="*/ 15 w 43"/>
                <a:gd name="T7" fmla="*/ 4 h 70"/>
                <a:gd name="T8" fmla="*/ 17 w 43"/>
                <a:gd name="T9" fmla="*/ 5 h 70"/>
                <a:gd name="T10" fmla="*/ 38 w 43"/>
                <a:gd name="T11" fmla="*/ 5 h 70"/>
                <a:gd name="T12" fmla="*/ 40 w 43"/>
                <a:gd name="T13" fmla="*/ 4 h 70"/>
                <a:gd name="T14" fmla="*/ 40 w 43"/>
                <a:gd name="T15" fmla="*/ 4 h 70"/>
                <a:gd name="T16" fmla="*/ 40 w 43"/>
                <a:gd name="T17" fmla="*/ 0 h 70"/>
                <a:gd name="T18" fmla="*/ 43 w 43"/>
                <a:gd name="T19" fmla="*/ 0 h 70"/>
                <a:gd name="T20" fmla="*/ 43 w 43"/>
                <a:gd name="T21" fmla="*/ 0 h 70"/>
                <a:gd name="T22" fmla="*/ 43 w 43"/>
                <a:gd name="T23" fmla="*/ 2 h 70"/>
                <a:gd name="T24" fmla="*/ 43 w 43"/>
                <a:gd name="T25" fmla="*/ 68 h 70"/>
                <a:gd name="T26" fmla="*/ 43 w 43"/>
                <a:gd name="T27" fmla="*/ 70 h 70"/>
                <a:gd name="T28" fmla="*/ 43 w 43"/>
                <a:gd name="T29" fmla="*/ 70 h 70"/>
                <a:gd name="T30" fmla="*/ 1 w 43"/>
                <a:gd name="T31" fmla="*/ 70 h 70"/>
                <a:gd name="T32" fmla="*/ 0 w 43"/>
                <a:gd name="T33" fmla="*/ 70 h 70"/>
                <a:gd name="T34" fmla="*/ 0 w 43"/>
                <a:gd name="T35" fmla="*/ 68 h 70"/>
                <a:gd name="T36" fmla="*/ 0 w 43"/>
                <a:gd name="T37" fmla="*/ 2 h 70"/>
                <a:gd name="T38" fmla="*/ 0 w 43"/>
                <a:gd name="T39" fmla="*/ 0 h 70"/>
                <a:gd name="T40" fmla="*/ 1 w 43"/>
                <a:gd name="T4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70">
                  <a:moveTo>
                    <a:pt x="1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7" y="5"/>
                  </a:lnTo>
                  <a:lnTo>
                    <a:pt x="38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2"/>
                  </a:lnTo>
                  <a:lnTo>
                    <a:pt x="43" y="68"/>
                  </a:lnTo>
                  <a:lnTo>
                    <a:pt x="43" y="70"/>
                  </a:lnTo>
                  <a:lnTo>
                    <a:pt x="43" y="70"/>
                  </a:lnTo>
                  <a:lnTo>
                    <a:pt x="1" y="70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8" name="Freeform 196"/>
            <p:cNvSpPr>
              <a:spLocks/>
            </p:cNvSpPr>
            <p:nvPr/>
          </p:nvSpPr>
          <p:spPr bwMode="auto">
            <a:xfrm>
              <a:off x="498475" y="6422156"/>
              <a:ext cx="41275" cy="33338"/>
            </a:xfrm>
            <a:custGeom>
              <a:avLst/>
              <a:gdLst>
                <a:gd name="T0" fmla="*/ 2 w 26"/>
                <a:gd name="T1" fmla="*/ 0 h 21"/>
                <a:gd name="T2" fmla="*/ 24 w 26"/>
                <a:gd name="T3" fmla="*/ 0 h 21"/>
                <a:gd name="T4" fmla="*/ 26 w 26"/>
                <a:gd name="T5" fmla="*/ 0 h 21"/>
                <a:gd name="T6" fmla="*/ 26 w 26"/>
                <a:gd name="T7" fmla="*/ 2 h 21"/>
                <a:gd name="T8" fmla="*/ 26 w 26"/>
                <a:gd name="T9" fmla="*/ 19 h 21"/>
                <a:gd name="T10" fmla="*/ 26 w 26"/>
                <a:gd name="T11" fmla="*/ 19 h 21"/>
                <a:gd name="T12" fmla="*/ 24 w 26"/>
                <a:gd name="T13" fmla="*/ 21 h 21"/>
                <a:gd name="T14" fmla="*/ 2 w 26"/>
                <a:gd name="T15" fmla="*/ 21 h 21"/>
                <a:gd name="T16" fmla="*/ 0 w 26"/>
                <a:gd name="T17" fmla="*/ 19 h 21"/>
                <a:gd name="T18" fmla="*/ 0 w 26"/>
                <a:gd name="T19" fmla="*/ 19 h 21"/>
                <a:gd name="T20" fmla="*/ 0 w 26"/>
                <a:gd name="T21" fmla="*/ 2 h 21"/>
                <a:gd name="T22" fmla="*/ 0 w 26"/>
                <a:gd name="T23" fmla="*/ 0 h 21"/>
                <a:gd name="T24" fmla="*/ 2 w 26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1">
                  <a:moveTo>
                    <a:pt x="2" y="0"/>
                  </a:moveTo>
                  <a:lnTo>
                    <a:pt x="24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9" name="Freeform 197"/>
            <p:cNvSpPr>
              <a:spLocks/>
            </p:cNvSpPr>
            <p:nvPr/>
          </p:nvSpPr>
          <p:spPr bwMode="auto">
            <a:xfrm>
              <a:off x="498475" y="6463431"/>
              <a:ext cx="26988" cy="28575"/>
            </a:xfrm>
            <a:custGeom>
              <a:avLst/>
              <a:gdLst>
                <a:gd name="T0" fmla="*/ 2 w 17"/>
                <a:gd name="T1" fmla="*/ 0 h 18"/>
                <a:gd name="T2" fmla="*/ 17 w 17"/>
                <a:gd name="T3" fmla="*/ 0 h 18"/>
                <a:gd name="T4" fmla="*/ 17 w 17"/>
                <a:gd name="T5" fmla="*/ 0 h 18"/>
                <a:gd name="T6" fmla="*/ 17 w 17"/>
                <a:gd name="T7" fmla="*/ 2 h 18"/>
                <a:gd name="T8" fmla="*/ 17 w 17"/>
                <a:gd name="T9" fmla="*/ 18 h 18"/>
                <a:gd name="T10" fmla="*/ 17 w 17"/>
                <a:gd name="T11" fmla="*/ 18 h 18"/>
                <a:gd name="T12" fmla="*/ 17 w 17"/>
                <a:gd name="T13" fmla="*/ 18 h 18"/>
                <a:gd name="T14" fmla="*/ 2 w 17"/>
                <a:gd name="T15" fmla="*/ 18 h 18"/>
                <a:gd name="T16" fmla="*/ 0 w 17"/>
                <a:gd name="T17" fmla="*/ 18 h 18"/>
                <a:gd name="T18" fmla="*/ 0 w 17"/>
                <a:gd name="T19" fmla="*/ 18 h 18"/>
                <a:gd name="T20" fmla="*/ 0 w 17"/>
                <a:gd name="T21" fmla="*/ 2 h 18"/>
                <a:gd name="T22" fmla="*/ 0 w 17"/>
                <a:gd name="T23" fmla="*/ 0 h 18"/>
                <a:gd name="T24" fmla="*/ 2 w 17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8">
                  <a:moveTo>
                    <a:pt x="2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0" name="Freeform 198"/>
            <p:cNvSpPr>
              <a:spLocks/>
            </p:cNvSpPr>
            <p:nvPr/>
          </p:nvSpPr>
          <p:spPr bwMode="auto">
            <a:xfrm>
              <a:off x="501650" y="6428506"/>
              <a:ext cx="7938" cy="22225"/>
            </a:xfrm>
            <a:custGeom>
              <a:avLst/>
              <a:gdLst>
                <a:gd name="T0" fmla="*/ 1 w 5"/>
                <a:gd name="T1" fmla="*/ 0 h 14"/>
                <a:gd name="T2" fmla="*/ 5 w 5"/>
                <a:gd name="T3" fmla="*/ 0 h 14"/>
                <a:gd name="T4" fmla="*/ 5 w 5"/>
                <a:gd name="T5" fmla="*/ 0 h 14"/>
                <a:gd name="T6" fmla="*/ 5 w 5"/>
                <a:gd name="T7" fmla="*/ 1 h 14"/>
                <a:gd name="T8" fmla="*/ 5 w 5"/>
                <a:gd name="T9" fmla="*/ 12 h 14"/>
                <a:gd name="T10" fmla="*/ 5 w 5"/>
                <a:gd name="T11" fmla="*/ 14 h 14"/>
                <a:gd name="T12" fmla="*/ 5 w 5"/>
                <a:gd name="T13" fmla="*/ 14 h 14"/>
                <a:gd name="T14" fmla="*/ 1 w 5"/>
                <a:gd name="T15" fmla="*/ 14 h 14"/>
                <a:gd name="T16" fmla="*/ 1 w 5"/>
                <a:gd name="T17" fmla="*/ 14 h 14"/>
                <a:gd name="T18" fmla="*/ 0 w 5"/>
                <a:gd name="T19" fmla="*/ 12 h 14"/>
                <a:gd name="T20" fmla="*/ 0 w 5"/>
                <a:gd name="T21" fmla="*/ 1 h 14"/>
                <a:gd name="T22" fmla="*/ 1 w 5"/>
                <a:gd name="T23" fmla="*/ 0 h 14"/>
                <a:gd name="T24" fmla="*/ 1 w 5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14">
                  <a:moveTo>
                    <a:pt x="1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1" name="Freeform 199"/>
            <p:cNvSpPr>
              <a:spLocks/>
            </p:cNvSpPr>
            <p:nvPr/>
          </p:nvSpPr>
          <p:spPr bwMode="auto">
            <a:xfrm>
              <a:off x="514350" y="6428506"/>
              <a:ext cx="17463" cy="22225"/>
            </a:xfrm>
            <a:custGeom>
              <a:avLst/>
              <a:gdLst>
                <a:gd name="T0" fmla="*/ 4 w 11"/>
                <a:gd name="T1" fmla="*/ 0 h 14"/>
                <a:gd name="T2" fmla="*/ 7 w 11"/>
                <a:gd name="T3" fmla="*/ 0 h 14"/>
                <a:gd name="T4" fmla="*/ 9 w 11"/>
                <a:gd name="T5" fmla="*/ 0 h 14"/>
                <a:gd name="T6" fmla="*/ 11 w 11"/>
                <a:gd name="T7" fmla="*/ 1 h 14"/>
                <a:gd name="T8" fmla="*/ 11 w 11"/>
                <a:gd name="T9" fmla="*/ 12 h 14"/>
                <a:gd name="T10" fmla="*/ 9 w 11"/>
                <a:gd name="T11" fmla="*/ 14 h 14"/>
                <a:gd name="T12" fmla="*/ 7 w 11"/>
                <a:gd name="T13" fmla="*/ 14 h 14"/>
                <a:gd name="T14" fmla="*/ 4 w 11"/>
                <a:gd name="T15" fmla="*/ 14 h 14"/>
                <a:gd name="T16" fmla="*/ 2 w 11"/>
                <a:gd name="T17" fmla="*/ 14 h 14"/>
                <a:gd name="T18" fmla="*/ 0 w 11"/>
                <a:gd name="T19" fmla="*/ 12 h 14"/>
                <a:gd name="T20" fmla="*/ 0 w 11"/>
                <a:gd name="T21" fmla="*/ 1 h 14"/>
                <a:gd name="T22" fmla="*/ 2 w 11"/>
                <a:gd name="T23" fmla="*/ 0 h 14"/>
                <a:gd name="T24" fmla="*/ 4 w 11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4">
                  <a:moveTo>
                    <a:pt x="4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2" name="Freeform 200"/>
            <p:cNvSpPr>
              <a:spLocks/>
            </p:cNvSpPr>
            <p:nvPr/>
          </p:nvSpPr>
          <p:spPr bwMode="auto">
            <a:xfrm>
              <a:off x="523875" y="6433268"/>
              <a:ext cx="11113" cy="11113"/>
            </a:xfrm>
            <a:custGeom>
              <a:avLst/>
              <a:gdLst>
                <a:gd name="T0" fmla="*/ 1 w 7"/>
                <a:gd name="T1" fmla="*/ 0 h 7"/>
                <a:gd name="T2" fmla="*/ 5 w 7"/>
                <a:gd name="T3" fmla="*/ 0 h 7"/>
                <a:gd name="T4" fmla="*/ 5 w 7"/>
                <a:gd name="T5" fmla="*/ 0 h 7"/>
                <a:gd name="T6" fmla="*/ 7 w 7"/>
                <a:gd name="T7" fmla="*/ 0 h 7"/>
                <a:gd name="T8" fmla="*/ 7 w 7"/>
                <a:gd name="T9" fmla="*/ 7 h 7"/>
                <a:gd name="T10" fmla="*/ 5 w 7"/>
                <a:gd name="T11" fmla="*/ 7 h 7"/>
                <a:gd name="T12" fmla="*/ 5 w 7"/>
                <a:gd name="T13" fmla="*/ 7 h 7"/>
                <a:gd name="T14" fmla="*/ 1 w 7"/>
                <a:gd name="T15" fmla="*/ 7 h 7"/>
                <a:gd name="T16" fmla="*/ 0 w 7"/>
                <a:gd name="T17" fmla="*/ 7 h 7"/>
                <a:gd name="T18" fmla="*/ 0 w 7"/>
                <a:gd name="T19" fmla="*/ 7 h 7"/>
                <a:gd name="T20" fmla="*/ 0 w 7"/>
                <a:gd name="T21" fmla="*/ 0 h 7"/>
                <a:gd name="T22" fmla="*/ 0 w 7"/>
                <a:gd name="T23" fmla="*/ 0 h 7"/>
                <a:gd name="T24" fmla="*/ 1 w 7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3" name="Freeform 201"/>
            <p:cNvSpPr>
              <a:spLocks/>
            </p:cNvSpPr>
            <p:nvPr/>
          </p:nvSpPr>
          <p:spPr bwMode="auto">
            <a:xfrm>
              <a:off x="525463" y="6436443"/>
              <a:ext cx="11113" cy="4763"/>
            </a:xfrm>
            <a:custGeom>
              <a:avLst/>
              <a:gdLst>
                <a:gd name="T0" fmla="*/ 2 w 7"/>
                <a:gd name="T1" fmla="*/ 0 h 3"/>
                <a:gd name="T2" fmla="*/ 6 w 7"/>
                <a:gd name="T3" fmla="*/ 0 h 3"/>
                <a:gd name="T4" fmla="*/ 7 w 7"/>
                <a:gd name="T5" fmla="*/ 0 h 3"/>
                <a:gd name="T6" fmla="*/ 7 w 7"/>
                <a:gd name="T7" fmla="*/ 0 h 3"/>
                <a:gd name="T8" fmla="*/ 7 w 7"/>
                <a:gd name="T9" fmla="*/ 3 h 3"/>
                <a:gd name="T10" fmla="*/ 7 w 7"/>
                <a:gd name="T11" fmla="*/ 3 h 3"/>
                <a:gd name="T12" fmla="*/ 6 w 7"/>
                <a:gd name="T13" fmla="*/ 3 h 3"/>
                <a:gd name="T14" fmla="*/ 2 w 7"/>
                <a:gd name="T15" fmla="*/ 3 h 3"/>
                <a:gd name="T16" fmla="*/ 0 w 7"/>
                <a:gd name="T17" fmla="*/ 3 h 3"/>
                <a:gd name="T18" fmla="*/ 0 w 7"/>
                <a:gd name="T19" fmla="*/ 3 h 3"/>
                <a:gd name="T20" fmla="*/ 0 w 7"/>
                <a:gd name="T21" fmla="*/ 0 h 3"/>
                <a:gd name="T22" fmla="*/ 0 w 7"/>
                <a:gd name="T23" fmla="*/ 0 h 3"/>
                <a:gd name="T24" fmla="*/ 2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2" y="0"/>
                  </a:move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4" name="Freeform 202"/>
            <p:cNvSpPr>
              <a:spLocks/>
            </p:cNvSpPr>
            <p:nvPr/>
          </p:nvSpPr>
          <p:spPr bwMode="auto">
            <a:xfrm>
              <a:off x="501650" y="6469781"/>
              <a:ext cx="19050" cy="19050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2 h 12"/>
                <a:gd name="T6" fmla="*/ 12 w 12"/>
                <a:gd name="T7" fmla="*/ 10 h 12"/>
                <a:gd name="T8" fmla="*/ 12 w 12"/>
                <a:gd name="T9" fmla="*/ 12 h 12"/>
                <a:gd name="T10" fmla="*/ 12 w 12"/>
                <a:gd name="T11" fmla="*/ 12 h 12"/>
                <a:gd name="T12" fmla="*/ 3 w 12"/>
                <a:gd name="T13" fmla="*/ 12 h 12"/>
                <a:gd name="T14" fmla="*/ 1 w 12"/>
                <a:gd name="T15" fmla="*/ 9 h 12"/>
                <a:gd name="T16" fmla="*/ 1 w 12"/>
                <a:gd name="T17" fmla="*/ 9 h 12"/>
                <a:gd name="T18" fmla="*/ 0 w 12"/>
                <a:gd name="T19" fmla="*/ 7 h 12"/>
                <a:gd name="T20" fmla="*/ 0 w 12"/>
                <a:gd name="T21" fmla="*/ 5 h 12"/>
                <a:gd name="T22" fmla="*/ 1 w 12"/>
                <a:gd name="T23" fmla="*/ 3 h 12"/>
                <a:gd name="T24" fmla="*/ 1 w 12"/>
                <a:gd name="T25" fmla="*/ 3 h 12"/>
                <a:gd name="T26" fmla="*/ 3 w 12"/>
                <a:gd name="T27" fmla="*/ 0 h 12"/>
                <a:gd name="T28" fmla="*/ 12 w 12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3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5" name="Freeform 203"/>
            <p:cNvSpPr>
              <a:spLocks/>
            </p:cNvSpPr>
            <p:nvPr/>
          </p:nvSpPr>
          <p:spPr bwMode="auto">
            <a:xfrm>
              <a:off x="290513" y="6164981"/>
              <a:ext cx="33338" cy="33338"/>
            </a:xfrm>
            <a:custGeom>
              <a:avLst/>
              <a:gdLst>
                <a:gd name="T0" fmla="*/ 10 w 21"/>
                <a:gd name="T1" fmla="*/ 0 h 21"/>
                <a:gd name="T2" fmla="*/ 16 w 21"/>
                <a:gd name="T3" fmla="*/ 2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0 h 21"/>
                <a:gd name="T10" fmla="*/ 21 w 21"/>
                <a:gd name="T11" fmla="*/ 15 h 21"/>
                <a:gd name="T12" fmla="*/ 19 w 21"/>
                <a:gd name="T13" fmla="*/ 17 h 21"/>
                <a:gd name="T14" fmla="*/ 16 w 21"/>
                <a:gd name="T15" fmla="*/ 21 h 21"/>
                <a:gd name="T16" fmla="*/ 10 w 21"/>
                <a:gd name="T17" fmla="*/ 21 h 21"/>
                <a:gd name="T18" fmla="*/ 7 w 21"/>
                <a:gd name="T19" fmla="*/ 21 h 21"/>
                <a:gd name="T20" fmla="*/ 3 w 21"/>
                <a:gd name="T21" fmla="*/ 17 h 21"/>
                <a:gd name="T22" fmla="*/ 2 w 21"/>
                <a:gd name="T23" fmla="*/ 15 h 21"/>
                <a:gd name="T24" fmla="*/ 0 w 21"/>
                <a:gd name="T25" fmla="*/ 10 h 21"/>
                <a:gd name="T26" fmla="*/ 2 w 21"/>
                <a:gd name="T27" fmla="*/ 7 h 21"/>
                <a:gd name="T28" fmla="*/ 3 w 21"/>
                <a:gd name="T29" fmla="*/ 3 h 21"/>
                <a:gd name="T30" fmla="*/ 7 w 21"/>
                <a:gd name="T31" fmla="*/ 2 h 21"/>
                <a:gd name="T32" fmla="*/ 10 w 21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lnTo>
                    <a:pt x="16" y="2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3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6" name="Freeform 204"/>
            <p:cNvSpPr>
              <a:spLocks/>
            </p:cNvSpPr>
            <p:nvPr/>
          </p:nvSpPr>
          <p:spPr bwMode="auto">
            <a:xfrm>
              <a:off x="301625" y="61999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4 h 7"/>
                <a:gd name="T6" fmla="*/ 7 w 7"/>
                <a:gd name="T7" fmla="*/ 6 h 7"/>
                <a:gd name="T8" fmla="*/ 3 w 7"/>
                <a:gd name="T9" fmla="*/ 7 h 7"/>
                <a:gd name="T10" fmla="*/ 2 w 7"/>
                <a:gd name="T11" fmla="*/ 6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7" name="Freeform 206"/>
            <p:cNvSpPr>
              <a:spLocks/>
            </p:cNvSpPr>
            <p:nvPr/>
          </p:nvSpPr>
          <p:spPr bwMode="auto">
            <a:xfrm>
              <a:off x="301625" y="62141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4 h 7"/>
                <a:gd name="T6" fmla="*/ 7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8" name="Freeform 207"/>
            <p:cNvSpPr>
              <a:spLocks/>
            </p:cNvSpPr>
            <p:nvPr/>
          </p:nvSpPr>
          <p:spPr bwMode="auto">
            <a:xfrm>
              <a:off x="301625" y="62284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3 h 7"/>
                <a:gd name="T6" fmla="*/ 7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3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9" name="Freeform 208"/>
            <p:cNvSpPr>
              <a:spLocks/>
            </p:cNvSpPr>
            <p:nvPr/>
          </p:nvSpPr>
          <p:spPr bwMode="auto">
            <a:xfrm>
              <a:off x="390525" y="6164981"/>
              <a:ext cx="33338" cy="33338"/>
            </a:xfrm>
            <a:custGeom>
              <a:avLst/>
              <a:gdLst>
                <a:gd name="T0" fmla="*/ 10 w 21"/>
                <a:gd name="T1" fmla="*/ 0 h 21"/>
                <a:gd name="T2" fmla="*/ 15 w 21"/>
                <a:gd name="T3" fmla="*/ 2 h 21"/>
                <a:gd name="T4" fmla="*/ 17 w 21"/>
                <a:gd name="T5" fmla="*/ 3 h 21"/>
                <a:gd name="T6" fmla="*/ 21 w 21"/>
                <a:gd name="T7" fmla="*/ 7 h 21"/>
                <a:gd name="T8" fmla="*/ 21 w 21"/>
                <a:gd name="T9" fmla="*/ 10 h 21"/>
                <a:gd name="T10" fmla="*/ 21 w 21"/>
                <a:gd name="T11" fmla="*/ 15 h 21"/>
                <a:gd name="T12" fmla="*/ 17 w 21"/>
                <a:gd name="T13" fmla="*/ 17 h 21"/>
                <a:gd name="T14" fmla="*/ 15 w 21"/>
                <a:gd name="T15" fmla="*/ 21 h 21"/>
                <a:gd name="T16" fmla="*/ 10 w 21"/>
                <a:gd name="T17" fmla="*/ 21 h 21"/>
                <a:gd name="T18" fmla="*/ 7 w 21"/>
                <a:gd name="T19" fmla="*/ 21 h 21"/>
                <a:gd name="T20" fmla="*/ 3 w 21"/>
                <a:gd name="T21" fmla="*/ 17 h 21"/>
                <a:gd name="T22" fmla="*/ 2 w 21"/>
                <a:gd name="T23" fmla="*/ 15 h 21"/>
                <a:gd name="T24" fmla="*/ 0 w 21"/>
                <a:gd name="T25" fmla="*/ 10 h 21"/>
                <a:gd name="T26" fmla="*/ 2 w 21"/>
                <a:gd name="T27" fmla="*/ 7 h 21"/>
                <a:gd name="T28" fmla="*/ 3 w 21"/>
                <a:gd name="T29" fmla="*/ 3 h 21"/>
                <a:gd name="T30" fmla="*/ 7 w 21"/>
                <a:gd name="T31" fmla="*/ 2 h 21"/>
                <a:gd name="T32" fmla="*/ 10 w 21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lnTo>
                    <a:pt x="15" y="2"/>
                  </a:lnTo>
                  <a:lnTo>
                    <a:pt x="17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7" y="17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3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0" name="Freeform 209"/>
            <p:cNvSpPr>
              <a:spLocks/>
            </p:cNvSpPr>
            <p:nvPr/>
          </p:nvSpPr>
          <p:spPr bwMode="auto">
            <a:xfrm>
              <a:off x="401638" y="61999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2 w 7"/>
                <a:gd name="T11" fmla="*/ 6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1" name="Freeform 210"/>
            <p:cNvSpPr>
              <a:spLocks/>
            </p:cNvSpPr>
            <p:nvPr/>
          </p:nvSpPr>
          <p:spPr bwMode="auto">
            <a:xfrm>
              <a:off x="401638" y="62141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2" name="Freeform 211"/>
            <p:cNvSpPr>
              <a:spLocks/>
            </p:cNvSpPr>
            <p:nvPr/>
          </p:nvSpPr>
          <p:spPr bwMode="auto">
            <a:xfrm>
              <a:off x="401638" y="62284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2 w 7"/>
                <a:gd name="T11" fmla="*/ 5 h 7"/>
                <a:gd name="T12" fmla="*/ 0 w 7"/>
                <a:gd name="T13" fmla="*/ 3 h 7"/>
                <a:gd name="T14" fmla="*/ 2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3" name="Freeform 212"/>
            <p:cNvSpPr>
              <a:spLocks/>
            </p:cNvSpPr>
            <p:nvPr/>
          </p:nvSpPr>
          <p:spPr bwMode="auto">
            <a:xfrm>
              <a:off x="514350" y="6161806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2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2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4" name="Freeform 213"/>
            <p:cNvSpPr>
              <a:spLocks/>
            </p:cNvSpPr>
            <p:nvPr/>
          </p:nvSpPr>
          <p:spPr bwMode="auto">
            <a:xfrm>
              <a:off x="514350" y="61760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3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5" name="Freeform 214"/>
            <p:cNvSpPr>
              <a:spLocks/>
            </p:cNvSpPr>
            <p:nvPr/>
          </p:nvSpPr>
          <p:spPr bwMode="auto">
            <a:xfrm>
              <a:off x="514350" y="61887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6 h 7"/>
                <a:gd name="T8" fmla="*/ 2 w 6"/>
                <a:gd name="T9" fmla="*/ 7 h 7"/>
                <a:gd name="T10" fmla="*/ 0 w 6"/>
                <a:gd name="T11" fmla="*/ 6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6" name="Freeform 215"/>
            <p:cNvSpPr>
              <a:spLocks/>
            </p:cNvSpPr>
            <p:nvPr/>
          </p:nvSpPr>
          <p:spPr bwMode="auto">
            <a:xfrm>
              <a:off x="514350" y="6203081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7" name="Freeform 216"/>
            <p:cNvSpPr>
              <a:spLocks/>
            </p:cNvSpPr>
            <p:nvPr/>
          </p:nvSpPr>
          <p:spPr bwMode="auto">
            <a:xfrm>
              <a:off x="498475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8" name="Freeform 217"/>
            <p:cNvSpPr>
              <a:spLocks/>
            </p:cNvSpPr>
            <p:nvPr/>
          </p:nvSpPr>
          <p:spPr bwMode="auto">
            <a:xfrm>
              <a:off x="498475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3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9" name="Freeform 218"/>
            <p:cNvSpPr>
              <a:spLocks/>
            </p:cNvSpPr>
            <p:nvPr/>
          </p:nvSpPr>
          <p:spPr bwMode="auto">
            <a:xfrm>
              <a:off x="498475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0" name="Freeform 219"/>
            <p:cNvSpPr>
              <a:spLocks/>
            </p:cNvSpPr>
            <p:nvPr/>
          </p:nvSpPr>
          <p:spPr bwMode="auto">
            <a:xfrm>
              <a:off x="498475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1" name="Freeform 220"/>
            <p:cNvSpPr>
              <a:spLocks/>
            </p:cNvSpPr>
            <p:nvPr/>
          </p:nvSpPr>
          <p:spPr bwMode="auto">
            <a:xfrm>
              <a:off x="603250" y="6161806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4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2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2" name="Freeform 221"/>
            <p:cNvSpPr>
              <a:spLocks/>
            </p:cNvSpPr>
            <p:nvPr/>
          </p:nvSpPr>
          <p:spPr bwMode="auto">
            <a:xfrm>
              <a:off x="603250" y="6176094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4 w 7"/>
                <a:gd name="T9" fmla="*/ 7 h 7"/>
                <a:gd name="T10" fmla="*/ 2 w 7"/>
                <a:gd name="T11" fmla="*/ 5 h 7"/>
                <a:gd name="T12" fmla="*/ 0 w 7"/>
                <a:gd name="T13" fmla="*/ 3 h 7"/>
                <a:gd name="T14" fmla="*/ 2 w 7"/>
                <a:gd name="T15" fmla="*/ 0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3" name="Freeform 222"/>
            <p:cNvSpPr>
              <a:spLocks/>
            </p:cNvSpPr>
            <p:nvPr/>
          </p:nvSpPr>
          <p:spPr bwMode="auto">
            <a:xfrm>
              <a:off x="603250" y="6188794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4 w 7"/>
                <a:gd name="T9" fmla="*/ 7 h 7"/>
                <a:gd name="T10" fmla="*/ 2 w 7"/>
                <a:gd name="T11" fmla="*/ 6 h 7"/>
                <a:gd name="T12" fmla="*/ 0 w 7"/>
                <a:gd name="T13" fmla="*/ 4 h 7"/>
                <a:gd name="T14" fmla="*/ 2 w 7"/>
                <a:gd name="T15" fmla="*/ 0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4" name="Freeform 223"/>
            <p:cNvSpPr>
              <a:spLocks/>
            </p:cNvSpPr>
            <p:nvPr/>
          </p:nvSpPr>
          <p:spPr bwMode="auto">
            <a:xfrm>
              <a:off x="603250" y="6203081"/>
              <a:ext cx="11113" cy="11113"/>
            </a:xfrm>
            <a:custGeom>
              <a:avLst/>
              <a:gdLst>
                <a:gd name="T0" fmla="*/ 4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4 w 7"/>
                <a:gd name="T9" fmla="*/ 7 h 7"/>
                <a:gd name="T10" fmla="*/ 2 w 7"/>
                <a:gd name="T11" fmla="*/ 5 h 7"/>
                <a:gd name="T12" fmla="*/ 0 w 7"/>
                <a:gd name="T13" fmla="*/ 4 h 7"/>
                <a:gd name="T14" fmla="*/ 2 w 7"/>
                <a:gd name="T15" fmla="*/ 0 h 7"/>
                <a:gd name="T16" fmla="*/ 4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5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5" name="Freeform 224"/>
            <p:cNvSpPr>
              <a:spLocks/>
            </p:cNvSpPr>
            <p:nvPr/>
          </p:nvSpPr>
          <p:spPr bwMode="auto">
            <a:xfrm>
              <a:off x="587375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2 h 7"/>
                <a:gd name="T4" fmla="*/ 7 w 7"/>
                <a:gd name="T5" fmla="*/ 4 h 7"/>
                <a:gd name="T6" fmla="*/ 7 w 7"/>
                <a:gd name="T7" fmla="*/ 5 h 7"/>
                <a:gd name="T8" fmla="*/ 3 w 7"/>
                <a:gd name="T9" fmla="*/ 7 h 7"/>
                <a:gd name="T10" fmla="*/ 1 w 7"/>
                <a:gd name="T11" fmla="*/ 5 h 7"/>
                <a:gd name="T12" fmla="*/ 0 w 7"/>
                <a:gd name="T13" fmla="*/ 4 h 7"/>
                <a:gd name="T14" fmla="*/ 1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6" name="Freeform 225"/>
            <p:cNvSpPr>
              <a:spLocks/>
            </p:cNvSpPr>
            <p:nvPr/>
          </p:nvSpPr>
          <p:spPr bwMode="auto">
            <a:xfrm>
              <a:off x="587375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0 h 7"/>
                <a:gd name="T4" fmla="*/ 7 w 7"/>
                <a:gd name="T5" fmla="*/ 3 h 7"/>
                <a:gd name="T6" fmla="*/ 7 w 7"/>
                <a:gd name="T7" fmla="*/ 5 h 7"/>
                <a:gd name="T8" fmla="*/ 3 w 7"/>
                <a:gd name="T9" fmla="*/ 7 h 7"/>
                <a:gd name="T10" fmla="*/ 1 w 7"/>
                <a:gd name="T11" fmla="*/ 5 h 7"/>
                <a:gd name="T12" fmla="*/ 0 w 7"/>
                <a:gd name="T13" fmla="*/ 3 h 7"/>
                <a:gd name="T14" fmla="*/ 1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7" name="Freeform 226"/>
            <p:cNvSpPr>
              <a:spLocks/>
            </p:cNvSpPr>
            <p:nvPr/>
          </p:nvSpPr>
          <p:spPr bwMode="auto">
            <a:xfrm>
              <a:off x="587375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0 h 7"/>
                <a:gd name="T4" fmla="*/ 7 w 7"/>
                <a:gd name="T5" fmla="*/ 4 h 7"/>
                <a:gd name="T6" fmla="*/ 7 w 7"/>
                <a:gd name="T7" fmla="*/ 6 h 7"/>
                <a:gd name="T8" fmla="*/ 3 w 7"/>
                <a:gd name="T9" fmla="*/ 7 h 7"/>
                <a:gd name="T10" fmla="*/ 1 w 7"/>
                <a:gd name="T11" fmla="*/ 6 h 7"/>
                <a:gd name="T12" fmla="*/ 0 w 7"/>
                <a:gd name="T13" fmla="*/ 4 h 7"/>
                <a:gd name="T14" fmla="*/ 1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" name="Freeform 227"/>
            <p:cNvSpPr>
              <a:spLocks/>
            </p:cNvSpPr>
            <p:nvPr/>
          </p:nvSpPr>
          <p:spPr bwMode="auto">
            <a:xfrm>
              <a:off x="587375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0 h 7"/>
                <a:gd name="T4" fmla="*/ 7 w 7"/>
                <a:gd name="T5" fmla="*/ 4 h 7"/>
                <a:gd name="T6" fmla="*/ 7 w 7"/>
                <a:gd name="T7" fmla="*/ 5 h 7"/>
                <a:gd name="T8" fmla="*/ 3 w 7"/>
                <a:gd name="T9" fmla="*/ 7 h 7"/>
                <a:gd name="T10" fmla="*/ 1 w 7"/>
                <a:gd name="T11" fmla="*/ 5 h 7"/>
                <a:gd name="T12" fmla="*/ 0 w 7"/>
                <a:gd name="T13" fmla="*/ 4 h 7"/>
                <a:gd name="T14" fmla="*/ 1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9" name="Freeform 228"/>
            <p:cNvSpPr>
              <a:spLocks/>
            </p:cNvSpPr>
            <p:nvPr/>
          </p:nvSpPr>
          <p:spPr bwMode="auto">
            <a:xfrm>
              <a:off x="700088" y="6161806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2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2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0" name="Freeform 229"/>
            <p:cNvSpPr>
              <a:spLocks/>
            </p:cNvSpPr>
            <p:nvPr/>
          </p:nvSpPr>
          <p:spPr bwMode="auto">
            <a:xfrm>
              <a:off x="700088" y="61760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3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3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1" name="Freeform 230"/>
            <p:cNvSpPr>
              <a:spLocks/>
            </p:cNvSpPr>
            <p:nvPr/>
          </p:nvSpPr>
          <p:spPr bwMode="auto">
            <a:xfrm>
              <a:off x="700088" y="6188794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6 h 7"/>
                <a:gd name="T8" fmla="*/ 2 w 6"/>
                <a:gd name="T9" fmla="*/ 7 h 7"/>
                <a:gd name="T10" fmla="*/ 0 w 6"/>
                <a:gd name="T11" fmla="*/ 6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2" name="Freeform 231"/>
            <p:cNvSpPr>
              <a:spLocks/>
            </p:cNvSpPr>
            <p:nvPr/>
          </p:nvSpPr>
          <p:spPr bwMode="auto">
            <a:xfrm>
              <a:off x="700088" y="6203081"/>
              <a:ext cx="9525" cy="11113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0 h 7"/>
                <a:gd name="T4" fmla="*/ 6 w 6"/>
                <a:gd name="T5" fmla="*/ 4 h 7"/>
                <a:gd name="T6" fmla="*/ 6 w 6"/>
                <a:gd name="T7" fmla="*/ 5 h 7"/>
                <a:gd name="T8" fmla="*/ 2 w 6"/>
                <a:gd name="T9" fmla="*/ 7 h 7"/>
                <a:gd name="T10" fmla="*/ 0 w 6"/>
                <a:gd name="T11" fmla="*/ 5 h 7"/>
                <a:gd name="T12" fmla="*/ 0 w 6"/>
                <a:gd name="T13" fmla="*/ 4 h 7"/>
                <a:gd name="T14" fmla="*/ 0 w 6"/>
                <a:gd name="T15" fmla="*/ 0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3" name="Freeform 232"/>
            <p:cNvSpPr>
              <a:spLocks/>
            </p:cNvSpPr>
            <p:nvPr/>
          </p:nvSpPr>
          <p:spPr bwMode="auto">
            <a:xfrm>
              <a:off x="684213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4" name="Freeform 233"/>
            <p:cNvSpPr>
              <a:spLocks/>
            </p:cNvSpPr>
            <p:nvPr/>
          </p:nvSpPr>
          <p:spPr bwMode="auto">
            <a:xfrm>
              <a:off x="684213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3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5" name="Freeform 234"/>
            <p:cNvSpPr>
              <a:spLocks/>
            </p:cNvSpPr>
            <p:nvPr/>
          </p:nvSpPr>
          <p:spPr bwMode="auto">
            <a:xfrm>
              <a:off x="684213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6" name="Freeform 235"/>
            <p:cNvSpPr>
              <a:spLocks/>
            </p:cNvSpPr>
            <p:nvPr/>
          </p:nvSpPr>
          <p:spPr bwMode="auto">
            <a:xfrm>
              <a:off x="684213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7" name="Freeform 236"/>
            <p:cNvSpPr>
              <a:spLocks/>
            </p:cNvSpPr>
            <p:nvPr/>
          </p:nvSpPr>
          <p:spPr bwMode="auto">
            <a:xfrm>
              <a:off x="800100" y="6161806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2 h 7"/>
                <a:gd name="T4" fmla="*/ 5 w 5"/>
                <a:gd name="T5" fmla="*/ 4 h 7"/>
                <a:gd name="T6" fmla="*/ 5 w 5"/>
                <a:gd name="T7" fmla="*/ 5 h 7"/>
                <a:gd name="T8" fmla="*/ 4 w 5"/>
                <a:gd name="T9" fmla="*/ 7 h 7"/>
                <a:gd name="T10" fmla="*/ 0 w 5"/>
                <a:gd name="T11" fmla="*/ 5 h 7"/>
                <a:gd name="T12" fmla="*/ 0 w 5"/>
                <a:gd name="T13" fmla="*/ 4 h 7"/>
                <a:gd name="T14" fmla="*/ 0 w 5"/>
                <a:gd name="T15" fmla="*/ 2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8" name="Freeform 237"/>
            <p:cNvSpPr>
              <a:spLocks/>
            </p:cNvSpPr>
            <p:nvPr/>
          </p:nvSpPr>
          <p:spPr bwMode="auto">
            <a:xfrm>
              <a:off x="800100" y="6176094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0 h 7"/>
                <a:gd name="T4" fmla="*/ 5 w 5"/>
                <a:gd name="T5" fmla="*/ 3 h 7"/>
                <a:gd name="T6" fmla="*/ 5 w 5"/>
                <a:gd name="T7" fmla="*/ 5 h 7"/>
                <a:gd name="T8" fmla="*/ 4 w 5"/>
                <a:gd name="T9" fmla="*/ 7 h 7"/>
                <a:gd name="T10" fmla="*/ 0 w 5"/>
                <a:gd name="T11" fmla="*/ 5 h 7"/>
                <a:gd name="T12" fmla="*/ 0 w 5"/>
                <a:gd name="T13" fmla="*/ 3 h 7"/>
                <a:gd name="T14" fmla="*/ 0 w 5"/>
                <a:gd name="T15" fmla="*/ 0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9" name="Freeform 238"/>
            <p:cNvSpPr>
              <a:spLocks/>
            </p:cNvSpPr>
            <p:nvPr/>
          </p:nvSpPr>
          <p:spPr bwMode="auto">
            <a:xfrm>
              <a:off x="800100" y="6188794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0 h 7"/>
                <a:gd name="T4" fmla="*/ 5 w 5"/>
                <a:gd name="T5" fmla="*/ 4 h 7"/>
                <a:gd name="T6" fmla="*/ 5 w 5"/>
                <a:gd name="T7" fmla="*/ 6 h 7"/>
                <a:gd name="T8" fmla="*/ 4 w 5"/>
                <a:gd name="T9" fmla="*/ 7 h 7"/>
                <a:gd name="T10" fmla="*/ 0 w 5"/>
                <a:gd name="T11" fmla="*/ 6 h 7"/>
                <a:gd name="T12" fmla="*/ 0 w 5"/>
                <a:gd name="T13" fmla="*/ 4 h 7"/>
                <a:gd name="T14" fmla="*/ 0 w 5"/>
                <a:gd name="T15" fmla="*/ 0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0" name="Freeform 239"/>
            <p:cNvSpPr>
              <a:spLocks/>
            </p:cNvSpPr>
            <p:nvPr/>
          </p:nvSpPr>
          <p:spPr bwMode="auto">
            <a:xfrm>
              <a:off x="800100" y="6203081"/>
              <a:ext cx="7938" cy="11113"/>
            </a:xfrm>
            <a:custGeom>
              <a:avLst/>
              <a:gdLst>
                <a:gd name="T0" fmla="*/ 4 w 5"/>
                <a:gd name="T1" fmla="*/ 0 h 7"/>
                <a:gd name="T2" fmla="*/ 5 w 5"/>
                <a:gd name="T3" fmla="*/ 0 h 7"/>
                <a:gd name="T4" fmla="*/ 5 w 5"/>
                <a:gd name="T5" fmla="*/ 4 h 7"/>
                <a:gd name="T6" fmla="*/ 5 w 5"/>
                <a:gd name="T7" fmla="*/ 5 h 7"/>
                <a:gd name="T8" fmla="*/ 4 w 5"/>
                <a:gd name="T9" fmla="*/ 7 h 7"/>
                <a:gd name="T10" fmla="*/ 0 w 5"/>
                <a:gd name="T11" fmla="*/ 5 h 7"/>
                <a:gd name="T12" fmla="*/ 0 w 5"/>
                <a:gd name="T13" fmla="*/ 4 h 7"/>
                <a:gd name="T14" fmla="*/ 0 w 5"/>
                <a:gd name="T15" fmla="*/ 0 h 7"/>
                <a:gd name="T16" fmla="*/ 4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1" name="Freeform 240"/>
            <p:cNvSpPr>
              <a:spLocks/>
            </p:cNvSpPr>
            <p:nvPr/>
          </p:nvSpPr>
          <p:spPr bwMode="auto">
            <a:xfrm>
              <a:off x="784225" y="6161806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2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2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2" name="Freeform 241"/>
            <p:cNvSpPr>
              <a:spLocks/>
            </p:cNvSpPr>
            <p:nvPr/>
          </p:nvSpPr>
          <p:spPr bwMode="auto">
            <a:xfrm>
              <a:off x="784225" y="61760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3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3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3" name="Freeform 242"/>
            <p:cNvSpPr>
              <a:spLocks/>
            </p:cNvSpPr>
            <p:nvPr/>
          </p:nvSpPr>
          <p:spPr bwMode="auto">
            <a:xfrm>
              <a:off x="784225" y="6188794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6 h 7"/>
                <a:gd name="T8" fmla="*/ 3 w 7"/>
                <a:gd name="T9" fmla="*/ 7 h 7"/>
                <a:gd name="T10" fmla="*/ 0 w 7"/>
                <a:gd name="T11" fmla="*/ 6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4" name="Freeform 243"/>
            <p:cNvSpPr>
              <a:spLocks/>
            </p:cNvSpPr>
            <p:nvPr/>
          </p:nvSpPr>
          <p:spPr bwMode="auto">
            <a:xfrm>
              <a:off x="784225" y="6203081"/>
              <a:ext cx="11113" cy="11113"/>
            </a:xfrm>
            <a:custGeom>
              <a:avLst/>
              <a:gdLst>
                <a:gd name="T0" fmla="*/ 3 w 7"/>
                <a:gd name="T1" fmla="*/ 0 h 7"/>
                <a:gd name="T2" fmla="*/ 5 w 7"/>
                <a:gd name="T3" fmla="*/ 0 h 7"/>
                <a:gd name="T4" fmla="*/ 7 w 7"/>
                <a:gd name="T5" fmla="*/ 4 h 7"/>
                <a:gd name="T6" fmla="*/ 5 w 7"/>
                <a:gd name="T7" fmla="*/ 5 h 7"/>
                <a:gd name="T8" fmla="*/ 3 w 7"/>
                <a:gd name="T9" fmla="*/ 7 h 7"/>
                <a:gd name="T10" fmla="*/ 0 w 7"/>
                <a:gd name="T11" fmla="*/ 5 h 7"/>
                <a:gd name="T12" fmla="*/ 0 w 7"/>
                <a:gd name="T13" fmla="*/ 4 h 7"/>
                <a:gd name="T14" fmla="*/ 0 w 7"/>
                <a:gd name="T15" fmla="*/ 0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5" y="0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5" name="Line 244"/>
            <p:cNvSpPr>
              <a:spLocks noChangeShapeType="1"/>
            </p:cNvSpPr>
            <p:nvPr/>
          </p:nvSpPr>
          <p:spPr bwMode="auto">
            <a:xfrm>
              <a:off x="282575" y="6250706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6" name="Line 245"/>
            <p:cNvSpPr>
              <a:spLocks noChangeShapeType="1"/>
            </p:cNvSpPr>
            <p:nvPr/>
          </p:nvSpPr>
          <p:spPr bwMode="auto">
            <a:xfrm>
              <a:off x="382588" y="6250706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7" name="Line 246"/>
            <p:cNvSpPr>
              <a:spLocks noChangeShapeType="1"/>
            </p:cNvSpPr>
            <p:nvPr/>
          </p:nvSpPr>
          <p:spPr bwMode="auto">
            <a:xfrm>
              <a:off x="576263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8" name="Line 247"/>
            <p:cNvSpPr>
              <a:spLocks noChangeShapeType="1"/>
            </p:cNvSpPr>
            <p:nvPr/>
          </p:nvSpPr>
          <p:spPr bwMode="auto">
            <a:xfrm>
              <a:off x="677863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9" name="Line 248"/>
            <p:cNvSpPr>
              <a:spLocks noChangeShapeType="1"/>
            </p:cNvSpPr>
            <p:nvPr/>
          </p:nvSpPr>
          <p:spPr bwMode="auto">
            <a:xfrm>
              <a:off x="773113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0" name="Line 249"/>
            <p:cNvSpPr>
              <a:spLocks noChangeShapeType="1"/>
            </p:cNvSpPr>
            <p:nvPr/>
          </p:nvSpPr>
          <p:spPr bwMode="auto">
            <a:xfrm>
              <a:off x="869950" y="6228481"/>
              <a:ext cx="968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1" name="Freeform 250"/>
            <p:cNvSpPr>
              <a:spLocks noEditPoints="1"/>
            </p:cNvSpPr>
            <p:nvPr/>
          </p:nvSpPr>
          <p:spPr bwMode="auto">
            <a:xfrm>
              <a:off x="473075" y="6228481"/>
              <a:ext cx="96838" cy="22225"/>
            </a:xfrm>
            <a:custGeom>
              <a:avLst/>
              <a:gdLst>
                <a:gd name="T0" fmla="*/ 47 w 61"/>
                <a:gd name="T1" fmla="*/ 3 h 14"/>
                <a:gd name="T2" fmla="*/ 42 w 61"/>
                <a:gd name="T3" fmla="*/ 3 h 14"/>
                <a:gd name="T4" fmla="*/ 33 w 61"/>
                <a:gd name="T5" fmla="*/ 9 h 14"/>
                <a:gd name="T6" fmla="*/ 25 w 61"/>
                <a:gd name="T7" fmla="*/ 10 h 14"/>
                <a:gd name="T8" fmla="*/ 14 w 61"/>
                <a:gd name="T9" fmla="*/ 12 h 14"/>
                <a:gd name="T10" fmla="*/ 5 w 61"/>
                <a:gd name="T11" fmla="*/ 14 h 14"/>
                <a:gd name="T12" fmla="*/ 0 w 61"/>
                <a:gd name="T13" fmla="*/ 14 h 14"/>
                <a:gd name="T14" fmla="*/ 47 w 61"/>
                <a:gd name="T15" fmla="*/ 3 h 14"/>
                <a:gd name="T16" fmla="*/ 61 w 61"/>
                <a:gd name="T17" fmla="*/ 0 h 14"/>
                <a:gd name="T18" fmla="*/ 47 w 61"/>
                <a:gd name="T19" fmla="*/ 3 h 14"/>
                <a:gd name="T20" fmla="*/ 53 w 61"/>
                <a:gd name="T21" fmla="*/ 2 h 14"/>
                <a:gd name="T22" fmla="*/ 59 w 61"/>
                <a:gd name="T23" fmla="*/ 0 h 14"/>
                <a:gd name="T24" fmla="*/ 61 w 61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4">
                  <a:moveTo>
                    <a:pt x="47" y="3"/>
                  </a:moveTo>
                  <a:lnTo>
                    <a:pt x="42" y="3"/>
                  </a:lnTo>
                  <a:lnTo>
                    <a:pt x="33" y="9"/>
                  </a:lnTo>
                  <a:lnTo>
                    <a:pt x="25" y="10"/>
                  </a:lnTo>
                  <a:lnTo>
                    <a:pt x="14" y="12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47" y="3"/>
                  </a:lnTo>
                  <a:close/>
                  <a:moveTo>
                    <a:pt x="61" y="0"/>
                  </a:moveTo>
                  <a:lnTo>
                    <a:pt x="47" y="3"/>
                  </a:lnTo>
                  <a:lnTo>
                    <a:pt x="53" y="2"/>
                  </a:lnTo>
                  <a:lnTo>
                    <a:pt x="5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2" name="Line 251"/>
            <p:cNvSpPr>
              <a:spLocks noChangeShapeType="1"/>
            </p:cNvSpPr>
            <p:nvPr/>
          </p:nvSpPr>
          <p:spPr bwMode="auto">
            <a:xfrm>
              <a:off x="473075" y="6250706"/>
              <a:ext cx="7938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3" name="Line 252"/>
            <p:cNvSpPr>
              <a:spLocks noChangeShapeType="1"/>
            </p:cNvSpPr>
            <p:nvPr/>
          </p:nvSpPr>
          <p:spPr bwMode="auto">
            <a:xfrm flipV="1">
              <a:off x="481013" y="6247531"/>
              <a:ext cx="14288" cy="317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4" name="Line 253"/>
            <p:cNvSpPr>
              <a:spLocks noChangeShapeType="1"/>
            </p:cNvSpPr>
            <p:nvPr/>
          </p:nvSpPr>
          <p:spPr bwMode="auto">
            <a:xfrm flipV="1">
              <a:off x="495300" y="6244356"/>
              <a:ext cx="17463" cy="317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5" name="Line 254"/>
            <p:cNvSpPr>
              <a:spLocks noChangeShapeType="1"/>
            </p:cNvSpPr>
            <p:nvPr/>
          </p:nvSpPr>
          <p:spPr bwMode="auto">
            <a:xfrm flipV="1">
              <a:off x="512763" y="6242769"/>
              <a:ext cx="12700" cy="1588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6" name="Line 255"/>
            <p:cNvSpPr>
              <a:spLocks noChangeShapeType="1"/>
            </p:cNvSpPr>
            <p:nvPr/>
          </p:nvSpPr>
          <p:spPr bwMode="auto">
            <a:xfrm flipV="1">
              <a:off x="525463" y="6233244"/>
              <a:ext cx="14288" cy="952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7" name="Line 256"/>
            <p:cNvSpPr>
              <a:spLocks noChangeShapeType="1"/>
            </p:cNvSpPr>
            <p:nvPr/>
          </p:nvSpPr>
          <p:spPr bwMode="auto">
            <a:xfrm flipV="1">
              <a:off x="539750" y="6231656"/>
              <a:ext cx="17463" cy="1588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8" name="Line 257"/>
            <p:cNvSpPr>
              <a:spLocks noChangeShapeType="1"/>
            </p:cNvSpPr>
            <p:nvPr/>
          </p:nvSpPr>
          <p:spPr bwMode="auto">
            <a:xfrm flipV="1">
              <a:off x="557213" y="6228481"/>
              <a:ext cx="9525" cy="3175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9" name="Line 258"/>
            <p:cNvSpPr>
              <a:spLocks noChangeShapeType="1"/>
            </p:cNvSpPr>
            <p:nvPr/>
          </p:nvSpPr>
          <p:spPr bwMode="auto">
            <a:xfrm>
              <a:off x="566738" y="6228481"/>
              <a:ext cx="3175" cy="0"/>
            </a:xfrm>
            <a:prstGeom prst="line">
              <a:avLst/>
            </a:prstGeom>
            <a:noFill/>
            <a:ln w="7938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0" name="Line 259"/>
            <p:cNvSpPr>
              <a:spLocks noChangeShapeType="1"/>
            </p:cNvSpPr>
            <p:nvPr/>
          </p:nvSpPr>
          <p:spPr bwMode="auto">
            <a:xfrm>
              <a:off x="881063" y="6172919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1" name="Line 260"/>
            <p:cNvSpPr>
              <a:spLocks noChangeShapeType="1"/>
            </p:cNvSpPr>
            <p:nvPr/>
          </p:nvSpPr>
          <p:spPr bwMode="auto">
            <a:xfrm>
              <a:off x="881063" y="6187206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2" name="Line 261"/>
            <p:cNvSpPr>
              <a:spLocks noChangeShapeType="1"/>
            </p:cNvSpPr>
            <p:nvPr/>
          </p:nvSpPr>
          <p:spPr bwMode="auto">
            <a:xfrm>
              <a:off x="881063" y="6198319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3" name="Line 262"/>
            <p:cNvSpPr>
              <a:spLocks noChangeShapeType="1"/>
            </p:cNvSpPr>
            <p:nvPr/>
          </p:nvSpPr>
          <p:spPr bwMode="auto">
            <a:xfrm>
              <a:off x="881063" y="6209431"/>
              <a:ext cx="7143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4" name="Freeform 263"/>
            <p:cNvSpPr>
              <a:spLocks/>
            </p:cNvSpPr>
            <p:nvPr/>
          </p:nvSpPr>
          <p:spPr bwMode="auto">
            <a:xfrm>
              <a:off x="885825" y="6253881"/>
              <a:ext cx="63500" cy="257175"/>
            </a:xfrm>
            <a:custGeom>
              <a:avLst/>
              <a:gdLst>
                <a:gd name="T0" fmla="*/ 0 w 40"/>
                <a:gd name="T1" fmla="*/ 0 h 162"/>
                <a:gd name="T2" fmla="*/ 39 w 40"/>
                <a:gd name="T3" fmla="*/ 0 h 162"/>
                <a:gd name="T4" fmla="*/ 40 w 40"/>
                <a:gd name="T5" fmla="*/ 0 h 162"/>
                <a:gd name="T6" fmla="*/ 40 w 40"/>
                <a:gd name="T7" fmla="*/ 1 h 162"/>
                <a:gd name="T8" fmla="*/ 40 w 40"/>
                <a:gd name="T9" fmla="*/ 160 h 162"/>
                <a:gd name="T10" fmla="*/ 40 w 40"/>
                <a:gd name="T11" fmla="*/ 162 h 162"/>
                <a:gd name="T12" fmla="*/ 39 w 40"/>
                <a:gd name="T13" fmla="*/ 162 h 162"/>
                <a:gd name="T14" fmla="*/ 0 w 40"/>
                <a:gd name="T15" fmla="*/ 162 h 162"/>
                <a:gd name="T16" fmla="*/ 0 w 40"/>
                <a:gd name="T17" fmla="*/ 162 h 162"/>
                <a:gd name="T18" fmla="*/ 0 w 40"/>
                <a:gd name="T19" fmla="*/ 160 h 162"/>
                <a:gd name="T20" fmla="*/ 0 w 40"/>
                <a:gd name="T21" fmla="*/ 1 h 162"/>
                <a:gd name="T22" fmla="*/ 0 w 40"/>
                <a:gd name="T23" fmla="*/ 0 h 162"/>
                <a:gd name="T24" fmla="*/ 0 w 40"/>
                <a:gd name="T2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62">
                  <a:moveTo>
                    <a:pt x="0" y="0"/>
                  </a:moveTo>
                  <a:lnTo>
                    <a:pt x="39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60"/>
                  </a:lnTo>
                  <a:lnTo>
                    <a:pt x="40" y="162"/>
                  </a:lnTo>
                  <a:lnTo>
                    <a:pt x="39" y="16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5" name="Line 264"/>
            <p:cNvSpPr>
              <a:spLocks noChangeShapeType="1"/>
            </p:cNvSpPr>
            <p:nvPr/>
          </p:nvSpPr>
          <p:spPr bwMode="auto">
            <a:xfrm>
              <a:off x="949325" y="6507881"/>
              <a:ext cx="0" cy="3175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6" name="Line 265"/>
            <p:cNvSpPr>
              <a:spLocks noChangeShapeType="1"/>
            </p:cNvSpPr>
            <p:nvPr/>
          </p:nvSpPr>
          <p:spPr bwMode="auto">
            <a:xfrm flipH="1">
              <a:off x="947738" y="6511056"/>
              <a:ext cx="158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7" name="Line 266"/>
            <p:cNvSpPr>
              <a:spLocks noChangeShapeType="1"/>
            </p:cNvSpPr>
            <p:nvPr/>
          </p:nvSpPr>
          <p:spPr bwMode="auto">
            <a:xfrm flipH="1">
              <a:off x="885825" y="6511056"/>
              <a:ext cx="61913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8" name="Line 267"/>
            <p:cNvSpPr>
              <a:spLocks noChangeShapeType="1"/>
            </p:cNvSpPr>
            <p:nvPr/>
          </p:nvSpPr>
          <p:spPr bwMode="auto">
            <a:xfrm>
              <a:off x="885825" y="6511056"/>
              <a:ext cx="0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9" name="Line 268"/>
            <p:cNvSpPr>
              <a:spLocks noChangeShapeType="1"/>
            </p:cNvSpPr>
            <p:nvPr/>
          </p:nvSpPr>
          <p:spPr bwMode="auto">
            <a:xfrm flipV="1">
              <a:off x="885825" y="6507881"/>
              <a:ext cx="0" cy="3175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0" name="Line 269"/>
            <p:cNvSpPr>
              <a:spLocks noChangeShapeType="1"/>
            </p:cNvSpPr>
            <p:nvPr/>
          </p:nvSpPr>
          <p:spPr bwMode="auto">
            <a:xfrm flipV="1">
              <a:off x="885825" y="6255469"/>
              <a:ext cx="0" cy="252413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1" name="Line 270"/>
            <p:cNvSpPr>
              <a:spLocks noChangeShapeType="1"/>
            </p:cNvSpPr>
            <p:nvPr/>
          </p:nvSpPr>
          <p:spPr bwMode="auto">
            <a:xfrm flipV="1">
              <a:off x="885825" y="6253881"/>
              <a:ext cx="0" cy="1588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2" name="Line 271"/>
            <p:cNvSpPr>
              <a:spLocks noChangeShapeType="1"/>
            </p:cNvSpPr>
            <p:nvPr/>
          </p:nvSpPr>
          <p:spPr bwMode="auto">
            <a:xfrm>
              <a:off x="885825" y="6253881"/>
              <a:ext cx="0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3" name="Line 272"/>
            <p:cNvSpPr>
              <a:spLocks noChangeShapeType="1"/>
            </p:cNvSpPr>
            <p:nvPr/>
          </p:nvSpPr>
          <p:spPr bwMode="auto">
            <a:xfrm>
              <a:off x="885825" y="6253881"/>
              <a:ext cx="61913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4" name="Line 273"/>
            <p:cNvSpPr>
              <a:spLocks noChangeShapeType="1"/>
            </p:cNvSpPr>
            <p:nvPr/>
          </p:nvSpPr>
          <p:spPr bwMode="auto">
            <a:xfrm>
              <a:off x="947738" y="6253881"/>
              <a:ext cx="1588" cy="0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5" name="Line 274"/>
            <p:cNvSpPr>
              <a:spLocks noChangeShapeType="1"/>
            </p:cNvSpPr>
            <p:nvPr/>
          </p:nvSpPr>
          <p:spPr bwMode="auto">
            <a:xfrm>
              <a:off x="949325" y="6253881"/>
              <a:ext cx="0" cy="1588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6" name="Line 275"/>
            <p:cNvSpPr>
              <a:spLocks noChangeShapeType="1"/>
            </p:cNvSpPr>
            <p:nvPr/>
          </p:nvSpPr>
          <p:spPr bwMode="auto">
            <a:xfrm>
              <a:off x="949325" y="6255469"/>
              <a:ext cx="0" cy="252413"/>
            </a:xfrm>
            <a:prstGeom prst="line">
              <a:avLst/>
            </a:prstGeom>
            <a:noFill/>
            <a:ln w="476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7" name="Freeform 276"/>
            <p:cNvSpPr>
              <a:spLocks/>
            </p:cNvSpPr>
            <p:nvPr/>
          </p:nvSpPr>
          <p:spPr bwMode="auto">
            <a:xfrm>
              <a:off x="784225" y="6303094"/>
              <a:ext cx="22225" cy="171450"/>
            </a:xfrm>
            <a:custGeom>
              <a:avLst/>
              <a:gdLst>
                <a:gd name="T0" fmla="*/ 1 w 14"/>
                <a:gd name="T1" fmla="*/ 0 h 108"/>
                <a:gd name="T2" fmla="*/ 14 w 14"/>
                <a:gd name="T3" fmla="*/ 0 h 108"/>
                <a:gd name="T4" fmla="*/ 14 w 14"/>
                <a:gd name="T5" fmla="*/ 0 h 108"/>
                <a:gd name="T6" fmla="*/ 14 w 14"/>
                <a:gd name="T7" fmla="*/ 2 h 108"/>
                <a:gd name="T8" fmla="*/ 14 w 14"/>
                <a:gd name="T9" fmla="*/ 107 h 108"/>
                <a:gd name="T10" fmla="*/ 14 w 14"/>
                <a:gd name="T11" fmla="*/ 108 h 108"/>
                <a:gd name="T12" fmla="*/ 14 w 14"/>
                <a:gd name="T13" fmla="*/ 108 h 108"/>
                <a:gd name="T14" fmla="*/ 1 w 14"/>
                <a:gd name="T15" fmla="*/ 108 h 108"/>
                <a:gd name="T16" fmla="*/ 0 w 14"/>
                <a:gd name="T17" fmla="*/ 108 h 108"/>
                <a:gd name="T18" fmla="*/ 0 w 14"/>
                <a:gd name="T19" fmla="*/ 107 h 108"/>
                <a:gd name="T20" fmla="*/ 0 w 14"/>
                <a:gd name="T21" fmla="*/ 2 h 108"/>
                <a:gd name="T22" fmla="*/ 0 w 14"/>
                <a:gd name="T23" fmla="*/ 0 h 108"/>
                <a:gd name="T24" fmla="*/ 1 w 14"/>
                <a:gd name="T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08">
                  <a:moveTo>
                    <a:pt x="1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10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8" name="Freeform 277"/>
            <p:cNvSpPr>
              <a:spLocks/>
            </p:cNvSpPr>
            <p:nvPr/>
          </p:nvSpPr>
          <p:spPr bwMode="auto">
            <a:xfrm>
              <a:off x="784225" y="6441206"/>
              <a:ext cx="23813" cy="61913"/>
            </a:xfrm>
            <a:custGeom>
              <a:avLst/>
              <a:gdLst>
                <a:gd name="T0" fmla="*/ 1 w 15"/>
                <a:gd name="T1" fmla="*/ 0 h 39"/>
                <a:gd name="T2" fmla="*/ 15 w 15"/>
                <a:gd name="T3" fmla="*/ 0 h 39"/>
                <a:gd name="T4" fmla="*/ 15 w 15"/>
                <a:gd name="T5" fmla="*/ 0 h 39"/>
                <a:gd name="T6" fmla="*/ 15 w 15"/>
                <a:gd name="T7" fmla="*/ 0 h 39"/>
                <a:gd name="T8" fmla="*/ 15 w 15"/>
                <a:gd name="T9" fmla="*/ 39 h 39"/>
                <a:gd name="T10" fmla="*/ 15 w 15"/>
                <a:gd name="T11" fmla="*/ 39 h 39"/>
                <a:gd name="T12" fmla="*/ 15 w 15"/>
                <a:gd name="T13" fmla="*/ 39 h 39"/>
                <a:gd name="T14" fmla="*/ 1 w 15"/>
                <a:gd name="T15" fmla="*/ 39 h 39"/>
                <a:gd name="T16" fmla="*/ 0 w 15"/>
                <a:gd name="T17" fmla="*/ 39 h 39"/>
                <a:gd name="T18" fmla="*/ 0 w 15"/>
                <a:gd name="T19" fmla="*/ 39 h 39"/>
                <a:gd name="T20" fmla="*/ 0 w 15"/>
                <a:gd name="T21" fmla="*/ 0 h 39"/>
                <a:gd name="T22" fmla="*/ 0 w 15"/>
                <a:gd name="T23" fmla="*/ 0 h 39"/>
                <a:gd name="T24" fmla="*/ 1 w 15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9">
                  <a:moveTo>
                    <a:pt x="1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9" name="Freeform 278"/>
            <p:cNvSpPr>
              <a:spLocks/>
            </p:cNvSpPr>
            <p:nvPr/>
          </p:nvSpPr>
          <p:spPr bwMode="auto">
            <a:xfrm>
              <a:off x="814388" y="6236419"/>
              <a:ext cx="25400" cy="61913"/>
            </a:xfrm>
            <a:custGeom>
              <a:avLst/>
              <a:gdLst>
                <a:gd name="T0" fmla="*/ 2 w 16"/>
                <a:gd name="T1" fmla="*/ 0 h 39"/>
                <a:gd name="T2" fmla="*/ 14 w 16"/>
                <a:gd name="T3" fmla="*/ 0 h 39"/>
                <a:gd name="T4" fmla="*/ 16 w 16"/>
                <a:gd name="T5" fmla="*/ 0 h 39"/>
                <a:gd name="T6" fmla="*/ 16 w 16"/>
                <a:gd name="T7" fmla="*/ 0 h 39"/>
                <a:gd name="T8" fmla="*/ 16 w 16"/>
                <a:gd name="T9" fmla="*/ 39 h 39"/>
                <a:gd name="T10" fmla="*/ 16 w 16"/>
                <a:gd name="T11" fmla="*/ 39 h 39"/>
                <a:gd name="T12" fmla="*/ 14 w 16"/>
                <a:gd name="T13" fmla="*/ 39 h 39"/>
                <a:gd name="T14" fmla="*/ 2 w 16"/>
                <a:gd name="T15" fmla="*/ 39 h 39"/>
                <a:gd name="T16" fmla="*/ 0 w 16"/>
                <a:gd name="T17" fmla="*/ 39 h 39"/>
                <a:gd name="T18" fmla="*/ 0 w 16"/>
                <a:gd name="T19" fmla="*/ 39 h 39"/>
                <a:gd name="T20" fmla="*/ 0 w 16"/>
                <a:gd name="T21" fmla="*/ 0 h 39"/>
                <a:gd name="T22" fmla="*/ 0 w 16"/>
                <a:gd name="T23" fmla="*/ 0 h 39"/>
                <a:gd name="T24" fmla="*/ 2 w 16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39">
                  <a:moveTo>
                    <a:pt x="2" y="0"/>
                  </a:move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4" y="39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0" name="Freeform 279"/>
            <p:cNvSpPr>
              <a:spLocks/>
            </p:cNvSpPr>
            <p:nvPr/>
          </p:nvSpPr>
          <p:spPr bwMode="auto">
            <a:xfrm>
              <a:off x="687388" y="6303094"/>
              <a:ext cx="22225" cy="171450"/>
            </a:xfrm>
            <a:custGeom>
              <a:avLst/>
              <a:gdLst>
                <a:gd name="T0" fmla="*/ 1 w 14"/>
                <a:gd name="T1" fmla="*/ 0 h 108"/>
                <a:gd name="T2" fmla="*/ 14 w 14"/>
                <a:gd name="T3" fmla="*/ 0 h 108"/>
                <a:gd name="T4" fmla="*/ 14 w 14"/>
                <a:gd name="T5" fmla="*/ 0 h 108"/>
                <a:gd name="T6" fmla="*/ 14 w 14"/>
                <a:gd name="T7" fmla="*/ 2 h 108"/>
                <a:gd name="T8" fmla="*/ 14 w 14"/>
                <a:gd name="T9" fmla="*/ 107 h 108"/>
                <a:gd name="T10" fmla="*/ 14 w 14"/>
                <a:gd name="T11" fmla="*/ 108 h 108"/>
                <a:gd name="T12" fmla="*/ 14 w 14"/>
                <a:gd name="T13" fmla="*/ 108 h 108"/>
                <a:gd name="T14" fmla="*/ 1 w 14"/>
                <a:gd name="T15" fmla="*/ 108 h 108"/>
                <a:gd name="T16" fmla="*/ 0 w 14"/>
                <a:gd name="T17" fmla="*/ 108 h 108"/>
                <a:gd name="T18" fmla="*/ 0 w 14"/>
                <a:gd name="T19" fmla="*/ 107 h 108"/>
                <a:gd name="T20" fmla="*/ 0 w 14"/>
                <a:gd name="T21" fmla="*/ 2 h 108"/>
                <a:gd name="T22" fmla="*/ 0 w 14"/>
                <a:gd name="T23" fmla="*/ 0 h 108"/>
                <a:gd name="T24" fmla="*/ 1 w 14"/>
                <a:gd name="T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08">
                  <a:moveTo>
                    <a:pt x="1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10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1" name="Freeform 280"/>
            <p:cNvSpPr>
              <a:spLocks/>
            </p:cNvSpPr>
            <p:nvPr/>
          </p:nvSpPr>
          <p:spPr bwMode="auto">
            <a:xfrm>
              <a:off x="687388" y="6441206"/>
              <a:ext cx="23813" cy="61913"/>
            </a:xfrm>
            <a:custGeom>
              <a:avLst/>
              <a:gdLst>
                <a:gd name="T0" fmla="*/ 1 w 15"/>
                <a:gd name="T1" fmla="*/ 0 h 39"/>
                <a:gd name="T2" fmla="*/ 14 w 15"/>
                <a:gd name="T3" fmla="*/ 0 h 39"/>
                <a:gd name="T4" fmla="*/ 15 w 15"/>
                <a:gd name="T5" fmla="*/ 0 h 39"/>
                <a:gd name="T6" fmla="*/ 15 w 15"/>
                <a:gd name="T7" fmla="*/ 0 h 39"/>
                <a:gd name="T8" fmla="*/ 15 w 15"/>
                <a:gd name="T9" fmla="*/ 39 h 39"/>
                <a:gd name="T10" fmla="*/ 15 w 15"/>
                <a:gd name="T11" fmla="*/ 39 h 39"/>
                <a:gd name="T12" fmla="*/ 14 w 15"/>
                <a:gd name="T13" fmla="*/ 39 h 39"/>
                <a:gd name="T14" fmla="*/ 1 w 15"/>
                <a:gd name="T15" fmla="*/ 39 h 39"/>
                <a:gd name="T16" fmla="*/ 0 w 15"/>
                <a:gd name="T17" fmla="*/ 39 h 39"/>
                <a:gd name="T18" fmla="*/ 0 w 15"/>
                <a:gd name="T19" fmla="*/ 39 h 39"/>
                <a:gd name="T20" fmla="*/ 0 w 15"/>
                <a:gd name="T21" fmla="*/ 0 h 39"/>
                <a:gd name="T22" fmla="*/ 0 w 15"/>
                <a:gd name="T23" fmla="*/ 0 h 39"/>
                <a:gd name="T24" fmla="*/ 1 w 15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9">
                  <a:moveTo>
                    <a:pt x="1" y="0"/>
                  </a:move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2" name="Freeform 281"/>
            <p:cNvSpPr>
              <a:spLocks/>
            </p:cNvSpPr>
            <p:nvPr/>
          </p:nvSpPr>
          <p:spPr bwMode="auto">
            <a:xfrm>
              <a:off x="717550" y="6236419"/>
              <a:ext cx="23813" cy="61913"/>
            </a:xfrm>
            <a:custGeom>
              <a:avLst/>
              <a:gdLst>
                <a:gd name="T0" fmla="*/ 1 w 15"/>
                <a:gd name="T1" fmla="*/ 0 h 39"/>
                <a:gd name="T2" fmla="*/ 14 w 15"/>
                <a:gd name="T3" fmla="*/ 0 h 39"/>
                <a:gd name="T4" fmla="*/ 15 w 15"/>
                <a:gd name="T5" fmla="*/ 0 h 39"/>
                <a:gd name="T6" fmla="*/ 15 w 15"/>
                <a:gd name="T7" fmla="*/ 0 h 39"/>
                <a:gd name="T8" fmla="*/ 15 w 15"/>
                <a:gd name="T9" fmla="*/ 39 h 39"/>
                <a:gd name="T10" fmla="*/ 15 w 15"/>
                <a:gd name="T11" fmla="*/ 39 h 39"/>
                <a:gd name="T12" fmla="*/ 14 w 15"/>
                <a:gd name="T13" fmla="*/ 39 h 39"/>
                <a:gd name="T14" fmla="*/ 1 w 15"/>
                <a:gd name="T15" fmla="*/ 39 h 39"/>
                <a:gd name="T16" fmla="*/ 0 w 15"/>
                <a:gd name="T17" fmla="*/ 39 h 39"/>
                <a:gd name="T18" fmla="*/ 0 w 15"/>
                <a:gd name="T19" fmla="*/ 39 h 39"/>
                <a:gd name="T20" fmla="*/ 0 w 15"/>
                <a:gd name="T21" fmla="*/ 0 h 39"/>
                <a:gd name="T22" fmla="*/ 0 w 15"/>
                <a:gd name="T23" fmla="*/ 0 h 39"/>
                <a:gd name="T24" fmla="*/ 1 w 15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9">
                  <a:moveTo>
                    <a:pt x="1" y="0"/>
                  </a:move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3" name="Freeform 282"/>
            <p:cNvSpPr>
              <a:spLocks/>
            </p:cNvSpPr>
            <p:nvPr/>
          </p:nvSpPr>
          <p:spPr bwMode="auto">
            <a:xfrm>
              <a:off x="592138" y="6250706"/>
              <a:ext cx="63500" cy="257175"/>
            </a:xfrm>
            <a:custGeom>
              <a:avLst/>
              <a:gdLst>
                <a:gd name="T0" fmla="*/ 2 w 40"/>
                <a:gd name="T1" fmla="*/ 0 h 162"/>
                <a:gd name="T2" fmla="*/ 39 w 40"/>
                <a:gd name="T3" fmla="*/ 0 h 162"/>
                <a:gd name="T4" fmla="*/ 39 w 40"/>
                <a:gd name="T5" fmla="*/ 0 h 162"/>
                <a:gd name="T6" fmla="*/ 40 w 40"/>
                <a:gd name="T7" fmla="*/ 2 h 162"/>
                <a:gd name="T8" fmla="*/ 40 w 40"/>
                <a:gd name="T9" fmla="*/ 161 h 162"/>
                <a:gd name="T10" fmla="*/ 39 w 40"/>
                <a:gd name="T11" fmla="*/ 162 h 162"/>
                <a:gd name="T12" fmla="*/ 39 w 40"/>
                <a:gd name="T13" fmla="*/ 162 h 162"/>
                <a:gd name="T14" fmla="*/ 2 w 40"/>
                <a:gd name="T15" fmla="*/ 162 h 162"/>
                <a:gd name="T16" fmla="*/ 0 w 40"/>
                <a:gd name="T17" fmla="*/ 162 h 162"/>
                <a:gd name="T18" fmla="*/ 0 w 40"/>
                <a:gd name="T19" fmla="*/ 161 h 162"/>
                <a:gd name="T20" fmla="*/ 0 w 40"/>
                <a:gd name="T21" fmla="*/ 2 h 162"/>
                <a:gd name="T22" fmla="*/ 0 w 40"/>
                <a:gd name="T23" fmla="*/ 0 h 162"/>
                <a:gd name="T24" fmla="*/ 2 w 40"/>
                <a:gd name="T2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62">
                  <a:moveTo>
                    <a:pt x="2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40" y="2"/>
                  </a:lnTo>
                  <a:lnTo>
                    <a:pt x="40" y="161"/>
                  </a:lnTo>
                  <a:lnTo>
                    <a:pt x="39" y="162"/>
                  </a:lnTo>
                  <a:lnTo>
                    <a:pt x="39" y="162"/>
                  </a:lnTo>
                  <a:lnTo>
                    <a:pt x="2" y="162"/>
                  </a:lnTo>
                  <a:lnTo>
                    <a:pt x="0" y="162"/>
                  </a:lnTo>
                  <a:lnTo>
                    <a:pt x="0" y="161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4" name="Freeform 283"/>
            <p:cNvSpPr>
              <a:spLocks/>
            </p:cNvSpPr>
            <p:nvPr/>
          </p:nvSpPr>
          <p:spPr bwMode="auto">
            <a:xfrm>
              <a:off x="600075" y="6418981"/>
              <a:ext cx="44450" cy="17463"/>
            </a:xfrm>
            <a:custGeom>
              <a:avLst/>
              <a:gdLst>
                <a:gd name="T0" fmla="*/ 0 w 28"/>
                <a:gd name="T1" fmla="*/ 0 h 11"/>
                <a:gd name="T2" fmla="*/ 28 w 28"/>
                <a:gd name="T3" fmla="*/ 0 h 11"/>
                <a:gd name="T4" fmla="*/ 28 w 28"/>
                <a:gd name="T5" fmla="*/ 2 h 11"/>
                <a:gd name="T6" fmla="*/ 28 w 28"/>
                <a:gd name="T7" fmla="*/ 2 h 11"/>
                <a:gd name="T8" fmla="*/ 28 w 28"/>
                <a:gd name="T9" fmla="*/ 11 h 11"/>
                <a:gd name="T10" fmla="*/ 28 w 28"/>
                <a:gd name="T11" fmla="*/ 11 h 11"/>
                <a:gd name="T12" fmla="*/ 28 w 28"/>
                <a:gd name="T13" fmla="*/ 11 h 11"/>
                <a:gd name="T14" fmla="*/ 0 w 28"/>
                <a:gd name="T15" fmla="*/ 11 h 11"/>
                <a:gd name="T16" fmla="*/ 0 w 28"/>
                <a:gd name="T17" fmla="*/ 11 h 11"/>
                <a:gd name="T18" fmla="*/ 0 w 28"/>
                <a:gd name="T19" fmla="*/ 11 h 11"/>
                <a:gd name="T20" fmla="*/ 0 w 28"/>
                <a:gd name="T21" fmla="*/ 2 h 11"/>
                <a:gd name="T22" fmla="*/ 0 w 28"/>
                <a:gd name="T23" fmla="*/ 2 h 11"/>
                <a:gd name="T24" fmla="*/ 0 w 28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1">
                  <a:moveTo>
                    <a:pt x="0" y="0"/>
                  </a:moveTo>
                  <a:lnTo>
                    <a:pt x="28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5" name="Freeform 284"/>
            <p:cNvSpPr>
              <a:spLocks/>
            </p:cNvSpPr>
            <p:nvPr/>
          </p:nvSpPr>
          <p:spPr bwMode="auto">
            <a:xfrm>
              <a:off x="600075" y="6447556"/>
              <a:ext cx="44450" cy="15875"/>
            </a:xfrm>
            <a:custGeom>
              <a:avLst/>
              <a:gdLst>
                <a:gd name="T0" fmla="*/ 0 w 28"/>
                <a:gd name="T1" fmla="*/ 0 h 10"/>
                <a:gd name="T2" fmla="*/ 28 w 28"/>
                <a:gd name="T3" fmla="*/ 0 h 10"/>
                <a:gd name="T4" fmla="*/ 28 w 28"/>
                <a:gd name="T5" fmla="*/ 0 h 10"/>
                <a:gd name="T6" fmla="*/ 28 w 28"/>
                <a:gd name="T7" fmla="*/ 2 h 10"/>
                <a:gd name="T8" fmla="*/ 28 w 28"/>
                <a:gd name="T9" fmla="*/ 9 h 10"/>
                <a:gd name="T10" fmla="*/ 28 w 28"/>
                <a:gd name="T11" fmla="*/ 10 h 10"/>
                <a:gd name="T12" fmla="*/ 28 w 28"/>
                <a:gd name="T13" fmla="*/ 10 h 10"/>
                <a:gd name="T14" fmla="*/ 0 w 28"/>
                <a:gd name="T15" fmla="*/ 10 h 10"/>
                <a:gd name="T16" fmla="*/ 0 w 28"/>
                <a:gd name="T17" fmla="*/ 10 h 10"/>
                <a:gd name="T18" fmla="*/ 0 w 28"/>
                <a:gd name="T19" fmla="*/ 9 h 10"/>
                <a:gd name="T20" fmla="*/ 0 w 28"/>
                <a:gd name="T21" fmla="*/ 2 h 10"/>
                <a:gd name="T22" fmla="*/ 0 w 28"/>
                <a:gd name="T23" fmla="*/ 0 h 10"/>
                <a:gd name="T24" fmla="*/ 0 w 28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0">
                  <a:moveTo>
                    <a:pt x="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6" name="Freeform 285"/>
            <p:cNvSpPr>
              <a:spLocks/>
            </p:cNvSpPr>
            <p:nvPr/>
          </p:nvSpPr>
          <p:spPr bwMode="auto">
            <a:xfrm>
              <a:off x="600075" y="6374531"/>
              <a:ext cx="14288" cy="28575"/>
            </a:xfrm>
            <a:custGeom>
              <a:avLst/>
              <a:gdLst>
                <a:gd name="T0" fmla="*/ 0 w 9"/>
                <a:gd name="T1" fmla="*/ 0 h 18"/>
                <a:gd name="T2" fmla="*/ 7 w 9"/>
                <a:gd name="T3" fmla="*/ 0 h 18"/>
                <a:gd name="T4" fmla="*/ 9 w 9"/>
                <a:gd name="T5" fmla="*/ 0 h 18"/>
                <a:gd name="T6" fmla="*/ 9 w 9"/>
                <a:gd name="T7" fmla="*/ 2 h 18"/>
                <a:gd name="T8" fmla="*/ 9 w 9"/>
                <a:gd name="T9" fmla="*/ 14 h 18"/>
                <a:gd name="T10" fmla="*/ 9 w 9"/>
                <a:gd name="T11" fmla="*/ 16 h 18"/>
                <a:gd name="T12" fmla="*/ 7 w 9"/>
                <a:gd name="T13" fmla="*/ 18 h 18"/>
                <a:gd name="T14" fmla="*/ 0 w 9"/>
                <a:gd name="T15" fmla="*/ 18 h 18"/>
                <a:gd name="T16" fmla="*/ 0 w 9"/>
                <a:gd name="T17" fmla="*/ 16 h 18"/>
                <a:gd name="T18" fmla="*/ 0 w 9"/>
                <a:gd name="T19" fmla="*/ 14 h 18"/>
                <a:gd name="T20" fmla="*/ 0 w 9"/>
                <a:gd name="T21" fmla="*/ 2 h 18"/>
                <a:gd name="T22" fmla="*/ 0 w 9"/>
                <a:gd name="T23" fmla="*/ 0 h 18"/>
                <a:gd name="T24" fmla="*/ 0 w 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8">
                  <a:moveTo>
                    <a:pt x="0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7" name="Freeform 286"/>
            <p:cNvSpPr>
              <a:spLocks/>
            </p:cNvSpPr>
            <p:nvPr/>
          </p:nvSpPr>
          <p:spPr bwMode="auto">
            <a:xfrm>
              <a:off x="606425" y="6253881"/>
              <a:ext cx="26988" cy="26988"/>
            </a:xfrm>
            <a:custGeom>
              <a:avLst/>
              <a:gdLst>
                <a:gd name="T0" fmla="*/ 9 w 17"/>
                <a:gd name="T1" fmla="*/ 0 h 17"/>
                <a:gd name="T2" fmla="*/ 12 w 17"/>
                <a:gd name="T3" fmla="*/ 1 h 17"/>
                <a:gd name="T4" fmla="*/ 16 w 17"/>
                <a:gd name="T5" fmla="*/ 5 h 17"/>
                <a:gd name="T6" fmla="*/ 17 w 17"/>
                <a:gd name="T7" fmla="*/ 8 h 17"/>
                <a:gd name="T8" fmla="*/ 16 w 17"/>
                <a:gd name="T9" fmla="*/ 14 h 17"/>
                <a:gd name="T10" fmla="*/ 12 w 17"/>
                <a:gd name="T11" fmla="*/ 15 h 17"/>
                <a:gd name="T12" fmla="*/ 9 w 17"/>
                <a:gd name="T13" fmla="*/ 17 h 17"/>
                <a:gd name="T14" fmla="*/ 5 w 17"/>
                <a:gd name="T15" fmla="*/ 15 h 17"/>
                <a:gd name="T16" fmla="*/ 2 w 17"/>
                <a:gd name="T17" fmla="*/ 14 h 17"/>
                <a:gd name="T18" fmla="*/ 0 w 17"/>
                <a:gd name="T19" fmla="*/ 8 h 17"/>
                <a:gd name="T20" fmla="*/ 2 w 17"/>
                <a:gd name="T21" fmla="*/ 5 h 17"/>
                <a:gd name="T22" fmla="*/ 5 w 17"/>
                <a:gd name="T23" fmla="*/ 1 h 17"/>
                <a:gd name="T24" fmla="*/ 9 w 17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9" y="0"/>
                  </a:moveTo>
                  <a:lnTo>
                    <a:pt x="12" y="1"/>
                  </a:lnTo>
                  <a:lnTo>
                    <a:pt x="16" y="5"/>
                  </a:lnTo>
                  <a:lnTo>
                    <a:pt x="17" y="8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0" y="8"/>
                  </a:lnTo>
                  <a:lnTo>
                    <a:pt x="2" y="5"/>
                  </a:lnTo>
                  <a:lnTo>
                    <a:pt x="5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8" name="Freeform 287"/>
            <p:cNvSpPr>
              <a:spLocks/>
            </p:cNvSpPr>
            <p:nvPr/>
          </p:nvSpPr>
          <p:spPr bwMode="auto">
            <a:xfrm>
              <a:off x="982663" y="6198319"/>
              <a:ext cx="17463" cy="60325"/>
            </a:xfrm>
            <a:custGeom>
              <a:avLst/>
              <a:gdLst>
                <a:gd name="T0" fmla="*/ 2 w 11"/>
                <a:gd name="T1" fmla="*/ 0 h 38"/>
                <a:gd name="T2" fmla="*/ 9 w 11"/>
                <a:gd name="T3" fmla="*/ 0 h 38"/>
                <a:gd name="T4" fmla="*/ 11 w 11"/>
                <a:gd name="T5" fmla="*/ 0 h 38"/>
                <a:gd name="T6" fmla="*/ 11 w 11"/>
                <a:gd name="T7" fmla="*/ 1 h 38"/>
                <a:gd name="T8" fmla="*/ 11 w 11"/>
                <a:gd name="T9" fmla="*/ 36 h 38"/>
                <a:gd name="T10" fmla="*/ 11 w 11"/>
                <a:gd name="T11" fmla="*/ 36 h 38"/>
                <a:gd name="T12" fmla="*/ 9 w 11"/>
                <a:gd name="T13" fmla="*/ 38 h 38"/>
                <a:gd name="T14" fmla="*/ 2 w 11"/>
                <a:gd name="T15" fmla="*/ 38 h 38"/>
                <a:gd name="T16" fmla="*/ 0 w 11"/>
                <a:gd name="T17" fmla="*/ 36 h 38"/>
                <a:gd name="T18" fmla="*/ 0 w 11"/>
                <a:gd name="T19" fmla="*/ 36 h 38"/>
                <a:gd name="T20" fmla="*/ 0 w 11"/>
                <a:gd name="T21" fmla="*/ 1 h 38"/>
                <a:gd name="T22" fmla="*/ 0 w 11"/>
                <a:gd name="T23" fmla="*/ 0 h 38"/>
                <a:gd name="T24" fmla="*/ 2 w 11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38">
                  <a:moveTo>
                    <a:pt x="2" y="0"/>
                  </a:moveTo>
                  <a:lnTo>
                    <a:pt x="9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9" y="38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9" name="Line 288"/>
            <p:cNvSpPr>
              <a:spLocks noChangeShapeType="1"/>
            </p:cNvSpPr>
            <p:nvPr/>
          </p:nvSpPr>
          <p:spPr bwMode="auto">
            <a:xfrm>
              <a:off x="28733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0" name="Line 289"/>
            <p:cNvSpPr>
              <a:spLocks noChangeShapeType="1"/>
            </p:cNvSpPr>
            <p:nvPr/>
          </p:nvSpPr>
          <p:spPr bwMode="auto">
            <a:xfrm>
              <a:off x="37306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1" name="Freeform 290"/>
            <p:cNvSpPr>
              <a:spLocks/>
            </p:cNvSpPr>
            <p:nvPr/>
          </p:nvSpPr>
          <p:spPr bwMode="auto">
            <a:xfrm>
              <a:off x="317500" y="6538044"/>
              <a:ext cx="25400" cy="11113"/>
            </a:xfrm>
            <a:custGeom>
              <a:avLst/>
              <a:gdLst>
                <a:gd name="T0" fmla="*/ 0 w 16"/>
                <a:gd name="T1" fmla="*/ 0 h 7"/>
                <a:gd name="T2" fmla="*/ 14 w 16"/>
                <a:gd name="T3" fmla="*/ 0 h 7"/>
                <a:gd name="T4" fmla="*/ 14 w 16"/>
                <a:gd name="T5" fmla="*/ 0 h 7"/>
                <a:gd name="T6" fmla="*/ 16 w 16"/>
                <a:gd name="T7" fmla="*/ 0 h 7"/>
                <a:gd name="T8" fmla="*/ 16 w 16"/>
                <a:gd name="T9" fmla="*/ 6 h 7"/>
                <a:gd name="T10" fmla="*/ 14 w 16"/>
                <a:gd name="T11" fmla="*/ 7 h 7"/>
                <a:gd name="T12" fmla="*/ 14 w 16"/>
                <a:gd name="T13" fmla="*/ 7 h 7"/>
                <a:gd name="T14" fmla="*/ 0 w 16"/>
                <a:gd name="T15" fmla="*/ 7 h 7"/>
                <a:gd name="T16" fmla="*/ 0 w 16"/>
                <a:gd name="T17" fmla="*/ 7 h 7"/>
                <a:gd name="T18" fmla="*/ 0 w 16"/>
                <a:gd name="T19" fmla="*/ 6 h 7"/>
                <a:gd name="T20" fmla="*/ 0 w 16"/>
                <a:gd name="T21" fmla="*/ 0 h 7"/>
                <a:gd name="T22" fmla="*/ 0 w 16"/>
                <a:gd name="T23" fmla="*/ 0 h 7"/>
                <a:gd name="T24" fmla="*/ 0 w 1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2" name="Freeform 291"/>
            <p:cNvSpPr>
              <a:spLocks/>
            </p:cNvSpPr>
            <p:nvPr/>
          </p:nvSpPr>
          <p:spPr bwMode="auto">
            <a:xfrm>
              <a:off x="338138" y="6533281"/>
              <a:ext cx="33338" cy="11113"/>
            </a:xfrm>
            <a:custGeom>
              <a:avLst/>
              <a:gdLst>
                <a:gd name="T0" fmla="*/ 1 w 21"/>
                <a:gd name="T1" fmla="*/ 0 h 7"/>
                <a:gd name="T2" fmla="*/ 19 w 21"/>
                <a:gd name="T3" fmla="*/ 0 h 7"/>
                <a:gd name="T4" fmla="*/ 21 w 21"/>
                <a:gd name="T5" fmla="*/ 0 h 7"/>
                <a:gd name="T6" fmla="*/ 21 w 21"/>
                <a:gd name="T7" fmla="*/ 2 h 7"/>
                <a:gd name="T8" fmla="*/ 21 w 21"/>
                <a:gd name="T9" fmla="*/ 5 h 7"/>
                <a:gd name="T10" fmla="*/ 21 w 21"/>
                <a:gd name="T11" fmla="*/ 5 h 7"/>
                <a:gd name="T12" fmla="*/ 19 w 21"/>
                <a:gd name="T13" fmla="*/ 7 h 7"/>
                <a:gd name="T14" fmla="*/ 1 w 21"/>
                <a:gd name="T15" fmla="*/ 7 h 7"/>
                <a:gd name="T16" fmla="*/ 1 w 21"/>
                <a:gd name="T17" fmla="*/ 5 h 7"/>
                <a:gd name="T18" fmla="*/ 0 w 21"/>
                <a:gd name="T19" fmla="*/ 5 h 7"/>
                <a:gd name="T20" fmla="*/ 0 w 21"/>
                <a:gd name="T21" fmla="*/ 2 h 7"/>
                <a:gd name="T22" fmla="*/ 1 w 21"/>
                <a:gd name="T23" fmla="*/ 0 h 7"/>
                <a:gd name="T24" fmla="*/ 1 w 21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7">
                  <a:moveTo>
                    <a:pt x="1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3" name="Line 292"/>
            <p:cNvSpPr>
              <a:spLocks noChangeShapeType="1"/>
            </p:cNvSpPr>
            <p:nvPr/>
          </p:nvSpPr>
          <p:spPr bwMode="auto">
            <a:xfrm>
              <a:off x="46990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4" name="Line 293"/>
            <p:cNvSpPr>
              <a:spLocks noChangeShapeType="1"/>
            </p:cNvSpPr>
            <p:nvPr/>
          </p:nvSpPr>
          <p:spPr bwMode="auto">
            <a:xfrm>
              <a:off x="38735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5" name="Line 294"/>
            <p:cNvSpPr>
              <a:spLocks noChangeShapeType="1"/>
            </p:cNvSpPr>
            <p:nvPr/>
          </p:nvSpPr>
          <p:spPr bwMode="auto">
            <a:xfrm>
              <a:off x="48736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6" name="Line 295"/>
            <p:cNvSpPr>
              <a:spLocks noChangeShapeType="1"/>
            </p:cNvSpPr>
            <p:nvPr/>
          </p:nvSpPr>
          <p:spPr bwMode="auto">
            <a:xfrm>
              <a:off x="56991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7" name="Line 296"/>
            <p:cNvSpPr>
              <a:spLocks noChangeShapeType="1"/>
            </p:cNvSpPr>
            <p:nvPr/>
          </p:nvSpPr>
          <p:spPr bwMode="auto">
            <a:xfrm>
              <a:off x="587375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8" name="Line 297"/>
            <p:cNvSpPr>
              <a:spLocks noChangeShapeType="1"/>
            </p:cNvSpPr>
            <p:nvPr/>
          </p:nvSpPr>
          <p:spPr bwMode="auto">
            <a:xfrm>
              <a:off x="66675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9" name="Line 298"/>
            <p:cNvSpPr>
              <a:spLocks noChangeShapeType="1"/>
            </p:cNvSpPr>
            <p:nvPr/>
          </p:nvSpPr>
          <p:spPr bwMode="auto">
            <a:xfrm>
              <a:off x="68103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0" name="Line 299"/>
            <p:cNvSpPr>
              <a:spLocks noChangeShapeType="1"/>
            </p:cNvSpPr>
            <p:nvPr/>
          </p:nvSpPr>
          <p:spPr bwMode="auto">
            <a:xfrm>
              <a:off x="76358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1" name="Line 300"/>
            <p:cNvSpPr>
              <a:spLocks noChangeShapeType="1"/>
            </p:cNvSpPr>
            <p:nvPr/>
          </p:nvSpPr>
          <p:spPr bwMode="auto">
            <a:xfrm>
              <a:off x="774700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2" name="Line 301"/>
            <p:cNvSpPr>
              <a:spLocks noChangeShapeType="1"/>
            </p:cNvSpPr>
            <p:nvPr/>
          </p:nvSpPr>
          <p:spPr bwMode="auto">
            <a:xfrm>
              <a:off x="858838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3" name="Line 302"/>
            <p:cNvSpPr>
              <a:spLocks noChangeShapeType="1"/>
            </p:cNvSpPr>
            <p:nvPr/>
          </p:nvSpPr>
          <p:spPr bwMode="auto">
            <a:xfrm>
              <a:off x="874713" y="6533281"/>
              <a:ext cx="0" cy="15875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4" name="Line 303"/>
            <p:cNvSpPr>
              <a:spLocks noChangeShapeType="1"/>
            </p:cNvSpPr>
            <p:nvPr/>
          </p:nvSpPr>
          <p:spPr bwMode="auto">
            <a:xfrm>
              <a:off x="955675" y="6528519"/>
              <a:ext cx="0" cy="20638"/>
            </a:xfrm>
            <a:prstGeom prst="line">
              <a:avLst/>
            </a:prstGeom>
            <a:noFill/>
            <a:ln w="11113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5" name="Freeform 304"/>
            <p:cNvSpPr>
              <a:spLocks/>
            </p:cNvSpPr>
            <p:nvPr/>
          </p:nvSpPr>
          <p:spPr bwMode="auto">
            <a:xfrm>
              <a:off x="512763" y="6533281"/>
              <a:ext cx="38100" cy="15875"/>
            </a:xfrm>
            <a:custGeom>
              <a:avLst/>
              <a:gdLst>
                <a:gd name="T0" fmla="*/ 3 w 24"/>
                <a:gd name="T1" fmla="*/ 0 h 10"/>
                <a:gd name="T2" fmla="*/ 22 w 24"/>
                <a:gd name="T3" fmla="*/ 0 h 10"/>
                <a:gd name="T4" fmla="*/ 24 w 24"/>
                <a:gd name="T5" fmla="*/ 0 h 10"/>
                <a:gd name="T6" fmla="*/ 24 w 24"/>
                <a:gd name="T7" fmla="*/ 2 h 10"/>
                <a:gd name="T8" fmla="*/ 24 w 24"/>
                <a:gd name="T9" fmla="*/ 9 h 10"/>
                <a:gd name="T10" fmla="*/ 24 w 24"/>
                <a:gd name="T11" fmla="*/ 9 h 10"/>
                <a:gd name="T12" fmla="*/ 22 w 24"/>
                <a:gd name="T13" fmla="*/ 10 h 10"/>
                <a:gd name="T14" fmla="*/ 3 w 24"/>
                <a:gd name="T15" fmla="*/ 10 h 10"/>
                <a:gd name="T16" fmla="*/ 1 w 24"/>
                <a:gd name="T17" fmla="*/ 9 h 10"/>
                <a:gd name="T18" fmla="*/ 0 w 24"/>
                <a:gd name="T19" fmla="*/ 9 h 10"/>
                <a:gd name="T20" fmla="*/ 0 w 24"/>
                <a:gd name="T21" fmla="*/ 2 h 10"/>
                <a:gd name="T22" fmla="*/ 1 w 24"/>
                <a:gd name="T23" fmla="*/ 0 h 10"/>
                <a:gd name="T24" fmla="*/ 3 w 24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0">
                  <a:moveTo>
                    <a:pt x="3" y="0"/>
                  </a:moveTo>
                  <a:lnTo>
                    <a:pt x="22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2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6" name="Freeform 305"/>
            <p:cNvSpPr>
              <a:spLocks/>
            </p:cNvSpPr>
            <p:nvPr/>
          </p:nvSpPr>
          <p:spPr bwMode="auto">
            <a:xfrm>
              <a:off x="420688" y="6538044"/>
              <a:ext cx="25400" cy="11113"/>
            </a:xfrm>
            <a:custGeom>
              <a:avLst/>
              <a:gdLst>
                <a:gd name="T0" fmla="*/ 2 w 16"/>
                <a:gd name="T1" fmla="*/ 0 h 7"/>
                <a:gd name="T2" fmla="*/ 14 w 16"/>
                <a:gd name="T3" fmla="*/ 0 h 7"/>
                <a:gd name="T4" fmla="*/ 16 w 16"/>
                <a:gd name="T5" fmla="*/ 0 h 7"/>
                <a:gd name="T6" fmla="*/ 16 w 16"/>
                <a:gd name="T7" fmla="*/ 0 h 7"/>
                <a:gd name="T8" fmla="*/ 16 w 16"/>
                <a:gd name="T9" fmla="*/ 6 h 7"/>
                <a:gd name="T10" fmla="*/ 16 w 16"/>
                <a:gd name="T11" fmla="*/ 7 h 7"/>
                <a:gd name="T12" fmla="*/ 14 w 16"/>
                <a:gd name="T13" fmla="*/ 7 h 7"/>
                <a:gd name="T14" fmla="*/ 2 w 16"/>
                <a:gd name="T15" fmla="*/ 7 h 7"/>
                <a:gd name="T16" fmla="*/ 0 w 16"/>
                <a:gd name="T17" fmla="*/ 7 h 7"/>
                <a:gd name="T18" fmla="*/ 0 w 16"/>
                <a:gd name="T19" fmla="*/ 6 h 7"/>
                <a:gd name="T20" fmla="*/ 0 w 16"/>
                <a:gd name="T21" fmla="*/ 0 h 7"/>
                <a:gd name="T22" fmla="*/ 0 w 16"/>
                <a:gd name="T23" fmla="*/ 0 h 7"/>
                <a:gd name="T24" fmla="*/ 2 w 16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7">
                  <a:moveTo>
                    <a:pt x="2" y="0"/>
                  </a:move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7" name="Freeform 306"/>
            <p:cNvSpPr>
              <a:spLocks/>
            </p:cNvSpPr>
            <p:nvPr/>
          </p:nvSpPr>
          <p:spPr bwMode="auto">
            <a:xfrm>
              <a:off x="442913" y="6533281"/>
              <a:ext cx="30163" cy="11113"/>
            </a:xfrm>
            <a:custGeom>
              <a:avLst/>
              <a:gdLst>
                <a:gd name="T0" fmla="*/ 0 w 19"/>
                <a:gd name="T1" fmla="*/ 0 h 7"/>
                <a:gd name="T2" fmla="*/ 17 w 19"/>
                <a:gd name="T3" fmla="*/ 0 h 7"/>
                <a:gd name="T4" fmla="*/ 17 w 19"/>
                <a:gd name="T5" fmla="*/ 0 h 7"/>
                <a:gd name="T6" fmla="*/ 19 w 19"/>
                <a:gd name="T7" fmla="*/ 2 h 7"/>
                <a:gd name="T8" fmla="*/ 19 w 19"/>
                <a:gd name="T9" fmla="*/ 5 h 7"/>
                <a:gd name="T10" fmla="*/ 17 w 19"/>
                <a:gd name="T11" fmla="*/ 5 h 7"/>
                <a:gd name="T12" fmla="*/ 17 w 19"/>
                <a:gd name="T13" fmla="*/ 7 h 7"/>
                <a:gd name="T14" fmla="*/ 0 w 19"/>
                <a:gd name="T15" fmla="*/ 7 h 7"/>
                <a:gd name="T16" fmla="*/ 0 w 19"/>
                <a:gd name="T17" fmla="*/ 5 h 7"/>
                <a:gd name="T18" fmla="*/ 0 w 19"/>
                <a:gd name="T19" fmla="*/ 5 h 7"/>
                <a:gd name="T20" fmla="*/ 0 w 19"/>
                <a:gd name="T21" fmla="*/ 2 h 7"/>
                <a:gd name="T22" fmla="*/ 0 w 19"/>
                <a:gd name="T23" fmla="*/ 0 h 7"/>
                <a:gd name="T24" fmla="*/ 0 w 19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7">
                  <a:moveTo>
                    <a:pt x="0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8" name="Freeform 307"/>
            <p:cNvSpPr>
              <a:spLocks/>
            </p:cNvSpPr>
            <p:nvPr/>
          </p:nvSpPr>
          <p:spPr bwMode="auto">
            <a:xfrm>
              <a:off x="600075" y="6533281"/>
              <a:ext cx="65088" cy="7938"/>
            </a:xfrm>
            <a:custGeom>
              <a:avLst/>
              <a:gdLst>
                <a:gd name="T0" fmla="*/ 0 w 41"/>
                <a:gd name="T1" fmla="*/ 0 h 5"/>
                <a:gd name="T2" fmla="*/ 39 w 41"/>
                <a:gd name="T3" fmla="*/ 0 h 5"/>
                <a:gd name="T4" fmla="*/ 39 w 41"/>
                <a:gd name="T5" fmla="*/ 0 h 5"/>
                <a:gd name="T6" fmla="*/ 41 w 41"/>
                <a:gd name="T7" fmla="*/ 2 h 5"/>
                <a:gd name="T8" fmla="*/ 41 w 41"/>
                <a:gd name="T9" fmla="*/ 3 h 5"/>
                <a:gd name="T10" fmla="*/ 39 w 41"/>
                <a:gd name="T11" fmla="*/ 3 h 5"/>
                <a:gd name="T12" fmla="*/ 39 w 41"/>
                <a:gd name="T13" fmla="*/ 5 h 5"/>
                <a:gd name="T14" fmla="*/ 0 w 41"/>
                <a:gd name="T15" fmla="*/ 5 h 5"/>
                <a:gd name="T16" fmla="*/ 0 w 41"/>
                <a:gd name="T17" fmla="*/ 3 h 5"/>
                <a:gd name="T18" fmla="*/ 0 w 41"/>
                <a:gd name="T19" fmla="*/ 3 h 5"/>
                <a:gd name="T20" fmla="*/ 0 w 41"/>
                <a:gd name="T21" fmla="*/ 2 h 5"/>
                <a:gd name="T22" fmla="*/ 0 w 41"/>
                <a:gd name="T23" fmla="*/ 0 h 5"/>
                <a:gd name="T24" fmla="*/ 0 w 41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">
                  <a:moveTo>
                    <a:pt x="0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39" y="3"/>
                  </a:lnTo>
                  <a:lnTo>
                    <a:pt x="39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9" name="Line 308"/>
            <p:cNvSpPr>
              <a:spLocks noChangeShapeType="1"/>
            </p:cNvSpPr>
            <p:nvPr/>
          </p:nvSpPr>
          <p:spPr bwMode="auto">
            <a:xfrm flipH="1">
              <a:off x="661988" y="6538044"/>
              <a:ext cx="3175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0" name="Line 309"/>
            <p:cNvSpPr>
              <a:spLocks noChangeShapeType="1"/>
            </p:cNvSpPr>
            <p:nvPr/>
          </p:nvSpPr>
          <p:spPr bwMode="auto">
            <a:xfrm>
              <a:off x="661988" y="6538044"/>
              <a:ext cx="0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1" name="Line 310"/>
            <p:cNvSpPr>
              <a:spLocks noChangeShapeType="1"/>
            </p:cNvSpPr>
            <p:nvPr/>
          </p:nvSpPr>
          <p:spPr bwMode="auto">
            <a:xfrm flipH="1">
              <a:off x="600075" y="6541219"/>
              <a:ext cx="61913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2" name="Line 311"/>
            <p:cNvSpPr>
              <a:spLocks noChangeShapeType="1"/>
            </p:cNvSpPr>
            <p:nvPr/>
          </p:nvSpPr>
          <p:spPr bwMode="auto">
            <a:xfrm flipV="1">
              <a:off x="600075" y="6538044"/>
              <a:ext cx="0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3" name="Line 312"/>
            <p:cNvSpPr>
              <a:spLocks noChangeShapeType="1"/>
            </p:cNvSpPr>
            <p:nvPr/>
          </p:nvSpPr>
          <p:spPr bwMode="auto">
            <a:xfrm>
              <a:off x="600075" y="6538044"/>
              <a:ext cx="0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4" name="Line 313"/>
            <p:cNvSpPr>
              <a:spLocks noChangeShapeType="1"/>
            </p:cNvSpPr>
            <p:nvPr/>
          </p:nvSpPr>
          <p:spPr bwMode="auto">
            <a:xfrm flipV="1">
              <a:off x="600075" y="6536456"/>
              <a:ext cx="0" cy="1588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5" name="Line 314"/>
            <p:cNvSpPr>
              <a:spLocks noChangeShapeType="1"/>
            </p:cNvSpPr>
            <p:nvPr/>
          </p:nvSpPr>
          <p:spPr bwMode="auto">
            <a:xfrm flipV="1">
              <a:off x="600075" y="6533281"/>
              <a:ext cx="0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6" name="Line 315"/>
            <p:cNvSpPr>
              <a:spLocks noChangeShapeType="1"/>
            </p:cNvSpPr>
            <p:nvPr/>
          </p:nvSpPr>
          <p:spPr bwMode="auto">
            <a:xfrm>
              <a:off x="600075" y="6533281"/>
              <a:ext cx="0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7" name="Line 316"/>
            <p:cNvSpPr>
              <a:spLocks noChangeShapeType="1"/>
            </p:cNvSpPr>
            <p:nvPr/>
          </p:nvSpPr>
          <p:spPr bwMode="auto">
            <a:xfrm>
              <a:off x="600075" y="6533281"/>
              <a:ext cx="61913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8" name="Line 317"/>
            <p:cNvSpPr>
              <a:spLocks noChangeShapeType="1"/>
            </p:cNvSpPr>
            <p:nvPr/>
          </p:nvSpPr>
          <p:spPr bwMode="auto">
            <a:xfrm>
              <a:off x="661988" y="6533281"/>
              <a:ext cx="0" cy="0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9" name="Line 318"/>
            <p:cNvSpPr>
              <a:spLocks noChangeShapeType="1"/>
            </p:cNvSpPr>
            <p:nvPr/>
          </p:nvSpPr>
          <p:spPr bwMode="auto">
            <a:xfrm>
              <a:off x="661988" y="6533281"/>
              <a:ext cx="3175" cy="3175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0" name="Line 319"/>
            <p:cNvSpPr>
              <a:spLocks noChangeShapeType="1"/>
            </p:cNvSpPr>
            <p:nvPr/>
          </p:nvSpPr>
          <p:spPr bwMode="auto">
            <a:xfrm>
              <a:off x="665163" y="6536456"/>
              <a:ext cx="0" cy="1588"/>
            </a:xfrm>
            <a:prstGeom prst="line">
              <a:avLst/>
            </a:prstGeom>
            <a:noFill/>
            <a:ln w="3175">
              <a:solidFill>
                <a:srgbClr val="3B73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1" name="Freeform 320"/>
            <p:cNvSpPr>
              <a:spLocks/>
            </p:cNvSpPr>
            <p:nvPr/>
          </p:nvSpPr>
          <p:spPr bwMode="auto">
            <a:xfrm>
              <a:off x="609600" y="6538044"/>
              <a:ext cx="22225" cy="20638"/>
            </a:xfrm>
            <a:custGeom>
              <a:avLst/>
              <a:gdLst>
                <a:gd name="T0" fmla="*/ 1 w 14"/>
                <a:gd name="T1" fmla="*/ 0 h 13"/>
                <a:gd name="T2" fmla="*/ 14 w 14"/>
                <a:gd name="T3" fmla="*/ 0 h 13"/>
                <a:gd name="T4" fmla="*/ 14 w 14"/>
                <a:gd name="T5" fmla="*/ 2 h 13"/>
                <a:gd name="T6" fmla="*/ 14 w 14"/>
                <a:gd name="T7" fmla="*/ 2 h 13"/>
                <a:gd name="T8" fmla="*/ 14 w 14"/>
                <a:gd name="T9" fmla="*/ 11 h 13"/>
                <a:gd name="T10" fmla="*/ 14 w 14"/>
                <a:gd name="T11" fmla="*/ 11 h 13"/>
                <a:gd name="T12" fmla="*/ 14 w 14"/>
                <a:gd name="T13" fmla="*/ 13 h 13"/>
                <a:gd name="T14" fmla="*/ 1 w 14"/>
                <a:gd name="T15" fmla="*/ 13 h 13"/>
                <a:gd name="T16" fmla="*/ 0 w 14"/>
                <a:gd name="T17" fmla="*/ 11 h 13"/>
                <a:gd name="T18" fmla="*/ 0 w 14"/>
                <a:gd name="T19" fmla="*/ 11 h 13"/>
                <a:gd name="T20" fmla="*/ 0 w 14"/>
                <a:gd name="T21" fmla="*/ 2 h 13"/>
                <a:gd name="T22" fmla="*/ 0 w 14"/>
                <a:gd name="T23" fmla="*/ 2 h 13"/>
                <a:gd name="T24" fmla="*/ 1 w 1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" y="0"/>
                  </a:moveTo>
                  <a:lnTo>
                    <a:pt x="14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2" name="Freeform 321"/>
            <p:cNvSpPr>
              <a:spLocks/>
            </p:cNvSpPr>
            <p:nvPr/>
          </p:nvSpPr>
          <p:spPr bwMode="auto">
            <a:xfrm>
              <a:off x="714375" y="6528519"/>
              <a:ext cx="15875" cy="19050"/>
            </a:xfrm>
            <a:custGeom>
              <a:avLst/>
              <a:gdLst>
                <a:gd name="T0" fmla="*/ 2 w 10"/>
                <a:gd name="T1" fmla="*/ 0 h 12"/>
                <a:gd name="T2" fmla="*/ 10 w 10"/>
                <a:gd name="T3" fmla="*/ 0 h 12"/>
                <a:gd name="T4" fmla="*/ 10 w 10"/>
                <a:gd name="T5" fmla="*/ 0 h 12"/>
                <a:gd name="T6" fmla="*/ 10 w 10"/>
                <a:gd name="T7" fmla="*/ 1 h 12"/>
                <a:gd name="T8" fmla="*/ 10 w 10"/>
                <a:gd name="T9" fmla="*/ 10 h 12"/>
                <a:gd name="T10" fmla="*/ 10 w 10"/>
                <a:gd name="T11" fmla="*/ 10 h 12"/>
                <a:gd name="T12" fmla="*/ 10 w 10"/>
                <a:gd name="T13" fmla="*/ 12 h 12"/>
                <a:gd name="T14" fmla="*/ 2 w 10"/>
                <a:gd name="T15" fmla="*/ 12 h 12"/>
                <a:gd name="T16" fmla="*/ 0 w 10"/>
                <a:gd name="T17" fmla="*/ 10 h 12"/>
                <a:gd name="T18" fmla="*/ 0 w 10"/>
                <a:gd name="T19" fmla="*/ 10 h 12"/>
                <a:gd name="T20" fmla="*/ 0 w 10"/>
                <a:gd name="T21" fmla="*/ 1 h 12"/>
                <a:gd name="T22" fmla="*/ 0 w 10"/>
                <a:gd name="T23" fmla="*/ 0 h 12"/>
                <a:gd name="T24" fmla="*/ 2 w 1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2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3" name="Freeform 322"/>
            <p:cNvSpPr>
              <a:spLocks/>
            </p:cNvSpPr>
            <p:nvPr/>
          </p:nvSpPr>
          <p:spPr bwMode="auto">
            <a:xfrm>
              <a:off x="811213" y="6528519"/>
              <a:ext cx="17463" cy="19050"/>
            </a:xfrm>
            <a:custGeom>
              <a:avLst/>
              <a:gdLst>
                <a:gd name="T0" fmla="*/ 2 w 11"/>
                <a:gd name="T1" fmla="*/ 0 h 12"/>
                <a:gd name="T2" fmla="*/ 11 w 11"/>
                <a:gd name="T3" fmla="*/ 0 h 12"/>
                <a:gd name="T4" fmla="*/ 11 w 11"/>
                <a:gd name="T5" fmla="*/ 0 h 12"/>
                <a:gd name="T6" fmla="*/ 11 w 11"/>
                <a:gd name="T7" fmla="*/ 1 h 12"/>
                <a:gd name="T8" fmla="*/ 11 w 11"/>
                <a:gd name="T9" fmla="*/ 10 h 12"/>
                <a:gd name="T10" fmla="*/ 11 w 11"/>
                <a:gd name="T11" fmla="*/ 10 h 12"/>
                <a:gd name="T12" fmla="*/ 11 w 11"/>
                <a:gd name="T13" fmla="*/ 12 h 12"/>
                <a:gd name="T14" fmla="*/ 2 w 11"/>
                <a:gd name="T15" fmla="*/ 12 h 12"/>
                <a:gd name="T16" fmla="*/ 0 w 11"/>
                <a:gd name="T17" fmla="*/ 10 h 12"/>
                <a:gd name="T18" fmla="*/ 0 w 11"/>
                <a:gd name="T19" fmla="*/ 10 h 12"/>
                <a:gd name="T20" fmla="*/ 0 w 11"/>
                <a:gd name="T21" fmla="*/ 1 h 12"/>
                <a:gd name="T22" fmla="*/ 0 w 11"/>
                <a:gd name="T23" fmla="*/ 0 h 12"/>
                <a:gd name="T24" fmla="*/ 2 w 11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4" name="Freeform 323"/>
            <p:cNvSpPr>
              <a:spLocks/>
            </p:cNvSpPr>
            <p:nvPr/>
          </p:nvSpPr>
          <p:spPr bwMode="auto">
            <a:xfrm>
              <a:off x="893763" y="6528519"/>
              <a:ext cx="36513" cy="15875"/>
            </a:xfrm>
            <a:custGeom>
              <a:avLst/>
              <a:gdLst>
                <a:gd name="T0" fmla="*/ 2 w 23"/>
                <a:gd name="T1" fmla="*/ 0 h 10"/>
                <a:gd name="T2" fmla="*/ 21 w 23"/>
                <a:gd name="T3" fmla="*/ 0 h 10"/>
                <a:gd name="T4" fmla="*/ 23 w 23"/>
                <a:gd name="T5" fmla="*/ 0 h 10"/>
                <a:gd name="T6" fmla="*/ 23 w 23"/>
                <a:gd name="T7" fmla="*/ 1 h 10"/>
                <a:gd name="T8" fmla="*/ 23 w 23"/>
                <a:gd name="T9" fmla="*/ 8 h 10"/>
                <a:gd name="T10" fmla="*/ 23 w 23"/>
                <a:gd name="T11" fmla="*/ 10 h 10"/>
                <a:gd name="T12" fmla="*/ 21 w 23"/>
                <a:gd name="T13" fmla="*/ 10 h 10"/>
                <a:gd name="T14" fmla="*/ 2 w 23"/>
                <a:gd name="T15" fmla="*/ 10 h 10"/>
                <a:gd name="T16" fmla="*/ 2 w 23"/>
                <a:gd name="T17" fmla="*/ 10 h 10"/>
                <a:gd name="T18" fmla="*/ 0 w 23"/>
                <a:gd name="T19" fmla="*/ 8 h 10"/>
                <a:gd name="T20" fmla="*/ 0 w 23"/>
                <a:gd name="T21" fmla="*/ 1 h 10"/>
                <a:gd name="T22" fmla="*/ 2 w 23"/>
                <a:gd name="T23" fmla="*/ 0 h 10"/>
                <a:gd name="T24" fmla="*/ 2 w 23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0">
                  <a:moveTo>
                    <a:pt x="2" y="0"/>
                  </a:moveTo>
                  <a:lnTo>
                    <a:pt x="21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08" name="Группа 307"/>
          <p:cNvGrpSpPr/>
          <p:nvPr/>
        </p:nvGrpSpPr>
        <p:grpSpPr>
          <a:xfrm>
            <a:off x="4880024" y="5841880"/>
            <a:ext cx="430213" cy="519113"/>
            <a:chOff x="784225" y="5956301"/>
            <a:chExt cx="430213" cy="519113"/>
          </a:xfrm>
        </p:grpSpPr>
        <p:sp>
          <p:nvSpPr>
            <p:cNvPr id="310" name="Freeform 976"/>
            <p:cNvSpPr>
              <a:spLocks/>
            </p:cNvSpPr>
            <p:nvPr/>
          </p:nvSpPr>
          <p:spPr bwMode="auto">
            <a:xfrm>
              <a:off x="873125" y="6302376"/>
              <a:ext cx="252413" cy="69850"/>
            </a:xfrm>
            <a:custGeom>
              <a:avLst/>
              <a:gdLst>
                <a:gd name="T0" fmla="*/ 52 w 159"/>
                <a:gd name="T1" fmla="*/ 0 h 44"/>
                <a:gd name="T2" fmla="*/ 106 w 159"/>
                <a:gd name="T3" fmla="*/ 0 h 44"/>
                <a:gd name="T4" fmla="*/ 106 w 159"/>
                <a:gd name="T5" fmla="*/ 13 h 44"/>
                <a:gd name="T6" fmla="*/ 106 w 159"/>
                <a:gd name="T7" fmla="*/ 16 h 44"/>
                <a:gd name="T8" fmla="*/ 108 w 159"/>
                <a:gd name="T9" fmla="*/ 18 h 44"/>
                <a:gd name="T10" fmla="*/ 112 w 159"/>
                <a:gd name="T11" fmla="*/ 20 h 44"/>
                <a:gd name="T12" fmla="*/ 153 w 159"/>
                <a:gd name="T13" fmla="*/ 23 h 44"/>
                <a:gd name="T14" fmla="*/ 157 w 159"/>
                <a:gd name="T15" fmla="*/ 25 h 44"/>
                <a:gd name="T16" fmla="*/ 159 w 159"/>
                <a:gd name="T17" fmla="*/ 27 h 44"/>
                <a:gd name="T18" fmla="*/ 159 w 159"/>
                <a:gd name="T19" fmla="*/ 30 h 44"/>
                <a:gd name="T20" fmla="*/ 159 w 159"/>
                <a:gd name="T21" fmla="*/ 39 h 44"/>
                <a:gd name="T22" fmla="*/ 159 w 159"/>
                <a:gd name="T23" fmla="*/ 42 h 44"/>
                <a:gd name="T24" fmla="*/ 157 w 159"/>
                <a:gd name="T25" fmla="*/ 44 h 44"/>
                <a:gd name="T26" fmla="*/ 153 w 159"/>
                <a:gd name="T27" fmla="*/ 44 h 44"/>
                <a:gd name="T28" fmla="*/ 148 w 159"/>
                <a:gd name="T29" fmla="*/ 42 h 44"/>
                <a:gd name="T30" fmla="*/ 132 w 159"/>
                <a:gd name="T31" fmla="*/ 41 h 44"/>
                <a:gd name="T32" fmla="*/ 110 w 159"/>
                <a:gd name="T33" fmla="*/ 39 h 44"/>
                <a:gd name="T34" fmla="*/ 78 w 159"/>
                <a:gd name="T35" fmla="*/ 37 h 44"/>
                <a:gd name="T36" fmla="*/ 49 w 159"/>
                <a:gd name="T37" fmla="*/ 39 h 44"/>
                <a:gd name="T38" fmla="*/ 26 w 159"/>
                <a:gd name="T39" fmla="*/ 41 h 44"/>
                <a:gd name="T40" fmla="*/ 10 w 159"/>
                <a:gd name="T41" fmla="*/ 42 h 44"/>
                <a:gd name="T42" fmla="*/ 5 w 159"/>
                <a:gd name="T43" fmla="*/ 44 h 44"/>
                <a:gd name="T44" fmla="*/ 2 w 159"/>
                <a:gd name="T45" fmla="*/ 44 h 44"/>
                <a:gd name="T46" fmla="*/ 0 w 159"/>
                <a:gd name="T47" fmla="*/ 42 h 44"/>
                <a:gd name="T48" fmla="*/ 0 w 159"/>
                <a:gd name="T49" fmla="*/ 39 h 44"/>
                <a:gd name="T50" fmla="*/ 0 w 159"/>
                <a:gd name="T51" fmla="*/ 30 h 44"/>
                <a:gd name="T52" fmla="*/ 0 w 159"/>
                <a:gd name="T53" fmla="*/ 27 h 44"/>
                <a:gd name="T54" fmla="*/ 2 w 159"/>
                <a:gd name="T55" fmla="*/ 25 h 44"/>
                <a:gd name="T56" fmla="*/ 5 w 159"/>
                <a:gd name="T57" fmla="*/ 23 h 44"/>
                <a:gd name="T58" fmla="*/ 47 w 159"/>
                <a:gd name="T59" fmla="*/ 20 h 44"/>
                <a:gd name="T60" fmla="*/ 50 w 159"/>
                <a:gd name="T61" fmla="*/ 18 h 44"/>
                <a:gd name="T62" fmla="*/ 52 w 159"/>
                <a:gd name="T63" fmla="*/ 16 h 44"/>
                <a:gd name="T64" fmla="*/ 52 w 159"/>
                <a:gd name="T65" fmla="*/ 13 h 44"/>
                <a:gd name="T66" fmla="*/ 52 w 159"/>
                <a:gd name="T6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" h="44">
                  <a:moveTo>
                    <a:pt x="52" y="0"/>
                  </a:moveTo>
                  <a:lnTo>
                    <a:pt x="106" y="0"/>
                  </a:lnTo>
                  <a:lnTo>
                    <a:pt x="106" y="13"/>
                  </a:lnTo>
                  <a:lnTo>
                    <a:pt x="106" y="16"/>
                  </a:lnTo>
                  <a:lnTo>
                    <a:pt x="108" y="18"/>
                  </a:lnTo>
                  <a:lnTo>
                    <a:pt x="112" y="20"/>
                  </a:lnTo>
                  <a:lnTo>
                    <a:pt x="153" y="23"/>
                  </a:lnTo>
                  <a:lnTo>
                    <a:pt x="157" y="25"/>
                  </a:lnTo>
                  <a:lnTo>
                    <a:pt x="159" y="27"/>
                  </a:lnTo>
                  <a:lnTo>
                    <a:pt x="159" y="30"/>
                  </a:lnTo>
                  <a:lnTo>
                    <a:pt x="159" y="39"/>
                  </a:lnTo>
                  <a:lnTo>
                    <a:pt x="159" y="42"/>
                  </a:lnTo>
                  <a:lnTo>
                    <a:pt x="157" y="44"/>
                  </a:lnTo>
                  <a:lnTo>
                    <a:pt x="153" y="44"/>
                  </a:lnTo>
                  <a:lnTo>
                    <a:pt x="148" y="42"/>
                  </a:lnTo>
                  <a:lnTo>
                    <a:pt x="132" y="41"/>
                  </a:lnTo>
                  <a:lnTo>
                    <a:pt x="110" y="39"/>
                  </a:lnTo>
                  <a:lnTo>
                    <a:pt x="78" y="37"/>
                  </a:lnTo>
                  <a:lnTo>
                    <a:pt x="49" y="39"/>
                  </a:lnTo>
                  <a:lnTo>
                    <a:pt x="26" y="41"/>
                  </a:lnTo>
                  <a:lnTo>
                    <a:pt x="10" y="42"/>
                  </a:lnTo>
                  <a:lnTo>
                    <a:pt x="5" y="44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47" y="20"/>
                  </a:lnTo>
                  <a:lnTo>
                    <a:pt x="50" y="18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1" name="Freeform 977"/>
            <p:cNvSpPr>
              <a:spLocks noEditPoints="1"/>
            </p:cNvSpPr>
            <p:nvPr/>
          </p:nvSpPr>
          <p:spPr bwMode="auto">
            <a:xfrm>
              <a:off x="784225" y="5956301"/>
              <a:ext cx="430213" cy="319088"/>
            </a:xfrm>
            <a:custGeom>
              <a:avLst/>
              <a:gdLst>
                <a:gd name="T0" fmla="*/ 220 w 271"/>
                <a:gd name="T1" fmla="*/ 159 h 201"/>
                <a:gd name="T2" fmla="*/ 213 w 271"/>
                <a:gd name="T3" fmla="*/ 166 h 201"/>
                <a:gd name="T4" fmla="*/ 213 w 271"/>
                <a:gd name="T5" fmla="*/ 176 h 201"/>
                <a:gd name="T6" fmla="*/ 220 w 271"/>
                <a:gd name="T7" fmla="*/ 183 h 201"/>
                <a:gd name="T8" fmla="*/ 230 w 271"/>
                <a:gd name="T9" fmla="*/ 183 h 201"/>
                <a:gd name="T10" fmla="*/ 237 w 271"/>
                <a:gd name="T11" fmla="*/ 176 h 201"/>
                <a:gd name="T12" fmla="*/ 237 w 271"/>
                <a:gd name="T13" fmla="*/ 166 h 201"/>
                <a:gd name="T14" fmla="*/ 230 w 271"/>
                <a:gd name="T15" fmla="*/ 159 h 201"/>
                <a:gd name="T16" fmla="*/ 180 w 271"/>
                <a:gd name="T17" fmla="*/ 159 h 201"/>
                <a:gd name="T18" fmla="*/ 171 w 271"/>
                <a:gd name="T19" fmla="*/ 162 h 201"/>
                <a:gd name="T20" fmla="*/ 166 w 271"/>
                <a:gd name="T21" fmla="*/ 171 h 201"/>
                <a:gd name="T22" fmla="*/ 171 w 271"/>
                <a:gd name="T23" fmla="*/ 182 h 201"/>
                <a:gd name="T24" fmla="*/ 180 w 271"/>
                <a:gd name="T25" fmla="*/ 185 h 201"/>
                <a:gd name="T26" fmla="*/ 190 w 271"/>
                <a:gd name="T27" fmla="*/ 182 h 201"/>
                <a:gd name="T28" fmla="*/ 194 w 271"/>
                <a:gd name="T29" fmla="*/ 171 h 201"/>
                <a:gd name="T30" fmla="*/ 190 w 271"/>
                <a:gd name="T31" fmla="*/ 162 h 201"/>
                <a:gd name="T32" fmla="*/ 180 w 271"/>
                <a:gd name="T33" fmla="*/ 159 h 201"/>
                <a:gd name="T34" fmla="*/ 28 w 271"/>
                <a:gd name="T35" fmla="*/ 26 h 201"/>
                <a:gd name="T36" fmla="*/ 23 w 271"/>
                <a:gd name="T37" fmla="*/ 51 h 201"/>
                <a:gd name="T38" fmla="*/ 19 w 271"/>
                <a:gd name="T39" fmla="*/ 101 h 201"/>
                <a:gd name="T40" fmla="*/ 21 w 271"/>
                <a:gd name="T41" fmla="*/ 142 h 201"/>
                <a:gd name="T42" fmla="*/ 250 w 271"/>
                <a:gd name="T43" fmla="*/ 122 h 201"/>
                <a:gd name="T44" fmla="*/ 250 w 271"/>
                <a:gd name="T45" fmla="*/ 73 h 201"/>
                <a:gd name="T46" fmla="*/ 244 w 271"/>
                <a:gd name="T47" fmla="*/ 37 h 201"/>
                <a:gd name="T48" fmla="*/ 241 w 271"/>
                <a:gd name="T49" fmla="*/ 21 h 201"/>
                <a:gd name="T50" fmla="*/ 24 w 271"/>
                <a:gd name="T51" fmla="*/ 0 h 201"/>
                <a:gd name="T52" fmla="*/ 250 w 271"/>
                <a:gd name="T53" fmla="*/ 2 h 201"/>
                <a:gd name="T54" fmla="*/ 255 w 271"/>
                <a:gd name="T55" fmla="*/ 5 h 201"/>
                <a:gd name="T56" fmla="*/ 257 w 271"/>
                <a:gd name="T57" fmla="*/ 11 h 201"/>
                <a:gd name="T58" fmla="*/ 264 w 271"/>
                <a:gd name="T59" fmla="*/ 25 h 201"/>
                <a:gd name="T60" fmla="*/ 269 w 271"/>
                <a:gd name="T61" fmla="*/ 66 h 201"/>
                <a:gd name="T62" fmla="*/ 269 w 271"/>
                <a:gd name="T63" fmla="*/ 135 h 201"/>
                <a:gd name="T64" fmla="*/ 264 w 271"/>
                <a:gd name="T65" fmla="*/ 178 h 201"/>
                <a:gd name="T66" fmla="*/ 257 w 271"/>
                <a:gd name="T67" fmla="*/ 192 h 201"/>
                <a:gd name="T68" fmla="*/ 255 w 271"/>
                <a:gd name="T69" fmla="*/ 197 h 201"/>
                <a:gd name="T70" fmla="*/ 250 w 271"/>
                <a:gd name="T71" fmla="*/ 201 h 201"/>
                <a:gd name="T72" fmla="*/ 24 w 271"/>
                <a:gd name="T73" fmla="*/ 201 h 201"/>
                <a:gd name="T74" fmla="*/ 17 w 271"/>
                <a:gd name="T75" fmla="*/ 199 h 201"/>
                <a:gd name="T76" fmla="*/ 14 w 271"/>
                <a:gd name="T77" fmla="*/ 194 h 201"/>
                <a:gd name="T78" fmla="*/ 10 w 271"/>
                <a:gd name="T79" fmla="*/ 189 h 201"/>
                <a:gd name="T80" fmla="*/ 3 w 271"/>
                <a:gd name="T81" fmla="*/ 161 h 201"/>
                <a:gd name="T82" fmla="*/ 0 w 271"/>
                <a:gd name="T83" fmla="*/ 101 h 201"/>
                <a:gd name="T84" fmla="*/ 2 w 271"/>
                <a:gd name="T85" fmla="*/ 66 h 201"/>
                <a:gd name="T86" fmla="*/ 7 w 271"/>
                <a:gd name="T87" fmla="*/ 25 h 201"/>
                <a:gd name="T88" fmla="*/ 12 w 271"/>
                <a:gd name="T89" fmla="*/ 11 h 201"/>
                <a:gd name="T90" fmla="*/ 16 w 271"/>
                <a:gd name="T91" fmla="*/ 5 h 201"/>
                <a:gd name="T92" fmla="*/ 21 w 271"/>
                <a:gd name="T93" fmla="*/ 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1" h="201">
                  <a:moveTo>
                    <a:pt x="225" y="159"/>
                  </a:moveTo>
                  <a:lnTo>
                    <a:pt x="220" y="159"/>
                  </a:lnTo>
                  <a:lnTo>
                    <a:pt x="215" y="162"/>
                  </a:lnTo>
                  <a:lnTo>
                    <a:pt x="213" y="166"/>
                  </a:lnTo>
                  <a:lnTo>
                    <a:pt x="211" y="171"/>
                  </a:lnTo>
                  <a:lnTo>
                    <a:pt x="213" y="176"/>
                  </a:lnTo>
                  <a:lnTo>
                    <a:pt x="215" y="182"/>
                  </a:lnTo>
                  <a:lnTo>
                    <a:pt x="220" y="183"/>
                  </a:lnTo>
                  <a:lnTo>
                    <a:pt x="225" y="185"/>
                  </a:lnTo>
                  <a:lnTo>
                    <a:pt x="230" y="183"/>
                  </a:lnTo>
                  <a:lnTo>
                    <a:pt x="234" y="182"/>
                  </a:lnTo>
                  <a:lnTo>
                    <a:pt x="237" y="176"/>
                  </a:lnTo>
                  <a:lnTo>
                    <a:pt x="239" y="171"/>
                  </a:lnTo>
                  <a:lnTo>
                    <a:pt x="237" y="166"/>
                  </a:lnTo>
                  <a:lnTo>
                    <a:pt x="234" y="162"/>
                  </a:lnTo>
                  <a:lnTo>
                    <a:pt x="230" y="159"/>
                  </a:lnTo>
                  <a:lnTo>
                    <a:pt x="225" y="159"/>
                  </a:lnTo>
                  <a:close/>
                  <a:moveTo>
                    <a:pt x="180" y="159"/>
                  </a:moveTo>
                  <a:lnTo>
                    <a:pt x="175" y="159"/>
                  </a:lnTo>
                  <a:lnTo>
                    <a:pt x="171" y="162"/>
                  </a:lnTo>
                  <a:lnTo>
                    <a:pt x="168" y="166"/>
                  </a:lnTo>
                  <a:lnTo>
                    <a:pt x="166" y="171"/>
                  </a:lnTo>
                  <a:lnTo>
                    <a:pt x="168" y="176"/>
                  </a:lnTo>
                  <a:lnTo>
                    <a:pt x="171" y="182"/>
                  </a:lnTo>
                  <a:lnTo>
                    <a:pt x="175" y="183"/>
                  </a:lnTo>
                  <a:lnTo>
                    <a:pt x="180" y="185"/>
                  </a:lnTo>
                  <a:lnTo>
                    <a:pt x="185" y="183"/>
                  </a:lnTo>
                  <a:lnTo>
                    <a:pt x="190" y="182"/>
                  </a:lnTo>
                  <a:lnTo>
                    <a:pt x="192" y="176"/>
                  </a:lnTo>
                  <a:lnTo>
                    <a:pt x="194" y="171"/>
                  </a:lnTo>
                  <a:lnTo>
                    <a:pt x="192" y="166"/>
                  </a:lnTo>
                  <a:lnTo>
                    <a:pt x="190" y="162"/>
                  </a:lnTo>
                  <a:lnTo>
                    <a:pt x="185" y="159"/>
                  </a:lnTo>
                  <a:lnTo>
                    <a:pt x="180" y="159"/>
                  </a:lnTo>
                  <a:close/>
                  <a:moveTo>
                    <a:pt x="30" y="21"/>
                  </a:moveTo>
                  <a:lnTo>
                    <a:pt x="28" y="26"/>
                  </a:lnTo>
                  <a:lnTo>
                    <a:pt x="24" y="35"/>
                  </a:lnTo>
                  <a:lnTo>
                    <a:pt x="23" y="51"/>
                  </a:lnTo>
                  <a:lnTo>
                    <a:pt x="21" y="73"/>
                  </a:lnTo>
                  <a:lnTo>
                    <a:pt x="19" y="101"/>
                  </a:lnTo>
                  <a:lnTo>
                    <a:pt x="19" y="122"/>
                  </a:lnTo>
                  <a:lnTo>
                    <a:pt x="21" y="142"/>
                  </a:lnTo>
                  <a:lnTo>
                    <a:pt x="250" y="142"/>
                  </a:lnTo>
                  <a:lnTo>
                    <a:pt x="250" y="122"/>
                  </a:lnTo>
                  <a:lnTo>
                    <a:pt x="251" y="101"/>
                  </a:lnTo>
                  <a:lnTo>
                    <a:pt x="250" y="73"/>
                  </a:lnTo>
                  <a:lnTo>
                    <a:pt x="248" y="51"/>
                  </a:lnTo>
                  <a:lnTo>
                    <a:pt x="244" y="37"/>
                  </a:lnTo>
                  <a:lnTo>
                    <a:pt x="243" y="26"/>
                  </a:lnTo>
                  <a:lnTo>
                    <a:pt x="241" y="21"/>
                  </a:lnTo>
                  <a:lnTo>
                    <a:pt x="30" y="21"/>
                  </a:lnTo>
                  <a:close/>
                  <a:moveTo>
                    <a:pt x="24" y="0"/>
                  </a:moveTo>
                  <a:lnTo>
                    <a:pt x="246" y="0"/>
                  </a:lnTo>
                  <a:lnTo>
                    <a:pt x="250" y="2"/>
                  </a:lnTo>
                  <a:lnTo>
                    <a:pt x="253" y="4"/>
                  </a:lnTo>
                  <a:lnTo>
                    <a:pt x="255" y="5"/>
                  </a:lnTo>
                  <a:lnTo>
                    <a:pt x="257" y="7"/>
                  </a:lnTo>
                  <a:lnTo>
                    <a:pt x="257" y="11"/>
                  </a:lnTo>
                  <a:lnTo>
                    <a:pt x="260" y="14"/>
                  </a:lnTo>
                  <a:lnTo>
                    <a:pt x="264" y="25"/>
                  </a:lnTo>
                  <a:lnTo>
                    <a:pt x="267" y="42"/>
                  </a:lnTo>
                  <a:lnTo>
                    <a:pt x="269" y="66"/>
                  </a:lnTo>
                  <a:lnTo>
                    <a:pt x="271" y="101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4" y="178"/>
                  </a:lnTo>
                  <a:lnTo>
                    <a:pt x="260" y="189"/>
                  </a:lnTo>
                  <a:lnTo>
                    <a:pt x="257" y="192"/>
                  </a:lnTo>
                  <a:lnTo>
                    <a:pt x="257" y="194"/>
                  </a:lnTo>
                  <a:lnTo>
                    <a:pt x="255" y="197"/>
                  </a:lnTo>
                  <a:lnTo>
                    <a:pt x="253" y="199"/>
                  </a:lnTo>
                  <a:lnTo>
                    <a:pt x="250" y="201"/>
                  </a:lnTo>
                  <a:lnTo>
                    <a:pt x="246" y="201"/>
                  </a:lnTo>
                  <a:lnTo>
                    <a:pt x="24" y="201"/>
                  </a:lnTo>
                  <a:lnTo>
                    <a:pt x="21" y="201"/>
                  </a:lnTo>
                  <a:lnTo>
                    <a:pt x="17" y="199"/>
                  </a:lnTo>
                  <a:lnTo>
                    <a:pt x="16" y="197"/>
                  </a:lnTo>
                  <a:lnTo>
                    <a:pt x="14" y="194"/>
                  </a:lnTo>
                  <a:lnTo>
                    <a:pt x="12" y="192"/>
                  </a:lnTo>
                  <a:lnTo>
                    <a:pt x="10" y="189"/>
                  </a:lnTo>
                  <a:lnTo>
                    <a:pt x="7" y="178"/>
                  </a:lnTo>
                  <a:lnTo>
                    <a:pt x="3" y="161"/>
                  </a:lnTo>
                  <a:lnTo>
                    <a:pt x="2" y="135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66"/>
                  </a:lnTo>
                  <a:lnTo>
                    <a:pt x="3" y="42"/>
                  </a:lnTo>
                  <a:lnTo>
                    <a:pt x="7" y="25"/>
                  </a:lnTo>
                  <a:lnTo>
                    <a:pt x="10" y="14"/>
                  </a:lnTo>
                  <a:lnTo>
                    <a:pt x="12" y="11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2" name="Freeform 978"/>
            <p:cNvSpPr>
              <a:spLocks noEditPoints="1"/>
            </p:cNvSpPr>
            <p:nvPr/>
          </p:nvSpPr>
          <p:spPr bwMode="auto">
            <a:xfrm>
              <a:off x="787400" y="6378576"/>
              <a:ext cx="420688" cy="96838"/>
            </a:xfrm>
            <a:custGeom>
              <a:avLst/>
              <a:gdLst>
                <a:gd name="T0" fmla="*/ 21 w 265"/>
                <a:gd name="T1" fmla="*/ 15 h 61"/>
                <a:gd name="T2" fmla="*/ 19 w 265"/>
                <a:gd name="T3" fmla="*/ 19 h 61"/>
                <a:gd name="T4" fmla="*/ 19 w 265"/>
                <a:gd name="T5" fmla="*/ 27 h 61"/>
                <a:gd name="T6" fmla="*/ 19 w 265"/>
                <a:gd name="T7" fmla="*/ 38 h 61"/>
                <a:gd name="T8" fmla="*/ 246 w 265"/>
                <a:gd name="T9" fmla="*/ 43 h 61"/>
                <a:gd name="T10" fmla="*/ 248 w 265"/>
                <a:gd name="T11" fmla="*/ 33 h 61"/>
                <a:gd name="T12" fmla="*/ 246 w 265"/>
                <a:gd name="T13" fmla="*/ 20 h 61"/>
                <a:gd name="T14" fmla="*/ 244 w 265"/>
                <a:gd name="T15" fmla="*/ 15 h 61"/>
                <a:gd name="T16" fmla="*/ 21 w 265"/>
                <a:gd name="T17" fmla="*/ 15 h 61"/>
                <a:gd name="T18" fmla="*/ 146 w 265"/>
                <a:gd name="T19" fmla="*/ 0 h 61"/>
                <a:gd name="T20" fmla="*/ 190 w 265"/>
                <a:gd name="T21" fmla="*/ 3 h 61"/>
                <a:gd name="T22" fmla="*/ 237 w 265"/>
                <a:gd name="T23" fmla="*/ 5 h 61"/>
                <a:gd name="T24" fmla="*/ 258 w 265"/>
                <a:gd name="T25" fmla="*/ 5 h 61"/>
                <a:gd name="T26" fmla="*/ 262 w 265"/>
                <a:gd name="T27" fmla="*/ 6 h 61"/>
                <a:gd name="T28" fmla="*/ 262 w 265"/>
                <a:gd name="T29" fmla="*/ 10 h 61"/>
                <a:gd name="T30" fmla="*/ 263 w 265"/>
                <a:gd name="T31" fmla="*/ 17 h 61"/>
                <a:gd name="T32" fmla="*/ 265 w 265"/>
                <a:gd name="T33" fmla="*/ 33 h 61"/>
                <a:gd name="T34" fmla="*/ 263 w 265"/>
                <a:gd name="T35" fmla="*/ 48 h 61"/>
                <a:gd name="T36" fmla="*/ 262 w 265"/>
                <a:gd name="T37" fmla="*/ 57 h 61"/>
                <a:gd name="T38" fmla="*/ 262 w 265"/>
                <a:gd name="T39" fmla="*/ 59 h 61"/>
                <a:gd name="T40" fmla="*/ 258 w 265"/>
                <a:gd name="T41" fmla="*/ 61 h 61"/>
                <a:gd name="T42" fmla="*/ 5 w 265"/>
                <a:gd name="T43" fmla="*/ 59 h 61"/>
                <a:gd name="T44" fmla="*/ 5 w 265"/>
                <a:gd name="T45" fmla="*/ 57 h 61"/>
                <a:gd name="T46" fmla="*/ 3 w 265"/>
                <a:gd name="T47" fmla="*/ 54 h 61"/>
                <a:gd name="T48" fmla="*/ 1 w 265"/>
                <a:gd name="T49" fmla="*/ 41 h 61"/>
                <a:gd name="T50" fmla="*/ 1 w 265"/>
                <a:gd name="T51" fmla="*/ 24 h 61"/>
                <a:gd name="T52" fmla="*/ 3 w 265"/>
                <a:gd name="T53" fmla="*/ 12 h 61"/>
                <a:gd name="T54" fmla="*/ 5 w 265"/>
                <a:gd name="T55" fmla="*/ 8 h 61"/>
                <a:gd name="T56" fmla="*/ 5 w 265"/>
                <a:gd name="T57" fmla="*/ 6 h 61"/>
                <a:gd name="T58" fmla="*/ 14 w 265"/>
                <a:gd name="T59" fmla="*/ 5 h 61"/>
                <a:gd name="T60" fmla="*/ 52 w 265"/>
                <a:gd name="T61" fmla="*/ 3 h 61"/>
                <a:gd name="T62" fmla="*/ 101 w 265"/>
                <a:gd name="T63" fmla="*/ 1 h 61"/>
                <a:gd name="T64" fmla="*/ 132 w 265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61">
                  <a:moveTo>
                    <a:pt x="21" y="15"/>
                  </a:moveTo>
                  <a:lnTo>
                    <a:pt x="21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19" y="38"/>
                  </a:lnTo>
                  <a:lnTo>
                    <a:pt x="19" y="43"/>
                  </a:lnTo>
                  <a:lnTo>
                    <a:pt x="246" y="43"/>
                  </a:lnTo>
                  <a:lnTo>
                    <a:pt x="248" y="38"/>
                  </a:lnTo>
                  <a:lnTo>
                    <a:pt x="248" y="33"/>
                  </a:lnTo>
                  <a:lnTo>
                    <a:pt x="248" y="26"/>
                  </a:lnTo>
                  <a:lnTo>
                    <a:pt x="246" y="20"/>
                  </a:lnTo>
                  <a:lnTo>
                    <a:pt x="246" y="17"/>
                  </a:lnTo>
                  <a:lnTo>
                    <a:pt x="244" y="15"/>
                  </a:lnTo>
                  <a:lnTo>
                    <a:pt x="244" y="15"/>
                  </a:lnTo>
                  <a:lnTo>
                    <a:pt x="21" y="15"/>
                  </a:lnTo>
                  <a:close/>
                  <a:moveTo>
                    <a:pt x="132" y="0"/>
                  </a:moveTo>
                  <a:lnTo>
                    <a:pt x="146" y="0"/>
                  </a:lnTo>
                  <a:lnTo>
                    <a:pt x="166" y="1"/>
                  </a:lnTo>
                  <a:lnTo>
                    <a:pt x="190" y="3"/>
                  </a:lnTo>
                  <a:lnTo>
                    <a:pt x="214" y="3"/>
                  </a:lnTo>
                  <a:lnTo>
                    <a:pt x="237" y="5"/>
                  </a:lnTo>
                  <a:lnTo>
                    <a:pt x="253" y="5"/>
                  </a:lnTo>
                  <a:lnTo>
                    <a:pt x="258" y="5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2" y="8"/>
                  </a:lnTo>
                  <a:lnTo>
                    <a:pt x="262" y="10"/>
                  </a:lnTo>
                  <a:lnTo>
                    <a:pt x="263" y="12"/>
                  </a:lnTo>
                  <a:lnTo>
                    <a:pt x="263" y="17"/>
                  </a:lnTo>
                  <a:lnTo>
                    <a:pt x="265" y="24"/>
                  </a:lnTo>
                  <a:lnTo>
                    <a:pt x="265" y="33"/>
                  </a:lnTo>
                  <a:lnTo>
                    <a:pt x="265" y="41"/>
                  </a:lnTo>
                  <a:lnTo>
                    <a:pt x="263" y="48"/>
                  </a:lnTo>
                  <a:lnTo>
                    <a:pt x="263" y="54"/>
                  </a:lnTo>
                  <a:lnTo>
                    <a:pt x="262" y="57"/>
                  </a:lnTo>
                  <a:lnTo>
                    <a:pt x="262" y="57"/>
                  </a:lnTo>
                  <a:lnTo>
                    <a:pt x="262" y="59"/>
                  </a:lnTo>
                  <a:lnTo>
                    <a:pt x="260" y="59"/>
                  </a:lnTo>
                  <a:lnTo>
                    <a:pt x="258" y="61"/>
                  </a:lnTo>
                  <a:lnTo>
                    <a:pt x="7" y="61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1" y="48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" y="17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5"/>
                  </a:lnTo>
                  <a:lnTo>
                    <a:pt x="14" y="5"/>
                  </a:lnTo>
                  <a:lnTo>
                    <a:pt x="29" y="5"/>
                  </a:lnTo>
                  <a:lnTo>
                    <a:pt x="52" y="3"/>
                  </a:lnTo>
                  <a:lnTo>
                    <a:pt x="77" y="3"/>
                  </a:lnTo>
                  <a:lnTo>
                    <a:pt x="101" y="1"/>
                  </a:lnTo>
                  <a:lnTo>
                    <a:pt x="120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3" name="Freeform 979"/>
            <p:cNvSpPr>
              <a:spLocks/>
            </p:cNvSpPr>
            <p:nvPr/>
          </p:nvSpPr>
          <p:spPr bwMode="auto">
            <a:xfrm>
              <a:off x="839788" y="6048376"/>
              <a:ext cx="36513" cy="38100"/>
            </a:xfrm>
            <a:custGeom>
              <a:avLst/>
              <a:gdLst>
                <a:gd name="T0" fmla="*/ 12 w 23"/>
                <a:gd name="T1" fmla="*/ 0 h 24"/>
                <a:gd name="T2" fmla="*/ 17 w 23"/>
                <a:gd name="T3" fmla="*/ 1 h 24"/>
                <a:gd name="T4" fmla="*/ 21 w 23"/>
                <a:gd name="T5" fmla="*/ 3 h 24"/>
                <a:gd name="T6" fmla="*/ 23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3 w 23"/>
                <a:gd name="T17" fmla="*/ 19 h 24"/>
                <a:gd name="T18" fmla="*/ 21 w 23"/>
                <a:gd name="T19" fmla="*/ 22 h 24"/>
                <a:gd name="T20" fmla="*/ 17 w 23"/>
                <a:gd name="T21" fmla="*/ 24 h 24"/>
                <a:gd name="T22" fmla="*/ 12 w 23"/>
                <a:gd name="T23" fmla="*/ 24 h 24"/>
                <a:gd name="T24" fmla="*/ 7 w 23"/>
                <a:gd name="T25" fmla="*/ 24 h 24"/>
                <a:gd name="T26" fmla="*/ 3 w 23"/>
                <a:gd name="T27" fmla="*/ 22 h 24"/>
                <a:gd name="T28" fmla="*/ 2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2 w 23"/>
                <a:gd name="T35" fmla="*/ 10 h 24"/>
                <a:gd name="T36" fmla="*/ 0 w 23"/>
                <a:gd name="T37" fmla="*/ 10 h 24"/>
                <a:gd name="T38" fmla="*/ 2 w 23"/>
                <a:gd name="T39" fmla="*/ 5 h 24"/>
                <a:gd name="T40" fmla="*/ 3 w 23"/>
                <a:gd name="T41" fmla="*/ 3 h 24"/>
                <a:gd name="T42" fmla="*/ 7 w 23"/>
                <a:gd name="T43" fmla="*/ 1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lnTo>
                    <a:pt x="17" y="1"/>
                  </a:lnTo>
                  <a:lnTo>
                    <a:pt x="21" y="3"/>
                  </a:lnTo>
                  <a:lnTo>
                    <a:pt x="23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3" y="19"/>
                  </a:lnTo>
                  <a:lnTo>
                    <a:pt x="21" y="22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4" name="Freeform 980"/>
            <p:cNvSpPr>
              <a:spLocks/>
            </p:cNvSpPr>
            <p:nvPr/>
          </p:nvSpPr>
          <p:spPr bwMode="auto">
            <a:xfrm>
              <a:off x="839788" y="6119813"/>
              <a:ext cx="36513" cy="39688"/>
            </a:xfrm>
            <a:custGeom>
              <a:avLst/>
              <a:gdLst>
                <a:gd name="T0" fmla="*/ 12 w 23"/>
                <a:gd name="T1" fmla="*/ 0 h 25"/>
                <a:gd name="T2" fmla="*/ 17 w 23"/>
                <a:gd name="T3" fmla="*/ 0 h 25"/>
                <a:gd name="T4" fmla="*/ 21 w 23"/>
                <a:gd name="T5" fmla="*/ 2 h 25"/>
                <a:gd name="T6" fmla="*/ 23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3 w 23"/>
                <a:gd name="T17" fmla="*/ 19 h 25"/>
                <a:gd name="T18" fmla="*/ 21 w 23"/>
                <a:gd name="T19" fmla="*/ 23 h 25"/>
                <a:gd name="T20" fmla="*/ 17 w 23"/>
                <a:gd name="T21" fmla="*/ 23 h 25"/>
                <a:gd name="T22" fmla="*/ 12 w 23"/>
                <a:gd name="T23" fmla="*/ 25 h 25"/>
                <a:gd name="T24" fmla="*/ 7 w 23"/>
                <a:gd name="T25" fmla="*/ 23 h 25"/>
                <a:gd name="T26" fmla="*/ 3 w 23"/>
                <a:gd name="T27" fmla="*/ 23 h 25"/>
                <a:gd name="T28" fmla="*/ 2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2 w 23"/>
                <a:gd name="T35" fmla="*/ 9 h 25"/>
                <a:gd name="T36" fmla="*/ 0 w 23"/>
                <a:gd name="T37" fmla="*/ 9 h 25"/>
                <a:gd name="T38" fmla="*/ 2 w 23"/>
                <a:gd name="T39" fmla="*/ 5 h 25"/>
                <a:gd name="T40" fmla="*/ 3 w 23"/>
                <a:gd name="T41" fmla="*/ 2 h 25"/>
                <a:gd name="T42" fmla="*/ 7 w 23"/>
                <a:gd name="T43" fmla="*/ 0 h 25"/>
                <a:gd name="T44" fmla="*/ 12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2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9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5" name="Freeform 981"/>
            <p:cNvSpPr>
              <a:spLocks/>
            </p:cNvSpPr>
            <p:nvPr/>
          </p:nvSpPr>
          <p:spPr bwMode="auto">
            <a:xfrm>
              <a:off x="914400" y="6048376"/>
              <a:ext cx="36513" cy="38100"/>
            </a:xfrm>
            <a:custGeom>
              <a:avLst/>
              <a:gdLst>
                <a:gd name="T0" fmla="*/ 10 w 23"/>
                <a:gd name="T1" fmla="*/ 0 h 24"/>
                <a:gd name="T2" fmla="*/ 16 w 23"/>
                <a:gd name="T3" fmla="*/ 1 h 24"/>
                <a:gd name="T4" fmla="*/ 19 w 23"/>
                <a:gd name="T5" fmla="*/ 3 h 24"/>
                <a:gd name="T6" fmla="*/ 21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1 w 23"/>
                <a:gd name="T17" fmla="*/ 19 h 24"/>
                <a:gd name="T18" fmla="*/ 19 w 23"/>
                <a:gd name="T19" fmla="*/ 22 h 24"/>
                <a:gd name="T20" fmla="*/ 16 w 23"/>
                <a:gd name="T21" fmla="*/ 24 h 24"/>
                <a:gd name="T22" fmla="*/ 10 w 23"/>
                <a:gd name="T23" fmla="*/ 24 h 24"/>
                <a:gd name="T24" fmla="*/ 5 w 23"/>
                <a:gd name="T25" fmla="*/ 24 h 24"/>
                <a:gd name="T26" fmla="*/ 2 w 23"/>
                <a:gd name="T27" fmla="*/ 22 h 24"/>
                <a:gd name="T28" fmla="*/ 0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0 w 23"/>
                <a:gd name="T35" fmla="*/ 10 h 24"/>
                <a:gd name="T36" fmla="*/ 0 w 23"/>
                <a:gd name="T37" fmla="*/ 10 h 24"/>
                <a:gd name="T38" fmla="*/ 0 w 23"/>
                <a:gd name="T39" fmla="*/ 5 h 24"/>
                <a:gd name="T40" fmla="*/ 2 w 23"/>
                <a:gd name="T41" fmla="*/ 3 h 24"/>
                <a:gd name="T42" fmla="*/ 5 w 23"/>
                <a:gd name="T43" fmla="*/ 1 h 24"/>
                <a:gd name="T44" fmla="*/ 10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0" y="0"/>
                  </a:moveTo>
                  <a:lnTo>
                    <a:pt x="16" y="1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1" y="19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6" name="Freeform 982"/>
            <p:cNvSpPr>
              <a:spLocks/>
            </p:cNvSpPr>
            <p:nvPr/>
          </p:nvSpPr>
          <p:spPr bwMode="auto">
            <a:xfrm>
              <a:off x="914400" y="6119813"/>
              <a:ext cx="36513" cy="39688"/>
            </a:xfrm>
            <a:custGeom>
              <a:avLst/>
              <a:gdLst>
                <a:gd name="T0" fmla="*/ 10 w 23"/>
                <a:gd name="T1" fmla="*/ 0 h 25"/>
                <a:gd name="T2" fmla="*/ 16 w 23"/>
                <a:gd name="T3" fmla="*/ 0 h 25"/>
                <a:gd name="T4" fmla="*/ 19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19 w 23"/>
                <a:gd name="T19" fmla="*/ 23 h 25"/>
                <a:gd name="T20" fmla="*/ 16 w 23"/>
                <a:gd name="T21" fmla="*/ 23 h 25"/>
                <a:gd name="T22" fmla="*/ 10 w 23"/>
                <a:gd name="T23" fmla="*/ 25 h 25"/>
                <a:gd name="T24" fmla="*/ 5 w 23"/>
                <a:gd name="T25" fmla="*/ 23 h 25"/>
                <a:gd name="T26" fmla="*/ 2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2 w 23"/>
                <a:gd name="T41" fmla="*/ 2 h 25"/>
                <a:gd name="T42" fmla="*/ 5 w 23"/>
                <a:gd name="T43" fmla="*/ 0 h 25"/>
                <a:gd name="T44" fmla="*/ 10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0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0" y="25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7" name="Freeform 983"/>
            <p:cNvSpPr>
              <a:spLocks/>
            </p:cNvSpPr>
            <p:nvPr/>
          </p:nvSpPr>
          <p:spPr bwMode="auto">
            <a:xfrm>
              <a:off x="985838" y="6119813"/>
              <a:ext cx="36513" cy="39688"/>
            </a:xfrm>
            <a:custGeom>
              <a:avLst/>
              <a:gdLst>
                <a:gd name="T0" fmla="*/ 11 w 23"/>
                <a:gd name="T1" fmla="*/ 0 h 25"/>
                <a:gd name="T2" fmla="*/ 16 w 23"/>
                <a:gd name="T3" fmla="*/ 0 h 25"/>
                <a:gd name="T4" fmla="*/ 20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20 w 23"/>
                <a:gd name="T19" fmla="*/ 23 h 25"/>
                <a:gd name="T20" fmla="*/ 16 w 23"/>
                <a:gd name="T21" fmla="*/ 23 h 25"/>
                <a:gd name="T22" fmla="*/ 11 w 23"/>
                <a:gd name="T23" fmla="*/ 25 h 25"/>
                <a:gd name="T24" fmla="*/ 7 w 23"/>
                <a:gd name="T25" fmla="*/ 23 h 25"/>
                <a:gd name="T26" fmla="*/ 4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4 w 23"/>
                <a:gd name="T41" fmla="*/ 2 h 25"/>
                <a:gd name="T42" fmla="*/ 7 w 23"/>
                <a:gd name="T43" fmla="*/ 0 h 25"/>
                <a:gd name="T44" fmla="*/ 11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1" y="0"/>
                  </a:moveTo>
                  <a:lnTo>
                    <a:pt x="16" y="0"/>
                  </a:lnTo>
                  <a:lnTo>
                    <a:pt x="20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B73B9"/>
            </a:solidFill>
            <a:ln w="0">
              <a:solidFill>
                <a:srgbClr val="3B73B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95" name="Rectangle 10"/>
          <p:cNvSpPr>
            <a:spLocks noChangeArrowheads="1"/>
          </p:cNvSpPr>
          <p:nvPr/>
        </p:nvSpPr>
        <p:spPr bwMode="auto">
          <a:xfrm>
            <a:off x="5072971" y="5736173"/>
            <a:ext cx="22225" cy="124995"/>
          </a:xfrm>
          <a:prstGeom prst="rect">
            <a:avLst/>
          </a:prstGeom>
          <a:solidFill>
            <a:srgbClr val="3B73B9"/>
          </a:solidFill>
          <a:ln w="0">
            <a:solidFill>
              <a:srgbClr val="3B73B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97" name="Rectangle 10"/>
          <p:cNvSpPr>
            <a:spLocks noChangeArrowheads="1"/>
          </p:cNvSpPr>
          <p:nvPr/>
        </p:nvSpPr>
        <p:spPr bwMode="auto">
          <a:xfrm>
            <a:off x="3679404" y="5746771"/>
            <a:ext cx="22225" cy="124995"/>
          </a:xfrm>
          <a:prstGeom prst="rect">
            <a:avLst/>
          </a:prstGeom>
          <a:solidFill>
            <a:srgbClr val="3B73B9"/>
          </a:solidFill>
          <a:ln w="0">
            <a:solidFill>
              <a:srgbClr val="3B73B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98" name="ZoneTexte 1217"/>
          <p:cNvSpPr txBox="1"/>
          <p:nvPr/>
        </p:nvSpPr>
        <p:spPr>
          <a:xfrm>
            <a:off x="3444312" y="5564446"/>
            <a:ext cx="695640" cy="226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lnSpc>
                <a:spcPts val="2100"/>
              </a:lnSpc>
              <a:defRPr sz="1600">
                <a:solidFill>
                  <a:srgbClr val="92C83B"/>
                </a:solidFill>
                <a:latin typeface="GE Inspira" panose="020F0603030400020203" pitchFamily="34" charset="0"/>
              </a:defRPr>
            </a:lvl1pPr>
          </a:lstStyle>
          <a:p>
            <a:pPr marL="12700">
              <a:lnSpc>
                <a:spcPts val="900"/>
              </a:lnSpc>
            </a:pPr>
            <a:r>
              <a:rPr lang="ru-RU" sz="1400" b="1" dirty="0" smtClean="0">
                <a:solidFill>
                  <a:srgbClr val="3B73B9"/>
                </a:solidFill>
                <a:latin typeface="+mn-lt"/>
              </a:rPr>
              <a:t>АСУТП</a:t>
            </a:r>
            <a:endParaRPr lang="fr-FR" sz="1400" b="1" dirty="0">
              <a:solidFill>
                <a:srgbClr val="3B73B9"/>
              </a:solidFill>
              <a:latin typeface="+mn-lt"/>
            </a:endParaRPr>
          </a:p>
        </p:txBody>
      </p:sp>
      <p:grpSp>
        <p:nvGrpSpPr>
          <p:cNvPr id="611" name="Группа 610"/>
          <p:cNvGrpSpPr/>
          <p:nvPr/>
        </p:nvGrpSpPr>
        <p:grpSpPr>
          <a:xfrm>
            <a:off x="7818512" y="5839925"/>
            <a:ext cx="569912" cy="554038"/>
            <a:chOff x="4522788" y="5881688"/>
            <a:chExt cx="569912" cy="554038"/>
          </a:xfrm>
        </p:grpSpPr>
        <p:sp>
          <p:nvSpPr>
            <p:cNvPr id="622" name="Freeform 45"/>
            <p:cNvSpPr>
              <a:spLocks/>
            </p:cNvSpPr>
            <p:nvPr/>
          </p:nvSpPr>
          <p:spPr bwMode="auto">
            <a:xfrm>
              <a:off x="4876800" y="6313488"/>
              <a:ext cx="215900" cy="55563"/>
            </a:xfrm>
            <a:custGeom>
              <a:avLst/>
              <a:gdLst>
                <a:gd name="T0" fmla="*/ 0 w 136"/>
                <a:gd name="T1" fmla="*/ 0 h 35"/>
                <a:gd name="T2" fmla="*/ 2 w 136"/>
                <a:gd name="T3" fmla="*/ 0 h 35"/>
                <a:gd name="T4" fmla="*/ 2 w 136"/>
                <a:gd name="T5" fmla="*/ 0 h 35"/>
                <a:gd name="T6" fmla="*/ 2 w 136"/>
                <a:gd name="T7" fmla="*/ 0 h 35"/>
                <a:gd name="T8" fmla="*/ 9 w 136"/>
                <a:gd name="T9" fmla="*/ 4 h 35"/>
                <a:gd name="T10" fmla="*/ 21 w 136"/>
                <a:gd name="T11" fmla="*/ 7 h 35"/>
                <a:gd name="T12" fmla="*/ 42 w 136"/>
                <a:gd name="T13" fmla="*/ 11 h 35"/>
                <a:gd name="T14" fmla="*/ 68 w 136"/>
                <a:gd name="T15" fmla="*/ 13 h 35"/>
                <a:gd name="T16" fmla="*/ 96 w 136"/>
                <a:gd name="T17" fmla="*/ 11 h 35"/>
                <a:gd name="T18" fmla="*/ 115 w 136"/>
                <a:gd name="T19" fmla="*/ 7 h 35"/>
                <a:gd name="T20" fmla="*/ 127 w 136"/>
                <a:gd name="T21" fmla="*/ 4 h 35"/>
                <a:gd name="T22" fmla="*/ 134 w 136"/>
                <a:gd name="T23" fmla="*/ 0 h 35"/>
                <a:gd name="T24" fmla="*/ 134 w 136"/>
                <a:gd name="T25" fmla="*/ 0 h 35"/>
                <a:gd name="T26" fmla="*/ 136 w 136"/>
                <a:gd name="T27" fmla="*/ 0 h 35"/>
                <a:gd name="T28" fmla="*/ 136 w 136"/>
                <a:gd name="T29" fmla="*/ 2 h 35"/>
                <a:gd name="T30" fmla="*/ 136 w 136"/>
                <a:gd name="T31" fmla="*/ 16 h 35"/>
                <a:gd name="T32" fmla="*/ 136 w 136"/>
                <a:gd name="T33" fmla="*/ 16 h 35"/>
                <a:gd name="T34" fmla="*/ 134 w 136"/>
                <a:gd name="T35" fmla="*/ 21 h 35"/>
                <a:gd name="T36" fmla="*/ 129 w 136"/>
                <a:gd name="T37" fmla="*/ 25 h 35"/>
                <a:gd name="T38" fmla="*/ 124 w 136"/>
                <a:gd name="T39" fmla="*/ 27 h 35"/>
                <a:gd name="T40" fmla="*/ 113 w 136"/>
                <a:gd name="T41" fmla="*/ 30 h 35"/>
                <a:gd name="T42" fmla="*/ 96 w 136"/>
                <a:gd name="T43" fmla="*/ 34 h 35"/>
                <a:gd name="T44" fmla="*/ 68 w 136"/>
                <a:gd name="T45" fmla="*/ 35 h 35"/>
                <a:gd name="T46" fmla="*/ 42 w 136"/>
                <a:gd name="T47" fmla="*/ 34 h 35"/>
                <a:gd name="T48" fmla="*/ 23 w 136"/>
                <a:gd name="T49" fmla="*/ 30 h 35"/>
                <a:gd name="T50" fmla="*/ 12 w 136"/>
                <a:gd name="T51" fmla="*/ 27 h 35"/>
                <a:gd name="T52" fmla="*/ 7 w 136"/>
                <a:gd name="T53" fmla="*/ 25 h 35"/>
                <a:gd name="T54" fmla="*/ 3 w 136"/>
                <a:gd name="T55" fmla="*/ 21 h 35"/>
                <a:gd name="T56" fmla="*/ 0 w 136"/>
                <a:gd name="T57" fmla="*/ 18 h 35"/>
                <a:gd name="T58" fmla="*/ 0 w 136"/>
                <a:gd name="T59" fmla="*/ 13 h 35"/>
                <a:gd name="T60" fmla="*/ 0 w 136"/>
                <a:gd name="T61" fmla="*/ 13 h 35"/>
                <a:gd name="T62" fmla="*/ 0 w 136"/>
                <a:gd name="T63" fmla="*/ 2 h 35"/>
                <a:gd name="T64" fmla="*/ 0 w 136"/>
                <a:gd name="T65" fmla="*/ 0 h 35"/>
                <a:gd name="T66" fmla="*/ 0 w 136"/>
                <a:gd name="T6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" h="35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4"/>
                  </a:lnTo>
                  <a:lnTo>
                    <a:pt x="21" y="7"/>
                  </a:lnTo>
                  <a:lnTo>
                    <a:pt x="42" y="11"/>
                  </a:lnTo>
                  <a:lnTo>
                    <a:pt x="68" y="13"/>
                  </a:lnTo>
                  <a:lnTo>
                    <a:pt x="96" y="11"/>
                  </a:lnTo>
                  <a:lnTo>
                    <a:pt x="115" y="7"/>
                  </a:lnTo>
                  <a:lnTo>
                    <a:pt x="127" y="4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6" y="2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4" y="21"/>
                  </a:lnTo>
                  <a:lnTo>
                    <a:pt x="129" y="25"/>
                  </a:lnTo>
                  <a:lnTo>
                    <a:pt x="124" y="27"/>
                  </a:lnTo>
                  <a:lnTo>
                    <a:pt x="113" y="30"/>
                  </a:lnTo>
                  <a:lnTo>
                    <a:pt x="96" y="34"/>
                  </a:lnTo>
                  <a:lnTo>
                    <a:pt x="68" y="35"/>
                  </a:lnTo>
                  <a:lnTo>
                    <a:pt x="42" y="34"/>
                  </a:lnTo>
                  <a:lnTo>
                    <a:pt x="23" y="30"/>
                  </a:lnTo>
                  <a:lnTo>
                    <a:pt x="12" y="27"/>
                  </a:lnTo>
                  <a:lnTo>
                    <a:pt x="7" y="25"/>
                  </a:lnTo>
                  <a:lnTo>
                    <a:pt x="3" y="21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1471"/>
            </a:solidFill>
            <a:ln w="0">
              <a:solidFill>
                <a:srgbClr val="71147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3" name="Freeform 46"/>
            <p:cNvSpPr>
              <a:spLocks noEditPoints="1"/>
            </p:cNvSpPr>
            <p:nvPr/>
          </p:nvSpPr>
          <p:spPr bwMode="auto">
            <a:xfrm>
              <a:off x="4876800" y="6159500"/>
              <a:ext cx="215900" cy="104775"/>
            </a:xfrm>
            <a:custGeom>
              <a:avLst/>
              <a:gdLst>
                <a:gd name="T0" fmla="*/ 45 w 136"/>
                <a:gd name="T1" fmla="*/ 12 h 66"/>
                <a:gd name="T2" fmla="*/ 21 w 136"/>
                <a:gd name="T3" fmla="*/ 17 h 66"/>
                <a:gd name="T4" fmla="*/ 16 w 136"/>
                <a:gd name="T5" fmla="*/ 21 h 66"/>
                <a:gd name="T6" fmla="*/ 12 w 136"/>
                <a:gd name="T7" fmla="*/ 26 h 66"/>
                <a:gd name="T8" fmla="*/ 16 w 136"/>
                <a:gd name="T9" fmla="*/ 31 h 66"/>
                <a:gd name="T10" fmla="*/ 19 w 136"/>
                <a:gd name="T11" fmla="*/ 33 h 66"/>
                <a:gd name="T12" fmla="*/ 24 w 136"/>
                <a:gd name="T13" fmla="*/ 36 h 66"/>
                <a:gd name="T14" fmla="*/ 24 w 136"/>
                <a:gd name="T15" fmla="*/ 34 h 66"/>
                <a:gd name="T16" fmla="*/ 24 w 136"/>
                <a:gd name="T17" fmla="*/ 33 h 66"/>
                <a:gd name="T18" fmla="*/ 24 w 136"/>
                <a:gd name="T19" fmla="*/ 28 h 66"/>
                <a:gd name="T20" fmla="*/ 28 w 136"/>
                <a:gd name="T21" fmla="*/ 26 h 66"/>
                <a:gd name="T22" fmla="*/ 37 w 136"/>
                <a:gd name="T23" fmla="*/ 22 h 66"/>
                <a:gd name="T24" fmla="*/ 68 w 136"/>
                <a:gd name="T25" fmla="*/ 19 h 66"/>
                <a:gd name="T26" fmla="*/ 99 w 136"/>
                <a:gd name="T27" fmla="*/ 22 h 66"/>
                <a:gd name="T28" fmla="*/ 108 w 136"/>
                <a:gd name="T29" fmla="*/ 26 h 66"/>
                <a:gd name="T30" fmla="*/ 112 w 136"/>
                <a:gd name="T31" fmla="*/ 28 h 66"/>
                <a:gd name="T32" fmla="*/ 112 w 136"/>
                <a:gd name="T33" fmla="*/ 33 h 66"/>
                <a:gd name="T34" fmla="*/ 110 w 136"/>
                <a:gd name="T35" fmla="*/ 36 h 66"/>
                <a:gd name="T36" fmla="*/ 115 w 136"/>
                <a:gd name="T37" fmla="*/ 34 h 66"/>
                <a:gd name="T38" fmla="*/ 119 w 136"/>
                <a:gd name="T39" fmla="*/ 33 h 66"/>
                <a:gd name="T40" fmla="*/ 122 w 136"/>
                <a:gd name="T41" fmla="*/ 29 h 66"/>
                <a:gd name="T42" fmla="*/ 122 w 136"/>
                <a:gd name="T43" fmla="*/ 22 h 66"/>
                <a:gd name="T44" fmla="*/ 119 w 136"/>
                <a:gd name="T45" fmla="*/ 19 h 66"/>
                <a:gd name="T46" fmla="*/ 106 w 136"/>
                <a:gd name="T47" fmla="*/ 15 h 66"/>
                <a:gd name="T48" fmla="*/ 68 w 136"/>
                <a:gd name="T49" fmla="*/ 12 h 66"/>
                <a:gd name="T50" fmla="*/ 93 w 136"/>
                <a:gd name="T51" fmla="*/ 1 h 66"/>
                <a:gd name="T52" fmla="*/ 122 w 136"/>
                <a:gd name="T53" fmla="*/ 8 h 66"/>
                <a:gd name="T54" fmla="*/ 127 w 136"/>
                <a:gd name="T55" fmla="*/ 10 h 66"/>
                <a:gd name="T56" fmla="*/ 133 w 136"/>
                <a:gd name="T57" fmla="*/ 15 h 66"/>
                <a:gd name="T58" fmla="*/ 136 w 136"/>
                <a:gd name="T59" fmla="*/ 24 h 66"/>
                <a:gd name="T60" fmla="*/ 136 w 136"/>
                <a:gd name="T61" fmla="*/ 47 h 66"/>
                <a:gd name="T62" fmla="*/ 134 w 136"/>
                <a:gd name="T63" fmla="*/ 52 h 66"/>
                <a:gd name="T64" fmla="*/ 124 w 136"/>
                <a:gd name="T65" fmla="*/ 57 h 66"/>
                <a:gd name="T66" fmla="*/ 96 w 136"/>
                <a:gd name="T67" fmla="*/ 64 h 66"/>
                <a:gd name="T68" fmla="*/ 42 w 136"/>
                <a:gd name="T69" fmla="*/ 64 h 66"/>
                <a:gd name="T70" fmla="*/ 12 w 136"/>
                <a:gd name="T71" fmla="*/ 57 h 66"/>
                <a:gd name="T72" fmla="*/ 3 w 136"/>
                <a:gd name="T73" fmla="*/ 52 h 66"/>
                <a:gd name="T74" fmla="*/ 0 w 136"/>
                <a:gd name="T75" fmla="*/ 43 h 66"/>
                <a:gd name="T76" fmla="*/ 0 w 136"/>
                <a:gd name="T77" fmla="*/ 28 h 66"/>
                <a:gd name="T78" fmla="*/ 2 w 136"/>
                <a:gd name="T79" fmla="*/ 19 h 66"/>
                <a:gd name="T80" fmla="*/ 9 w 136"/>
                <a:gd name="T81" fmla="*/ 10 h 66"/>
                <a:gd name="T82" fmla="*/ 9 w 136"/>
                <a:gd name="T83" fmla="*/ 10 h 66"/>
                <a:gd name="T84" fmla="*/ 26 w 136"/>
                <a:gd name="T85" fmla="*/ 5 h 66"/>
                <a:gd name="T86" fmla="*/ 68 w 136"/>
                <a:gd name="T8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66">
                  <a:moveTo>
                    <a:pt x="68" y="12"/>
                  </a:moveTo>
                  <a:lnTo>
                    <a:pt x="45" y="12"/>
                  </a:lnTo>
                  <a:lnTo>
                    <a:pt x="30" y="15"/>
                  </a:lnTo>
                  <a:lnTo>
                    <a:pt x="21" y="17"/>
                  </a:lnTo>
                  <a:lnTo>
                    <a:pt x="17" y="19"/>
                  </a:lnTo>
                  <a:lnTo>
                    <a:pt x="16" y="21"/>
                  </a:lnTo>
                  <a:lnTo>
                    <a:pt x="14" y="22"/>
                  </a:lnTo>
                  <a:lnTo>
                    <a:pt x="12" y="26"/>
                  </a:lnTo>
                  <a:lnTo>
                    <a:pt x="14" y="29"/>
                  </a:lnTo>
                  <a:lnTo>
                    <a:pt x="16" y="31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1" y="34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3" y="31"/>
                  </a:lnTo>
                  <a:lnTo>
                    <a:pt x="24" y="28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30" y="24"/>
                  </a:lnTo>
                  <a:lnTo>
                    <a:pt x="37" y="22"/>
                  </a:lnTo>
                  <a:lnTo>
                    <a:pt x="49" y="19"/>
                  </a:lnTo>
                  <a:lnTo>
                    <a:pt x="68" y="19"/>
                  </a:lnTo>
                  <a:lnTo>
                    <a:pt x="87" y="19"/>
                  </a:lnTo>
                  <a:lnTo>
                    <a:pt x="99" y="22"/>
                  </a:lnTo>
                  <a:lnTo>
                    <a:pt x="106" y="24"/>
                  </a:lnTo>
                  <a:lnTo>
                    <a:pt x="108" y="26"/>
                  </a:lnTo>
                  <a:lnTo>
                    <a:pt x="110" y="26"/>
                  </a:lnTo>
                  <a:lnTo>
                    <a:pt x="112" y="28"/>
                  </a:lnTo>
                  <a:lnTo>
                    <a:pt x="113" y="31"/>
                  </a:lnTo>
                  <a:lnTo>
                    <a:pt x="112" y="33"/>
                  </a:lnTo>
                  <a:lnTo>
                    <a:pt x="112" y="34"/>
                  </a:lnTo>
                  <a:lnTo>
                    <a:pt x="110" y="36"/>
                  </a:lnTo>
                  <a:lnTo>
                    <a:pt x="112" y="36"/>
                  </a:lnTo>
                  <a:lnTo>
                    <a:pt x="115" y="34"/>
                  </a:lnTo>
                  <a:lnTo>
                    <a:pt x="117" y="33"/>
                  </a:lnTo>
                  <a:lnTo>
                    <a:pt x="119" y="33"/>
                  </a:lnTo>
                  <a:lnTo>
                    <a:pt x="120" y="31"/>
                  </a:lnTo>
                  <a:lnTo>
                    <a:pt x="122" y="29"/>
                  </a:lnTo>
                  <a:lnTo>
                    <a:pt x="124" y="26"/>
                  </a:lnTo>
                  <a:lnTo>
                    <a:pt x="122" y="22"/>
                  </a:lnTo>
                  <a:lnTo>
                    <a:pt x="120" y="21"/>
                  </a:lnTo>
                  <a:lnTo>
                    <a:pt x="119" y="19"/>
                  </a:lnTo>
                  <a:lnTo>
                    <a:pt x="115" y="17"/>
                  </a:lnTo>
                  <a:lnTo>
                    <a:pt x="106" y="15"/>
                  </a:lnTo>
                  <a:lnTo>
                    <a:pt x="91" y="12"/>
                  </a:lnTo>
                  <a:lnTo>
                    <a:pt x="68" y="12"/>
                  </a:lnTo>
                  <a:close/>
                  <a:moveTo>
                    <a:pt x="68" y="0"/>
                  </a:moveTo>
                  <a:lnTo>
                    <a:pt x="93" y="1"/>
                  </a:lnTo>
                  <a:lnTo>
                    <a:pt x="110" y="5"/>
                  </a:lnTo>
                  <a:lnTo>
                    <a:pt x="122" y="8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33" y="15"/>
                  </a:lnTo>
                  <a:lnTo>
                    <a:pt x="134" y="19"/>
                  </a:lnTo>
                  <a:lnTo>
                    <a:pt x="136" y="24"/>
                  </a:lnTo>
                  <a:lnTo>
                    <a:pt x="136" y="28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34" y="52"/>
                  </a:lnTo>
                  <a:lnTo>
                    <a:pt x="129" y="55"/>
                  </a:lnTo>
                  <a:lnTo>
                    <a:pt x="124" y="57"/>
                  </a:lnTo>
                  <a:lnTo>
                    <a:pt x="113" y="61"/>
                  </a:lnTo>
                  <a:lnTo>
                    <a:pt x="96" y="64"/>
                  </a:lnTo>
                  <a:lnTo>
                    <a:pt x="68" y="66"/>
                  </a:lnTo>
                  <a:lnTo>
                    <a:pt x="42" y="64"/>
                  </a:lnTo>
                  <a:lnTo>
                    <a:pt x="23" y="61"/>
                  </a:lnTo>
                  <a:lnTo>
                    <a:pt x="12" y="57"/>
                  </a:lnTo>
                  <a:lnTo>
                    <a:pt x="7" y="55"/>
                  </a:lnTo>
                  <a:lnTo>
                    <a:pt x="3" y="52"/>
                  </a:lnTo>
                  <a:lnTo>
                    <a:pt x="0" y="48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3" y="15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4" y="8"/>
                  </a:lnTo>
                  <a:lnTo>
                    <a:pt x="26" y="5"/>
                  </a:lnTo>
                  <a:lnTo>
                    <a:pt x="44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11471"/>
            </a:solidFill>
            <a:ln w="0">
              <a:solidFill>
                <a:srgbClr val="71147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4" name="Freeform 47"/>
            <p:cNvSpPr>
              <a:spLocks/>
            </p:cNvSpPr>
            <p:nvPr/>
          </p:nvSpPr>
          <p:spPr bwMode="auto">
            <a:xfrm>
              <a:off x="4876800" y="6367463"/>
              <a:ext cx="215900" cy="52388"/>
            </a:xfrm>
            <a:custGeom>
              <a:avLst/>
              <a:gdLst>
                <a:gd name="T0" fmla="*/ 0 w 136"/>
                <a:gd name="T1" fmla="*/ 0 h 33"/>
                <a:gd name="T2" fmla="*/ 2 w 136"/>
                <a:gd name="T3" fmla="*/ 0 h 33"/>
                <a:gd name="T4" fmla="*/ 2 w 136"/>
                <a:gd name="T5" fmla="*/ 0 h 33"/>
                <a:gd name="T6" fmla="*/ 2 w 136"/>
                <a:gd name="T7" fmla="*/ 0 h 33"/>
                <a:gd name="T8" fmla="*/ 9 w 136"/>
                <a:gd name="T9" fmla="*/ 3 h 33"/>
                <a:gd name="T10" fmla="*/ 21 w 136"/>
                <a:gd name="T11" fmla="*/ 7 h 33"/>
                <a:gd name="T12" fmla="*/ 42 w 136"/>
                <a:gd name="T13" fmla="*/ 10 h 33"/>
                <a:gd name="T14" fmla="*/ 68 w 136"/>
                <a:gd name="T15" fmla="*/ 12 h 33"/>
                <a:gd name="T16" fmla="*/ 96 w 136"/>
                <a:gd name="T17" fmla="*/ 10 h 33"/>
                <a:gd name="T18" fmla="*/ 115 w 136"/>
                <a:gd name="T19" fmla="*/ 7 h 33"/>
                <a:gd name="T20" fmla="*/ 127 w 136"/>
                <a:gd name="T21" fmla="*/ 3 h 33"/>
                <a:gd name="T22" fmla="*/ 134 w 136"/>
                <a:gd name="T23" fmla="*/ 0 h 33"/>
                <a:gd name="T24" fmla="*/ 134 w 136"/>
                <a:gd name="T25" fmla="*/ 0 h 33"/>
                <a:gd name="T26" fmla="*/ 136 w 136"/>
                <a:gd name="T27" fmla="*/ 0 h 33"/>
                <a:gd name="T28" fmla="*/ 136 w 136"/>
                <a:gd name="T29" fmla="*/ 1 h 33"/>
                <a:gd name="T30" fmla="*/ 136 w 136"/>
                <a:gd name="T31" fmla="*/ 7 h 33"/>
                <a:gd name="T32" fmla="*/ 136 w 136"/>
                <a:gd name="T33" fmla="*/ 10 h 33"/>
                <a:gd name="T34" fmla="*/ 134 w 136"/>
                <a:gd name="T35" fmla="*/ 13 h 33"/>
                <a:gd name="T36" fmla="*/ 133 w 136"/>
                <a:gd name="T37" fmla="*/ 19 h 33"/>
                <a:gd name="T38" fmla="*/ 127 w 136"/>
                <a:gd name="T39" fmla="*/ 22 h 33"/>
                <a:gd name="T40" fmla="*/ 122 w 136"/>
                <a:gd name="T41" fmla="*/ 26 h 33"/>
                <a:gd name="T42" fmla="*/ 110 w 136"/>
                <a:gd name="T43" fmla="*/ 29 h 33"/>
                <a:gd name="T44" fmla="*/ 93 w 136"/>
                <a:gd name="T45" fmla="*/ 33 h 33"/>
                <a:gd name="T46" fmla="*/ 68 w 136"/>
                <a:gd name="T47" fmla="*/ 33 h 33"/>
                <a:gd name="T48" fmla="*/ 44 w 136"/>
                <a:gd name="T49" fmla="*/ 33 h 33"/>
                <a:gd name="T50" fmla="*/ 26 w 136"/>
                <a:gd name="T51" fmla="*/ 29 h 33"/>
                <a:gd name="T52" fmla="*/ 14 w 136"/>
                <a:gd name="T53" fmla="*/ 26 h 33"/>
                <a:gd name="T54" fmla="*/ 9 w 136"/>
                <a:gd name="T55" fmla="*/ 22 h 33"/>
                <a:gd name="T56" fmla="*/ 3 w 136"/>
                <a:gd name="T57" fmla="*/ 19 h 33"/>
                <a:gd name="T58" fmla="*/ 2 w 136"/>
                <a:gd name="T59" fmla="*/ 13 h 33"/>
                <a:gd name="T60" fmla="*/ 0 w 136"/>
                <a:gd name="T61" fmla="*/ 10 h 33"/>
                <a:gd name="T62" fmla="*/ 0 w 136"/>
                <a:gd name="T63" fmla="*/ 7 h 33"/>
                <a:gd name="T64" fmla="*/ 0 w 136"/>
                <a:gd name="T65" fmla="*/ 1 h 33"/>
                <a:gd name="T66" fmla="*/ 0 w 136"/>
                <a:gd name="T67" fmla="*/ 0 h 33"/>
                <a:gd name="T68" fmla="*/ 0 w 136"/>
                <a:gd name="T6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6" h="33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3"/>
                  </a:lnTo>
                  <a:lnTo>
                    <a:pt x="21" y="7"/>
                  </a:lnTo>
                  <a:lnTo>
                    <a:pt x="42" y="10"/>
                  </a:lnTo>
                  <a:lnTo>
                    <a:pt x="68" y="12"/>
                  </a:lnTo>
                  <a:lnTo>
                    <a:pt x="96" y="10"/>
                  </a:lnTo>
                  <a:lnTo>
                    <a:pt x="115" y="7"/>
                  </a:lnTo>
                  <a:lnTo>
                    <a:pt x="127" y="3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6" y="1"/>
                  </a:lnTo>
                  <a:lnTo>
                    <a:pt x="136" y="7"/>
                  </a:lnTo>
                  <a:lnTo>
                    <a:pt x="136" y="10"/>
                  </a:lnTo>
                  <a:lnTo>
                    <a:pt x="134" y="13"/>
                  </a:lnTo>
                  <a:lnTo>
                    <a:pt x="133" y="19"/>
                  </a:lnTo>
                  <a:lnTo>
                    <a:pt x="127" y="22"/>
                  </a:lnTo>
                  <a:lnTo>
                    <a:pt x="122" y="26"/>
                  </a:lnTo>
                  <a:lnTo>
                    <a:pt x="110" y="29"/>
                  </a:lnTo>
                  <a:lnTo>
                    <a:pt x="93" y="33"/>
                  </a:lnTo>
                  <a:lnTo>
                    <a:pt x="68" y="33"/>
                  </a:lnTo>
                  <a:lnTo>
                    <a:pt x="44" y="33"/>
                  </a:lnTo>
                  <a:lnTo>
                    <a:pt x="26" y="29"/>
                  </a:lnTo>
                  <a:lnTo>
                    <a:pt x="14" y="26"/>
                  </a:lnTo>
                  <a:lnTo>
                    <a:pt x="9" y="22"/>
                  </a:lnTo>
                  <a:lnTo>
                    <a:pt x="3" y="19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1471"/>
            </a:solidFill>
            <a:ln w="0">
              <a:solidFill>
                <a:srgbClr val="71147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5" name="Freeform 48"/>
            <p:cNvSpPr>
              <a:spLocks/>
            </p:cNvSpPr>
            <p:nvPr/>
          </p:nvSpPr>
          <p:spPr bwMode="auto">
            <a:xfrm>
              <a:off x="4876800" y="6261100"/>
              <a:ext cx="215900" cy="55563"/>
            </a:xfrm>
            <a:custGeom>
              <a:avLst/>
              <a:gdLst>
                <a:gd name="T0" fmla="*/ 0 w 136"/>
                <a:gd name="T1" fmla="*/ 0 h 35"/>
                <a:gd name="T2" fmla="*/ 2 w 136"/>
                <a:gd name="T3" fmla="*/ 0 h 35"/>
                <a:gd name="T4" fmla="*/ 2 w 136"/>
                <a:gd name="T5" fmla="*/ 0 h 35"/>
                <a:gd name="T6" fmla="*/ 2 w 136"/>
                <a:gd name="T7" fmla="*/ 0 h 35"/>
                <a:gd name="T8" fmla="*/ 9 w 136"/>
                <a:gd name="T9" fmla="*/ 4 h 35"/>
                <a:gd name="T10" fmla="*/ 21 w 136"/>
                <a:gd name="T11" fmla="*/ 7 h 35"/>
                <a:gd name="T12" fmla="*/ 42 w 136"/>
                <a:gd name="T13" fmla="*/ 11 h 35"/>
                <a:gd name="T14" fmla="*/ 68 w 136"/>
                <a:gd name="T15" fmla="*/ 12 h 35"/>
                <a:gd name="T16" fmla="*/ 96 w 136"/>
                <a:gd name="T17" fmla="*/ 11 h 35"/>
                <a:gd name="T18" fmla="*/ 115 w 136"/>
                <a:gd name="T19" fmla="*/ 7 h 35"/>
                <a:gd name="T20" fmla="*/ 127 w 136"/>
                <a:gd name="T21" fmla="*/ 4 h 35"/>
                <a:gd name="T22" fmla="*/ 134 w 136"/>
                <a:gd name="T23" fmla="*/ 0 h 35"/>
                <a:gd name="T24" fmla="*/ 134 w 136"/>
                <a:gd name="T25" fmla="*/ 0 h 35"/>
                <a:gd name="T26" fmla="*/ 136 w 136"/>
                <a:gd name="T27" fmla="*/ 0 h 35"/>
                <a:gd name="T28" fmla="*/ 136 w 136"/>
                <a:gd name="T29" fmla="*/ 2 h 35"/>
                <a:gd name="T30" fmla="*/ 136 w 136"/>
                <a:gd name="T31" fmla="*/ 16 h 35"/>
                <a:gd name="T32" fmla="*/ 136 w 136"/>
                <a:gd name="T33" fmla="*/ 16 h 35"/>
                <a:gd name="T34" fmla="*/ 134 w 136"/>
                <a:gd name="T35" fmla="*/ 21 h 35"/>
                <a:gd name="T36" fmla="*/ 129 w 136"/>
                <a:gd name="T37" fmla="*/ 25 h 35"/>
                <a:gd name="T38" fmla="*/ 124 w 136"/>
                <a:gd name="T39" fmla="*/ 26 h 35"/>
                <a:gd name="T40" fmla="*/ 113 w 136"/>
                <a:gd name="T41" fmla="*/ 30 h 35"/>
                <a:gd name="T42" fmla="*/ 96 w 136"/>
                <a:gd name="T43" fmla="*/ 33 h 35"/>
                <a:gd name="T44" fmla="*/ 68 w 136"/>
                <a:gd name="T45" fmla="*/ 35 h 35"/>
                <a:gd name="T46" fmla="*/ 42 w 136"/>
                <a:gd name="T47" fmla="*/ 33 h 35"/>
                <a:gd name="T48" fmla="*/ 23 w 136"/>
                <a:gd name="T49" fmla="*/ 30 h 35"/>
                <a:gd name="T50" fmla="*/ 12 w 136"/>
                <a:gd name="T51" fmla="*/ 26 h 35"/>
                <a:gd name="T52" fmla="*/ 7 w 136"/>
                <a:gd name="T53" fmla="*/ 25 h 35"/>
                <a:gd name="T54" fmla="*/ 3 w 136"/>
                <a:gd name="T55" fmla="*/ 21 h 35"/>
                <a:gd name="T56" fmla="*/ 0 w 136"/>
                <a:gd name="T57" fmla="*/ 18 h 35"/>
                <a:gd name="T58" fmla="*/ 0 w 136"/>
                <a:gd name="T59" fmla="*/ 12 h 35"/>
                <a:gd name="T60" fmla="*/ 0 w 136"/>
                <a:gd name="T61" fmla="*/ 12 h 35"/>
                <a:gd name="T62" fmla="*/ 0 w 136"/>
                <a:gd name="T63" fmla="*/ 2 h 35"/>
                <a:gd name="T64" fmla="*/ 0 w 136"/>
                <a:gd name="T65" fmla="*/ 0 h 35"/>
                <a:gd name="T66" fmla="*/ 0 w 136"/>
                <a:gd name="T6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" h="35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4"/>
                  </a:lnTo>
                  <a:lnTo>
                    <a:pt x="21" y="7"/>
                  </a:lnTo>
                  <a:lnTo>
                    <a:pt x="42" y="11"/>
                  </a:lnTo>
                  <a:lnTo>
                    <a:pt x="68" y="12"/>
                  </a:lnTo>
                  <a:lnTo>
                    <a:pt x="96" y="11"/>
                  </a:lnTo>
                  <a:lnTo>
                    <a:pt x="115" y="7"/>
                  </a:lnTo>
                  <a:lnTo>
                    <a:pt x="127" y="4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6" y="2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4" y="21"/>
                  </a:lnTo>
                  <a:lnTo>
                    <a:pt x="129" y="25"/>
                  </a:lnTo>
                  <a:lnTo>
                    <a:pt x="124" y="26"/>
                  </a:lnTo>
                  <a:lnTo>
                    <a:pt x="113" y="30"/>
                  </a:lnTo>
                  <a:lnTo>
                    <a:pt x="96" y="33"/>
                  </a:lnTo>
                  <a:lnTo>
                    <a:pt x="68" y="35"/>
                  </a:lnTo>
                  <a:lnTo>
                    <a:pt x="42" y="33"/>
                  </a:lnTo>
                  <a:lnTo>
                    <a:pt x="23" y="30"/>
                  </a:lnTo>
                  <a:lnTo>
                    <a:pt x="12" y="26"/>
                  </a:lnTo>
                  <a:lnTo>
                    <a:pt x="7" y="25"/>
                  </a:lnTo>
                  <a:lnTo>
                    <a:pt x="3" y="21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1471"/>
            </a:solidFill>
            <a:ln w="0">
              <a:solidFill>
                <a:srgbClr val="71147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6" name="Freeform 881"/>
            <p:cNvSpPr>
              <a:spLocks noEditPoints="1"/>
            </p:cNvSpPr>
            <p:nvPr/>
          </p:nvSpPr>
          <p:spPr bwMode="auto">
            <a:xfrm>
              <a:off x="4522788" y="5881688"/>
              <a:ext cx="334963" cy="554038"/>
            </a:xfrm>
            <a:custGeom>
              <a:avLst/>
              <a:gdLst>
                <a:gd name="T0" fmla="*/ 106 w 211"/>
                <a:gd name="T1" fmla="*/ 23 h 349"/>
                <a:gd name="T2" fmla="*/ 73 w 211"/>
                <a:gd name="T3" fmla="*/ 24 h 349"/>
                <a:gd name="T4" fmla="*/ 48 w 211"/>
                <a:gd name="T5" fmla="*/ 26 h 349"/>
                <a:gd name="T6" fmla="*/ 33 w 211"/>
                <a:gd name="T7" fmla="*/ 30 h 349"/>
                <a:gd name="T8" fmla="*/ 24 w 211"/>
                <a:gd name="T9" fmla="*/ 33 h 349"/>
                <a:gd name="T10" fmla="*/ 24 w 211"/>
                <a:gd name="T11" fmla="*/ 316 h 349"/>
                <a:gd name="T12" fmla="*/ 33 w 211"/>
                <a:gd name="T13" fmla="*/ 319 h 349"/>
                <a:gd name="T14" fmla="*/ 48 w 211"/>
                <a:gd name="T15" fmla="*/ 323 h 349"/>
                <a:gd name="T16" fmla="*/ 73 w 211"/>
                <a:gd name="T17" fmla="*/ 325 h 349"/>
                <a:gd name="T18" fmla="*/ 106 w 211"/>
                <a:gd name="T19" fmla="*/ 326 h 349"/>
                <a:gd name="T20" fmla="*/ 139 w 211"/>
                <a:gd name="T21" fmla="*/ 325 h 349"/>
                <a:gd name="T22" fmla="*/ 162 w 211"/>
                <a:gd name="T23" fmla="*/ 323 h 349"/>
                <a:gd name="T24" fmla="*/ 179 w 211"/>
                <a:gd name="T25" fmla="*/ 319 h 349"/>
                <a:gd name="T26" fmla="*/ 188 w 211"/>
                <a:gd name="T27" fmla="*/ 316 h 349"/>
                <a:gd name="T28" fmla="*/ 188 w 211"/>
                <a:gd name="T29" fmla="*/ 33 h 349"/>
                <a:gd name="T30" fmla="*/ 179 w 211"/>
                <a:gd name="T31" fmla="*/ 30 h 349"/>
                <a:gd name="T32" fmla="*/ 162 w 211"/>
                <a:gd name="T33" fmla="*/ 26 h 349"/>
                <a:gd name="T34" fmla="*/ 139 w 211"/>
                <a:gd name="T35" fmla="*/ 24 h 349"/>
                <a:gd name="T36" fmla="*/ 106 w 211"/>
                <a:gd name="T37" fmla="*/ 23 h 349"/>
                <a:gd name="T38" fmla="*/ 106 w 211"/>
                <a:gd name="T39" fmla="*/ 0 h 349"/>
                <a:gd name="T40" fmla="*/ 141 w 211"/>
                <a:gd name="T41" fmla="*/ 2 h 349"/>
                <a:gd name="T42" fmla="*/ 169 w 211"/>
                <a:gd name="T43" fmla="*/ 3 h 349"/>
                <a:gd name="T44" fmla="*/ 186 w 211"/>
                <a:gd name="T45" fmla="*/ 7 h 349"/>
                <a:gd name="T46" fmla="*/ 197 w 211"/>
                <a:gd name="T47" fmla="*/ 10 h 349"/>
                <a:gd name="T48" fmla="*/ 202 w 211"/>
                <a:gd name="T49" fmla="*/ 14 h 349"/>
                <a:gd name="T50" fmla="*/ 204 w 211"/>
                <a:gd name="T51" fmla="*/ 14 h 349"/>
                <a:gd name="T52" fmla="*/ 206 w 211"/>
                <a:gd name="T53" fmla="*/ 16 h 349"/>
                <a:gd name="T54" fmla="*/ 209 w 211"/>
                <a:gd name="T55" fmla="*/ 19 h 349"/>
                <a:gd name="T56" fmla="*/ 211 w 211"/>
                <a:gd name="T57" fmla="*/ 21 h 349"/>
                <a:gd name="T58" fmla="*/ 211 w 211"/>
                <a:gd name="T59" fmla="*/ 26 h 349"/>
                <a:gd name="T60" fmla="*/ 211 w 211"/>
                <a:gd name="T61" fmla="*/ 325 h 349"/>
                <a:gd name="T62" fmla="*/ 211 w 211"/>
                <a:gd name="T63" fmla="*/ 328 h 349"/>
                <a:gd name="T64" fmla="*/ 209 w 211"/>
                <a:gd name="T65" fmla="*/ 332 h 349"/>
                <a:gd name="T66" fmla="*/ 206 w 211"/>
                <a:gd name="T67" fmla="*/ 333 h 349"/>
                <a:gd name="T68" fmla="*/ 204 w 211"/>
                <a:gd name="T69" fmla="*/ 335 h 349"/>
                <a:gd name="T70" fmla="*/ 202 w 211"/>
                <a:gd name="T71" fmla="*/ 335 h 349"/>
                <a:gd name="T72" fmla="*/ 197 w 211"/>
                <a:gd name="T73" fmla="*/ 339 h 349"/>
                <a:gd name="T74" fmla="*/ 186 w 211"/>
                <a:gd name="T75" fmla="*/ 342 h 349"/>
                <a:gd name="T76" fmla="*/ 169 w 211"/>
                <a:gd name="T77" fmla="*/ 346 h 349"/>
                <a:gd name="T78" fmla="*/ 141 w 211"/>
                <a:gd name="T79" fmla="*/ 349 h 349"/>
                <a:gd name="T80" fmla="*/ 106 w 211"/>
                <a:gd name="T81" fmla="*/ 349 h 349"/>
                <a:gd name="T82" fmla="*/ 106 w 211"/>
                <a:gd name="T83" fmla="*/ 349 h 349"/>
                <a:gd name="T84" fmla="*/ 69 w 211"/>
                <a:gd name="T85" fmla="*/ 349 h 349"/>
                <a:gd name="T86" fmla="*/ 43 w 211"/>
                <a:gd name="T87" fmla="*/ 346 h 349"/>
                <a:gd name="T88" fmla="*/ 26 w 211"/>
                <a:gd name="T89" fmla="*/ 342 h 349"/>
                <a:gd name="T90" fmla="*/ 14 w 211"/>
                <a:gd name="T91" fmla="*/ 339 h 349"/>
                <a:gd name="T92" fmla="*/ 10 w 211"/>
                <a:gd name="T93" fmla="*/ 335 h 349"/>
                <a:gd name="T94" fmla="*/ 7 w 211"/>
                <a:gd name="T95" fmla="*/ 335 h 349"/>
                <a:gd name="T96" fmla="*/ 5 w 211"/>
                <a:gd name="T97" fmla="*/ 333 h 349"/>
                <a:gd name="T98" fmla="*/ 3 w 211"/>
                <a:gd name="T99" fmla="*/ 332 h 349"/>
                <a:gd name="T100" fmla="*/ 1 w 211"/>
                <a:gd name="T101" fmla="*/ 328 h 349"/>
                <a:gd name="T102" fmla="*/ 0 w 211"/>
                <a:gd name="T103" fmla="*/ 325 h 349"/>
                <a:gd name="T104" fmla="*/ 0 w 211"/>
                <a:gd name="T105" fmla="*/ 26 h 349"/>
                <a:gd name="T106" fmla="*/ 1 w 211"/>
                <a:gd name="T107" fmla="*/ 21 h 349"/>
                <a:gd name="T108" fmla="*/ 3 w 211"/>
                <a:gd name="T109" fmla="*/ 19 h 349"/>
                <a:gd name="T110" fmla="*/ 5 w 211"/>
                <a:gd name="T111" fmla="*/ 16 h 349"/>
                <a:gd name="T112" fmla="*/ 7 w 211"/>
                <a:gd name="T113" fmla="*/ 14 h 349"/>
                <a:gd name="T114" fmla="*/ 10 w 211"/>
                <a:gd name="T115" fmla="*/ 14 h 349"/>
                <a:gd name="T116" fmla="*/ 14 w 211"/>
                <a:gd name="T117" fmla="*/ 10 h 349"/>
                <a:gd name="T118" fmla="*/ 26 w 211"/>
                <a:gd name="T119" fmla="*/ 7 h 349"/>
                <a:gd name="T120" fmla="*/ 43 w 211"/>
                <a:gd name="T121" fmla="*/ 3 h 349"/>
                <a:gd name="T122" fmla="*/ 69 w 211"/>
                <a:gd name="T123" fmla="*/ 2 h 349"/>
                <a:gd name="T124" fmla="*/ 106 w 211"/>
                <a:gd name="T125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1" h="349">
                  <a:moveTo>
                    <a:pt x="106" y="23"/>
                  </a:moveTo>
                  <a:lnTo>
                    <a:pt x="73" y="24"/>
                  </a:lnTo>
                  <a:lnTo>
                    <a:pt x="48" y="26"/>
                  </a:lnTo>
                  <a:lnTo>
                    <a:pt x="33" y="30"/>
                  </a:lnTo>
                  <a:lnTo>
                    <a:pt x="24" y="33"/>
                  </a:lnTo>
                  <a:lnTo>
                    <a:pt x="24" y="316"/>
                  </a:lnTo>
                  <a:lnTo>
                    <a:pt x="33" y="319"/>
                  </a:lnTo>
                  <a:lnTo>
                    <a:pt x="48" y="323"/>
                  </a:lnTo>
                  <a:lnTo>
                    <a:pt x="73" y="325"/>
                  </a:lnTo>
                  <a:lnTo>
                    <a:pt x="106" y="326"/>
                  </a:lnTo>
                  <a:lnTo>
                    <a:pt x="139" y="325"/>
                  </a:lnTo>
                  <a:lnTo>
                    <a:pt x="162" y="323"/>
                  </a:lnTo>
                  <a:lnTo>
                    <a:pt x="179" y="319"/>
                  </a:lnTo>
                  <a:lnTo>
                    <a:pt x="188" y="316"/>
                  </a:lnTo>
                  <a:lnTo>
                    <a:pt x="188" y="33"/>
                  </a:lnTo>
                  <a:lnTo>
                    <a:pt x="179" y="30"/>
                  </a:lnTo>
                  <a:lnTo>
                    <a:pt x="162" y="26"/>
                  </a:lnTo>
                  <a:lnTo>
                    <a:pt x="139" y="24"/>
                  </a:lnTo>
                  <a:lnTo>
                    <a:pt x="106" y="23"/>
                  </a:lnTo>
                  <a:close/>
                  <a:moveTo>
                    <a:pt x="106" y="0"/>
                  </a:moveTo>
                  <a:lnTo>
                    <a:pt x="141" y="2"/>
                  </a:lnTo>
                  <a:lnTo>
                    <a:pt x="169" y="3"/>
                  </a:lnTo>
                  <a:lnTo>
                    <a:pt x="186" y="7"/>
                  </a:lnTo>
                  <a:lnTo>
                    <a:pt x="197" y="10"/>
                  </a:lnTo>
                  <a:lnTo>
                    <a:pt x="202" y="14"/>
                  </a:lnTo>
                  <a:lnTo>
                    <a:pt x="204" y="14"/>
                  </a:lnTo>
                  <a:lnTo>
                    <a:pt x="206" y="16"/>
                  </a:lnTo>
                  <a:lnTo>
                    <a:pt x="209" y="19"/>
                  </a:lnTo>
                  <a:lnTo>
                    <a:pt x="211" y="21"/>
                  </a:lnTo>
                  <a:lnTo>
                    <a:pt x="211" y="26"/>
                  </a:lnTo>
                  <a:lnTo>
                    <a:pt x="211" y="325"/>
                  </a:lnTo>
                  <a:lnTo>
                    <a:pt x="211" y="328"/>
                  </a:lnTo>
                  <a:lnTo>
                    <a:pt x="209" y="332"/>
                  </a:lnTo>
                  <a:lnTo>
                    <a:pt x="206" y="333"/>
                  </a:lnTo>
                  <a:lnTo>
                    <a:pt x="204" y="335"/>
                  </a:lnTo>
                  <a:lnTo>
                    <a:pt x="202" y="335"/>
                  </a:lnTo>
                  <a:lnTo>
                    <a:pt x="197" y="339"/>
                  </a:lnTo>
                  <a:lnTo>
                    <a:pt x="186" y="342"/>
                  </a:lnTo>
                  <a:lnTo>
                    <a:pt x="169" y="346"/>
                  </a:lnTo>
                  <a:lnTo>
                    <a:pt x="141" y="349"/>
                  </a:lnTo>
                  <a:lnTo>
                    <a:pt x="106" y="349"/>
                  </a:lnTo>
                  <a:lnTo>
                    <a:pt x="106" y="349"/>
                  </a:lnTo>
                  <a:lnTo>
                    <a:pt x="69" y="349"/>
                  </a:lnTo>
                  <a:lnTo>
                    <a:pt x="43" y="346"/>
                  </a:lnTo>
                  <a:lnTo>
                    <a:pt x="26" y="342"/>
                  </a:lnTo>
                  <a:lnTo>
                    <a:pt x="14" y="339"/>
                  </a:lnTo>
                  <a:lnTo>
                    <a:pt x="10" y="335"/>
                  </a:lnTo>
                  <a:lnTo>
                    <a:pt x="7" y="335"/>
                  </a:lnTo>
                  <a:lnTo>
                    <a:pt x="5" y="333"/>
                  </a:lnTo>
                  <a:lnTo>
                    <a:pt x="3" y="332"/>
                  </a:lnTo>
                  <a:lnTo>
                    <a:pt x="1" y="328"/>
                  </a:lnTo>
                  <a:lnTo>
                    <a:pt x="0" y="3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3" y="19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4" y="10"/>
                  </a:lnTo>
                  <a:lnTo>
                    <a:pt x="26" y="7"/>
                  </a:lnTo>
                  <a:lnTo>
                    <a:pt x="43" y="3"/>
                  </a:lnTo>
                  <a:lnTo>
                    <a:pt x="69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711471"/>
            </a:solidFill>
            <a:ln w="0">
              <a:solidFill>
                <a:srgbClr val="71147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7" name="Freeform 882"/>
            <p:cNvSpPr>
              <a:spLocks/>
            </p:cNvSpPr>
            <p:nvPr/>
          </p:nvSpPr>
          <p:spPr bwMode="auto">
            <a:xfrm>
              <a:off x="4586288" y="5951538"/>
              <a:ext cx="209550" cy="55563"/>
            </a:xfrm>
            <a:custGeom>
              <a:avLst/>
              <a:gdLst>
                <a:gd name="T0" fmla="*/ 3 w 132"/>
                <a:gd name="T1" fmla="*/ 0 h 35"/>
                <a:gd name="T2" fmla="*/ 129 w 132"/>
                <a:gd name="T3" fmla="*/ 0 h 35"/>
                <a:gd name="T4" fmla="*/ 131 w 132"/>
                <a:gd name="T5" fmla="*/ 1 h 35"/>
                <a:gd name="T6" fmla="*/ 132 w 132"/>
                <a:gd name="T7" fmla="*/ 3 h 35"/>
                <a:gd name="T8" fmla="*/ 132 w 132"/>
                <a:gd name="T9" fmla="*/ 33 h 35"/>
                <a:gd name="T10" fmla="*/ 131 w 132"/>
                <a:gd name="T11" fmla="*/ 35 h 35"/>
                <a:gd name="T12" fmla="*/ 129 w 132"/>
                <a:gd name="T13" fmla="*/ 35 h 35"/>
                <a:gd name="T14" fmla="*/ 3 w 132"/>
                <a:gd name="T15" fmla="*/ 35 h 35"/>
                <a:gd name="T16" fmla="*/ 0 w 132"/>
                <a:gd name="T17" fmla="*/ 35 h 35"/>
                <a:gd name="T18" fmla="*/ 0 w 132"/>
                <a:gd name="T19" fmla="*/ 33 h 35"/>
                <a:gd name="T20" fmla="*/ 0 w 132"/>
                <a:gd name="T21" fmla="*/ 3 h 35"/>
                <a:gd name="T22" fmla="*/ 0 w 132"/>
                <a:gd name="T23" fmla="*/ 1 h 35"/>
                <a:gd name="T24" fmla="*/ 3 w 132"/>
                <a:gd name="T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35">
                  <a:moveTo>
                    <a:pt x="3" y="0"/>
                  </a:moveTo>
                  <a:lnTo>
                    <a:pt x="129" y="0"/>
                  </a:lnTo>
                  <a:lnTo>
                    <a:pt x="131" y="1"/>
                  </a:lnTo>
                  <a:lnTo>
                    <a:pt x="132" y="3"/>
                  </a:lnTo>
                  <a:lnTo>
                    <a:pt x="132" y="33"/>
                  </a:lnTo>
                  <a:lnTo>
                    <a:pt x="131" y="35"/>
                  </a:lnTo>
                  <a:lnTo>
                    <a:pt x="129" y="35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711471"/>
            </a:solidFill>
            <a:ln w="0">
              <a:solidFill>
                <a:srgbClr val="71147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8" name="Freeform 883"/>
            <p:cNvSpPr>
              <a:spLocks/>
            </p:cNvSpPr>
            <p:nvPr/>
          </p:nvSpPr>
          <p:spPr bwMode="auto">
            <a:xfrm>
              <a:off x="4586288" y="6034088"/>
              <a:ext cx="209550" cy="55563"/>
            </a:xfrm>
            <a:custGeom>
              <a:avLst/>
              <a:gdLst>
                <a:gd name="T0" fmla="*/ 3 w 132"/>
                <a:gd name="T1" fmla="*/ 0 h 35"/>
                <a:gd name="T2" fmla="*/ 129 w 132"/>
                <a:gd name="T3" fmla="*/ 0 h 35"/>
                <a:gd name="T4" fmla="*/ 131 w 132"/>
                <a:gd name="T5" fmla="*/ 0 h 35"/>
                <a:gd name="T6" fmla="*/ 132 w 132"/>
                <a:gd name="T7" fmla="*/ 2 h 35"/>
                <a:gd name="T8" fmla="*/ 132 w 132"/>
                <a:gd name="T9" fmla="*/ 31 h 35"/>
                <a:gd name="T10" fmla="*/ 131 w 132"/>
                <a:gd name="T11" fmla="*/ 33 h 35"/>
                <a:gd name="T12" fmla="*/ 129 w 132"/>
                <a:gd name="T13" fmla="*/ 35 h 35"/>
                <a:gd name="T14" fmla="*/ 3 w 132"/>
                <a:gd name="T15" fmla="*/ 35 h 35"/>
                <a:gd name="T16" fmla="*/ 0 w 132"/>
                <a:gd name="T17" fmla="*/ 33 h 35"/>
                <a:gd name="T18" fmla="*/ 0 w 132"/>
                <a:gd name="T19" fmla="*/ 31 h 35"/>
                <a:gd name="T20" fmla="*/ 0 w 132"/>
                <a:gd name="T21" fmla="*/ 2 h 35"/>
                <a:gd name="T22" fmla="*/ 0 w 132"/>
                <a:gd name="T23" fmla="*/ 0 h 35"/>
                <a:gd name="T24" fmla="*/ 3 w 132"/>
                <a:gd name="T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35">
                  <a:moveTo>
                    <a:pt x="3" y="0"/>
                  </a:moveTo>
                  <a:lnTo>
                    <a:pt x="129" y="0"/>
                  </a:lnTo>
                  <a:lnTo>
                    <a:pt x="131" y="0"/>
                  </a:lnTo>
                  <a:lnTo>
                    <a:pt x="132" y="2"/>
                  </a:lnTo>
                  <a:lnTo>
                    <a:pt x="132" y="31"/>
                  </a:lnTo>
                  <a:lnTo>
                    <a:pt x="131" y="33"/>
                  </a:lnTo>
                  <a:lnTo>
                    <a:pt x="129" y="35"/>
                  </a:lnTo>
                  <a:lnTo>
                    <a:pt x="3" y="35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711471"/>
            </a:solidFill>
            <a:ln w="0">
              <a:solidFill>
                <a:srgbClr val="71147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23" y="6332927"/>
            <a:ext cx="552457" cy="552457"/>
          </a:xfrm>
          <a:prstGeom prst="rect">
            <a:avLst/>
          </a:prstGeom>
        </p:spPr>
      </p:pic>
      <p:grpSp>
        <p:nvGrpSpPr>
          <p:cNvPr id="657" name="Группа 656"/>
          <p:cNvGrpSpPr/>
          <p:nvPr/>
        </p:nvGrpSpPr>
        <p:grpSpPr>
          <a:xfrm>
            <a:off x="6483708" y="5841880"/>
            <a:ext cx="430213" cy="519113"/>
            <a:chOff x="784225" y="5956301"/>
            <a:chExt cx="430213" cy="519113"/>
          </a:xfrm>
          <a:solidFill>
            <a:srgbClr val="555555"/>
          </a:solidFill>
        </p:grpSpPr>
        <p:sp>
          <p:nvSpPr>
            <p:cNvPr id="659" name="Freeform 976"/>
            <p:cNvSpPr>
              <a:spLocks/>
            </p:cNvSpPr>
            <p:nvPr/>
          </p:nvSpPr>
          <p:spPr bwMode="auto">
            <a:xfrm>
              <a:off x="873125" y="6302376"/>
              <a:ext cx="252413" cy="69850"/>
            </a:xfrm>
            <a:custGeom>
              <a:avLst/>
              <a:gdLst>
                <a:gd name="T0" fmla="*/ 52 w 159"/>
                <a:gd name="T1" fmla="*/ 0 h 44"/>
                <a:gd name="T2" fmla="*/ 106 w 159"/>
                <a:gd name="T3" fmla="*/ 0 h 44"/>
                <a:gd name="T4" fmla="*/ 106 w 159"/>
                <a:gd name="T5" fmla="*/ 13 h 44"/>
                <a:gd name="T6" fmla="*/ 106 w 159"/>
                <a:gd name="T7" fmla="*/ 16 h 44"/>
                <a:gd name="T8" fmla="*/ 108 w 159"/>
                <a:gd name="T9" fmla="*/ 18 h 44"/>
                <a:gd name="T10" fmla="*/ 112 w 159"/>
                <a:gd name="T11" fmla="*/ 20 h 44"/>
                <a:gd name="T12" fmla="*/ 153 w 159"/>
                <a:gd name="T13" fmla="*/ 23 h 44"/>
                <a:gd name="T14" fmla="*/ 157 w 159"/>
                <a:gd name="T15" fmla="*/ 25 h 44"/>
                <a:gd name="T16" fmla="*/ 159 w 159"/>
                <a:gd name="T17" fmla="*/ 27 h 44"/>
                <a:gd name="T18" fmla="*/ 159 w 159"/>
                <a:gd name="T19" fmla="*/ 30 h 44"/>
                <a:gd name="T20" fmla="*/ 159 w 159"/>
                <a:gd name="T21" fmla="*/ 39 h 44"/>
                <a:gd name="T22" fmla="*/ 159 w 159"/>
                <a:gd name="T23" fmla="*/ 42 h 44"/>
                <a:gd name="T24" fmla="*/ 157 w 159"/>
                <a:gd name="T25" fmla="*/ 44 h 44"/>
                <a:gd name="T26" fmla="*/ 153 w 159"/>
                <a:gd name="T27" fmla="*/ 44 h 44"/>
                <a:gd name="T28" fmla="*/ 148 w 159"/>
                <a:gd name="T29" fmla="*/ 42 h 44"/>
                <a:gd name="T30" fmla="*/ 132 w 159"/>
                <a:gd name="T31" fmla="*/ 41 h 44"/>
                <a:gd name="T32" fmla="*/ 110 w 159"/>
                <a:gd name="T33" fmla="*/ 39 h 44"/>
                <a:gd name="T34" fmla="*/ 78 w 159"/>
                <a:gd name="T35" fmla="*/ 37 h 44"/>
                <a:gd name="T36" fmla="*/ 49 w 159"/>
                <a:gd name="T37" fmla="*/ 39 h 44"/>
                <a:gd name="T38" fmla="*/ 26 w 159"/>
                <a:gd name="T39" fmla="*/ 41 h 44"/>
                <a:gd name="T40" fmla="*/ 10 w 159"/>
                <a:gd name="T41" fmla="*/ 42 h 44"/>
                <a:gd name="T42" fmla="*/ 5 w 159"/>
                <a:gd name="T43" fmla="*/ 44 h 44"/>
                <a:gd name="T44" fmla="*/ 2 w 159"/>
                <a:gd name="T45" fmla="*/ 44 h 44"/>
                <a:gd name="T46" fmla="*/ 0 w 159"/>
                <a:gd name="T47" fmla="*/ 42 h 44"/>
                <a:gd name="T48" fmla="*/ 0 w 159"/>
                <a:gd name="T49" fmla="*/ 39 h 44"/>
                <a:gd name="T50" fmla="*/ 0 w 159"/>
                <a:gd name="T51" fmla="*/ 30 h 44"/>
                <a:gd name="T52" fmla="*/ 0 w 159"/>
                <a:gd name="T53" fmla="*/ 27 h 44"/>
                <a:gd name="T54" fmla="*/ 2 w 159"/>
                <a:gd name="T55" fmla="*/ 25 h 44"/>
                <a:gd name="T56" fmla="*/ 5 w 159"/>
                <a:gd name="T57" fmla="*/ 23 h 44"/>
                <a:gd name="T58" fmla="*/ 47 w 159"/>
                <a:gd name="T59" fmla="*/ 20 h 44"/>
                <a:gd name="T60" fmla="*/ 50 w 159"/>
                <a:gd name="T61" fmla="*/ 18 h 44"/>
                <a:gd name="T62" fmla="*/ 52 w 159"/>
                <a:gd name="T63" fmla="*/ 16 h 44"/>
                <a:gd name="T64" fmla="*/ 52 w 159"/>
                <a:gd name="T65" fmla="*/ 13 h 44"/>
                <a:gd name="T66" fmla="*/ 52 w 159"/>
                <a:gd name="T6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" h="44">
                  <a:moveTo>
                    <a:pt x="52" y="0"/>
                  </a:moveTo>
                  <a:lnTo>
                    <a:pt x="106" y="0"/>
                  </a:lnTo>
                  <a:lnTo>
                    <a:pt x="106" y="13"/>
                  </a:lnTo>
                  <a:lnTo>
                    <a:pt x="106" y="16"/>
                  </a:lnTo>
                  <a:lnTo>
                    <a:pt x="108" y="18"/>
                  </a:lnTo>
                  <a:lnTo>
                    <a:pt x="112" y="20"/>
                  </a:lnTo>
                  <a:lnTo>
                    <a:pt x="153" y="23"/>
                  </a:lnTo>
                  <a:lnTo>
                    <a:pt x="157" y="25"/>
                  </a:lnTo>
                  <a:lnTo>
                    <a:pt x="159" y="27"/>
                  </a:lnTo>
                  <a:lnTo>
                    <a:pt x="159" y="30"/>
                  </a:lnTo>
                  <a:lnTo>
                    <a:pt x="159" y="39"/>
                  </a:lnTo>
                  <a:lnTo>
                    <a:pt x="159" y="42"/>
                  </a:lnTo>
                  <a:lnTo>
                    <a:pt x="157" y="44"/>
                  </a:lnTo>
                  <a:lnTo>
                    <a:pt x="153" y="44"/>
                  </a:lnTo>
                  <a:lnTo>
                    <a:pt x="148" y="42"/>
                  </a:lnTo>
                  <a:lnTo>
                    <a:pt x="132" y="41"/>
                  </a:lnTo>
                  <a:lnTo>
                    <a:pt x="110" y="39"/>
                  </a:lnTo>
                  <a:lnTo>
                    <a:pt x="78" y="37"/>
                  </a:lnTo>
                  <a:lnTo>
                    <a:pt x="49" y="39"/>
                  </a:lnTo>
                  <a:lnTo>
                    <a:pt x="26" y="41"/>
                  </a:lnTo>
                  <a:lnTo>
                    <a:pt x="10" y="42"/>
                  </a:lnTo>
                  <a:lnTo>
                    <a:pt x="5" y="44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47" y="20"/>
                  </a:lnTo>
                  <a:lnTo>
                    <a:pt x="50" y="18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solidFill>
                <a:srgbClr val="55555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0" name="Freeform 977"/>
            <p:cNvSpPr>
              <a:spLocks noEditPoints="1"/>
            </p:cNvSpPr>
            <p:nvPr/>
          </p:nvSpPr>
          <p:spPr bwMode="auto">
            <a:xfrm>
              <a:off x="784225" y="5956301"/>
              <a:ext cx="430213" cy="319088"/>
            </a:xfrm>
            <a:custGeom>
              <a:avLst/>
              <a:gdLst>
                <a:gd name="T0" fmla="*/ 220 w 271"/>
                <a:gd name="T1" fmla="*/ 159 h 201"/>
                <a:gd name="T2" fmla="*/ 213 w 271"/>
                <a:gd name="T3" fmla="*/ 166 h 201"/>
                <a:gd name="T4" fmla="*/ 213 w 271"/>
                <a:gd name="T5" fmla="*/ 176 h 201"/>
                <a:gd name="T6" fmla="*/ 220 w 271"/>
                <a:gd name="T7" fmla="*/ 183 h 201"/>
                <a:gd name="T8" fmla="*/ 230 w 271"/>
                <a:gd name="T9" fmla="*/ 183 h 201"/>
                <a:gd name="T10" fmla="*/ 237 w 271"/>
                <a:gd name="T11" fmla="*/ 176 h 201"/>
                <a:gd name="T12" fmla="*/ 237 w 271"/>
                <a:gd name="T13" fmla="*/ 166 h 201"/>
                <a:gd name="T14" fmla="*/ 230 w 271"/>
                <a:gd name="T15" fmla="*/ 159 h 201"/>
                <a:gd name="T16" fmla="*/ 180 w 271"/>
                <a:gd name="T17" fmla="*/ 159 h 201"/>
                <a:gd name="T18" fmla="*/ 171 w 271"/>
                <a:gd name="T19" fmla="*/ 162 h 201"/>
                <a:gd name="T20" fmla="*/ 166 w 271"/>
                <a:gd name="T21" fmla="*/ 171 h 201"/>
                <a:gd name="T22" fmla="*/ 171 w 271"/>
                <a:gd name="T23" fmla="*/ 182 h 201"/>
                <a:gd name="T24" fmla="*/ 180 w 271"/>
                <a:gd name="T25" fmla="*/ 185 h 201"/>
                <a:gd name="T26" fmla="*/ 190 w 271"/>
                <a:gd name="T27" fmla="*/ 182 h 201"/>
                <a:gd name="T28" fmla="*/ 194 w 271"/>
                <a:gd name="T29" fmla="*/ 171 h 201"/>
                <a:gd name="T30" fmla="*/ 190 w 271"/>
                <a:gd name="T31" fmla="*/ 162 h 201"/>
                <a:gd name="T32" fmla="*/ 180 w 271"/>
                <a:gd name="T33" fmla="*/ 159 h 201"/>
                <a:gd name="T34" fmla="*/ 28 w 271"/>
                <a:gd name="T35" fmla="*/ 26 h 201"/>
                <a:gd name="T36" fmla="*/ 23 w 271"/>
                <a:gd name="T37" fmla="*/ 51 h 201"/>
                <a:gd name="T38" fmla="*/ 19 w 271"/>
                <a:gd name="T39" fmla="*/ 101 h 201"/>
                <a:gd name="T40" fmla="*/ 21 w 271"/>
                <a:gd name="T41" fmla="*/ 142 h 201"/>
                <a:gd name="T42" fmla="*/ 250 w 271"/>
                <a:gd name="T43" fmla="*/ 122 h 201"/>
                <a:gd name="T44" fmla="*/ 250 w 271"/>
                <a:gd name="T45" fmla="*/ 73 h 201"/>
                <a:gd name="T46" fmla="*/ 244 w 271"/>
                <a:gd name="T47" fmla="*/ 37 h 201"/>
                <a:gd name="T48" fmla="*/ 241 w 271"/>
                <a:gd name="T49" fmla="*/ 21 h 201"/>
                <a:gd name="T50" fmla="*/ 24 w 271"/>
                <a:gd name="T51" fmla="*/ 0 h 201"/>
                <a:gd name="T52" fmla="*/ 250 w 271"/>
                <a:gd name="T53" fmla="*/ 2 h 201"/>
                <a:gd name="T54" fmla="*/ 255 w 271"/>
                <a:gd name="T55" fmla="*/ 5 h 201"/>
                <a:gd name="T56" fmla="*/ 257 w 271"/>
                <a:gd name="T57" fmla="*/ 11 h 201"/>
                <a:gd name="T58" fmla="*/ 264 w 271"/>
                <a:gd name="T59" fmla="*/ 25 h 201"/>
                <a:gd name="T60" fmla="*/ 269 w 271"/>
                <a:gd name="T61" fmla="*/ 66 h 201"/>
                <a:gd name="T62" fmla="*/ 269 w 271"/>
                <a:gd name="T63" fmla="*/ 135 h 201"/>
                <a:gd name="T64" fmla="*/ 264 w 271"/>
                <a:gd name="T65" fmla="*/ 178 h 201"/>
                <a:gd name="T66" fmla="*/ 257 w 271"/>
                <a:gd name="T67" fmla="*/ 192 h 201"/>
                <a:gd name="T68" fmla="*/ 255 w 271"/>
                <a:gd name="T69" fmla="*/ 197 h 201"/>
                <a:gd name="T70" fmla="*/ 250 w 271"/>
                <a:gd name="T71" fmla="*/ 201 h 201"/>
                <a:gd name="T72" fmla="*/ 24 w 271"/>
                <a:gd name="T73" fmla="*/ 201 h 201"/>
                <a:gd name="T74" fmla="*/ 17 w 271"/>
                <a:gd name="T75" fmla="*/ 199 h 201"/>
                <a:gd name="T76" fmla="*/ 14 w 271"/>
                <a:gd name="T77" fmla="*/ 194 h 201"/>
                <a:gd name="T78" fmla="*/ 10 w 271"/>
                <a:gd name="T79" fmla="*/ 189 h 201"/>
                <a:gd name="T80" fmla="*/ 3 w 271"/>
                <a:gd name="T81" fmla="*/ 161 h 201"/>
                <a:gd name="T82" fmla="*/ 0 w 271"/>
                <a:gd name="T83" fmla="*/ 101 h 201"/>
                <a:gd name="T84" fmla="*/ 2 w 271"/>
                <a:gd name="T85" fmla="*/ 66 h 201"/>
                <a:gd name="T86" fmla="*/ 7 w 271"/>
                <a:gd name="T87" fmla="*/ 25 h 201"/>
                <a:gd name="T88" fmla="*/ 12 w 271"/>
                <a:gd name="T89" fmla="*/ 11 h 201"/>
                <a:gd name="T90" fmla="*/ 16 w 271"/>
                <a:gd name="T91" fmla="*/ 5 h 201"/>
                <a:gd name="T92" fmla="*/ 21 w 271"/>
                <a:gd name="T93" fmla="*/ 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1" h="201">
                  <a:moveTo>
                    <a:pt x="225" y="159"/>
                  </a:moveTo>
                  <a:lnTo>
                    <a:pt x="220" y="159"/>
                  </a:lnTo>
                  <a:lnTo>
                    <a:pt x="215" y="162"/>
                  </a:lnTo>
                  <a:lnTo>
                    <a:pt x="213" y="166"/>
                  </a:lnTo>
                  <a:lnTo>
                    <a:pt x="211" y="171"/>
                  </a:lnTo>
                  <a:lnTo>
                    <a:pt x="213" y="176"/>
                  </a:lnTo>
                  <a:lnTo>
                    <a:pt x="215" y="182"/>
                  </a:lnTo>
                  <a:lnTo>
                    <a:pt x="220" y="183"/>
                  </a:lnTo>
                  <a:lnTo>
                    <a:pt x="225" y="185"/>
                  </a:lnTo>
                  <a:lnTo>
                    <a:pt x="230" y="183"/>
                  </a:lnTo>
                  <a:lnTo>
                    <a:pt x="234" y="182"/>
                  </a:lnTo>
                  <a:lnTo>
                    <a:pt x="237" y="176"/>
                  </a:lnTo>
                  <a:lnTo>
                    <a:pt x="239" y="171"/>
                  </a:lnTo>
                  <a:lnTo>
                    <a:pt x="237" y="166"/>
                  </a:lnTo>
                  <a:lnTo>
                    <a:pt x="234" y="162"/>
                  </a:lnTo>
                  <a:lnTo>
                    <a:pt x="230" y="159"/>
                  </a:lnTo>
                  <a:lnTo>
                    <a:pt x="225" y="159"/>
                  </a:lnTo>
                  <a:close/>
                  <a:moveTo>
                    <a:pt x="180" y="159"/>
                  </a:moveTo>
                  <a:lnTo>
                    <a:pt x="175" y="159"/>
                  </a:lnTo>
                  <a:lnTo>
                    <a:pt x="171" y="162"/>
                  </a:lnTo>
                  <a:lnTo>
                    <a:pt x="168" y="166"/>
                  </a:lnTo>
                  <a:lnTo>
                    <a:pt x="166" y="171"/>
                  </a:lnTo>
                  <a:lnTo>
                    <a:pt x="168" y="176"/>
                  </a:lnTo>
                  <a:lnTo>
                    <a:pt x="171" y="182"/>
                  </a:lnTo>
                  <a:lnTo>
                    <a:pt x="175" y="183"/>
                  </a:lnTo>
                  <a:lnTo>
                    <a:pt x="180" y="185"/>
                  </a:lnTo>
                  <a:lnTo>
                    <a:pt x="185" y="183"/>
                  </a:lnTo>
                  <a:lnTo>
                    <a:pt x="190" y="182"/>
                  </a:lnTo>
                  <a:lnTo>
                    <a:pt x="192" y="176"/>
                  </a:lnTo>
                  <a:lnTo>
                    <a:pt x="194" y="171"/>
                  </a:lnTo>
                  <a:lnTo>
                    <a:pt x="192" y="166"/>
                  </a:lnTo>
                  <a:lnTo>
                    <a:pt x="190" y="162"/>
                  </a:lnTo>
                  <a:lnTo>
                    <a:pt x="185" y="159"/>
                  </a:lnTo>
                  <a:lnTo>
                    <a:pt x="180" y="159"/>
                  </a:lnTo>
                  <a:close/>
                  <a:moveTo>
                    <a:pt x="30" y="21"/>
                  </a:moveTo>
                  <a:lnTo>
                    <a:pt x="28" y="26"/>
                  </a:lnTo>
                  <a:lnTo>
                    <a:pt x="24" y="35"/>
                  </a:lnTo>
                  <a:lnTo>
                    <a:pt x="23" y="51"/>
                  </a:lnTo>
                  <a:lnTo>
                    <a:pt x="21" y="73"/>
                  </a:lnTo>
                  <a:lnTo>
                    <a:pt x="19" y="101"/>
                  </a:lnTo>
                  <a:lnTo>
                    <a:pt x="19" y="122"/>
                  </a:lnTo>
                  <a:lnTo>
                    <a:pt x="21" y="142"/>
                  </a:lnTo>
                  <a:lnTo>
                    <a:pt x="250" y="142"/>
                  </a:lnTo>
                  <a:lnTo>
                    <a:pt x="250" y="122"/>
                  </a:lnTo>
                  <a:lnTo>
                    <a:pt x="251" y="101"/>
                  </a:lnTo>
                  <a:lnTo>
                    <a:pt x="250" y="73"/>
                  </a:lnTo>
                  <a:lnTo>
                    <a:pt x="248" y="51"/>
                  </a:lnTo>
                  <a:lnTo>
                    <a:pt x="244" y="37"/>
                  </a:lnTo>
                  <a:lnTo>
                    <a:pt x="243" y="26"/>
                  </a:lnTo>
                  <a:lnTo>
                    <a:pt x="241" y="21"/>
                  </a:lnTo>
                  <a:lnTo>
                    <a:pt x="30" y="21"/>
                  </a:lnTo>
                  <a:close/>
                  <a:moveTo>
                    <a:pt x="24" y="0"/>
                  </a:moveTo>
                  <a:lnTo>
                    <a:pt x="246" y="0"/>
                  </a:lnTo>
                  <a:lnTo>
                    <a:pt x="250" y="2"/>
                  </a:lnTo>
                  <a:lnTo>
                    <a:pt x="253" y="4"/>
                  </a:lnTo>
                  <a:lnTo>
                    <a:pt x="255" y="5"/>
                  </a:lnTo>
                  <a:lnTo>
                    <a:pt x="257" y="7"/>
                  </a:lnTo>
                  <a:lnTo>
                    <a:pt x="257" y="11"/>
                  </a:lnTo>
                  <a:lnTo>
                    <a:pt x="260" y="14"/>
                  </a:lnTo>
                  <a:lnTo>
                    <a:pt x="264" y="25"/>
                  </a:lnTo>
                  <a:lnTo>
                    <a:pt x="267" y="42"/>
                  </a:lnTo>
                  <a:lnTo>
                    <a:pt x="269" y="66"/>
                  </a:lnTo>
                  <a:lnTo>
                    <a:pt x="271" y="101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4" y="178"/>
                  </a:lnTo>
                  <a:lnTo>
                    <a:pt x="260" y="189"/>
                  </a:lnTo>
                  <a:lnTo>
                    <a:pt x="257" y="192"/>
                  </a:lnTo>
                  <a:lnTo>
                    <a:pt x="257" y="194"/>
                  </a:lnTo>
                  <a:lnTo>
                    <a:pt x="255" y="197"/>
                  </a:lnTo>
                  <a:lnTo>
                    <a:pt x="253" y="199"/>
                  </a:lnTo>
                  <a:lnTo>
                    <a:pt x="250" y="201"/>
                  </a:lnTo>
                  <a:lnTo>
                    <a:pt x="246" y="201"/>
                  </a:lnTo>
                  <a:lnTo>
                    <a:pt x="24" y="201"/>
                  </a:lnTo>
                  <a:lnTo>
                    <a:pt x="21" y="201"/>
                  </a:lnTo>
                  <a:lnTo>
                    <a:pt x="17" y="199"/>
                  </a:lnTo>
                  <a:lnTo>
                    <a:pt x="16" y="197"/>
                  </a:lnTo>
                  <a:lnTo>
                    <a:pt x="14" y="194"/>
                  </a:lnTo>
                  <a:lnTo>
                    <a:pt x="12" y="192"/>
                  </a:lnTo>
                  <a:lnTo>
                    <a:pt x="10" y="189"/>
                  </a:lnTo>
                  <a:lnTo>
                    <a:pt x="7" y="178"/>
                  </a:lnTo>
                  <a:lnTo>
                    <a:pt x="3" y="161"/>
                  </a:lnTo>
                  <a:lnTo>
                    <a:pt x="2" y="135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66"/>
                  </a:lnTo>
                  <a:lnTo>
                    <a:pt x="3" y="42"/>
                  </a:lnTo>
                  <a:lnTo>
                    <a:pt x="7" y="25"/>
                  </a:lnTo>
                  <a:lnTo>
                    <a:pt x="10" y="14"/>
                  </a:lnTo>
                  <a:lnTo>
                    <a:pt x="12" y="11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rgbClr val="55555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1" name="Freeform 978"/>
            <p:cNvSpPr>
              <a:spLocks noEditPoints="1"/>
            </p:cNvSpPr>
            <p:nvPr/>
          </p:nvSpPr>
          <p:spPr bwMode="auto">
            <a:xfrm>
              <a:off x="787400" y="6378576"/>
              <a:ext cx="420688" cy="96838"/>
            </a:xfrm>
            <a:custGeom>
              <a:avLst/>
              <a:gdLst>
                <a:gd name="T0" fmla="*/ 21 w 265"/>
                <a:gd name="T1" fmla="*/ 15 h 61"/>
                <a:gd name="T2" fmla="*/ 19 w 265"/>
                <a:gd name="T3" fmla="*/ 19 h 61"/>
                <a:gd name="T4" fmla="*/ 19 w 265"/>
                <a:gd name="T5" fmla="*/ 27 h 61"/>
                <a:gd name="T6" fmla="*/ 19 w 265"/>
                <a:gd name="T7" fmla="*/ 38 h 61"/>
                <a:gd name="T8" fmla="*/ 246 w 265"/>
                <a:gd name="T9" fmla="*/ 43 h 61"/>
                <a:gd name="T10" fmla="*/ 248 w 265"/>
                <a:gd name="T11" fmla="*/ 33 h 61"/>
                <a:gd name="T12" fmla="*/ 246 w 265"/>
                <a:gd name="T13" fmla="*/ 20 h 61"/>
                <a:gd name="T14" fmla="*/ 244 w 265"/>
                <a:gd name="T15" fmla="*/ 15 h 61"/>
                <a:gd name="T16" fmla="*/ 21 w 265"/>
                <a:gd name="T17" fmla="*/ 15 h 61"/>
                <a:gd name="T18" fmla="*/ 146 w 265"/>
                <a:gd name="T19" fmla="*/ 0 h 61"/>
                <a:gd name="T20" fmla="*/ 190 w 265"/>
                <a:gd name="T21" fmla="*/ 3 h 61"/>
                <a:gd name="T22" fmla="*/ 237 w 265"/>
                <a:gd name="T23" fmla="*/ 5 h 61"/>
                <a:gd name="T24" fmla="*/ 258 w 265"/>
                <a:gd name="T25" fmla="*/ 5 h 61"/>
                <a:gd name="T26" fmla="*/ 262 w 265"/>
                <a:gd name="T27" fmla="*/ 6 h 61"/>
                <a:gd name="T28" fmla="*/ 262 w 265"/>
                <a:gd name="T29" fmla="*/ 10 h 61"/>
                <a:gd name="T30" fmla="*/ 263 w 265"/>
                <a:gd name="T31" fmla="*/ 17 h 61"/>
                <a:gd name="T32" fmla="*/ 265 w 265"/>
                <a:gd name="T33" fmla="*/ 33 h 61"/>
                <a:gd name="T34" fmla="*/ 263 w 265"/>
                <a:gd name="T35" fmla="*/ 48 h 61"/>
                <a:gd name="T36" fmla="*/ 262 w 265"/>
                <a:gd name="T37" fmla="*/ 57 h 61"/>
                <a:gd name="T38" fmla="*/ 262 w 265"/>
                <a:gd name="T39" fmla="*/ 59 h 61"/>
                <a:gd name="T40" fmla="*/ 258 w 265"/>
                <a:gd name="T41" fmla="*/ 61 h 61"/>
                <a:gd name="T42" fmla="*/ 5 w 265"/>
                <a:gd name="T43" fmla="*/ 59 h 61"/>
                <a:gd name="T44" fmla="*/ 5 w 265"/>
                <a:gd name="T45" fmla="*/ 57 h 61"/>
                <a:gd name="T46" fmla="*/ 3 w 265"/>
                <a:gd name="T47" fmla="*/ 54 h 61"/>
                <a:gd name="T48" fmla="*/ 1 w 265"/>
                <a:gd name="T49" fmla="*/ 41 h 61"/>
                <a:gd name="T50" fmla="*/ 1 w 265"/>
                <a:gd name="T51" fmla="*/ 24 h 61"/>
                <a:gd name="T52" fmla="*/ 3 w 265"/>
                <a:gd name="T53" fmla="*/ 12 h 61"/>
                <a:gd name="T54" fmla="*/ 5 w 265"/>
                <a:gd name="T55" fmla="*/ 8 h 61"/>
                <a:gd name="T56" fmla="*/ 5 w 265"/>
                <a:gd name="T57" fmla="*/ 6 h 61"/>
                <a:gd name="T58" fmla="*/ 14 w 265"/>
                <a:gd name="T59" fmla="*/ 5 h 61"/>
                <a:gd name="T60" fmla="*/ 52 w 265"/>
                <a:gd name="T61" fmla="*/ 3 h 61"/>
                <a:gd name="T62" fmla="*/ 101 w 265"/>
                <a:gd name="T63" fmla="*/ 1 h 61"/>
                <a:gd name="T64" fmla="*/ 132 w 265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61">
                  <a:moveTo>
                    <a:pt x="21" y="15"/>
                  </a:moveTo>
                  <a:lnTo>
                    <a:pt x="21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19" y="38"/>
                  </a:lnTo>
                  <a:lnTo>
                    <a:pt x="19" y="43"/>
                  </a:lnTo>
                  <a:lnTo>
                    <a:pt x="246" y="43"/>
                  </a:lnTo>
                  <a:lnTo>
                    <a:pt x="248" y="38"/>
                  </a:lnTo>
                  <a:lnTo>
                    <a:pt x="248" y="33"/>
                  </a:lnTo>
                  <a:lnTo>
                    <a:pt x="248" y="26"/>
                  </a:lnTo>
                  <a:lnTo>
                    <a:pt x="246" y="20"/>
                  </a:lnTo>
                  <a:lnTo>
                    <a:pt x="246" y="17"/>
                  </a:lnTo>
                  <a:lnTo>
                    <a:pt x="244" y="15"/>
                  </a:lnTo>
                  <a:lnTo>
                    <a:pt x="244" y="15"/>
                  </a:lnTo>
                  <a:lnTo>
                    <a:pt x="21" y="15"/>
                  </a:lnTo>
                  <a:close/>
                  <a:moveTo>
                    <a:pt x="132" y="0"/>
                  </a:moveTo>
                  <a:lnTo>
                    <a:pt x="146" y="0"/>
                  </a:lnTo>
                  <a:lnTo>
                    <a:pt x="166" y="1"/>
                  </a:lnTo>
                  <a:lnTo>
                    <a:pt x="190" y="3"/>
                  </a:lnTo>
                  <a:lnTo>
                    <a:pt x="214" y="3"/>
                  </a:lnTo>
                  <a:lnTo>
                    <a:pt x="237" y="5"/>
                  </a:lnTo>
                  <a:lnTo>
                    <a:pt x="253" y="5"/>
                  </a:lnTo>
                  <a:lnTo>
                    <a:pt x="258" y="5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2" y="8"/>
                  </a:lnTo>
                  <a:lnTo>
                    <a:pt x="262" y="10"/>
                  </a:lnTo>
                  <a:lnTo>
                    <a:pt x="263" y="12"/>
                  </a:lnTo>
                  <a:lnTo>
                    <a:pt x="263" y="17"/>
                  </a:lnTo>
                  <a:lnTo>
                    <a:pt x="265" y="24"/>
                  </a:lnTo>
                  <a:lnTo>
                    <a:pt x="265" y="33"/>
                  </a:lnTo>
                  <a:lnTo>
                    <a:pt x="265" y="41"/>
                  </a:lnTo>
                  <a:lnTo>
                    <a:pt x="263" y="48"/>
                  </a:lnTo>
                  <a:lnTo>
                    <a:pt x="263" y="54"/>
                  </a:lnTo>
                  <a:lnTo>
                    <a:pt x="262" y="57"/>
                  </a:lnTo>
                  <a:lnTo>
                    <a:pt x="262" y="57"/>
                  </a:lnTo>
                  <a:lnTo>
                    <a:pt x="262" y="59"/>
                  </a:lnTo>
                  <a:lnTo>
                    <a:pt x="260" y="59"/>
                  </a:lnTo>
                  <a:lnTo>
                    <a:pt x="258" y="61"/>
                  </a:lnTo>
                  <a:lnTo>
                    <a:pt x="7" y="61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1" y="48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" y="17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5"/>
                  </a:lnTo>
                  <a:lnTo>
                    <a:pt x="14" y="5"/>
                  </a:lnTo>
                  <a:lnTo>
                    <a:pt x="29" y="5"/>
                  </a:lnTo>
                  <a:lnTo>
                    <a:pt x="52" y="3"/>
                  </a:lnTo>
                  <a:lnTo>
                    <a:pt x="77" y="3"/>
                  </a:lnTo>
                  <a:lnTo>
                    <a:pt x="101" y="1"/>
                  </a:lnTo>
                  <a:lnTo>
                    <a:pt x="120" y="0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0">
              <a:solidFill>
                <a:srgbClr val="55555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2" name="Freeform 979"/>
            <p:cNvSpPr>
              <a:spLocks/>
            </p:cNvSpPr>
            <p:nvPr/>
          </p:nvSpPr>
          <p:spPr bwMode="auto">
            <a:xfrm>
              <a:off x="839788" y="6048376"/>
              <a:ext cx="36513" cy="38100"/>
            </a:xfrm>
            <a:custGeom>
              <a:avLst/>
              <a:gdLst>
                <a:gd name="T0" fmla="*/ 12 w 23"/>
                <a:gd name="T1" fmla="*/ 0 h 24"/>
                <a:gd name="T2" fmla="*/ 17 w 23"/>
                <a:gd name="T3" fmla="*/ 1 h 24"/>
                <a:gd name="T4" fmla="*/ 21 w 23"/>
                <a:gd name="T5" fmla="*/ 3 h 24"/>
                <a:gd name="T6" fmla="*/ 23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3 w 23"/>
                <a:gd name="T17" fmla="*/ 19 h 24"/>
                <a:gd name="T18" fmla="*/ 21 w 23"/>
                <a:gd name="T19" fmla="*/ 22 h 24"/>
                <a:gd name="T20" fmla="*/ 17 w 23"/>
                <a:gd name="T21" fmla="*/ 24 h 24"/>
                <a:gd name="T22" fmla="*/ 12 w 23"/>
                <a:gd name="T23" fmla="*/ 24 h 24"/>
                <a:gd name="T24" fmla="*/ 7 w 23"/>
                <a:gd name="T25" fmla="*/ 24 h 24"/>
                <a:gd name="T26" fmla="*/ 3 w 23"/>
                <a:gd name="T27" fmla="*/ 22 h 24"/>
                <a:gd name="T28" fmla="*/ 2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2 w 23"/>
                <a:gd name="T35" fmla="*/ 10 h 24"/>
                <a:gd name="T36" fmla="*/ 0 w 23"/>
                <a:gd name="T37" fmla="*/ 10 h 24"/>
                <a:gd name="T38" fmla="*/ 2 w 23"/>
                <a:gd name="T39" fmla="*/ 5 h 24"/>
                <a:gd name="T40" fmla="*/ 3 w 23"/>
                <a:gd name="T41" fmla="*/ 3 h 24"/>
                <a:gd name="T42" fmla="*/ 7 w 23"/>
                <a:gd name="T43" fmla="*/ 1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lnTo>
                    <a:pt x="17" y="1"/>
                  </a:lnTo>
                  <a:lnTo>
                    <a:pt x="21" y="3"/>
                  </a:lnTo>
                  <a:lnTo>
                    <a:pt x="23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3" y="19"/>
                  </a:lnTo>
                  <a:lnTo>
                    <a:pt x="21" y="22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55555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3" name="Freeform 980"/>
            <p:cNvSpPr>
              <a:spLocks/>
            </p:cNvSpPr>
            <p:nvPr/>
          </p:nvSpPr>
          <p:spPr bwMode="auto">
            <a:xfrm>
              <a:off x="839788" y="6119813"/>
              <a:ext cx="36513" cy="39688"/>
            </a:xfrm>
            <a:custGeom>
              <a:avLst/>
              <a:gdLst>
                <a:gd name="T0" fmla="*/ 12 w 23"/>
                <a:gd name="T1" fmla="*/ 0 h 25"/>
                <a:gd name="T2" fmla="*/ 17 w 23"/>
                <a:gd name="T3" fmla="*/ 0 h 25"/>
                <a:gd name="T4" fmla="*/ 21 w 23"/>
                <a:gd name="T5" fmla="*/ 2 h 25"/>
                <a:gd name="T6" fmla="*/ 23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3 w 23"/>
                <a:gd name="T17" fmla="*/ 19 h 25"/>
                <a:gd name="T18" fmla="*/ 21 w 23"/>
                <a:gd name="T19" fmla="*/ 23 h 25"/>
                <a:gd name="T20" fmla="*/ 17 w 23"/>
                <a:gd name="T21" fmla="*/ 23 h 25"/>
                <a:gd name="T22" fmla="*/ 12 w 23"/>
                <a:gd name="T23" fmla="*/ 25 h 25"/>
                <a:gd name="T24" fmla="*/ 7 w 23"/>
                <a:gd name="T25" fmla="*/ 23 h 25"/>
                <a:gd name="T26" fmla="*/ 3 w 23"/>
                <a:gd name="T27" fmla="*/ 23 h 25"/>
                <a:gd name="T28" fmla="*/ 2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2 w 23"/>
                <a:gd name="T35" fmla="*/ 9 h 25"/>
                <a:gd name="T36" fmla="*/ 0 w 23"/>
                <a:gd name="T37" fmla="*/ 9 h 25"/>
                <a:gd name="T38" fmla="*/ 2 w 23"/>
                <a:gd name="T39" fmla="*/ 5 h 25"/>
                <a:gd name="T40" fmla="*/ 3 w 23"/>
                <a:gd name="T41" fmla="*/ 2 h 25"/>
                <a:gd name="T42" fmla="*/ 7 w 23"/>
                <a:gd name="T43" fmla="*/ 0 h 25"/>
                <a:gd name="T44" fmla="*/ 12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2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9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55555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4" name="Freeform 981"/>
            <p:cNvSpPr>
              <a:spLocks/>
            </p:cNvSpPr>
            <p:nvPr/>
          </p:nvSpPr>
          <p:spPr bwMode="auto">
            <a:xfrm>
              <a:off x="914400" y="6048376"/>
              <a:ext cx="36513" cy="38100"/>
            </a:xfrm>
            <a:custGeom>
              <a:avLst/>
              <a:gdLst>
                <a:gd name="T0" fmla="*/ 10 w 23"/>
                <a:gd name="T1" fmla="*/ 0 h 24"/>
                <a:gd name="T2" fmla="*/ 16 w 23"/>
                <a:gd name="T3" fmla="*/ 1 h 24"/>
                <a:gd name="T4" fmla="*/ 19 w 23"/>
                <a:gd name="T5" fmla="*/ 3 h 24"/>
                <a:gd name="T6" fmla="*/ 21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1 w 23"/>
                <a:gd name="T17" fmla="*/ 19 h 24"/>
                <a:gd name="T18" fmla="*/ 19 w 23"/>
                <a:gd name="T19" fmla="*/ 22 h 24"/>
                <a:gd name="T20" fmla="*/ 16 w 23"/>
                <a:gd name="T21" fmla="*/ 24 h 24"/>
                <a:gd name="T22" fmla="*/ 10 w 23"/>
                <a:gd name="T23" fmla="*/ 24 h 24"/>
                <a:gd name="T24" fmla="*/ 5 w 23"/>
                <a:gd name="T25" fmla="*/ 24 h 24"/>
                <a:gd name="T26" fmla="*/ 2 w 23"/>
                <a:gd name="T27" fmla="*/ 22 h 24"/>
                <a:gd name="T28" fmla="*/ 0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0 w 23"/>
                <a:gd name="T35" fmla="*/ 10 h 24"/>
                <a:gd name="T36" fmla="*/ 0 w 23"/>
                <a:gd name="T37" fmla="*/ 10 h 24"/>
                <a:gd name="T38" fmla="*/ 0 w 23"/>
                <a:gd name="T39" fmla="*/ 5 h 24"/>
                <a:gd name="T40" fmla="*/ 2 w 23"/>
                <a:gd name="T41" fmla="*/ 3 h 24"/>
                <a:gd name="T42" fmla="*/ 5 w 23"/>
                <a:gd name="T43" fmla="*/ 1 h 24"/>
                <a:gd name="T44" fmla="*/ 10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0" y="0"/>
                  </a:moveTo>
                  <a:lnTo>
                    <a:pt x="16" y="1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1" y="19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55555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5" name="Freeform 982"/>
            <p:cNvSpPr>
              <a:spLocks/>
            </p:cNvSpPr>
            <p:nvPr/>
          </p:nvSpPr>
          <p:spPr bwMode="auto">
            <a:xfrm>
              <a:off x="914400" y="6119813"/>
              <a:ext cx="36513" cy="39688"/>
            </a:xfrm>
            <a:custGeom>
              <a:avLst/>
              <a:gdLst>
                <a:gd name="T0" fmla="*/ 10 w 23"/>
                <a:gd name="T1" fmla="*/ 0 h 25"/>
                <a:gd name="T2" fmla="*/ 16 w 23"/>
                <a:gd name="T3" fmla="*/ 0 h 25"/>
                <a:gd name="T4" fmla="*/ 19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19 w 23"/>
                <a:gd name="T19" fmla="*/ 23 h 25"/>
                <a:gd name="T20" fmla="*/ 16 w 23"/>
                <a:gd name="T21" fmla="*/ 23 h 25"/>
                <a:gd name="T22" fmla="*/ 10 w 23"/>
                <a:gd name="T23" fmla="*/ 25 h 25"/>
                <a:gd name="T24" fmla="*/ 5 w 23"/>
                <a:gd name="T25" fmla="*/ 23 h 25"/>
                <a:gd name="T26" fmla="*/ 2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2 w 23"/>
                <a:gd name="T41" fmla="*/ 2 h 25"/>
                <a:gd name="T42" fmla="*/ 5 w 23"/>
                <a:gd name="T43" fmla="*/ 0 h 25"/>
                <a:gd name="T44" fmla="*/ 10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0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0" y="25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55555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6" name="Freeform 983"/>
            <p:cNvSpPr>
              <a:spLocks/>
            </p:cNvSpPr>
            <p:nvPr/>
          </p:nvSpPr>
          <p:spPr bwMode="auto">
            <a:xfrm>
              <a:off x="985838" y="6119813"/>
              <a:ext cx="36513" cy="39688"/>
            </a:xfrm>
            <a:custGeom>
              <a:avLst/>
              <a:gdLst>
                <a:gd name="T0" fmla="*/ 11 w 23"/>
                <a:gd name="T1" fmla="*/ 0 h 25"/>
                <a:gd name="T2" fmla="*/ 16 w 23"/>
                <a:gd name="T3" fmla="*/ 0 h 25"/>
                <a:gd name="T4" fmla="*/ 20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20 w 23"/>
                <a:gd name="T19" fmla="*/ 23 h 25"/>
                <a:gd name="T20" fmla="*/ 16 w 23"/>
                <a:gd name="T21" fmla="*/ 23 h 25"/>
                <a:gd name="T22" fmla="*/ 11 w 23"/>
                <a:gd name="T23" fmla="*/ 25 h 25"/>
                <a:gd name="T24" fmla="*/ 7 w 23"/>
                <a:gd name="T25" fmla="*/ 23 h 25"/>
                <a:gd name="T26" fmla="*/ 4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4 w 23"/>
                <a:gd name="T41" fmla="*/ 2 h 25"/>
                <a:gd name="T42" fmla="*/ 7 w 23"/>
                <a:gd name="T43" fmla="*/ 0 h 25"/>
                <a:gd name="T44" fmla="*/ 11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1" y="0"/>
                  </a:moveTo>
                  <a:lnTo>
                    <a:pt x="16" y="0"/>
                  </a:lnTo>
                  <a:lnTo>
                    <a:pt x="20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55555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04" name="ZoneTexte 1217"/>
          <p:cNvSpPr txBox="1"/>
          <p:nvPr/>
        </p:nvSpPr>
        <p:spPr>
          <a:xfrm>
            <a:off x="6372200" y="5564446"/>
            <a:ext cx="67839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lnSpc>
                <a:spcPts val="2100"/>
              </a:lnSpc>
              <a:defRPr sz="1600">
                <a:solidFill>
                  <a:srgbClr val="92C83B"/>
                </a:solidFill>
                <a:latin typeface="GE Inspira" panose="020F0603030400020203" pitchFamily="34" charset="0"/>
              </a:defRPr>
            </a:lvl1pPr>
          </a:lstStyle>
          <a:p>
            <a:pPr marL="12700">
              <a:lnSpc>
                <a:spcPts val="900"/>
              </a:lnSpc>
            </a:pPr>
            <a:r>
              <a:rPr lang="ru-RU" sz="1400" b="1" dirty="0" smtClean="0">
                <a:solidFill>
                  <a:srgbClr val="555555"/>
                </a:solidFill>
                <a:latin typeface="+mn-lt"/>
              </a:rPr>
              <a:t>ЛИМС</a:t>
            </a:r>
            <a:endParaRPr lang="fr-FR" sz="1400" b="1" dirty="0">
              <a:solidFill>
                <a:srgbClr val="555555"/>
              </a:solidFill>
              <a:latin typeface="+mn-lt"/>
            </a:endParaRPr>
          </a:p>
        </p:txBody>
      </p:sp>
      <p:sp>
        <p:nvSpPr>
          <p:cNvPr id="468" name="Line 37"/>
          <p:cNvSpPr>
            <a:spLocks noChangeShapeType="1"/>
          </p:cNvSpPr>
          <p:nvPr/>
        </p:nvSpPr>
        <p:spPr bwMode="auto">
          <a:xfrm>
            <a:off x="566336" y="5736173"/>
            <a:ext cx="1773415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69" name="Группа 468"/>
          <p:cNvGrpSpPr/>
          <p:nvPr/>
        </p:nvGrpSpPr>
        <p:grpSpPr>
          <a:xfrm>
            <a:off x="1015046" y="5839925"/>
            <a:ext cx="430213" cy="519113"/>
            <a:chOff x="784225" y="5956301"/>
            <a:chExt cx="430213" cy="519113"/>
          </a:xfrm>
          <a:solidFill>
            <a:srgbClr val="FF0000"/>
          </a:solidFill>
        </p:grpSpPr>
        <p:sp>
          <p:nvSpPr>
            <p:cNvPr id="470" name="Freeform 976"/>
            <p:cNvSpPr>
              <a:spLocks/>
            </p:cNvSpPr>
            <p:nvPr/>
          </p:nvSpPr>
          <p:spPr bwMode="auto">
            <a:xfrm>
              <a:off x="873125" y="6302376"/>
              <a:ext cx="252413" cy="69850"/>
            </a:xfrm>
            <a:custGeom>
              <a:avLst/>
              <a:gdLst>
                <a:gd name="T0" fmla="*/ 52 w 159"/>
                <a:gd name="T1" fmla="*/ 0 h 44"/>
                <a:gd name="T2" fmla="*/ 106 w 159"/>
                <a:gd name="T3" fmla="*/ 0 h 44"/>
                <a:gd name="T4" fmla="*/ 106 w 159"/>
                <a:gd name="T5" fmla="*/ 13 h 44"/>
                <a:gd name="T6" fmla="*/ 106 w 159"/>
                <a:gd name="T7" fmla="*/ 16 h 44"/>
                <a:gd name="T8" fmla="*/ 108 w 159"/>
                <a:gd name="T9" fmla="*/ 18 h 44"/>
                <a:gd name="T10" fmla="*/ 112 w 159"/>
                <a:gd name="T11" fmla="*/ 20 h 44"/>
                <a:gd name="T12" fmla="*/ 153 w 159"/>
                <a:gd name="T13" fmla="*/ 23 h 44"/>
                <a:gd name="T14" fmla="*/ 157 w 159"/>
                <a:gd name="T15" fmla="*/ 25 h 44"/>
                <a:gd name="T16" fmla="*/ 159 w 159"/>
                <a:gd name="T17" fmla="*/ 27 h 44"/>
                <a:gd name="T18" fmla="*/ 159 w 159"/>
                <a:gd name="T19" fmla="*/ 30 h 44"/>
                <a:gd name="T20" fmla="*/ 159 w 159"/>
                <a:gd name="T21" fmla="*/ 39 h 44"/>
                <a:gd name="T22" fmla="*/ 159 w 159"/>
                <a:gd name="T23" fmla="*/ 42 h 44"/>
                <a:gd name="T24" fmla="*/ 157 w 159"/>
                <a:gd name="T25" fmla="*/ 44 h 44"/>
                <a:gd name="T26" fmla="*/ 153 w 159"/>
                <a:gd name="T27" fmla="*/ 44 h 44"/>
                <a:gd name="T28" fmla="*/ 148 w 159"/>
                <a:gd name="T29" fmla="*/ 42 h 44"/>
                <a:gd name="T30" fmla="*/ 132 w 159"/>
                <a:gd name="T31" fmla="*/ 41 h 44"/>
                <a:gd name="T32" fmla="*/ 110 w 159"/>
                <a:gd name="T33" fmla="*/ 39 h 44"/>
                <a:gd name="T34" fmla="*/ 78 w 159"/>
                <a:gd name="T35" fmla="*/ 37 h 44"/>
                <a:gd name="T36" fmla="*/ 49 w 159"/>
                <a:gd name="T37" fmla="*/ 39 h 44"/>
                <a:gd name="T38" fmla="*/ 26 w 159"/>
                <a:gd name="T39" fmla="*/ 41 h 44"/>
                <a:gd name="T40" fmla="*/ 10 w 159"/>
                <a:gd name="T41" fmla="*/ 42 h 44"/>
                <a:gd name="T42" fmla="*/ 5 w 159"/>
                <a:gd name="T43" fmla="*/ 44 h 44"/>
                <a:gd name="T44" fmla="*/ 2 w 159"/>
                <a:gd name="T45" fmla="*/ 44 h 44"/>
                <a:gd name="T46" fmla="*/ 0 w 159"/>
                <a:gd name="T47" fmla="*/ 42 h 44"/>
                <a:gd name="T48" fmla="*/ 0 w 159"/>
                <a:gd name="T49" fmla="*/ 39 h 44"/>
                <a:gd name="T50" fmla="*/ 0 w 159"/>
                <a:gd name="T51" fmla="*/ 30 h 44"/>
                <a:gd name="T52" fmla="*/ 0 w 159"/>
                <a:gd name="T53" fmla="*/ 27 h 44"/>
                <a:gd name="T54" fmla="*/ 2 w 159"/>
                <a:gd name="T55" fmla="*/ 25 h 44"/>
                <a:gd name="T56" fmla="*/ 5 w 159"/>
                <a:gd name="T57" fmla="*/ 23 h 44"/>
                <a:gd name="T58" fmla="*/ 47 w 159"/>
                <a:gd name="T59" fmla="*/ 20 h 44"/>
                <a:gd name="T60" fmla="*/ 50 w 159"/>
                <a:gd name="T61" fmla="*/ 18 h 44"/>
                <a:gd name="T62" fmla="*/ 52 w 159"/>
                <a:gd name="T63" fmla="*/ 16 h 44"/>
                <a:gd name="T64" fmla="*/ 52 w 159"/>
                <a:gd name="T65" fmla="*/ 13 h 44"/>
                <a:gd name="T66" fmla="*/ 52 w 159"/>
                <a:gd name="T6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" h="44">
                  <a:moveTo>
                    <a:pt x="52" y="0"/>
                  </a:moveTo>
                  <a:lnTo>
                    <a:pt x="106" y="0"/>
                  </a:lnTo>
                  <a:lnTo>
                    <a:pt x="106" y="13"/>
                  </a:lnTo>
                  <a:lnTo>
                    <a:pt x="106" y="16"/>
                  </a:lnTo>
                  <a:lnTo>
                    <a:pt x="108" y="18"/>
                  </a:lnTo>
                  <a:lnTo>
                    <a:pt x="112" y="20"/>
                  </a:lnTo>
                  <a:lnTo>
                    <a:pt x="153" y="23"/>
                  </a:lnTo>
                  <a:lnTo>
                    <a:pt x="157" y="25"/>
                  </a:lnTo>
                  <a:lnTo>
                    <a:pt x="159" y="27"/>
                  </a:lnTo>
                  <a:lnTo>
                    <a:pt x="159" y="30"/>
                  </a:lnTo>
                  <a:lnTo>
                    <a:pt x="159" y="39"/>
                  </a:lnTo>
                  <a:lnTo>
                    <a:pt x="159" y="42"/>
                  </a:lnTo>
                  <a:lnTo>
                    <a:pt x="157" y="44"/>
                  </a:lnTo>
                  <a:lnTo>
                    <a:pt x="153" y="44"/>
                  </a:lnTo>
                  <a:lnTo>
                    <a:pt x="148" y="42"/>
                  </a:lnTo>
                  <a:lnTo>
                    <a:pt x="132" y="41"/>
                  </a:lnTo>
                  <a:lnTo>
                    <a:pt x="110" y="39"/>
                  </a:lnTo>
                  <a:lnTo>
                    <a:pt x="78" y="37"/>
                  </a:lnTo>
                  <a:lnTo>
                    <a:pt x="49" y="39"/>
                  </a:lnTo>
                  <a:lnTo>
                    <a:pt x="26" y="41"/>
                  </a:lnTo>
                  <a:lnTo>
                    <a:pt x="10" y="42"/>
                  </a:lnTo>
                  <a:lnTo>
                    <a:pt x="5" y="44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47" y="20"/>
                  </a:lnTo>
                  <a:lnTo>
                    <a:pt x="50" y="18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1" name="Freeform 977"/>
            <p:cNvSpPr>
              <a:spLocks noEditPoints="1"/>
            </p:cNvSpPr>
            <p:nvPr/>
          </p:nvSpPr>
          <p:spPr bwMode="auto">
            <a:xfrm>
              <a:off x="784225" y="5956301"/>
              <a:ext cx="430213" cy="319088"/>
            </a:xfrm>
            <a:custGeom>
              <a:avLst/>
              <a:gdLst>
                <a:gd name="T0" fmla="*/ 220 w 271"/>
                <a:gd name="T1" fmla="*/ 159 h 201"/>
                <a:gd name="T2" fmla="*/ 213 w 271"/>
                <a:gd name="T3" fmla="*/ 166 h 201"/>
                <a:gd name="T4" fmla="*/ 213 w 271"/>
                <a:gd name="T5" fmla="*/ 176 h 201"/>
                <a:gd name="T6" fmla="*/ 220 w 271"/>
                <a:gd name="T7" fmla="*/ 183 h 201"/>
                <a:gd name="T8" fmla="*/ 230 w 271"/>
                <a:gd name="T9" fmla="*/ 183 h 201"/>
                <a:gd name="T10" fmla="*/ 237 w 271"/>
                <a:gd name="T11" fmla="*/ 176 h 201"/>
                <a:gd name="T12" fmla="*/ 237 w 271"/>
                <a:gd name="T13" fmla="*/ 166 h 201"/>
                <a:gd name="T14" fmla="*/ 230 w 271"/>
                <a:gd name="T15" fmla="*/ 159 h 201"/>
                <a:gd name="T16" fmla="*/ 180 w 271"/>
                <a:gd name="T17" fmla="*/ 159 h 201"/>
                <a:gd name="T18" fmla="*/ 171 w 271"/>
                <a:gd name="T19" fmla="*/ 162 h 201"/>
                <a:gd name="T20" fmla="*/ 166 w 271"/>
                <a:gd name="T21" fmla="*/ 171 h 201"/>
                <a:gd name="T22" fmla="*/ 171 w 271"/>
                <a:gd name="T23" fmla="*/ 182 h 201"/>
                <a:gd name="T24" fmla="*/ 180 w 271"/>
                <a:gd name="T25" fmla="*/ 185 h 201"/>
                <a:gd name="T26" fmla="*/ 190 w 271"/>
                <a:gd name="T27" fmla="*/ 182 h 201"/>
                <a:gd name="T28" fmla="*/ 194 w 271"/>
                <a:gd name="T29" fmla="*/ 171 h 201"/>
                <a:gd name="T30" fmla="*/ 190 w 271"/>
                <a:gd name="T31" fmla="*/ 162 h 201"/>
                <a:gd name="T32" fmla="*/ 180 w 271"/>
                <a:gd name="T33" fmla="*/ 159 h 201"/>
                <a:gd name="T34" fmla="*/ 28 w 271"/>
                <a:gd name="T35" fmla="*/ 26 h 201"/>
                <a:gd name="T36" fmla="*/ 23 w 271"/>
                <a:gd name="T37" fmla="*/ 51 h 201"/>
                <a:gd name="T38" fmla="*/ 19 w 271"/>
                <a:gd name="T39" fmla="*/ 101 h 201"/>
                <a:gd name="T40" fmla="*/ 21 w 271"/>
                <a:gd name="T41" fmla="*/ 142 h 201"/>
                <a:gd name="T42" fmla="*/ 250 w 271"/>
                <a:gd name="T43" fmla="*/ 122 h 201"/>
                <a:gd name="T44" fmla="*/ 250 w 271"/>
                <a:gd name="T45" fmla="*/ 73 h 201"/>
                <a:gd name="T46" fmla="*/ 244 w 271"/>
                <a:gd name="T47" fmla="*/ 37 h 201"/>
                <a:gd name="T48" fmla="*/ 241 w 271"/>
                <a:gd name="T49" fmla="*/ 21 h 201"/>
                <a:gd name="T50" fmla="*/ 24 w 271"/>
                <a:gd name="T51" fmla="*/ 0 h 201"/>
                <a:gd name="T52" fmla="*/ 250 w 271"/>
                <a:gd name="T53" fmla="*/ 2 h 201"/>
                <a:gd name="T54" fmla="*/ 255 w 271"/>
                <a:gd name="T55" fmla="*/ 5 h 201"/>
                <a:gd name="T56" fmla="*/ 257 w 271"/>
                <a:gd name="T57" fmla="*/ 11 h 201"/>
                <a:gd name="T58" fmla="*/ 264 w 271"/>
                <a:gd name="T59" fmla="*/ 25 h 201"/>
                <a:gd name="T60" fmla="*/ 269 w 271"/>
                <a:gd name="T61" fmla="*/ 66 h 201"/>
                <a:gd name="T62" fmla="*/ 269 w 271"/>
                <a:gd name="T63" fmla="*/ 135 h 201"/>
                <a:gd name="T64" fmla="*/ 264 w 271"/>
                <a:gd name="T65" fmla="*/ 178 h 201"/>
                <a:gd name="T66" fmla="*/ 257 w 271"/>
                <a:gd name="T67" fmla="*/ 192 h 201"/>
                <a:gd name="T68" fmla="*/ 255 w 271"/>
                <a:gd name="T69" fmla="*/ 197 h 201"/>
                <a:gd name="T70" fmla="*/ 250 w 271"/>
                <a:gd name="T71" fmla="*/ 201 h 201"/>
                <a:gd name="T72" fmla="*/ 24 w 271"/>
                <a:gd name="T73" fmla="*/ 201 h 201"/>
                <a:gd name="T74" fmla="*/ 17 w 271"/>
                <a:gd name="T75" fmla="*/ 199 h 201"/>
                <a:gd name="T76" fmla="*/ 14 w 271"/>
                <a:gd name="T77" fmla="*/ 194 h 201"/>
                <a:gd name="T78" fmla="*/ 10 w 271"/>
                <a:gd name="T79" fmla="*/ 189 h 201"/>
                <a:gd name="T80" fmla="*/ 3 w 271"/>
                <a:gd name="T81" fmla="*/ 161 h 201"/>
                <a:gd name="T82" fmla="*/ 0 w 271"/>
                <a:gd name="T83" fmla="*/ 101 h 201"/>
                <a:gd name="T84" fmla="*/ 2 w 271"/>
                <a:gd name="T85" fmla="*/ 66 h 201"/>
                <a:gd name="T86" fmla="*/ 7 w 271"/>
                <a:gd name="T87" fmla="*/ 25 h 201"/>
                <a:gd name="T88" fmla="*/ 12 w 271"/>
                <a:gd name="T89" fmla="*/ 11 h 201"/>
                <a:gd name="T90" fmla="*/ 16 w 271"/>
                <a:gd name="T91" fmla="*/ 5 h 201"/>
                <a:gd name="T92" fmla="*/ 21 w 271"/>
                <a:gd name="T93" fmla="*/ 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1" h="201">
                  <a:moveTo>
                    <a:pt x="225" y="159"/>
                  </a:moveTo>
                  <a:lnTo>
                    <a:pt x="220" y="159"/>
                  </a:lnTo>
                  <a:lnTo>
                    <a:pt x="215" y="162"/>
                  </a:lnTo>
                  <a:lnTo>
                    <a:pt x="213" y="166"/>
                  </a:lnTo>
                  <a:lnTo>
                    <a:pt x="211" y="171"/>
                  </a:lnTo>
                  <a:lnTo>
                    <a:pt x="213" y="176"/>
                  </a:lnTo>
                  <a:lnTo>
                    <a:pt x="215" y="182"/>
                  </a:lnTo>
                  <a:lnTo>
                    <a:pt x="220" y="183"/>
                  </a:lnTo>
                  <a:lnTo>
                    <a:pt x="225" y="185"/>
                  </a:lnTo>
                  <a:lnTo>
                    <a:pt x="230" y="183"/>
                  </a:lnTo>
                  <a:lnTo>
                    <a:pt x="234" y="182"/>
                  </a:lnTo>
                  <a:lnTo>
                    <a:pt x="237" y="176"/>
                  </a:lnTo>
                  <a:lnTo>
                    <a:pt x="239" y="171"/>
                  </a:lnTo>
                  <a:lnTo>
                    <a:pt x="237" y="166"/>
                  </a:lnTo>
                  <a:lnTo>
                    <a:pt x="234" y="162"/>
                  </a:lnTo>
                  <a:lnTo>
                    <a:pt x="230" y="159"/>
                  </a:lnTo>
                  <a:lnTo>
                    <a:pt x="225" y="159"/>
                  </a:lnTo>
                  <a:close/>
                  <a:moveTo>
                    <a:pt x="180" y="159"/>
                  </a:moveTo>
                  <a:lnTo>
                    <a:pt x="175" y="159"/>
                  </a:lnTo>
                  <a:lnTo>
                    <a:pt x="171" y="162"/>
                  </a:lnTo>
                  <a:lnTo>
                    <a:pt x="168" y="166"/>
                  </a:lnTo>
                  <a:lnTo>
                    <a:pt x="166" y="171"/>
                  </a:lnTo>
                  <a:lnTo>
                    <a:pt x="168" y="176"/>
                  </a:lnTo>
                  <a:lnTo>
                    <a:pt x="171" y="182"/>
                  </a:lnTo>
                  <a:lnTo>
                    <a:pt x="175" y="183"/>
                  </a:lnTo>
                  <a:lnTo>
                    <a:pt x="180" y="185"/>
                  </a:lnTo>
                  <a:lnTo>
                    <a:pt x="185" y="183"/>
                  </a:lnTo>
                  <a:lnTo>
                    <a:pt x="190" y="182"/>
                  </a:lnTo>
                  <a:lnTo>
                    <a:pt x="192" y="176"/>
                  </a:lnTo>
                  <a:lnTo>
                    <a:pt x="194" y="171"/>
                  </a:lnTo>
                  <a:lnTo>
                    <a:pt x="192" y="166"/>
                  </a:lnTo>
                  <a:lnTo>
                    <a:pt x="190" y="162"/>
                  </a:lnTo>
                  <a:lnTo>
                    <a:pt x="185" y="159"/>
                  </a:lnTo>
                  <a:lnTo>
                    <a:pt x="180" y="159"/>
                  </a:lnTo>
                  <a:close/>
                  <a:moveTo>
                    <a:pt x="30" y="21"/>
                  </a:moveTo>
                  <a:lnTo>
                    <a:pt x="28" y="26"/>
                  </a:lnTo>
                  <a:lnTo>
                    <a:pt x="24" y="35"/>
                  </a:lnTo>
                  <a:lnTo>
                    <a:pt x="23" y="51"/>
                  </a:lnTo>
                  <a:lnTo>
                    <a:pt x="21" y="73"/>
                  </a:lnTo>
                  <a:lnTo>
                    <a:pt x="19" y="101"/>
                  </a:lnTo>
                  <a:lnTo>
                    <a:pt x="19" y="122"/>
                  </a:lnTo>
                  <a:lnTo>
                    <a:pt x="21" y="142"/>
                  </a:lnTo>
                  <a:lnTo>
                    <a:pt x="250" y="142"/>
                  </a:lnTo>
                  <a:lnTo>
                    <a:pt x="250" y="122"/>
                  </a:lnTo>
                  <a:lnTo>
                    <a:pt x="251" y="101"/>
                  </a:lnTo>
                  <a:lnTo>
                    <a:pt x="250" y="73"/>
                  </a:lnTo>
                  <a:lnTo>
                    <a:pt x="248" y="51"/>
                  </a:lnTo>
                  <a:lnTo>
                    <a:pt x="244" y="37"/>
                  </a:lnTo>
                  <a:lnTo>
                    <a:pt x="243" y="26"/>
                  </a:lnTo>
                  <a:lnTo>
                    <a:pt x="241" y="21"/>
                  </a:lnTo>
                  <a:lnTo>
                    <a:pt x="30" y="21"/>
                  </a:lnTo>
                  <a:close/>
                  <a:moveTo>
                    <a:pt x="24" y="0"/>
                  </a:moveTo>
                  <a:lnTo>
                    <a:pt x="246" y="0"/>
                  </a:lnTo>
                  <a:lnTo>
                    <a:pt x="250" y="2"/>
                  </a:lnTo>
                  <a:lnTo>
                    <a:pt x="253" y="4"/>
                  </a:lnTo>
                  <a:lnTo>
                    <a:pt x="255" y="5"/>
                  </a:lnTo>
                  <a:lnTo>
                    <a:pt x="257" y="7"/>
                  </a:lnTo>
                  <a:lnTo>
                    <a:pt x="257" y="11"/>
                  </a:lnTo>
                  <a:lnTo>
                    <a:pt x="260" y="14"/>
                  </a:lnTo>
                  <a:lnTo>
                    <a:pt x="264" y="25"/>
                  </a:lnTo>
                  <a:lnTo>
                    <a:pt x="267" y="42"/>
                  </a:lnTo>
                  <a:lnTo>
                    <a:pt x="269" y="66"/>
                  </a:lnTo>
                  <a:lnTo>
                    <a:pt x="271" y="101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4" y="178"/>
                  </a:lnTo>
                  <a:lnTo>
                    <a:pt x="260" y="189"/>
                  </a:lnTo>
                  <a:lnTo>
                    <a:pt x="257" y="192"/>
                  </a:lnTo>
                  <a:lnTo>
                    <a:pt x="257" y="194"/>
                  </a:lnTo>
                  <a:lnTo>
                    <a:pt x="255" y="197"/>
                  </a:lnTo>
                  <a:lnTo>
                    <a:pt x="253" y="199"/>
                  </a:lnTo>
                  <a:lnTo>
                    <a:pt x="250" y="201"/>
                  </a:lnTo>
                  <a:lnTo>
                    <a:pt x="246" y="201"/>
                  </a:lnTo>
                  <a:lnTo>
                    <a:pt x="24" y="201"/>
                  </a:lnTo>
                  <a:lnTo>
                    <a:pt x="21" y="201"/>
                  </a:lnTo>
                  <a:lnTo>
                    <a:pt x="17" y="199"/>
                  </a:lnTo>
                  <a:lnTo>
                    <a:pt x="16" y="197"/>
                  </a:lnTo>
                  <a:lnTo>
                    <a:pt x="14" y="194"/>
                  </a:lnTo>
                  <a:lnTo>
                    <a:pt x="12" y="192"/>
                  </a:lnTo>
                  <a:lnTo>
                    <a:pt x="10" y="189"/>
                  </a:lnTo>
                  <a:lnTo>
                    <a:pt x="7" y="178"/>
                  </a:lnTo>
                  <a:lnTo>
                    <a:pt x="3" y="161"/>
                  </a:lnTo>
                  <a:lnTo>
                    <a:pt x="2" y="135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66"/>
                  </a:lnTo>
                  <a:lnTo>
                    <a:pt x="3" y="42"/>
                  </a:lnTo>
                  <a:lnTo>
                    <a:pt x="7" y="25"/>
                  </a:lnTo>
                  <a:lnTo>
                    <a:pt x="10" y="14"/>
                  </a:lnTo>
                  <a:lnTo>
                    <a:pt x="12" y="11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2" name="Freeform 978"/>
            <p:cNvSpPr>
              <a:spLocks noEditPoints="1"/>
            </p:cNvSpPr>
            <p:nvPr/>
          </p:nvSpPr>
          <p:spPr bwMode="auto">
            <a:xfrm>
              <a:off x="787400" y="6378576"/>
              <a:ext cx="420688" cy="96838"/>
            </a:xfrm>
            <a:custGeom>
              <a:avLst/>
              <a:gdLst>
                <a:gd name="T0" fmla="*/ 21 w 265"/>
                <a:gd name="T1" fmla="*/ 15 h 61"/>
                <a:gd name="T2" fmla="*/ 19 w 265"/>
                <a:gd name="T3" fmla="*/ 19 h 61"/>
                <a:gd name="T4" fmla="*/ 19 w 265"/>
                <a:gd name="T5" fmla="*/ 27 h 61"/>
                <a:gd name="T6" fmla="*/ 19 w 265"/>
                <a:gd name="T7" fmla="*/ 38 h 61"/>
                <a:gd name="T8" fmla="*/ 246 w 265"/>
                <a:gd name="T9" fmla="*/ 43 h 61"/>
                <a:gd name="T10" fmla="*/ 248 w 265"/>
                <a:gd name="T11" fmla="*/ 33 h 61"/>
                <a:gd name="T12" fmla="*/ 246 w 265"/>
                <a:gd name="T13" fmla="*/ 20 h 61"/>
                <a:gd name="T14" fmla="*/ 244 w 265"/>
                <a:gd name="T15" fmla="*/ 15 h 61"/>
                <a:gd name="T16" fmla="*/ 21 w 265"/>
                <a:gd name="T17" fmla="*/ 15 h 61"/>
                <a:gd name="T18" fmla="*/ 146 w 265"/>
                <a:gd name="T19" fmla="*/ 0 h 61"/>
                <a:gd name="T20" fmla="*/ 190 w 265"/>
                <a:gd name="T21" fmla="*/ 3 h 61"/>
                <a:gd name="T22" fmla="*/ 237 w 265"/>
                <a:gd name="T23" fmla="*/ 5 h 61"/>
                <a:gd name="T24" fmla="*/ 258 w 265"/>
                <a:gd name="T25" fmla="*/ 5 h 61"/>
                <a:gd name="T26" fmla="*/ 262 w 265"/>
                <a:gd name="T27" fmla="*/ 6 h 61"/>
                <a:gd name="T28" fmla="*/ 262 w 265"/>
                <a:gd name="T29" fmla="*/ 10 h 61"/>
                <a:gd name="T30" fmla="*/ 263 w 265"/>
                <a:gd name="T31" fmla="*/ 17 h 61"/>
                <a:gd name="T32" fmla="*/ 265 w 265"/>
                <a:gd name="T33" fmla="*/ 33 h 61"/>
                <a:gd name="T34" fmla="*/ 263 w 265"/>
                <a:gd name="T35" fmla="*/ 48 h 61"/>
                <a:gd name="T36" fmla="*/ 262 w 265"/>
                <a:gd name="T37" fmla="*/ 57 h 61"/>
                <a:gd name="T38" fmla="*/ 262 w 265"/>
                <a:gd name="T39" fmla="*/ 59 h 61"/>
                <a:gd name="T40" fmla="*/ 258 w 265"/>
                <a:gd name="T41" fmla="*/ 61 h 61"/>
                <a:gd name="T42" fmla="*/ 5 w 265"/>
                <a:gd name="T43" fmla="*/ 59 h 61"/>
                <a:gd name="T44" fmla="*/ 5 w 265"/>
                <a:gd name="T45" fmla="*/ 57 h 61"/>
                <a:gd name="T46" fmla="*/ 3 w 265"/>
                <a:gd name="T47" fmla="*/ 54 h 61"/>
                <a:gd name="T48" fmla="*/ 1 w 265"/>
                <a:gd name="T49" fmla="*/ 41 h 61"/>
                <a:gd name="T50" fmla="*/ 1 w 265"/>
                <a:gd name="T51" fmla="*/ 24 h 61"/>
                <a:gd name="T52" fmla="*/ 3 w 265"/>
                <a:gd name="T53" fmla="*/ 12 h 61"/>
                <a:gd name="T54" fmla="*/ 5 w 265"/>
                <a:gd name="T55" fmla="*/ 8 h 61"/>
                <a:gd name="T56" fmla="*/ 5 w 265"/>
                <a:gd name="T57" fmla="*/ 6 h 61"/>
                <a:gd name="T58" fmla="*/ 14 w 265"/>
                <a:gd name="T59" fmla="*/ 5 h 61"/>
                <a:gd name="T60" fmla="*/ 52 w 265"/>
                <a:gd name="T61" fmla="*/ 3 h 61"/>
                <a:gd name="T62" fmla="*/ 101 w 265"/>
                <a:gd name="T63" fmla="*/ 1 h 61"/>
                <a:gd name="T64" fmla="*/ 132 w 265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61">
                  <a:moveTo>
                    <a:pt x="21" y="15"/>
                  </a:moveTo>
                  <a:lnTo>
                    <a:pt x="21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19" y="38"/>
                  </a:lnTo>
                  <a:lnTo>
                    <a:pt x="19" y="43"/>
                  </a:lnTo>
                  <a:lnTo>
                    <a:pt x="246" y="43"/>
                  </a:lnTo>
                  <a:lnTo>
                    <a:pt x="248" y="38"/>
                  </a:lnTo>
                  <a:lnTo>
                    <a:pt x="248" y="33"/>
                  </a:lnTo>
                  <a:lnTo>
                    <a:pt x="248" y="26"/>
                  </a:lnTo>
                  <a:lnTo>
                    <a:pt x="246" y="20"/>
                  </a:lnTo>
                  <a:lnTo>
                    <a:pt x="246" y="17"/>
                  </a:lnTo>
                  <a:lnTo>
                    <a:pt x="244" y="15"/>
                  </a:lnTo>
                  <a:lnTo>
                    <a:pt x="244" y="15"/>
                  </a:lnTo>
                  <a:lnTo>
                    <a:pt x="21" y="15"/>
                  </a:lnTo>
                  <a:close/>
                  <a:moveTo>
                    <a:pt x="132" y="0"/>
                  </a:moveTo>
                  <a:lnTo>
                    <a:pt x="146" y="0"/>
                  </a:lnTo>
                  <a:lnTo>
                    <a:pt x="166" y="1"/>
                  </a:lnTo>
                  <a:lnTo>
                    <a:pt x="190" y="3"/>
                  </a:lnTo>
                  <a:lnTo>
                    <a:pt x="214" y="3"/>
                  </a:lnTo>
                  <a:lnTo>
                    <a:pt x="237" y="5"/>
                  </a:lnTo>
                  <a:lnTo>
                    <a:pt x="253" y="5"/>
                  </a:lnTo>
                  <a:lnTo>
                    <a:pt x="258" y="5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2" y="8"/>
                  </a:lnTo>
                  <a:lnTo>
                    <a:pt x="262" y="10"/>
                  </a:lnTo>
                  <a:lnTo>
                    <a:pt x="263" y="12"/>
                  </a:lnTo>
                  <a:lnTo>
                    <a:pt x="263" y="17"/>
                  </a:lnTo>
                  <a:lnTo>
                    <a:pt x="265" y="24"/>
                  </a:lnTo>
                  <a:lnTo>
                    <a:pt x="265" y="33"/>
                  </a:lnTo>
                  <a:lnTo>
                    <a:pt x="265" y="41"/>
                  </a:lnTo>
                  <a:lnTo>
                    <a:pt x="263" y="48"/>
                  </a:lnTo>
                  <a:lnTo>
                    <a:pt x="263" y="54"/>
                  </a:lnTo>
                  <a:lnTo>
                    <a:pt x="262" y="57"/>
                  </a:lnTo>
                  <a:lnTo>
                    <a:pt x="262" y="57"/>
                  </a:lnTo>
                  <a:lnTo>
                    <a:pt x="262" y="59"/>
                  </a:lnTo>
                  <a:lnTo>
                    <a:pt x="260" y="59"/>
                  </a:lnTo>
                  <a:lnTo>
                    <a:pt x="258" y="61"/>
                  </a:lnTo>
                  <a:lnTo>
                    <a:pt x="7" y="61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1" y="48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" y="17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5"/>
                  </a:lnTo>
                  <a:lnTo>
                    <a:pt x="14" y="5"/>
                  </a:lnTo>
                  <a:lnTo>
                    <a:pt x="29" y="5"/>
                  </a:lnTo>
                  <a:lnTo>
                    <a:pt x="52" y="3"/>
                  </a:lnTo>
                  <a:lnTo>
                    <a:pt x="77" y="3"/>
                  </a:lnTo>
                  <a:lnTo>
                    <a:pt x="101" y="1"/>
                  </a:lnTo>
                  <a:lnTo>
                    <a:pt x="120" y="0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3" name="Freeform 979"/>
            <p:cNvSpPr>
              <a:spLocks/>
            </p:cNvSpPr>
            <p:nvPr/>
          </p:nvSpPr>
          <p:spPr bwMode="auto">
            <a:xfrm>
              <a:off x="839788" y="6048376"/>
              <a:ext cx="36513" cy="38100"/>
            </a:xfrm>
            <a:custGeom>
              <a:avLst/>
              <a:gdLst>
                <a:gd name="T0" fmla="*/ 12 w 23"/>
                <a:gd name="T1" fmla="*/ 0 h 24"/>
                <a:gd name="T2" fmla="*/ 17 w 23"/>
                <a:gd name="T3" fmla="*/ 1 h 24"/>
                <a:gd name="T4" fmla="*/ 21 w 23"/>
                <a:gd name="T5" fmla="*/ 3 h 24"/>
                <a:gd name="T6" fmla="*/ 23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3 w 23"/>
                <a:gd name="T17" fmla="*/ 19 h 24"/>
                <a:gd name="T18" fmla="*/ 21 w 23"/>
                <a:gd name="T19" fmla="*/ 22 h 24"/>
                <a:gd name="T20" fmla="*/ 17 w 23"/>
                <a:gd name="T21" fmla="*/ 24 h 24"/>
                <a:gd name="T22" fmla="*/ 12 w 23"/>
                <a:gd name="T23" fmla="*/ 24 h 24"/>
                <a:gd name="T24" fmla="*/ 7 w 23"/>
                <a:gd name="T25" fmla="*/ 24 h 24"/>
                <a:gd name="T26" fmla="*/ 3 w 23"/>
                <a:gd name="T27" fmla="*/ 22 h 24"/>
                <a:gd name="T28" fmla="*/ 2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2 w 23"/>
                <a:gd name="T35" fmla="*/ 10 h 24"/>
                <a:gd name="T36" fmla="*/ 0 w 23"/>
                <a:gd name="T37" fmla="*/ 10 h 24"/>
                <a:gd name="T38" fmla="*/ 2 w 23"/>
                <a:gd name="T39" fmla="*/ 5 h 24"/>
                <a:gd name="T40" fmla="*/ 3 w 23"/>
                <a:gd name="T41" fmla="*/ 3 h 24"/>
                <a:gd name="T42" fmla="*/ 7 w 23"/>
                <a:gd name="T43" fmla="*/ 1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lnTo>
                    <a:pt x="17" y="1"/>
                  </a:lnTo>
                  <a:lnTo>
                    <a:pt x="21" y="3"/>
                  </a:lnTo>
                  <a:lnTo>
                    <a:pt x="23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3" y="19"/>
                  </a:lnTo>
                  <a:lnTo>
                    <a:pt x="21" y="22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4" name="Freeform 980"/>
            <p:cNvSpPr>
              <a:spLocks/>
            </p:cNvSpPr>
            <p:nvPr/>
          </p:nvSpPr>
          <p:spPr bwMode="auto">
            <a:xfrm>
              <a:off x="839788" y="6119813"/>
              <a:ext cx="36513" cy="39688"/>
            </a:xfrm>
            <a:custGeom>
              <a:avLst/>
              <a:gdLst>
                <a:gd name="T0" fmla="*/ 12 w 23"/>
                <a:gd name="T1" fmla="*/ 0 h 25"/>
                <a:gd name="T2" fmla="*/ 17 w 23"/>
                <a:gd name="T3" fmla="*/ 0 h 25"/>
                <a:gd name="T4" fmla="*/ 21 w 23"/>
                <a:gd name="T5" fmla="*/ 2 h 25"/>
                <a:gd name="T6" fmla="*/ 23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3 w 23"/>
                <a:gd name="T17" fmla="*/ 19 h 25"/>
                <a:gd name="T18" fmla="*/ 21 w 23"/>
                <a:gd name="T19" fmla="*/ 23 h 25"/>
                <a:gd name="T20" fmla="*/ 17 w 23"/>
                <a:gd name="T21" fmla="*/ 23 h 25"/>
                <a:gd name="T22" fmla="*/ 12 w 23"/>
                <a:gd name="T23" fmla="*/ 25 h 25"/>
                <a:gd name="T24" fmla="*/ 7 w 23"/>
                <a:gd name="T25" fmla="*/ 23 h 25"/>
                <a:gd name="T26" fmla="*/ 3 w 23"/>
                <a:gd name="T27" fmla="*/ 23 h 25"/>
                <a:gd name="T28" fmla="*/ 2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2 w 23"/>
                <a:gd name="T35" fmla="*/ 9 h 25"/>
                <a:gd name="T36" fmla="*/ 0 w 23"/>
                <a:gd name="T37" fmla="*/ 9 h 25"/>
                <a:gd name="T38" fmla="*/ 2 w 23"/>
                <a:gd name="T39" fmla="*/ 5 h 25"/>
                <a:gd name="T40" fmla="*/ 3 w 23"/>
                <a:gd name="T41" fmla="*/ 2 h 25"/>
                <a:gd name="T42" fmla="*/ 7 w 23"/>
                <a:gd name="T43" fmla="*/ 0 h 25"/>
                <a:gd name="T44" fmla="*/ 12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2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9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5" name="Freeform 981"/>
            <p:cNvSpPr>
              <a:spLocks/>
            </p:cNvSpPr>
            <p:nvPr/>
          </p:nvSpPr>
          <p:spPr bwMode="auto">
            <a:xfrm>
              <a:off x="914400" y="6048376"/>
              <a:ext cx="36513" cy="38100"/>
            </a:xfrm>
            <a:custGeom>
              <a:avLst/>
              <a:gdLst>
                <a:gd name="T0" fmla="*/ 10 w 23"/>
                <a:gd name="T1" fmla="*/ 0 h 24"/>
                <a:gd name="T2" fmla="*/ 16 w 23"/>
                <a:gd name="T3" fmla="*/ 1 h 24"/>
                <a:gd name="T4" fmla="*/ 19 w 23"/>
                <a:gd name="T5" fmla="*/ 3 h 24"/>
                <a:gd name="T6" fmla="*/ 21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1 w 23"/>
                <a:gd name="T17" fmla="*/ 19 h 24"/>
                <a:gd name="T18" fmla="*/ 19 w 23"/>
                <a:gd name="T19" fmla="*/ 22 h 24"/>
                <a:gd name="T20" fmla="*/ 16 w 23"/>
                <a:gd name="T21" fmla="*/ 24 h 24"/>
                <a:gd name="T22" fmla="*/ 10 w 23"/>
                <a:gd name="T23" fmla="*/ 24 h 24"/>
                <a:gd name="T24" fmla="*/ 5 w 23"/>
                <a:gd name="T25" fmla="*/ 24 h 24"/>
                <a:gd name="T26" fmla="*/ 2 w 23"/>
                <a:gd name="T27" fmla="*/ 22 h 24"/>
                <a:gd name="T28" fmla="*/ 0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0 w 23"/>
                <a:gd name="T35" fmla="*/ 10 h 24"/>
                <a:gd name="T36" fmla="*/ 0 w 23"/>
                <a:gd name="T37" fmla="*/ 10 h 24"/>
                <a:gd name="T38" fmla="*/ 0 w 23"/>
                <a:gd name="T39" fmla="*/ 5 h 24"/>
                <a:gd name="T40" fmla="*/ 2 w 23"/>
                <a:gd name="T41" fmla="*/ 3 h 24"/>
                <a:gd name="T42" fmla="*/ 5 w 23"/>
                <a:gd name="T43" fmla="*/ 1 h 24"/>
                <a:gd name="T44" fmla="*/ 10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0" y="0"/>
                  </a:moveTo>
                  <a:lnTo>
                    <a:pt x="16" y="1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1" y="19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6" name="Freeform 982"/>
            <p:cNvSpPr>
              <a:spLocks/>
            </p:cNvSpPr>
            <p:nvPr/>
          </p:nvSpPr>
          <p:spPr bwMode="auto">
            <a:xfrm>
              <a:off x="914400" y="6119813"/>
              <a:ext cx="36513" cy="39688"/>
            </a:xfrm>
            <a:custGeom>
              <a:avLst/>
              <a:gdLst>
                <a:gd name="T0" fmla="*/ 10 w 23"/>
                <a:gd name="T1" fmla="*/ 0 h 25"/>
                <a:gd name="T2" fmla="*/ 16 w 23"/>
                <a:gd name="T3" fmla="*/ 0 h 25"/>
                <a:gd name="T4" fmla="*/ 19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19 w 23"/>
                <a:gd name="T19" fmla="*/ 23 h 25"/>
                <a:gd name="T20" fmla="*/ 16 w 23"/>
                <a:gd name="T21" fmla="*/ 23 h 25"/>
                <a:gd name="T22" fmla="*/ 10 w 23"/>
                <a:gd name="T23" fmla="*/ 25 h 25"/>
                <a:gd name="T24" fmla="*/ 5 w 23"/>
                <a:gd name="T25" fmla="*/ 23 h 25"/>
                <a:gd name="T26" fmla="*/ 2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2 w 23"/>
                <a:gd name="T41" fmla="*/ 2 h 25"/>
                <a:gd name="T42" fmla="*/ 5 w 23"/>
                <a:gd name="T43" fmla="*/ 0 h 25"/>
                <a:gd name="T44" fmla="*/ 10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0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0" y="25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7" name="Freeform 983"/>
            <p:cNvSpPr>
              <a:spLocks/>
            </p:cNvSpPr>
            <p:nvPr/>
          </p:nvSpPr>
          <p:spPr bwMode="auto">
            <a:xfrm>
              <a:off x="985838" y="6119813"/>
              <a:ext cx="36513" cy="39688"/>
            </a:xfrm>
            <a:custGeom>
              <a:avLst/>
              <a:gdLst>
                <a:gd name="T0" fmla="*/ 11 w 23"/>
                <a:gd name="T1" fmla="*/ 0 h 25"/>
                <a:gd name="T2" fmla="*/ 16 w 23"/>
                <a:gd name="T3" fmla="*/ 0 h 25"/>
                <a:gd name="T4" fmla="*/ 20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20 w 23"/>
                <a:gd name="T19" fmla="*/ 23 h 25"/>
                <a:gd name="T20" fmla="*/ 16 w 23"/>
                <a:gd name="T21" fmla="*/ 23 h 25"/>
                <a:gd name="T22" fmla="*/ 11 w 23"/>
                <a:gd name="T23" fmla="*/ 25 h 25"/>
                <a:gd name="T24" fmla="*/ 7 w 23"/>
                <a:gd name="T25" fmla="*/ 23 h 25"/>
                <a:gd name="T26" fmla="*/ 4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4 w 23"/>
                <a:gd name="T41" fmla="*/ 2 h 25"/>
                <a:gd name="T42" fmla="*/ 7 w 23"/>
                <a:gd name="T43" fmla="*/ 0 h 25"/>
                <a:gd name="T44" fmla="*/ 11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1" y="0"/>
                  </a:moveTo>
                  <a:lnTo>
                    <a:pt x="16" y="0"/>
                  </a:lnTo>
                  <a:lnTo>
                    <a:pt x="20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78" name="Rectangle 10"/>
          <p:cNvSpPr>
            <a:spLocks noChangeArrowheads="1"/>
          </p:cNvSpPr>
          <p:nvPr/>
        </p:nvSpPr>
        <p:spPr bwMode="auto">
          <a:xfrm>
            <a:off x="1207993" y="5734218"/>
            <a:ext cx="22225" cy="124995"/>
          </a:xfrm>
          <a:prstGeom prst="rect">
            <a:avLst/>
          </a:prstGeom>
          <a:solidFill>
            <a:srgbClr val="FF0000"/>
          </a:solidFill>
          <a:ln w="0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79" name="Группа 478"/>
          <p:cNvGrpSpPr/>
          <p:nvPr/>
        </p:nvGrpSpPr>
        <p:grpSpPr>
          <a:xfrm>
            <a:off x="1909539" y="5840112"/>
            <a:ext cx="430213" cy="519113"/>
            <a:chOff x="784225" y="5956301"/>
            <a:chExt cx="430213" cy="519113"/>
          </a:xfrm>
          <a:solidFill>
            <a:srgbClr val="FF0000"/>
          </a:solidFill>
        </p:grpSpPr>
        <p:sp>
          <p:nvSpPr>
            <p:cNvPr id="480" name="Freeform 976"/>
            <p:cNvSpPr>
              <a:spLocks/>
            </p:cNvSpPr>
            <p:nvPr/>
          </p:nvSpPr>
          <p:spPr bwMode="auto">
            <a:xfrm>
              <a:off x="873125" y="6302376"/>
              <a:ext cx="252413" cy="69850"/>
            </a:xfrm>
            <a:custGeom>
              <a:avLst/>
              <a:gdLst>
                <a:gd name="T0" fmla="*/ 52 w 159"/>
                <a:gd name="T1" fmla="*/ 0 h 44"/>
                <a:gd name="T2" fmla="*/ 106 w 159"/>
                <a:gd name="T3" fmla="*/ 0 h 44"/>
                <a:gd name="T4" fmla="*/ 106 w 159"/>
                <a:gd name="T5" fmla="*/ 13 h 44"/>
                <a:gd name="T6" fmla="*/ 106 w 159"/>
                <a:gd name="T7" fmla="*/ 16 h 44"/>
                <a:gd name="T8" fmla="*/ 108 w 159"/>
                <a:gd name="T9" fmla="*/ 18 h 44"/>
                <a:gd name="T10" fmla="*/ 112 w 159"/>
                <a:gd name="T11" fmla="*/ 20 h 44"/>
                <a:gd name="T12" fmla="*/ 153 w 159"/>
                <a:gd name="T13" fmla="*/ 23 h 44"/>
                <a:gd name="T14" fmla="*/ 157 w 159"/>
                <a:gd name="T15" fmla="*/ 25 h 44"/>
                <a:gd name="T16" fmla="*/ 159 w 159"/>
                <a:gd name="T17" fmla="*/ 27 h 44"/>
                <a:gd name="T18" fmla="*/ 159 w 159"/>
                <a:gd name="T19" fmla="*/ 30 h 44"/>
                <a:gd name="T20" fmla="*/ 159 w 159"/>
                <a:gd name="T21" fmla="*/ 39 h 44"/>
                <a:gd name="T22" fmla="*/ 159 w 159"/>
                <a:gd name="T23" fmla="*/ 42 h 44"/>
                <a:gd name="T24" fmla="*/ 157 w 159"/>
                <a:gd name="T25" fmla="*/ 44 h 44"/>
                <a:gd name="T26" fmla="*/ 153 w 159"/>
                <a:gd name="T27" fmla="*/ 44 h 44"/>
                <a:gd name="T28" fmla="*/ 148 w 159"/>
                <a:gd name="T29" fmla="*/ 42 h 44"/>
                <a:gd name="T30" fmla="*/ 132 w 159"/>
                <a:gd name="T31" fmla="*/ 41 h 44"/>
                <a:gd name="T32" fmla="*/ 110 w 159"/>
                <a:gd name="T33" fmla="*/ 39 h 44"/>
                <a:gd name="T34" fmla="*/ 78 w 159"/>
                <a:gd name="T35" fmla="*/ 37 h 44"/>
                <a:gd name="T36" fmla="*/ 49 w 159"/>
                <a:gd name="T37" fmla="*/ 39 h 44"/>
                <a:gd name="T38" fmla="*/ 26 w 159"/>
                <a:gd name="T39" fmla="*/ 41 h 44"/>
                <a:gd name="T40" fmla="*/ 10 w 159"/>
                <a:gd name="T41" fmla="*/ 42 h 44"/>
                <a:gd name="T42" fmla="*/ 5 w 159"/>
                <a:gd name="T43" fmla="*/ 44 h 44"/>
                <a:gd name="T44" fmla="*/ 2 w 159"/>
                <a:gd name="T45" fmla="*/ 44 h 44"/>
                <a:gd name="T46" fmla="*/ 0 w 159"/>
                <a:gd name="T47" fmla="*/ 42 h 44"/>
                <a:gd name="T48" fmla="*/ 0 w 159"/>
                <a:gd name="T49" fmla="*/ 39 h 44"/>
                <a:gd name="T50" fmla="*/ 0 w 159"/>
                <a:gd name="T51" fmla="*/ 30 h 44"/>
                <a:gd name="T52" fmla="*/ 0 w 159"/>
                <a:gd name="T53" fmla="*/ 27 h 44"/>
                <a:gd name="T54" fmla="*/ 2 w 159"/>
                <a:gd name="T55" fmla="*/ 25 h 44"/>
                <a:gd name="T56" fmla="*/ 5 w 159"/>
                <a:gd name="T57" fmla="*/ 23 h 44"/>
                <a:gd name="T58" fmla="*/ 47 w 159"/>
                <a:gd name="T59" fmla="*/ 20 h 44"/>
                <a:gd name="T60" fmla="*/ 50 w 159"/>
                <a:gd name="T61" fmla="*/ 18 h 44"/>
                <a:gd name="T62" fmla="*/ 52 w 159"/>
                <a:gd name="T63" fmla="*/ 16 h 44"/>
                <a:gd name="T64" fmla="*/ 52 w 159"/>
                <a:gd name="T65" fmla="*/ 13 h 44"/>
                <a:gd name="T66" fmla="*/ 52 w 159"/>
                <a:gd name="T6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" h="44">
                  <a:moveTo>
                    <a:pt x="52" y="0"/>
                  </a:moveTo>
                  <a:lnTo>
                    <a:pt x="106" y="0"/>
                  </a:lnTo>
                  <a:lnTo>
                    <a:pt x="106" y="13"/>
                  </a:lnTo>
                  <a:lnTo>
                    <a:pt x="106" y="16"/>
                  </a:lnTo>
                  <a:lnTo>
                    <a:pt x="108" y="18"/>
                  </a:lnTo>
                  <a:lnTo>
                    <a:pt x="112" y="20"/>
                  </a:lnTo>
                  <a:lnTo>
                    <a:pt x="153" y="23"/>
                  </a:lnTo>
                  <a:lnTo>
                    <a:pt x="157" y="25"/>
                  </a:lnTo>
                  <a:lnTo>
                    <a:pt x="159" y="27"/>
                  </a:lnTo>
                  <a:lnTo>
                    <a:pt x="159" y="30"/>
                  </a:lnTo>
                  <a:lnTo>
                    <a:pt x="159" y="39"/>
                  </a:lnTo>
                  <a:lnTo>
                    <a:pt x="159" y="42"/>
                  </a:lnTo>
                  <a:lnTo>
                    <a:pt x="157" y="44"/>
                  </a:lnTo>
                  <a:lnTo>
                    <a:pt x="153" y="44"/>
                  </a:lnTo>
                  <a:lnTo>
                    <a:pt x="148" y="42"/>
                  </a:lnTo>
                  <a:lnTo>
                    <a:pt x="132" y="41"/>
                  </a:lnTo>
                  <a:lnTo>
                    <a:pt x="110" y="39"/>
                  </a:lnTo>
                  <a:lnTo>
                    <a:pt x="78" y="37"/>
                  </a:lnTo>
                  <a:lnTo>
                    <a:pt x="49" y="39"/>
                  </a:lnTo>
                  <a:lnTo>
                    <a:pt x="26" y="41"/>
                  </a:lnTo>
                  <a:lnTo>
                    <a:pt x="10" y="42"/>
                  </a:lnTo>
                  <a:lnTo>
                    <a:pt x="5" y="44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47" y="20"/>
                  </a:lnTo>
                  <a:lnTo>
                    <a:pt x="50" y="18"/>
                  </a:lnTo>
                  <a:lnTo>
                    <a:pt x="52" y="16"/>
                  </a:lnTo>
                  <a:lnTo>
                    <a:pt x="52" y="13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1" name="Freeform 977"/>
            <p:cNvSpPr>
              <a:spLocks noEditPoints="1"/>
            </p:cNvSpPr>
            <p:nvPr/>
          </p:nvSpPr>
          <p:spPr bwMode="auto">
            <a:xfrm>
              <a:off x="784225" y="5956301"/>
              <a:ext cx="430213" cy="319088"/>
            </a:xfrm>
            <a:custGeom>
              <a:avLst/>
              <a:gdLst>
                <a:gd name="T0" fmla="*/ 220 w 271"/>
                <a:gd name="T1" fmla="*/ 159 h 201"/>
                <a:gd name="T2" fmla="*/ 213 w 271"/>
                <a:gd name="T3" fmla="*/ 166 h 201"/>
                <a:gd name="T4" fmla="*/ 213 w 271"/>
                <a:gd name="T5" fmla="*/ 176 h 201"/>
                <a:gd name="T6" fmla="*/ 220 w 271"/>
                <a:gd name="T7" fmla="*/ 183 h 201"/>
                <a:gd name="T8" fmla="*/ 230 w 271"/>
                <a:gd name="T9" fmla="*/ 183 h 201"/>
                <a:gd name="T10" fmla="*/ 237 w 271"/>
                <a:gd name="T11" fmla="*/ 176 h 201"/>
                <a:gd name="T12" fmla="*/ 237 w 271"/>
                <a:gd name="T13" fmla="*/ 166 h 201"/>
                <a:gd name="T14" fmla="*/ 230 w 271"/>
                <a:gd name="T15" fmla="*/ 159 h 201"/>
                <a:gd name="T16" fmla="*/ 180 w 271"/>
                <a:gd name="T17" fmla="*/ 159 h 201"/>
                <a:gd name="T18" fmla="*/ 171 w 271"/>
                <a:gd name="T19" fmla="*/ 162 h 201"/>
                <a:gd name="T20" fmla="*/ 166 w 271"/>
                <a:gd name="T21" fmla="*/ 171 h 201"/>
                <a:gd name="T22" fmla="*/ 171 w 271"/>
                <a:gd name="T23" fmla="*/ 182 h 201"/>
                <a:gd name="T24" fmla="*/ 180 w 271"/>
                <a:gd name="T25" fmla="*/ 185 h 201"/>
                <a:gd name="T26" fmla="*/ 190 w 271"/>
                <a:gd name="T27" fmla="*/ 182 h 201"/>
                <a:gd name="T28" fmla="*/ 194 w 271"/>
                <a:gd name="T29" fmla="*/ 171 h 201"/>
                <a:gd name="T30" fmla="*/ 190 w 271"/>
                <a:gd name="T31" fmla="*/ 162 h 201"/>
                <a:gd name="T32" fmla="*/ 180 w 271"/>
                <a:gd name="T33" fmla="*/ 159 h 201"/>
                <a:gd name="T34" fmla="*/ 28 w 271"/>
                <a:gd name="T35" fmla="*/ 26 h 201"/>
                <a:gd name="T36" fmla="*/ 23 w 271"/>
                <a:gd name="T37" fmla="*/ 51 h 201"/>
                <a:gd name="T38" fmla="*/ 19 w 271"/>
                <a:gd name="T39" fmla="*/ 101 h 201"/>
                <a:gd name="T40" fmla="*/ 21 w 271"/>
                <a:gd name="T41" fmla="*/ 142 h 201"/>
                <a:gd name="T42" fmla="*/ 250 w 271"/>
                <a:gd name="T43" fmla="*/ 122 h 201"/>
                <a:gd name="T44" fmla="*/ 250 w 271"/>
                <a:gd name="T45" fmla="*/ 73 h 201"/>
                <a:gd name="T46" fmla="*/ 244 w 271"/>
                <a:gd name="T47" fmla="*/ 37 h 201"/>
                <a:gd name="T48" fmla="*/ 241 w 271"/>
                <a:gd name="T49" fmla="*/ 21 h 201"/>
                <a:gd name="T50" fmla="*/ 24 w 271"/>
                <a:gd name="T51" fmla="*/ 0 h 201"/>
                <a:gd name="T52" fmla="*/ 250 w 271"/>
                <a:gd name="T53" fmla="*/ 2 h 201"/>
                <a:gd name="T54" fmla="*/ 255 w 271"/>
                <a:gd name="T55" fmla="*/ 5 h 201"/>
                <a:gd name="T56" fmla="*/ 257 w 271"/>
                <a:gd name="T57" fmla="*/ 11 h 201"/>
                <a:gd name="T58" fmla="*/ 264 w 271"/>
                <a:gd name="T59" fmla="*/ 25 h 201"/>
                <a:gd name="T60" fmla="*/ 269 w 271"/>
                <a:gd name="T61" fmla="*/ 66 h 201"/>
                <a:gd name="T62" fmla="*/ 269 w 271"/>
                <a:gd name="T63" fmla="*/ 135 h 201"/>
                <a:gd name="T64" fmla="*/ 264 w 271"/>
                <a:gd name="T65" fmla="*/ 178 h 201"/>
                <a:gd name="T66" fmla="*/ 257 w 271"/>
                <a:gd name="T67" fmla="*/ 192 h 201"/>
                <a:gd name="T68" fmla="*/ 255 w 271"/>
                <a:gd name="T69" fmla="*/ 197 h 201"/>
                <a:gd name="T70" fmla="*/ 250 w 271"/>
                <a:gd name="T71" fmla="*/ 201 h 201"/>
                <a:gd name="T72" fmla="*/ 24 w 271"/>
                <a:gd name="T73" fmla="*/ 201 h 201"/>
                <a:gd name="T74" fmla="*/ 17 w 271"/>
                <a:gd name="T75" fmla="*/ 199 h 201"/>
                <a:gd name="T76" fmla="*/ 14 w 271"/>
                <a:gd name="T77" fmla="*/ 194 h 201"/>
                <a:gd name="T78" fmla="*/ 10 w 271"/>
                <a:gd name="T79" fmla="*/ 189 h 201"/>
                <a:gd name="T80" fmla="*/ 3 w 271"/>
                <a:gd name="T81" fmla="*/ 161 h 201"/>
                <a:gd name="T82" fmla="*/ 0 w 271"/>
                <a:gd name="T83" fmla="*/ 101 h 201"/>
                <a:gd name="T84" fmla="*/ 2 w 271"/>
                <a:gd name="T85" fmla="*/ 66 h 201"/>
                <a:gd name="T86" fmla="*/ 7 w 271"/>
                <a:gd name="T87" fmla="*/ 25 h 201"/>
                <a:gd name="T88" fmla="*/ 12 w 271"/>
                <a:gd name="T89" fmla="*/ 11 h 201"/>
                <a:gd name="T90" fmla="*/ 16 w 271"/>
                <a:gd name="T91" fmla="*/ 5 h 201"/>
                <a:gd name="T92" fmla="*/ 21 w 271"/>
                <a:gd name="T93" fmla="*/ 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1" h="201">
                  <a:moveTo>
                    <a:pt x="225" y="159"/>
                  </a:moveTo>
                  <a:lnTo>
                    <a:pt x="220" y="159"/>
                  </a:lnTo>
                  <a:lnTo>
                    <a:pt x="215" y="162"/>
                  </a:lnTo>
                  <a:lnTo>
                    <a:pt x="213" y="166"/>
                  </a:lnTo>
                  <a:lnTo>
                    <a:pt x="211" y="171"/>
                  </a:lnTo>
                  <a:lnTo>
                    <a:pt x="213" y="176"/>
                  </a:lnTo>
                  <a:lnTo>
                    <a:pt x="215" y="182"/>
                  </a:lnTo>
                  <a:lnTo>
                    <a:pt x="220" y="183"/>
                  </a:lnTo>
                  <a:lnTo>
                    <a:pt x="225" y="185"/>
                  </a:lnTo>
                  <a:lnTo>
                    <a:pt x="230" y="183"/>
                  </a:lnTo>
                  <a:lnTo>
                    <a:pt x="234" y="182"/>
                  </a:lnTo>
                  <a:lnTo>
                    <a:pt x="237" y="176"/>
                  </a:lnTo>
                  <a:lnTo>
                    <a:pt x="239" y="171"/>
                  </a:lnTo>
                  <a:lnTo>
                    <a:pt x="237" y="166"/>
                  </a:lnTo>
                  <a:lnTo>
                    <a:pt x="234" y="162"/>
                  </a:lnTo>
                  <a:lnTo>
                    <a:pt x="230" y="159"/>
                  </a:lnTo>
                  <a:lnTo>
                    <a:pt x="225" y="159"/>
                  </a:lnTo>
                  <a:close/>
                  <a:moveTo>
                    <a:pt x="180" y="159"/>
                  </a:moveTo>
                  <a:lnTo>
                    <a:pt x="175" y="159"/>
                  </a:lnTo>
                  <a:lnTo>
                    <a:pt x="171" y="162"/>
                  </a:lnTo>
                  <a:lnTo>
                    <a:pt x="168" y="166"/>
                  </a:lnTo>
                  <a:lnTo>
                    <a:pt x="166" y="171"/>
                  </a:lnTo>
                  <a:lnTo>
                    <a:pt x="168" y="176"/>
                  </a:lnTo>
                  <a:lnTo>
                    <a:pt x="171" y="182"/>
                  </a:lnTo>
                  <a:lnTo>
                    <a:pt x="175" y="183"/>
                  </a:lnTo>
                  <a:lnTo>
                    <a:pt x="180" y="185"/>
                  </a:lnTo>
                  <a:lnTo>
                    <a:pt x="185" y="183"/>
                  </a:lnTo>
                  <a:lnTo>
                    <a:pt x="190" y="182"/>
                  </a:lnTo>
                  <a:lnTo>
                    <a:pt x="192" y="176"/>
                  </a:lnTo>
                  <a:lnTo>
                    <a:pt x="194" y="171"/>
                  </a:lnTo>
                  <a:lnTo>
                    <a:pt x="192" y="166"/>
                  </a:lnTo>
                  <a:lnTo>
                    <a:pt x="190" y="162"/>
                  </a:lnTo>
                  <a:lnTo>
                    <a:pt x="185" y="159"/>
                  </a:lnTo>
                  <a:lnTo>
                    <a:pt x="180" y="159"/>
                  </a:lnTo>
                  <a:close/>
                  <a:moveTo>
                    <a:pt x="30" y="21"/>
                  </a:moveTo>
                  <a:lnTo>
                    <a:pt x="28" y="26"/>
                  </a:lnTo>
                  <a:lnTo>
                    <a:pt x="24" y="35"/>
                  </a:lnTo>
                  <a:lnTo>
                    <a:pt x="23" y="51"/>
                  </a:lnTo>
                  <a:lnTo>
                    <a:pt x="21" y="73"/>
                  </a:lnTo>
                  <a:lnTo>
                    <a:pt x="19" y="101"/>
                  </a:lnTo>
                  <a:lnTo>
                    <a:pt x="19" y="122"/>
                  </a:lnTo>
                  <a:lnTo>
                    <a:pt x="21" y="142"/>
                  </a:lnTo>
                  <a:lnTo>
                    <a:pt x="250" y="142"/>
                  </a:lnTo>
                  <a:lnTo>
                    <a:pt x="250" y="122"/>
                  </a:lnTo>
                  <a:lnTo>
                    <a:pt x="251" y="101"/>
                  </a:lnTo>
                  <a:lnTo>
                    <a:pt x="250" y="73"/>
                  </a:lnTo>
                  <a:lnTo>
                    <a:pt x="248" y="51"/>
                  </a:lnTo>
                  <a:lnTo>
                    <a:pt x="244" y="37"/>
                  </a:lnTo>
                  <a:lnTo>
                    <a:pt x="243" y="26"/>
                  </a:lnTo>
                  <a:lnTo>
                    <a:pt x="241" y="21"/>
                  </a:lnTo>
                  <a:lnTo>
                    <a:pt x="30" y="21"/>
                  </a:lnTo>
                  <a:close/>
                  <a:moveTo>
                    <a:pt x="24" y="0"/>
                  </a:moveTo>
                  <a:lnTo>
                    <a:pt x="246" y="0"/>
                  </a:lnTo>
                  <a:lnTo>
                    <a:pt x="250" y="2"/>
                  </a:lnTo>
                  <a:lnTo>
                    <a:pt x="253" y="4"/>
                  </a:lnTo>
                  <a:lnTo>
                    <a:pt x="255" y="5"/>
                  </a:lnTo>
                  <a:lnTo>
                    <a:pt x="257" y="7"/>
                  </a:lnTo>
                  <a:lnTo>
                    <a:pt x="257" y="11"/>
                  </a:lnTo>
                  <a:lnTo>
                    <a:pt x="260" y="14"/>
                  </a:lnTo>
                  <a:lnTo>
                    <a:pt x="264" y="25"/>
                  </a:lnTo>
                  <a:lnTo>
                    <a:pt x="267" y="42"/>
                  </a:lnTo>
                  <a:lnTo>
                    <a:pt x="269" y="66"/>
                  </a:lnTo>
                  <a:lnTo>
                    <a:pt x="271" y="101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4" y="178"/>
                  </a:lnTo>
                  <a:lnTo>
                    <a:pt x="260" y="189"/>
                  </a:lnTo>
                  <a:lnTo>
                    <a:pt x="257" y="192"/>
                  </a:lnTo>
                  <a:lnTo>
                    <a:pt x="257" y="194"/>
                  </a:lnTo>
                  <a:lnTo>
                    <a:pt x="255" y="197"/>
                  </a:lnTo>
                  <a:lnTo>
                    <a:pt x="253" y="199"/>
                  </a:lnTo>
                  <a:lnTo>
                    <a:pt x="250" y="201"/>
                  </a:lnTo>
                  <a:lnTo>
                    <a:pt x="246" y="201"/>
                  </a:lnTo>
                  <a:lnTo>
                    <a:pt x="24" y="201"/>
                  </a:lnTo>
                  <a:lnTo>
                    <a:pt x="21" y="201"/>
                  </a:lnTo>
                  <a:lnTo>
                    <a:pt x="17" y="199"/>
                  </a:lnTo>
                  <a:lnTo>
                    <a:pt x="16" y="197"/>
                  </a:lnTo>
                  <a:lnTo>
                    <a:pt x="14" y="194"/>
                  </a:lnTo>
                  <a:lnTo>
                    <a:pt x="12" y="192"/>
                  </a:lnTo>
                  <a:lnTo>
                    <a:pt x="10" y="189"/>
                  </a:lnTo>
                  <a:lnTo>
                    <a:pt x="7" y="178"/>
                  </a:lnTo>
                  <a:lnTo>
                    <a:pt x="3" y="161"/>
                  </a:lnTo>
                  <a:lnTo>
                    <a:pt x="2" y="135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66"/>
                  </a:lnTo>
                  <a:lnTo>
                    <a:pt x="3" y="42"/>
                  </a:lnTo>
                  <a:lnTo>
                    <a:pt x="7" y="25"/>
                  </a:lnTo>
                  <a:lnTo>
                    <a:pt x="10" y="14"/>
                  </a:lnTo>
                  <a:lnTo>
                    <a:pt x="12" y="11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2" name="Freeform 978"/>
            <p:cNvSpPr>
              <a:spLocks noEditPoints="1"/>
            </p:cNvSpPr>
            <p:nvPr/>
          </p:nvSpPr>
          <p:spPr bwMode="auto">
            <a:xfrm>
              <a:off x="787400" y="6378576"/>
              <a:ext cx="420688" cy="96838"/>
            </a:xfrm>
            <a:custGeom>
              <a:avLst/>
              <a:gdLst>
                <a:gd name="T0" fmla="*/ 21 w 265"/>
                <a:gd name="T1" fmla="*/ 15 h 61"/>
                <a:gd name="T2" fmla="*/ 19 w 265"/>
                <a:gd name="T3" fmla="*/ 19 h 61"/>
                <a:gd name="T4" fmla="*/ 19 w 265"/>
                <a:gd name="T5" fmla="*/ 27 h 61"/>
                <a:gd name="T6" fmla="*/ 19 w 265"/>
                <a:gd name="T7" fmla="*/ 38 h 61"/>
                <a:gd name="T8" fmla="*/ 246 w 265"/>
                <a:gd name="T9" fmla="*/ 43 h 61"/>
                <a:gd name="T10" fmla="*/ 248 w 265"/>
                <a:gd name="T11" fmla="*/ 33 h 61"/>
                <a:gd name="T12" fmla="*/ 246 w 265"/>
                <a:gd name="T13" fmla="*/ 20 h 61"/>
                <a:gd name="T14" fmla="*/ 244 w 265"/>
                <a:gd name="T15" fmla="*/ 15 h 61"/>
                <a:gd name="T16" fmla="*/ 21 w 265"/>
                <a:gd name="T17" fmla="*/ 15 h 61"/>
                <a:gd name="T18" fmla="*/ 146 w 265"/>
                <a:gd name="T19" fmla="*/ 0 h 61"/>
                <a:gd name="T20" fmla="*/ 190 w 265"/>
                <a:gd name="T21" fmla="*/ 3 h 61"/>
                <a:gd name="T22" fmla="*/ 237 w 265"/>
                <a:gd name="T23" fmla="*/ 5 h 61"/>
                <a:gd name="T24" fmla="*/ 258 w 265"/>
                <a:gd name="T25" fmla="*/ 5 h 61"/>
                <a:gd name="T26" fmla="*/ 262 w 265"/>
                <a:gd name="T27" fmla="*/ 6 h 61"/>
                <a:gd name="T28" fmla="*/ 262 w 265"/>
                <a:gd name="T29" fmla="*/ 10 h 61"/>
                <a:gd name="T30" fmla="*/ 263 w 265"/>
                <a:gd name="T31" fmla="*/ 17 h 61"/>
                <a:gd name="T32" fmla="*/ 265 w 265"/>
                <a:gd name="T33" fmla="*/ 33 h 61"/>
                <a:gd name="T34" fmla="*/ 263 w 265"/>
                <a:gd name="T35" fmla="*/ 48 h 61"/>
                <a:gd name="T36" fmla="*/ 262 w 265"/>
                <a:gd name="T37" fmla="*/ 57 h 61"/>
                <a:gd name="T38" fmla="*/ 262 w 265"/>
                <a:gd name="T39" fmla="*/ 59 h 61"/>
                <a:gd name="T40" fmla="*/ 258 w 265"/>
                <a:gd name="T41" fmla="*/ 61 h 61"/>
                <a:gd name="T42" fmla="*/ 5 w 265"/>
                <a:gd name="T43" fmla="*/ 59 h 61"/>
                <a:gd name="T44" fmla="*/ 5 w 265"/>
                <a:gd name="T45" fmla="*/ 57 h 61"/>
                <a:gd name="T46" fmla="*/ 3 w 265"/>
                <a:gd name="T47" fmla="*/ 54 h 61"/>
                <a:gd name="T48" fmla="*/ 1 w 265"/>
                <a:gd name="T49" fmla="*/ 41 h 61"/>
                <a:gd name="T50" fmla="*/ 1 w 265"/>
                <a:gd name="T51" fmla="*/ 24 h 61"/>
                <a:gd name="T52" fmla="*/ 3 w 265"/>
                <a:gd name="T53" fmla="*/ 12 h 61"/>
                <a:gd name="T54" fmla="*/ 5 w 265"/>
                <a:gd name="T55" fmla="*/ 8 h 61"/>
                <a:gd name="T56" fmla="*/ 5 w 265"/>
                <a:gd name="T57" fmla="*/ 6 h 61"/>
                <a:gd name="T58" fmla="*/ 14 w 265"/>
                <a:gd name="T59" fmla="*/ 5 h 61"/>
                <a:gd name="T60" fmla="*/ 52 w 265"/>
                <a:gd name="T61" fmla="*/ 3 h 61"/>
                <a:gd name="T62" fmla="*/ 101 w 265"/>
                <a:gd name="T63" fmla="*/ 1 h 61"/>
                <a:gd name="T64" fmla="*/ 132 w 265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61">
                  <a:moveTo>
                    <a:pt x="21" y="15"/>
                  </a:moveTo>
                  <a:lnTo>
                    <a:pt x="21" y="15"/>
                  </a:lnTo>
                  <a:lnTo>
                    <a:pt x="21" y="17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9" y="27"/>
                  </a:lnTo>
                  <a:lnTo>
                    <a:pt x="19" y="33"/>
                  </a:lnTo>
                  <a:lnTo>
                    <a:pt x="19" y="38"/>
                  </a:lnTo>
                  <a:lnTo>
                    <a:pt x="19" y="43"/>
                  </a:lnTo>
                  <a:lnTo>
                    <a:pt x="246" y="43"/>
                  </a:lnTo>
                  <a:lnTo>
                    <a:pt x="248" y="38"/>
                  </a:lnTo>
                  <a:lnTo>
                    <a:pt x="248" y="33"/>
                  </a:lnTo>
                  <a:lnTo>
                    <a:pt x="248" y="26"/>
                  </a:lnTo>
                  <a:lnTo>
                    <a:pt x="246" y="20"/>
                  </a:lnTo>
                  <a:lnTo>
                    <a:pt x="246" y="17"/>
                  </a:lnTo>
                  <a:lnTo>
                    <a:pt x="244" y="15"/>
                  </a:lnTo>
                  <a:lnTo>
                    <a:pt x="244" y="15"/>
                  </a:lnTo>
                  <a:lnTo>
                    <a:pt x="21" y="15"/>
                  </a:lnTo>
                  <a:close/>
                  <a:moveTo>
                    <a:pt x="132" y="0"/>
                  </a:moveTo>
                  <a:lnTo>
                    <a:pt x="146" y="0"/>
                  </a:lnTo>
                  <a:lnTo>
                    <a:pt x="166" y="1"/>
                  </a:lnTo>
                  <a:lnTo>
                    <a:pt x="190" y="3"/>
                  </a:lnTo>
                  <a:lnTo>
                    <a:pt x="214" y="3"/>
                  </a:lnTo>
                  <a:lnTo>
                    <a:pt x="237" y="5"/>
                  </a:lnTo>
                  <a:lnTo>
                    <a:pt x="253" y="5"/>
                  </a:lnTo>
                  <a:lnTo>
                    <a:pt x="258" y="5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2" y="8"/>
                  </a:lnTo>
                  <a:lnTo>
                    <a:pt x="262" y="10"/>
                  </a:lnTo>
                  <a:lnTo>
                    <a:pt x="263" y="12"/>
                  </a:lnTo>
                  <a:lnTo>
                    <a:pt x="263" y="17"/>
                  </a:lnTo>
                  <a:lnTo>
                    <a:pt x="265" y="24"/>
                  </a:lnTo>
                  <a:lnTo>
                    <a:pt x="265" y="33"/>
                  </a:lnTo>
                  <a:lnTo>
                    <a:pt x="265" y="41"/>
                  </a:lnTo>
                  <a:lnTo>
                    <a:pt x="263" y="48"/>
                  </a:lnTo>
                  <a:lnTo>
                    <a:pt x="263" y="54"/>
                  </a:lnTo>
                  <a:lnTo>
                    <a:pt x="262" y="57"/>
                  </a:lnTo>
                  <a:lnTo>
                    <a:pt x="262" y="57"/>
                  </a:lnTo>
                  <a:lnTo>
                    <a:pt x="262" y="59"/>
                  </a:lnTo>
                  <a:lnTo>
                    <a:pt x="260" y="59"/>
                  </a:lnTo>
                  <a:lnTo>
                    <a:pt x="258" y="61"/>
                  </a:lnTo>
                  <a:lnTo>
                    <a:pt x="7" y="61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1" y="48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" y="17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5"/>
                  </a:lnTo>
                  <a:lnTo>
                    <a:pt x="14" y="5"/>
                  </a:lnTo>
                  <a:lnTo>
                    <a:pt x="29" y="5"/>
                  </a:lnTo>
                  <a:lnTo>
                    <a:pt x="52" y="3"/>
                  </a:lnTo>
                  <a:lnTo>
                    <a:pt x="77" y="3"/>
                  </a:lnTo>
                  <a:lnTo>
                    <a:pt x="101" y="1"/>
                  </a:lnTo>
                  <a:lnTo>
                    <a:pt x="120" y="0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3" name="Freeform 979"/>
            <p:cNvSpPr>
              <a:spLocks/>
            </p:cNvSpPr>
            <p:nvPr/>
          </p:nvSpPr>
          <p:spPr bwMode="auto">
            <a:xfrm>
              <a:off x="839788" y="6048376"/>
              <a:ext cx="36513" cy="38100"/>
            </a:xfrm>
            <a:custGeom>
              <a:avLst/>
              <a:gdLst>
                <a:gd name="T0" fmla="*/ 12 w 23"/>
                <a:gd name="T1" fmla="*/ 0 h 24"/>
                <a:gd name="T2" fmla="*/ 17 w 23"/>
                <a:gd name="T3" fmla="*/ 1 h 24"/>
                <a:gd name="T4" fmla="*/ 21 w 23"/>
                <a:gd name="T5" fmla="*/ 3 h 24"/>
                <a:gd name="T6" fmla="*/ 23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3 w 23"/>
                <a:gd name="T17" fmla="*/ 19 h 24"/>
                <a:gd name="T18" fmla="*/ 21 w 23"/>
                <a:gd name="T19" fmla="*/ 22 h 24"/>
                <a:gd name="T20" fmla="*/ 17 w 23"/>
                <a:gd name="T21" fmla="*/ 24 h 24"/>
                <a:gd name="T22" fmla="*/ 12 w 23"/>
                <a:gd name="T23" fmla="*/ 24 h 24"/>
                <a:gd name="T24" fmla="*/ 7 w 23"/>
                <a:gd name="T25" fmla="*/ 24 h 24"/>
                <a:gd name="T26" fmla="*/ 3 w 23"/>
                <a:gd name="T27" fmla="*/ 22 h 24"/>
                <a:gd name="T28" fmla="*/ 2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2 w 23"/>
                <a:gd name="T35" fmla="*/ 10 h 24"/>
                <a:gd name="T36" fmla="*/ 0 w 23"/>
                <a:gd name="T37" fmla="*/ 10 h 24"/>
                <a:gd name="T38" fmla="*/ 2 w 23"/>
                <a:gd name="T39" fmla="*/ 5 h 24"/>
                <a:gd name="T40" fmla="*/ 3 w 23"/>
                <a:gd name="T41" fmla="*/ 3 h 24"/>
                <a:gd name="T42" fmla="*/ 7 w 23"/>
                <a:gd name="T43" fmla="*/ 1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lnTo>
                    <a:pt x="17" y="1"/>
                  </a:lnTo>
                  <a:lnTo>
                    <a:pt x="21" y="3"/>
                  </a:lnTo>
                  <a:lnTo>
                    <a:pt x="23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3" y="19"/>
                  </a:lnTo>
                  <a:lnTo>
                    <a:pt x="21" y="22"/>
                  </a:lnTo>
                  <a:lnTo>
                    <a:pt x="17" y="24"/>
                  </a:lnTo>
                  <a:lnTo>
                    <a:pt x="12" y="24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4" name="Freeform 980"/>
            <p:cNvSpPr>
              <a:spLocks/>
            </p:cNvSpPr>
            <p:nvPr/>
          </p:nvSpPr>
          <p:spPr bwMode="auto">
            <a:xfrm>
              <a:off x="839788" y="6119813"/>
              <a:ext cx="36513" cy="39688"/>
            </a:xfrm>
            <a:custGeom>
              <a:avLst/>
              <a:gdLst>
                <a:gd name="T0" fmla="*/ 12 w 23"/>
                <a:gd name="T1" fmla="*/ 0 h 25"/>
                <a:gd name="T2" fmla="*/ 17 w 23"/>
                <a:gd name="T3" fmla="*/ 0 h 25"/>
                <a:gd name="T4" fmla="*/ 21 w 23"/>
                <a:gd name="T5" fmla="*/ 2 h 25"/>
                <a:gd name="T6" fmla="*/ 23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3 w 23"/>
                <a:gd name="T17" fmla="*/ 19 h 25"/>
                <a:gd name="T18" fmla="*/ 21 w 23"/>
                <a:gd name="T19" fmla="*/ 23 h 25"/>
                <a:gd name="T20" fmla="*/ 17 w 23"/>
                <a:gd name="T21" fmla="*/ 23 h 25"/>
                <a:gd name="T22" fmla="*/ 12 w 23"/>
                <a:gd name="T23" fmla="*/ 25 h 25"/>
                <a:gd name="T24" fmla="*/ 7 w 23"/>
                <a:gd name="T25" fmla="*/ 23 h 25"/>
                <a:gd name="T26" fmla="*/ 3 w 23"/>
                <a:gd name="T27" fmla="*/ 23 h 25"/>
                <a:gd name="T28" fmla="*/ 2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2 w 23"/>
                <a:gd name="T35" fmla="*/ 9 h 25"/>
                <a:gd name="T36" fmla="*/ 0 w 23"/>
                <a:gd name="T37" fmla="*/ 9 h 25"/>
                <a:gd name="T38" fmla="*/ 2 w 23"/>
                <a:gd name="T39" fmla="*/ 5 h 25"/>
                <a:gd name="T40" fmla="*/ 3 w 23"/>
                <a:gd name="T41" fmla="*/ 2 h 25"/>
                <a:gd name="T42" fmla="*/ 7 w 23"/>
                <a:gd name="T43" fmla="*/ 0 h 25"/>
                <a:gd name="T44" fmla="*/ 12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2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9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5" name="Freeform 981"/>
            <p:cNvSpPr>
              <a:spLocks/>
            </p:cNvSpPr>
            <p:nvPr/>
          </p:nvSpPr>
          <p:spPr bwMode="auto">
            <a:xfrm>
              <a:off x="914400" y="6048376"/>
              <a:ext cx="36513" cy="38100"/>
            </a:xfrm>
            <a:custGeom>
              <a:avLst/>
              <a:gdLst>
                <a:gd name="T0" fmla="*/ 10 w 23"/>
                <a:gd name="T1" fmla="*/ 0 h 24"/>
                <a:gd name="T2" fmla="*/ 16 w 23"/>
                <a:gd name="T3" fmla="*/ 1 h 24"/>
                <a:gd name="T4" fmla="*/ 19 w 23"/>
                <a:gd name="T5" fmla="*/ 3 h 24"/>
                <a:gd name="T6" fmla="*/ 21 w 23"/>
                <a:gd name="T7" fmla="*/ 5 h 24"/>
                <a:gd name="T8" fmla="*/ 23 w 23"/>
                <a:gd name="T9" fmla="*/ 10 h 24"/>
                <a:gd name="T10" fmla="*/ 23 w 23"/>
                <a:gd name="T11" fmla="*/ 10 h 24"/>
                <a:gd name="T12" fmla="*/ 23 w 23"/>
                <a:gd name="T13" fmla="*/ 10 h 24"/>
                <a:gd name="T14" fmla="*/ 23 w 23"/>
                <a:gd name="T15" fmla="*/ 15 h 24"/>
                <a:gd name="T16" fmla="*/ 21 w 23"/>
                <a:gd name="T17" fmla="*/ 19 h 24"/>
                <a:gd name="T18" fmla="*/ 19 w 23"/>
                <a:gd name="T19" fmla="*/ 22 h 24"/>
                <a:gd name="T20" fmla="*/ 16 w 23"/>
                <a:gd name="T21" fmla="*/ 24 h 24"/>
                <a:gd name="T22" fmla="*/ 10 w 23"/>
                <a:gd name="T23" fmla="*/ 24 h 24"/>
                <a:gd name="T24" fmla="*/ 5 w 23"/>
                <a:gd name="T25" fmla="*/ 24 h 24"/>
                <a:gd name="T26" fmla="*/ 2 w 23"/>
                <a:gd name="T27" fmla="*/ 22 h 24"/>
                <a:gd name="T28" fmla="*/ 0 w 23"/>
                <a:gd name="T29" fmla="*/ 19 h 24"/>
                <a:gd name="T30" fmla="*/ 0 w 23"/>
                <a:gd name="T31" fmla="*/ 15 h 24"/>
                <a:gd name="T32" fmla="*/ 0 w 23"/>
                <a:gd name="T33" fmla="*/ 10 h 24"/>
                <a:gd name="T34" fmla="*/ 0 w 23"/>
                <a:gd name="T35" fmla="*/ 10 h 24"/>
                <a:gd name="T36" fmla="*/ 0 w 23"/>
                <a:gd name="T37" fmla="*/ 10 h 24"/>
                <a:gd name="T38" fmla="*/ 0 w 23"/>
                <a:gd name="T39" fmla="*/ 5 h 24"/>
                <a:gd name="T40" fmla="*/ 2 w 23"/>
                <a:gd name="T41" fmla="*/ 3 h 24"/>
                <a:gd name="T42" fmla="*/ 5 w 23"/>
                <a:gd name="T43" fmla="*/ 1 h 24"/>
                <a:gd name="T44" fmla="*/ 10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0" y="0"/>
                  </a:moveTo>
                  <a:lnTo>
                    <a:pt x="16" y="1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1" y="19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6" name="Freeform 982"/>
            <p:cNvSpPr>
              <a:spLocks/>
            </p:cNvSpPr>
            <p:nvPr/>
          </p:nvSpPr>
          <p:spPr bwMode="auto">
            <a:xfrm>
              <a:off x="914400" y="6119813"/>
              <a:ext cx="36513" cy="39688"/>
            </a:xfrm>
            <a:custGeom>
              <a:avLst/>
              <a:gdLst>
                <a:gd name="T0" fmla="*/ 10 w 23"/>
                <a:gd name="T1" fmla="*/ 0 h 25"/>
                <a:gd name="T2" fmla="*/ 16 w 23"/>
                <a:gd name="T3" fmla="*/ 0 h 25"/>
                <a:gd name="T4" fmla="*/ 19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19 w 23"/>
                <a:gd name="T19" fmla="*/ 23 h 25"/>
                <a:gd name="T20" fmla="*/ 16 w 23"/>
                <a:gd name="T21" fmla="*/ 23 h 25"/>
                <a:gd name="T22" fmla="*/ 10 w 23"/>
                <a:gd name="T23" fmla="*/ 25 h 25"/>
                <a:gd name="T24" fmla="*/ 5 w 23"/>
                <a:gd name="T25" fmla="*/ 23 h 25"/>
                <a:gd name="T26" fmla="*/ 2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2 w 23"/>
                <a:gd name="T41" fmla="*/ 2 h 25"/>
                <a:gd name="T42" fmla="*/ 5 w 23"/>
                <a:gd name="T43" fmla="*/ 0 h 25"/>
                <a:gd name="T44" fmla="*/ 10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0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0" y="25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7" name="Freeform 983"/>
            <p:cNvSpPr>
              <a:spLocks/>
            </p:cNvSpPr>
            <p:nvPr/>
          </p:nvSpPr>
          <p:spPr bwMode="auto">
            <a:xfrm>
              <a:off x="985838" y="6119813"/>
              <a:ext cx="36513" cy="39688"/>
            </a:xfrm>
            <a:custGeom>
              <a:avLst/>
              <a:gdLst>
                <a:gd name="T0" fmla="*/ 11 w 23"/>
                <a:gd name="T1" fmla="*/ 0 h 25"/>
                <a:gd name="T2" fmla="*/ 16 w 23"/>
                <a:gd name="T3" fmla="*/ 0 h 25"/>
                <a:gd name="T4" fmla="*/ 20 w 23"/>
                <a:gd name="T5" fmla="*/ 2 h 25"/>
                <a:gd name="T6" fmla="*/ 21 w 23"/>
                <a:gd name="T7" fmla="*/ 5 h 25"/>
                <a:gd name="T8" fmla="*/ 23 w 23"/>
                <a:gd name="T9" fmla="*/ 9 h 25"/>
                <a:gd name="T10" fmla="*/ 23 w 23"/>
                <a:gd name="T11" fmla="*/ 9 h 25"/>
                <a:gd name="T12" fmla="*/ 23 w 23"/>
                <a:gd name="T13" fmla="*/ 11 h 25"/>
                <a:gd name="T14" fmla="*/ 23 w 23"/>
                <a:gd name="T15" fmla="*/ 14 h 25"/>
                <a:gd name="T16" fmla="*/ 21 w 23"/>
                <a:gd name="T17" fmla="*/ 19 h 25"/>
                <a:gd name="T18" fmla="*/ 20 w 23"/>
                <a:gd name="T19" fmla="*/ 23 h 25"/>
                <a:gd name="T20" fmla="*/ 16 w 23"/>
                <a:gd name="T21" fmla="*/ 23 h 25"/>
                <a:gd name="T22" fmla="*/ 11 w 23"/>
                <a:gd name="T23" fmla="*/ 25 h 25"/>
                <a:gd name="T24" fmla="*/ 7 w 23"/>
                <a:gd name="T25" fmla="*/ 23 h 25"/>
                <a:gd name="T26" fmla="*/ 4 w 23"/>
                <a:gd name="T27" fmla="*/ 23 h 25"/>
                <a:gd name="T28" fmla="*/ 0 w 23"/>
                <a:gd name="T29" fmla="*/ 19 h 25"/>
                <a:gd name="T30" fmla="*/ 0 w 23"/>
                <a:gd name="T31" fmla="*/ 14 h 25"/>
                <a:gd name="T32" fmla="*/ 0 w 23"/>
                <a:gd name="T33" fmla="*/ 11 h 25"/>
                <a:gd name="T34" fmla="*/ 0 w 23"/>
                <a:gd name="T35" fmla="*/ 9 h 25"/>
                <a:gd name="T36" fmla="*/ 0 w 23"/>
                <a:gd name="T37" fmla="*/ 9 h 25"/>
                <a:gd name="T38" fmla="*/ 0 w 23"/>
                <a:gd name="T39" fmla="*/ 5 h 25"/>
                <a:gd name="T40" fmla="*/ 4 w 23"/>
                <a:gd name="T41" fmla="*/ 2 h 25"/>
                <a:gd name="T42" fmla="*/ 7 w 23"/>
                <a:gd name="T43" fmla="*/ 0 h 25"/>
                <a:gd name="T44" fmla="*/ 11 w 23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5">
                  <a:moveTo>
                    <a:pt x="11" y="0"/>
                  </a:moveTo>
                  <a:lnTo>
                    <a:pt x="16" y="0"/>
                  </a:lnTo>
                  <a:lnTo>
                    <a:pt x="20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1" y="19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88" name="Rectangle 10"/>
          <p:cNvSpPr>
            <a:spLocks noChangeArrowheads="1"/>
          </p:cNvSpPr>
          <p:nvPr/>
        </p:nvSpPr>
        <p:spPr bwMode="auto">
          <a:xfrm>
            <a:off x="2101503" y="5734405"/>
            <a:ext cx="22225" cy="124995"/>
          </a:xfrm>
          <a:prstGeom prst="rect">
            <a:avLst/>
          </a:prstGeom>
          <a:solidFill>
            <a:srgbClr val="FF0000"/>
          </a:solidFill>
          <a:ln w="0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89" name="Rectangle 10"/>
          <p:cNvSpPr>
            <a:spLocks noChangeArrowheads="1"/>
          </p:cNvSpPr>
          <p:nvPr/>
        </p:nvSpPr>
        <p:spPr bwMode="auto">
          <a:xfrm>
            <a:off x="737802" y="5746856"/>
            <a:ext cx="22225" cy="124995"/>
          </a:xfrm>
          <a:prstGeom prst="rect">
            <a:avLst/>
          </a:prstGeom>
          <a:solidFill>
            <a:srgbClr val="FF0000"/>
          </a:solidFill>
          <a:ln w="0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5839925"/>
            <a:ext cx="592868" cy="596534"/>
            <a:chOff x="179512" y="5251276"/>
            <a:chExt cx="592868" cy="596534"/>
          </a:xfrm>
        </p:grpSpPr>
        <p:sp>
          <p:nvSpPr>
            <p:cNvPr id="462" name="Freeform 881"/>
            <p:cNvSpPr>
              <a:spLocks noEditPoints="1"/>
            </p:cNvSpPr>
            <p:nvPr/>
          </p:nvSpPr>
          <p:spPr bwMode="auto">
            <a:xfrm>
              <a:off x="437417" y="5251276"/>
              <a:ext cx="334963" cy="554038"/>
            </a:xfrm>
            <a:custGeom>
              <a:avLst/>
              <a:gdLst>
                <a:gd name="T0" fmla="*/ 106 w 211"/>
                <a:gd name="T1" fmla="*/ 23 h 349"/>
                <a:gd name="T2" fmla="*/ 73 w 211"/>
                <a:gd name="T3" fmla="*/ 24 h 349"/>
                <a:gd name="T4" fmla="*/ 48 w 211"/>
                <a:gd name="T5" fmla="*/ 26 h 349"/>
                <a:gd name="T6" fmla="*/ 33 w 211"/>
                <a:gd name="T7" fmla="*/ 30 h 349"/>
                <a:gd name="T8" fmla="*/ 24 w 211"/>
                <a:gd name="T9" fmla="*/ 33 h 349"/>
                <a:gd name="T10" fmla="*/ 24 w 211"/>
                <a:gd name="T11" fmla="*/ 316 h 349"/>
                <a:gd name="T12" fmla="*/ 33 w 211"/>
                <a:gd name="T13" fmla="*/ 319 h 349"/>
                <a:gd name="T14" fmla="*/ 48 w 211"/>
                <a:gd name="T15" fmla="*/ 323 h 349"/>
                <a:gd name="T16" fmla="*/ 73 w 211"/>
                <a:gd name="T17" fmla="*/ 325 h 349"/>
                <a:gd name="T18" fmla="*/ 106 w 211"/>
                <a:gd name="T19" fmla="*/ 326 h 349"/>
                <a:gd name="T20" fmla="*/ 139 w 211"/>
                <a:gd name="T21" fmla="*/ 325 h 349"/>
                <a:gd name="T22" fmla="*/ 162 w 211"/>
                <a:gd name="T23" fmla="*/ 323 h 349"/>
                <a:gd name="T24" fmla="*/ 179 w 211"/>
                <a:gd name="T25" fmla="*/ 319 h 349"/>
                <a:gd name="T26" fmla="*/ 188 w 211"/>
                <a:gd name="T27" fmla="*/ 316 h 349"/>
                <a:gd name="T28" fmla="*/ 188 w 211"/>
                <a:gd name="T29" fmla="*/ 33 h 349"/>
                <a:gd name="T30" fmla="*/ 179 w 211"/>
                <a:gd name="T31" fmla="*/ 30 h 349"/>
                <a:gd name="T32" fmla="*/ 162 w 211"/>
                <a:gd name="T33" fmla="*/ 26 h 349"/>
                <a:gd name="T34" fmla="*/ 139 w 211"/>
                <a:gd name="T35" fmla="*/ 24 h 349"/>
                <a:gd name="T36" fmla="*/ 106 w 211"/>
                <a:gd name="T37" fmla="*/ 23 h 349"/>
                <a:gd name="T38" fmla="*/ 106 w 211"/>
                <a:gd name="T39" fmla="*/ 0 h 349"/>
                <a:gd name="T40" fmla="*/ 141 w 211"/>
                <a:gd name="T41" fmla="*/ 2 h 349"/>
                <a:gd name="T42" fmla="*/ 169 w 211"/>
                <a:gd name="T43" fmla="*/ 3 h 349"/>
                <a:gd name="T44" fmla="*/ 186 w 211"/>
                <a:gd name="T45" fmla="*/ 7 h 349"/>
                <a:gd name="T46" fmla="*/ 197 w 211"/>
                <a:gd name="T47" fmla="*/ 10 h 349"/>
                <a:gd name="T48" fmla="*/ 202 w 211"/>
                <a:gd name="T49" fmla="*/ 14 h 349"/>
                <a:gd name="T50" fmla="*/ 204 w 211"/>
                <a:gd name="T51" fmla="*/ 14 h 349"/>
                <a:gd name="T52" fmla="*/ 206 w 211"/>
                <a:gd name="T53" fmla="*/ 16 h 349"/>
                <a:gd name="T54" fmla="*/ 209 w 211"/>
                <a:gd name="T55" fmla="*/ 19 h 349"/>
                <a:gd name="T56" fmla="*/ 211 w 211"/>
                <a:gd name="T57" fmla="*/ 21 h 349"/>
                <a:gd name="T58" fmla="*/ 211 w 211"/>
                <a:gd name="T59" fmla="*/ 26 h 349"/>
                <a:gd name="T60" fmla="*/ 211 w 211"/>
                <a:gd name="T61" fmla="*/ 325 h 349"/>
                <a:gd name="T62" fmla="*/ 211 w 211"/>
                <a:gd name="T63" fmla="*/ 328 h 349"/>
                <a:gd name="T64" fmla="*/ 209 w 211"/>
                <a:gd name="T65" fmla="*/ 332 h 349"/>
                <a:gd name="T66" fmla="*/ 206 w 211"/>
                <a:gd name="T67" fmla="*/ 333 h 349"/>
                <a:gd name="T68" fmla="*/ 204 w 211"/>
                <a:gd name="T69" fmla="*/ 335 h 349"/>
                <a:gd name="T70" fmla="*/ 202 w 211"/>
                <a:gd name="T71" fmla="*/ 335 h 349"/>
                <a:gd name="T72" fmla="*/ 197 w 211"/>
                <a:gd name="T73" fmla="*/ 339 h 349"/>
                <a:gd name="T74" fmla="*/ 186 w 211"/>
                <a:gd name="T75" fmla="*/ 342 h 349"/>
                <a:gd name="T76" fmla="*/ 169 w 211"/>
                <a:gd name="T77" fmla="*/ 346 h 349"/>
                <a:gd name="T78" fmla="*/ 141 w 211"/>
                <a:gd name="T79" fmla="*/ 349 h 349"/>
                <a:gd name="T80" fmla="*/ 106 w 211"/>
                <a:gd name="T81" fmla="*/ 349 h 349"/>
                <a:gd name="T82" fmla="*/ 106 w 211"/>
                <a:gd name="T83" fmla="*/ 349 h 349"/>
                <a:gd name="T84" fmla="*/ 69 w 211"/>
                <a:gd name="T85" fmla="*/ 349 h 349"/>
                <a:gd name="T86" fmla="*/ 43 w 211"/>
                <a:gd name="T87" fmla="*/ 346 h 349"/>
                <a:gd name="T88" fmla="*/ 26 w 211"/>
                <a:gd name="T89" fmla="*/ 342 h 349"/>
                <a:gd name="T90" fmla="*/ 14 w 211"/>
                <a:gd name="T91" fmla="*/ 339 h 349"/>
                <a:gd name="T92" fmla="*/ 10 w 211"/>
                <a:gd name="T93" fmla="*/ 335 h 349"/>
                <a:gd name="T94" fmla="*/ 7 w 211"/>
                <a:gd name="T95" fmla="*/ 335 h 349"/>
                <a:gd name="T96" fmla="*/ 5 w 211"/>
                <a:gd name="T97" fmla="*/ 333 h 349"/>
                <a:gd name="T98" fmla="*/ 3 w 211"/>
                <a:gd name="T99" fmla="*/ 332 h 349"/>
                <a:gd name="T100" fmla="*/ 1 w 211"/>
                <a:gd name="T101" fmla="*/ 328 h 349"/>
                <a:gd name="T102" fmla="*/ 0 w 211"/>
                <a:gd name="T103" fmla="*/ 325 h 349"/>
                <a:gd name="T104" fmla="*/ 0 w 211"/>
                <a:gd name="T105" fmla="*/ 26 h 349"/>
                <a:gd name="T106" fmla="*/ 1 w 211"/>
                <a:gd name="T107" fmla="*/ 21 h 349"/>
                <a:gd name="T108" fmla="*/ 3 w 211"/>
                <a:gd name="T109" fmla="*/ 19 h 349"/>
                <a:gd name="T110" fmla="*/ 5 w 211"/>
                <a:gd name="T111" fmla="*/ 16 h 349"/>
                <a:gd name="T112" fmla="*/ 7 w 211"/>
                <a:gd name="T113" fmla="*/ 14 h 349"/>
                <a:gd name="T114" fmla="*/ 10 w 211"/>
                <a:gd name="T115" fmla="*/ 14 h 349"/>
                <a:gd name="T116" fmla="*/ 14 w 211"/>
                <a:gd name="T117" fmla="*/ 10 h 349"/>
                <a:gd name="T118" fmla="*/ 26 w 211"/>
                <a:gd name="T119" fmla="*/ 7 h 349"/>
                <a:gd name="T120" fmla="*/ 43 w 211"/>
                <a:gd name="T121" fmla="*/ 3 h 349"/>
                <a:gd name="T122" fmla="*/ 69 w 211"/>
                <a:gd name="T123" fmla="*/ 2 h 349"/>
                <a:gd name="T124" fmla="*/ 106 w 211"/>
                <a:gd name="T125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1" h="349">
                  <a:moveTo>
                    <a:pt x="106" y="23"/>
                  </a:moveTo>
                  <a:lnTo>
                    <a:pt x="73" y="24"/>
                  </a:lnTo>
                  <a:lnTo>
                    <a:pt x="48" y="26"/>
                  </a:lnTo>
                  <a:lnTo>
                    <a:pt x="33" y="30"/>
                  </a:lnTo>
                  <a:lnTo>
                    <a:pt x="24" y="33"/>
                  </a:lnTo>
                  <a:lnTo>
                    <a:pt x="24" y="316"/>
                  </a:lnTo>
                  <a:lnTo>
                    <a:pt x="33" y="319"/>
                  </a:lnTo>
                  <a:lnTo>
                    <a:pt x="48" y="323"/>
                  </a:lnTo>
                  <a:lnTo>
                    <a:pt x="73" y="325"/>
                  </a:lnTo>
                  <a:lnTo>
                    <a:pt x="106" y="326"/>
                  </a:lnTo>
                  <a:lnTo>
                    <a:pt x="139" y="325"/>
                  </a:lnTo>
                  <a:lnTo>
                    <a:pt x="162" y="323"/>
                  </a:lnTo>
                  <a:lnTo>
                    <a:pt x="179" y="319"/>
                  </a:lnTo>
                  <a:lnTo>
                    <a:pt x="188" y="316"/>
                  </a:lnTo>
                  <a:lnTo>
                    <a:pt x="188" y="33"/>
                  </a:lnTo>
                  <a:lnTo>
                    <a:pt x="179" y="30"/>
                  </a:lnTo>
                  <a:lnTo>
                    <a:pt x="162" y="26"/>
                  </a:lnTo>
                  <a:lnTo>
                    <a:pt x="139" y="24"/>
                  </a:lnTo>
                  <a:lnTo>
                    <a:pt x="106" y="23"/>
                  </a:lnTo>
                  <a:close/>
                  <a:moveTo>
                    <a:pt x="106" y="0"/>
                  </a:moveTo>
                  <a:lnTo>
                    <a:pt x="141" y="2"/>
                  </a:lnTo>
                  <a:lnTo>
                    <a:pt x="169" y="3"/>
                  </a:lnTo>
                  <a:lnTo>
                    <a:pt x="186" y="7"/>
                  </a:lnTo>
                  <a:lnTo>
                    <a:pt x="197" y="10"/>
                  </a:lnTo>
                  <a:lnTo>
                    <a:pt x="202" y="14"/>
                  </a:lnTo>
                  <a:lnTo>
                    <a:pt x="204" y="14"/>
                  </a:lnTo>
                  <a:lnTo>
                    <a:pt x="206" y="16"/>
                  </a:lnTo>
                  <a:lnTo>
                    <a:pt x="209" y="19"/>
                  </a:lnTo>
                  <a:lnTo>
                    <a:pt x="211" y="21"/>
                  </a:lnTo>
                  <a:lnTo>
                    <a:pt x="211" y="26"/>
                  </a:lnTo>
                  <a:lnTo>
                    <a:pt x="211" y="325"/>
                  </a:lnTo>
                  <a:lnTo>
                    <a:pt x="211" y="328"/>
                  </a:lnTo>
                  <a:lnTo>
                    <a:pt x="209" y="332"/>
                  </a:lnTo>
                  <a:lnTo>
                    <a:pt x="206" y="333"/>
                  </a:lnTo>
                  <a:lnTo>
                    <a:pt x="204" y="335"/>
                  </a:lnTo>
                  <a:lnTo>
                    <a:pt x="202" y="335"/>
                  </a:lnTo>
                  <a:lnTo>
                    <a:pt x="197" y="339"/>
                  </a:lnTo>
                  <a:lnTo>
                    <a:pt x="186" y="342"/>
                  </a:lnTo>
                  <a:lnTo>
                    <a:pt x="169" y="346"/>
                  </a:lnTo>
                  <a:lnTo>
                    <a:pt x="141" y="349"/>
                  </a:lnTo>
                  <a:lnTo>
                    <a:pt x="106" y="349"/>
                  </a:lnTo>
                  <a:lnTo>
                    <a:pt x="106" y="349"/>
                  </a:lnTo>
                  <a:lnTo>
                    <a:pt x="69" y="349"/>
                  </a:lnTo>
                  <a:lnTo>
                    <a:pt x="43" y="346"/>
                  </a:lnTo>
                  <a:lnTo>
                    <a:pt x="26" y="342"/>
                  </a:lnTo>
                  <a:lnTo>
                    <a:pt x="14" y="339"/>
                  </a:lnTo>
                  <a:lnTo>
                    <a:pt x="10" y="335"/>
                  </a:lnTo>
                  <a:lnTo>
                    <a:pt x="7" y="335"/>
                  </a:lnTo>
                  <a:lnTo>
                    <a:pt x="5" y="333"/>
                  </a:lnTo>
                  <a:lnTo>
                    <a:pt x="3" y="332"/>
                  </a:lnTo>
                  <a:lnTo>
                    <a:pt x="1" y="328"/>
                  </a:lnTo>
                  <a:lnTo>
                    <a:pt x="0" y="3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3" y="19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4" y="10"/>
                  </a:lnTo>
                  <a:lnTo>
                    <a:pt x="26" y="7"/>
                  </a:lnTo>
                  <a:lnTo>
                    <a:pt x="43" y="3"/>
                  </a:lnTo>
                  <a:lnTo>
                    <a:pt x="69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3" name="Freeform 882"/>
            <p:cNvSpPr>
              <a:spLocks/>
            </p:cNvSpPr>
            <p:nvPr/>
          </p:nvSpPr>
          <p:spPr bwMode="auto">
            <a:xfrm>
              <a:off x="500123" y="5321126"/>
              <a:ext cx="209550" cy="55563"/>
            </a:xfrm>
            <a:custGeom>
              <a:avLst/>
              <a:gdLst>
                <a:gd name="T0" fmla="*/ 3 w 132"/>
                <a:gd name="T1" fmla="*/ 0 h 35"/>
                <a:gd name="T2" fmla="*/ 129 w 132"/>
                <a:gd name="T3" fmla="*/ 0 h 35"/>
                <a:gd name="T4" fmla="*/ 131 w 132"/>
                <a:gd name="T5" fmla="*/ 1 h 35"/>
                <a:gd name="T6" fmla="*/ 132 w 132"/>
                <a:gd name="T7" fmla="*/ 3 h 35"/>
                <a:gd name="T8" fmla="*/ 132 w 132"/>
                <a:gd name="T9" fmla="*/ 33 h 35"/>
                <a:gd name="T10" fmla="*/ 131 w 132"/>
                <a:gd name="T11" fmla="*/ 35 h 35"/>
                <a:gd name="T12" fmla="*/ 129 w 132"/>
                <a:gd name="T13" fmla="*/ 35 h 35"/>
                <a:gd name="T14" fmla="*/ 3 w 132"/>
                <a:gd name="T15" fmla="*/ 35 h 35"/>
                <a:gd name="T16" fmla="*/ 0 w 132"/>
                <a:gd name="T17" fmla="*/ 35 h 35"/>
                <a:gd name="T18" fmla="*/ 0 w 132"/>
                <a:gd name="T19" fmla="*/ 33 h 35"/>
                <a:gd name="T20" fmla="*/ 0 w 132"/>
                <a:gd name="T21" fmla="*/ 3 h 35"/>
                <a:gd name="T22" fmla="*/ 0 w 132"/>
                <a:gd name="T23" fmla="*/ 1 h 35"/>
                <a:gd name="T24" fmla="*/ 3 w 132"/>
                <a:gd name="T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35">
                  <a:moveTo>
                    <a:pt x="3" y="0"/>
                  </a:moveTo>
                  <a:lnTo>
                    <a:pt x="129" y="0"/>
                  </a:lnTo>
                  <a:lnTo>
                    <a:pt x="131" y="1"/>
                  </a:lnTo>
                  <a:lnTo>
                    <a:pt x="132" y="3"/>
                  </a:lnTo>
                  <a:lnTo>
                    <a:pt x="132" y="33"/>
                  </a:lnTo>
                  <a:lnTo>
                    <a:pt x="131" y="35"/>
                  </a:lnTo>
                  <a:lnTo>
                    <a:pt x="129" y="35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4" name="Freeform 883"/>
            <p:cNvSpPr>
              <a:spLocks/>
            </p:cNvSpPr>
            <p:nvPr/>
          </p:nvSpPr>
          <p:spPr bwMode="auto">
            <a:xfrm>
              <a:off x="500123" y="5403676"/>
              <a:ext cx="209550" cy="55563"/>
            </a:xfrm>
            <a:custGeom>
              <a:avLst/>
              <a:gdLst>
                <a:gd name="T0" fmla="*/ 3 w 132"/>
                <a:gd name="T1" fmla="*/ 0 h 35"/>
                <a:gd name="T2" fmla="*/ 129 w 132"/>
                <a:gd name="T3" fmla="*/ 0 h 35"/>
                <a:gd name="T4" fmla="*/ 131 w 132"/>
                <a:gd name="T5" fmla="*/ 0 h 35"/>
                <a:gd name="T6" fmla="*/ 132 w 132"/>
                <a:gd name="T7" fmla="*/ 2 h 35"/>
                <a:gd name="T8" fmla="*/ 132 w 132"/>
                <a:gd name="T9" fmla="*/ 31 h 35"/>
                <a:gd name="T10" fmla="*/ 131 w 132"/>
                <a:gd name="T11" fmla="*/ 33 h 35"/>
                <a:gd name="T12" fmla="*/ 129 w 132"/>
                <a:gd name="T13" fmla="*/ 35 h 35"/>
                <a:gd name="T14" fmla="*/ 3 w 132"/>
                <a:gd name="T15" fmla="*/ 35 h 35"/>
                <a:gd name="T16" fmla="*/ 0 w 132"/>
                <a:gd name="T17" fmla="*/ 33 h 35"/>
                <a:gd name="T18" fmla="*/ 0 w 132"/>
                <a:gd name="T19" fmla="*/ 31 h 35"/>
                <a:gd name="T20" fmla="*/ 0 w 132"/>
                <a:gd name="T21" fmla="*/ 2 h 35"/>
                <a:gd name="T22" fmla="*/ 0 w 132"/>
                <a:gd name="T23" fmla="*/ 0 h 35"/>
                <a:gd name="T24" fmla="*/ 3 w 132"/>
                <a:gd name="T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35">
                  <a:moveTo>
                    <a:pt x="3" y="0"/>
                  </a:moveTo>
                  <a:lnTo>
                    <a:pt x="129" y="0"/>
                  </a:lnTo>
                  <a:lnTo>
                    <a:pt x="131" y="0"/>
                  </a:lnTo>
                  <a:lnTo>
                    <a:pt x="132" y="2"/>
                  </a:lnTo>
                  <a:lnTo>
                    <a:pt x="132" y="31"/>
                  </a:lnTo>
                  <a:lnTo>
                    <a:pt x="131" y="33"/>
                  </a:lnTo>
                  <a:lnTo>
                    <a:pt x="129" y="35"/>
                  </a:lnTo>
                  <a:lnTo>
                    <a:pt x="3" y="35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01" name="Группа 500"/>
            <p:cNvGrpSpPr/>
            <p:nvPr/>
          </p:nvGrpSpPr>
          <p:grpSpPr>
            <a:xfrm>
              <a:off x="179512" y="5482669"/>
              <a:ext cx="347922" cy="365141"/>
              <a:chOff x="843670" y="5857781"/>
              <a:chExt cx="522682" cy="548550"/>
            </a:xfrm>
          </p:grpSpPr>
          <p:sp>
            <p:nvSpPr>
              <p:cNvPr id="490" name="Скругленный прямоугольник 489"/>
              <p:cNvSpPr/>
              <p:nvPr/>
            </p:nvSpPr>
            <p:spPr>
              <a:xfrm>
                <a:off x="843670" y="6068194"/>
                <a:ext cx="522682" cy="338137"/>
              </a:xfrm>
              <a:prstGeom prst="roundRect">
                <a:avLst>
                  <a:gd name="adj" fmla="val 341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2" name="Трапеция 491"/>
              <p:cNvSpPr/>
              <p:nvPr/>
            </p:nvSpPr>
            <p:spPr>
              <a:xfrm>
                <a:off x="875259" y="5857781"/>
                <a:ext cx="72008" cy="224823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3" name="Прямоугольный треугольник 492"/>
              <p:cNvSpPr/>
              <p:nvPr/>
            </p:nvSpPr>
            <p:spPr>
              <a:xfrm>
                <a:off x="1015046" y="5963842"/>
                <a:ext cx="73819" cy="90064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4" name="Прямоугольный треугольник 493"/>
              <p:cNvSpPr/>
              <p:nvPr/>
            </p:nvSpPr>
            <p:spPr>
              <a:xfrm>
                <a:off x="1134623" y="5963842"/>
                <a:ext cx="73819" cy="90064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5" name="Прямоугольный треугольник 494"/>
              <p:cNvSpPr/>
              <p:nvPr/>
            </p:nvSpPr>
            <p:spPr>
              <a:xfrm>
                <a:off x="1254199" y="5963842"/>
                <a:ext cx="73819" cy="90064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7" name="Блок-схема: задержка 496"/>
              <p:cNvSpPr/>
              <p:nvPr/>
            </p:nvSpPr>
            <p:spPr>
              <a:xfrm rot="16200000">
                <a:off x="886785" y="6216709"/>
                <a:ext cx="120966" cy="87854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8" name="Блок-схема: задержка 497"/>
              <p:cNvSpPr/>
              <p:nvPr/>
            </p:nvSpPr>
            <p:spPr>
              <a:xfrm rot="16200000">
                <a:off x="1045876" y="6216709"/>
                <a:ext cx="120966" cy="87854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9" name="Блок-схема: задержка 498"/>
              <p:cNvSpPr/>
              <p:nvPr/>
            </p:nvSpPr>
            <p:spPr>
              <a:xfrm rot="16200000">
                <a:off x="1204966" y="6216709"/>
                <a:ext cx="120966" cy="87854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56" name="ZoneTexte 1217"/>
          <p:cNvSpPr txBox="1"/>
          <p:nvPr/>
        </p:nvSpPr>
        <p:spPr>
          <a:xfrm>
            <a:off x="1346505" y="5931241"/>
            <a:ext cx="598241" cy="327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lnSpc>
                <a:spcPts val="2100"/>
              </a:lnSpc>
              <a:defRPr sz="1600">
                <a:solidFill>
                  <a:srgbClr val="92C83B"/>
                </a:solidFill>
                <a:latin typeface="GE Inspira" panose="020F0603030400020203" pitchFamily="34" charset="0"/>
              </a:defRPr>
            </a:lvl1pPr>
          </a:lstStyle>
          <a:p>
            <a:pPr marL="12700">
              <a:lnSpc>
                <a:spcPts val="900"/>
              </a:lnSpc>
            </a:pPr>
            <a:r>
              <a:rPr lang="ru-RU" sz="4400" b="1" dirty="0" smtClean="0">
                <a:solidFill>
                  <a:srgbClr val="FF0000"/>
                </a:solidFill>
                <a:latin typeface="+mn-lt"/>
              </a:rPr>
              <a:t>…</a:t>
            </a:r>
            <a:endParaRPr lang="fr-FR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57" name="ZoneTexte 1217"/>
          <p:cNvSpPr txBox="1"/>
          <p:nvPr/>
        </p:nvSpPr>
        <p:spPr>
          <a:xfrm>
            <a:off x="467544" y="5564446"/>
            <a:ext cx="482824" cy="226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lnSpc>
                <a:spcPts val="2100"/>
              </a:lnSpc>
              <a:defRPr sz="1600">
                <a:solidFill>
                  <a:srgbClr val="92C83B"/>
                </a:solidFill>
                <a:latin typeface="GE Inspira" panose="020F0603030400020203" pitchFamily="34" charset="0"/>
              </a:defRPr>
            </a:lvl1pPr>
          </a:lstStyle>
          <a:p>
            <a:pPr marL="12700">
              <a:lnSpc>
                <a:spcPts val="9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ERP</a:t>
            </a:r>
            <a:endParaRPr lang="fr-FR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6" name="Блок-схема: память с прямым доступом 495"/>
          <p:cNvSpPr/>
          <p:nvPr/>
        </p:nvSpPr>
        <p:spPr>
          <a:xfrm rot="16200000">
            <a:off x="3102264" y="3126491"/>
            <a:ext cx="792088" cy="2837266"/>
          </a:xfrm>
          <a:prstGeom prst="flowChartMagneticDrum">
            <a:avLst/>
          </a:prstGeom>
          <a:solidFill>
            <a:srgbClr val="197A4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2" name="ZoneTexte 1217"/>
          <p:cNvSpPr txBox="1"/>
          <p:nvPr/>
        </p:nvSpPr>
        <p:spPr>
          <a:xfrm>
            <a:off x="7723748" y="5564446"/>
            <a:ext cx="609462" cy="226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lnSpc>
                <a:spcPts val="2100"/>
              </a:lnSpc>
              <a:defRPr sz="1600">
                <a:solidFill>
                  <a:srgbClr val="92C83B"/>
                </a:solidFill>
                <a:latin typeface="GE Inspira" panose="020F0603030400020203" pitchFamily="34" charset="0"/>
              </a:defRPr>
            </a:lvl1pPr>
          </a:lstStyle>
          <a:p>
            <a:pPr marL="12700">
              <a:lnSpc>
                <a:spcPts val="900"/>
              </a:lnSpc>
            </a:pPr>
            <a:r>
              <a:rPr lang="ru-RU" sz="1400" b="1" dirty="0" smtClean="0">
                <a:solidFill>
                  <a:srgbClr val="711471"/>
                </a:solidFill>
                <a:latin typeface="+mn-lt"/>
              </a:rPr>
              <a:t>СУБД</a:t>
            </a:r>
            <a:endParaRPr lang="fr-FR" sz="1400" b="1" dirty="0">
              <a:solidFill>
                <a:srgbClr val="711471"/>
              </a:solidFill>
              <a:latin typeface="+mn-lt"/>
            </a:endParaRPr>
          </a:p>
        </p:txBody>
      </p:sp>
      <p:pic>
        <p:nvPicPr>
          <p:cNvPr id="507" name="Picture 22"/>
          <p:cNvPicPr>
            <a:picLocks noChangeAspect="1" noChangeArrowheads="1"/>
          </p:cNvPicPr>
          <p:nvPr/>
        </p:nvPicPr>
        <p:blipFill rotWithShape="1">
          <a:blip r:embed="rId4" cstate="print"/>
          <a:srcRect t="13909" r="30603" b="11280"/>
          <a:stretch/>
        </p:blipFill>
        <p:spPr bwMode="auto">
          <a:xfrm>
            <a:off x="1876682" y="1452759"/>
            <a:ext cx="925300" cy="74811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508" name="Рисунок 507"/>
          <p:cNvPicPr/>
          <p:nvPr/>
        </p:nvPicPr>
        <p:blipFill>
          <a:blip r:embed="rId5"/>
          <a:stretch>
            <a:fillRect/>
          </a:stretch>
        </p:blipFill>
        <p:spPr>
          <a:xfrm>
            <a:off x="1259632" y="1564263"/>
            <a:ext cx="908678" cy="8349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14" name="Rectangle à coins arrondis 10"/>
          <p:cNvSpPr/>
          <p:nvPr/>
        </p:nvSpPr>
        <p:spPr bwMode="auto">
          <a:xfrm>
            <a:off x="5089232" y="2780928"/>
            <a:ext cx="1151809" cy="928550"/>
          </a:xfrm>
          <a:prstGeom prst="roundRect">
            <a:avLst>
              <a:gd name="adj" fmla="val 8548"/>
            </a:avLst>
          </a:prstGeom>
          <a:solidFill>
            <a:srgbClr val="197A45"/>
          </a:solidFill>
          <a:ln w="9525" cap="flat" cmpd="sng" algn="ctr">
            <a:solidFill>
              <a:srgbClr val="197A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t" anchorCtr="0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КАЧЕСТВО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97" y="2993205"/>
            <a:ext cx="695363" cy="695363"/>
          </a:xfrm>
          <a:prstGeom prst="rect">
            <a:avLst/>
          </a:prstGeom>
        </p:spPr>
      </p:pic>
      <p:sp>
        <p:nvSpPr>
          <p:cNvPr id="513" name="Rectangle à coins arrondis 10"/>
          <p:cNvSpPr/>
          <p:nvPr/>
        </p:nvSpPr>
        <p:spPr bwMode="auto">
          <a:xfrm>
            <a:off x="3545726" y="2780928"/>
            <a:ext cx="1448989" cy="928550"/>
          </a:xfrm>
          <a:prstGeom prst="roundRect">
            <a:avLst>
              <a:gd name="adj" fmla="val 8548"/>
            </a:avLst>
          </a:prstGeom>
          <a:solidFill>
            <a:srgbClr val="197A45"/>
          </a:solidFill>
          <a:ln w="9525" cap="flat" cmpd="sng" algn="ctr">
            <a:solidFill>
              <a:srgbClr val="197A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t" anchorCtr="0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ПРОИЗВОДСТВО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66" name="Рисунок 1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21" y="3038455"/>
            <a:ext cx="606772" cy="606772"/>
          </a:xfrm>
          <a:prstGeom prst="rect">
            <a:avLst/>
          </a:prstGeom>
        </p:spPr>
      </p:pic>
      <p:sp>
        <p:nvSpPr>
          <p:cNvPr id="512" name="Rectangle à coins arrondis 10"/>
          <p:cNvSpPr/>
          <p:nvPr/>
        </p:nvSpPr>
        <p:spPr bwMode="auto">
          <a:xfrm>
            <a:off x="2002220" y="2780928"/>
            <a:ext cx="1448989" cy="928550"/>
          </a:xfrm>
          <a:prstGeom prst="roundRect">
            <a:avLst>
              <a:gd name="adj" fmla="val 8548"/>
            </a:avLst>
          </a:prstGeom>
          <a:solidFill>
            <a:srgbClr val="197A45"/>
          </a:solidFill>
          <a:ln w="9525" cap="flat" cmpd="sng" algn="ctr">
            <a:solidFill>
              <a:srgbClr val="197A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t" anchorCtr="0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ЭФФЕКТИВНОСТЬ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67" name="Рисунок 1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36" y="3000740"/>
            <a:ext cx="684796" cy="684796"/>
          </a:xfrm>
          <a:prstGeom prst="rect">
            <a:avLst/>
          </a:prstGeom>
        </p:spPr>
      </p:pic>
      <p:sp>
        <p:nvSpPr>
          <p:cNvPr id="503" name="Rectangle à coins arrondis 10"/>
          <p:cNvSpPr/>
          <p:nvPr/>
        </p:nvSpPr>
        <p:spPr bwMode="auto">
          <a:xfrm>
            <a:off x="755576" y="2780928"/>
            <a:ext cx="1152127" cy="928550"/>
          </a:xfrm>
          <a:prstGeom prst="roundRect">
            <a:avLst>
              <a:gd name="adj" fmla="val 8548"/>
            </a:avLst>
          </a:prstGeom>
          <a:solidFill>
            <a:srgbClr val="197A45"/>
          </a:solidFill>
          <a:ln w="9525" cap="flat" cmpd="sng" algn="ctr">
            <a:solidFill>
              <a:srgbClr val="197A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t" anchorCtr="0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ПРОДУКЦИЯ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68" name="Рисунок 1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7" y="3042551"/>
            <a:ext cx="695363" cy="575300"/>
          </a:xfrm>
          <a:prstGeom prst="rect">
            <a:avLst/>
          </a:prstGeom>
        </p:spPr>
      </p:pic>
      <p:sp>
        <p:nvSpPr>
          <p:cNvPr id="174" name="Прямоугольник 173"/>
          <p:cNvSpPr/>
          <p:nvPr/>
        </p:nvSpPr>
        <p:spPr>
          <a:xfrm>
            <a:off x="6483708" y="4284385"/>
            <a:ext cx="2660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ru-RU" sz="1600" dirty="0" smtClean="0"/>
              <a:t>Хранилище производственных данных</a:t>
            </a:r>
            <a:endParaRPr lang="ru-RU" sz="1600" dirty="0"/>
          </a:p>
        </p:txBody>
      </p:sp>
      <p:sp>
        <p:nvSpPr>
          <p:cNvPr id="516" name="Прямоугольник 515"/>
          <p:cNvSpPr/>
          <p:nvPr/>
        </p:nvSpPr>
        <p:spPr>
          <a:xfrm>
            <a:off x="6483707" y="3018438"/>
            <a:ext cx="26602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ru-RU" sz="1600" dirty="0" smtClean="0"/>
              <a:t>Аналитические модули</a:t>
            </a:r>
            <a:endParaRPr lang="ru-RU" sz="1600" dirty="0"/>
          </a:p>
        </p:txBody>
      </p:sp>
      <p:sp>
        <p:nvSpPr>
          <p:cNvPr id="517" name="Прямоугольник 516"/>
          <p:cNvSpPr/>
          <p:nvPr/>
        </p:nvSpPr>
        <p:spPr>
          <a:xfrm>
            <a:off x="6499186" y="1794302"/>
            <a:ext cx="2660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ru-RU" sz="1600" dirty="0" smtClean="0"/>
              <a:t>Информационный портал предприятия </a:t>
            </a:r>
            <a:endParaRPr lang="ru-RU" sz="1600" dirty="0"/>
          </a:p>
        </p:txBody>
      </p:sp>
      <p:pic>
        <p:nvPicPr>
          <p:cNvPr id="51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9901" y="1560204"/>
            <a:ext cx="1366969" cy="860684"/>
          </a:xfrm>
          <a:prstGeom prst="rect">
            <a:avLst/>
          </a:prstGeom>
          <a:gradFill flip="none" rotWithShape="1">
            <a:gsLst>
              <a:gs pos="36000">
                <a:schemeClr val="accent1">
                  <a:tint val="66000"/>
                  <a:satMod val="160000"/>
                  <a:alpha val="2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</p:pic>
      <p:pic>
        <p:nvPicPr>
          <p:cNvPr id="519" name="Picture 2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9771" y="1560817"/>
            <a:ext cx="1245569" cy="850633"/>
          </a:xfrm>
          <a:prstGeom prst="rect">
            <a:avLst/>
          </a:prstGeom>
          <a:gradFill flip="none" rotWithShape="1">
            <a:gsLst>
              <a:gs pos="36000">
                <a:schemeClr val="accent1">
                  <a:tint val="66000"/>
                  <a:satMod val="160000"/>
                  <a:alpha val="2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</p:pic>
      <p:pic>
        <p:nvPicPr>
          <p:cNvPr id="520" name="Picture 2"/>
          <p:cNvPicPr preferRelativeResize="0"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360" y="1495253"/>
            <a:ext cx="1444273" cy="801127"/>
          </a:xfrm>
          <a:prstGeom prst="rect">
            <a:avLst/>
          </a:prstGeom>
          <a:gradFill flip="none" rotWithShape="1">
            <a:gsLst>
              <a:gs pos="36000">
                <a:schemeClr val="accent1">
                  <a:tint val="66000"/>
                  <a:satMod val="160000"/>
                  <a:alpha val="2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</p:pic>
      <p:sp>
        <p:nvSpPr>
          <p:cNvPr id="524" name="Прямоугольник 523"/>
          <p:cNvSpPr/>
          <p:nvPr/>
        </p:nvSpPr>
        <p:spPr>
          <a:xfrm>
            <a:off x="141692" y="1412598"/>
            <a:ext cx="1074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en-US" sz="2800" dirty="0" smtClean="0"/>
              <a:t>MES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6145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31299" y="811437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 Plant Applications</a:t>
            </a:r>
            <a:r>
              <a:rPr lang="ru-RU" dirty="0" smtClean="0"/>
              <a:t>. Модуль ПРОДУКЦИЯ</a:t>
            </a:r>
            <a:endParaRPr lang="ru-RU" sz="3200" b="0" dirty="0"/>
          </a:p>
        </p:txBody>
      </p:sp>
      <p:sp>
        <p:nvSpPr>
          <p:cNvPr id="458" name="Rectangle 4"/>
          <p:cNvSpPr>
            <a:spLocks noChangeArrowheads="1"/>
          </p:cNvSpPr>
          <p:nvPr/>
        </p:nvSpPr>
        <p:spPr bwMode="auto">
          <a:xfrm>
            <a:off x="179512" y="1412776"/>
            <a:ext cx="511256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Выполнение производственного плана и отслеживание генеалогии продукции</a:t>
            </a:r>
          </a:p>
          <a:p>
            <a:pPr marL="82550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dirty="0" smtClean="0">
                <a:ea typeface="+mj-ea"/>
                <a:cs typeface="+mj-cs"/>
              </a:rPr>
              <a:t>Использование специальных экранов для отслеживания производственных заказов в соответствии с временем выполнения, и затем регулирование маршрутизации процесса и составление расписания, основанного на событиях</a:t>
            </a:r>
          </a:p>
          <a:p>
            <a:pPr marL="82550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dirty="0" smtClean="0">
                <a:ea typeface="+mj-ea"/>
                <a:cs typeface="+mj-cs"/>
              </a:rPr>
              <a:t>Продукт прослеживается на каждом шаге производства, при этом создаются подробные отчёты</a:t>
            </a:r>
          </a:p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Повышение эффективности эксплуатации, длительность цикла, улучшение управления ресурсами посредством получения возможности «проникновения в суть» и контроля всех операций в режиме реального времени</a:t>
            </a:r>
          </a:p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Получение большего дохода, удовлетворяя потребности заказчиков и правительственные постановления вследствие отчетов по генеалогии</a:t>
            </a:r>
          </a:p>
        </p:txBody>
      </p:sp>
      <p:pic>
        <p:nvPicPr>
          <p:cNvPr id="459" name="Picture 6" descr="Genealogy Packagi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8392" y="2003796"/>
            <a:ext cx="3579233" cy="315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8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31299" y="811437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 Plant Applications</a:t>
            </a:r>
            <a:r>
              <a:rPr lang="ru-RU" dirty="0" smtClean="0"/>
              <a:t>. Модуль КАЧЕСТВО</a:t>
            </a:r>
            <a:endParaRPr lang="ru-RU" sz="3200" b="0" dirty="0"/>
          </a:p>
        </p:txBody>
      </p:sp>
      <p:pic>
        <p:nvPicPr>
          <p:cNvPr id="8" name="Picture 7"/>
          <p:cNvPicPr preferRelativeResize="0">
            <a:picLocks noChangeArrowheads="1"/>
          </p:cNvPicPr>
          <p:nvPr/>
        </p:nvPicPr>
        <p:blipFill rotWithShape="1">
          <a:blip r:embed="rId3" cstate="print"/>
          <a:srcRect t="17812" r="5334" b="8034"/>
          <a:stretch/>
        </p:blipFill>
        <p:spPr bwMode="auto">
          <a:xfrm>
            <a:off x="4743912" y="2455493"/>
            <a:ext cx="4248596" cy="293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7504" y="1629816"/>
            <a:ext cx="4608512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Качественный анализ и управление продукцией и процессами</a:t>
            </a:r>
          </a:p>
          <a:p>
            <a:pPr marL="82550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 smtClean="0">
                <a:ea typeface="+mj-ea"/>
                <a:cs typeface="+mj-cs"/>
              </a:rPr>
              <a:t>Применение спецификаций на продукцию и рецептур производства</a:t>
            </a:r>
          </a:p>
          <a:p>
            <a:pPr marL="82550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 smtClean="0">
                <a:ea typeface="+mj-ea"/>
                <a:cs typeface="+mj-cs"/>
              </a:rPr>
              <a:t>Тревоги при выходе значений за границы спецификаций </a:t>
            </a:r>
          </a:p>
          <a:p>
            <a:pPr marL="82550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ru-RU" sz="2000" dirty="0" smtClean="0">
                <a:ea typeface="+mj-ea"/>
                <a:cs typeface="+mj-cs"/>
              </a:rPr>
              <a:t>Регистрация, суммирование и анализ данных по производству и качеству по производственным событиям, таким как партия, серия, позиция, серийный номер, период времени и другие</a:t>
            </a:r>
          </a:p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Повысить количество продукции и процессов, снизив брак, отходы и издержки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28524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31299" y="811437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</a:t>
            </a:r>
            <a:r>
              <a:rPr lang="ru-RU" dirty="0" smtClean="0"/>
              <a:t>. Модуль ЭФФЕКТИВНОСТЬ</a:t>
            </a:r>
            <a:endParaRPr lang="ru-RU" sz="3200" b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1629816"/>
            <a:ext cx="4392488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Более эффективное управление основными производственными ресурсами, включая персонал, оборудование и материалы, посредством всестороннего обзора функционирования производства</a:t>
            </a:r>
          </a:p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Отслеживание простоев, брака, подсчёт продукции и т.д.</a:t>
            </a:r>
          </a:p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Отслеживание и анализ общего коэффициента производительности (OEE)</a:t>
            </a:r>
          </a:p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В режиме реального времени связь событий со специфическими причинами</a:t>
            </a:r>
          </a:p>
          <a:p>
            <a:pPr marL="161925" indent="-161925">
              <a:lnSpc>
                <a:spcPct val="80000"/>
              </a:lnSpc>
              <a:spcBef>
                <a:spcPct val="20000"/>
              </a:spcBef>
            </a:pPr>
            <a:r>
              <a:rPr lang="ru-RU" sz="2000" dirty="0" smtClean="0">
                <a:ea typeface="+mj-ea"/>
                <a:cs typeface="+mj-cs"/>
              </a:rPr>
              <a:t>- Больше возможностей для сокращения потерь и затрат на производстве</a:t>
            </a:r>
          </a:p>
        </p:txBody>
      </p:sp>
      <p:pic>
        <p:nvPicPr>
          <p:cNvPr id="7" name="Picture 7"/>
          <p:cNvPicPr preferRelativeResize="0">
            <a:picLocks noChangeArrowheads="1"/>
          </p:cNvPicPr>
          <p:nvPr/>
        </p:nvPicPr>
        <p:blipFill rotWithShape="1">
          <a:blip r:embed="rId3" cstate="print"/>
          <a:srcRect l="2478" t="12592" r="4719" b="5640"/>
          <a:stretch/>
        </p:blipFill>
        <p:spPr bwMode="auto">
          <a:xfrm>
            <a:off x="4951098" y="2132856"/>
            <a:ext cx="3888432" cy="3690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3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бъект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Общая эффективность оборудования (</a:t>
            </a:r>
            <a:r>
              <a:rPr lang="en-US" dirty="0" smtClean="0"/>
              <a:t>OEE)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7604" y="2017293"/>
            <a:ext cx="900100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OEE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39752" y="2017293"/>
            <a:ext cx="1522859" cy="72008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Доступность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20272" y="2053297"/>
            <a:ext cx="1296144" cy="72008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Качество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11960" y="2023395"/>
            <a:ext cx="2356868" cy="72008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Производительность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35696" y="1772816"/>
            <a:ext cx="565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9912" y="1981289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*</a:t>
            </a:r>
            <a:endParaRPr lang="ru-RU" sz="6000" dirty="0"/>
          </a:p>
        </p:txBody>
      </p:sp>
      <p:sp>
        <p:nvSpPr>
          <p:cNvPr id="16" name="TextBox 15"/>
          <p:cNvSpPr txBox="1"/>
          <p:nvPr/>
        </p:nvSpPr>
        <p:spPr>
          <a:xfrm>
            <a:off x="6516216" y="1973738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*</a:t>
            </a:r>
            <a:endParaRPr lang="ru-RU" sz="6000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1007604" y="3284984"/>
            <a:ext cx="7308812" cy="864096"/>
            <a:chOff x="1007604" y="3284984"/>
            <a:chExt cx="7308812" cy="86409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07604" y="3356992"/>
              <a:ext cx="1836204" cy="7200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</a:rPr>
                <a:t>Доступность =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2483768" y="3284984"/>
              <a:ext cx="5832648" cy="4320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Фактически отработанное время </a:t>
              </a:r>
              <a:r>
                <a:rPr lang="en-GB" sz="2000" dirty="0">
                  <a:solidFill>
                    <a:schemeClr val="tx1"/>
                  </a:solidFill>
                </a:rPr>
                <a:t>– </a:t>
              </a:r>
              <a:r>
                <a:rPr lang="ru-RU" sz="2000" dirty="0">
                  <a:solidFill>
                    <a:schemeClr val="tx1"/>
                  </a:solidFill>
                </a:rPr>
                <a:t>Простои</a:t>
              </a: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2987824" y="3717032"/>
              <a:ext cx="48245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Скругленный прямоугольник 21"/>
            <p:cNvSpPr/>
            <p:nvPr/>
          </p:nvSpPr>
          <p:spPr>
            <a:xfrm>
              <a:off x="2771800" y="3717032"/>
              <a:ext cx="4824536" cy="4320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Общее время работы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007604" y="4365104"/>
            <a:ext cx="8100900" cy="864096"/>
            <a:chOff x="179512" y="4149080"/>
            <a:chExt cx="8100900" cy="86409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79512" y="4221088"/>
              <a:ext cx="2772308" cy="7200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Производительность</a:t>
              </a:r>
              <a:r>
                <a:rPr lang="en-GB" sz="2000" dirty="0">
                  <a:solidFill>
                    <a:schemeClr val="tx1"/>
                  </a:solidFill>
                </a:rPr>
                <a:t> </a:t>
              </a:r>
              <a:r>
                <a:rPr lang="ru-RU" sz="2000" dirty="0" smtClean="0">
                  <a:solidFill>
                    <a:schemeClr val="tx1"/>
                  </a:solidFill>
                </a:rPr>
                <a:t> =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2447764" y="4149080"/>
              <a:ext cx="5832648" cy="4320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Фактический объём продукции</a:t>
              </a:r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2951820" y="4581128"/>
              <a:ext cx="48245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Скругленный прямоугольник 26"/>
            <p:cNvSpPr/>
            <p:nvPr/>
          </p:nvSpPr>
          <p:spPr>
            <a:xfrm>
              <a:off x="2123728" y="4581128"/>
              <a:ext cx="5796644" cy="4320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7250" lvl="3" indent="0">
                <a:buNone/>
              </a:pPr>
              <a:r>
                <a:rPr lang="ru-RU" sz="2100" dirty="0">
                  <a:solidFill>
                    <a:schemeClr val="tx1"/>
                  </a:solidFill>
                </a:rPr>
                <a:t>Целевой уровень объёма производства</a:t>
              </a:r>
              <a:endParaRPr lang="en-GB" sz="2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71600" y="5517232"/>
            <a:ext cx="7308812" cy="864096"/>
            <a:chOff x="971600" y="5229200"/>
            <a:chExt cx="7308812" cy="864096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971600" y="5301208"/>
              <a:ext cx="1836204" cy="7200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</a:rPr>
                <a:t>Качество =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2447764" y="5229200"/>
              <a:ext cx="5832648" cy="4320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Объём продукции хорошего качества</a:t>
              </a: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2951820" y="5661248"/>
              <a:ext cx="48245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Скругленный прямоугольник 30"/>
            <p:cNvSpPr/>
            <p:nvPr/>
          </p:nvSpPr>
          <p:spPr>
            <a:xfrm>
              <a:off x="2843808" y="5661248"/>
              <a:ext cx="4824536" cy="4320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Фактический объём продукции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2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auto">
          <a:xfrm>
            <a:off x="559278" y="836712"/>
            <a:ext cx="7924800" cy="162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noFill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</a:t>
            </a:r>
            <a:r>
              <a:rPr lang="en-US" dirty="0" smtClean="0"/>
              <a:t>GE OEE?</a:t>
            </a:r>
            <a:endParaRPr lang="ru-RU" sz="3200" b="0" dirty="0"/>
          </a:p>
        </p:txBody>
      </p:sp>
      <p:pic>
        <p:nvPicPr>
          <p:cNvPr id="4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4656" y="1985608"/>
            <a:ext cx="3347864" cy="2235480"/>
          </a:xfrm>
          <a:prstGeom prst="rect">
            <a:avLst/>
          </a:prstGeom>
          <a:gradFill flip="none" rotWithShape="1">
            <a:gsLst>
              <a:gs pos="36000">
                <a:schemeClr val="accent1">
                  <a:tint val="66000"/>
                  <a:satMod val="160000"/>
                  <a:alpha val="2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/>
          </a:sp3d>
        </p:spPr>
      </p:pic>
      <p:sp>
        <p:nvSpPr>
          <p:cNvPr id="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89932" y="1361864"/>
            <a:ext cx="6226283" cy="4011352"/>
          </a:xfrm>
        </p:spPr>
        <p:txBody>
          <a:bodyPr>
            <a:noAutofit/>
          </a:bodyPr>
          <a:lstStyle/>
          <a:p>
            <a:r>
              <a:rPr lang="ru-RU" sz="1800" b="0" dirty="0" smtClean="0"/>
              <a:t>Лучший в своём классе продукт, включающий в себя:</a:t>
            </a:r>
            <a:endParaRPr lang="en-US" sz="1800" b="0" dirty="0" smtClean="0"/>
          </a:p>
          <a:p>
            <a:pPr>
              <a:buFont typeface="Arial" pitchFamily="34" charset="0"/>
              <a:buChar char="•"/>
            </a:pPr>
            <a:r>
              <a:rPr lang="ru-RU" sz="1800" b="0" dirty="0" smtClean="0"/>
              <a:t> Контроль и мониторинг общей эффективности оборудования и дополнительных </a:t>
            </a:r>
            <a:r>
              <a:rPr lang="en-US" sz="1800" b="0" dirty="0" smtClean="0"/>
              <a:t>KPI </a:t>
            </a:r>
            <a:r>
              <a:rPr lang="ru-RU" sz="1800" b="0" dirty="0" smtClean="0"/>
              <a:t>(ключевых показателей эффективности)</a:t>
            </a:r>
          </a:p>
          <a:p>
            <a:pPr indent="0"/>
            <a:endParaRPr lang="ru-RU" sz="1800" b="0" dirty="0" smtClean="0"/>
          </a:p>
          <a:p>
            <a:pPr>
              <a:buFont typeface="Arial" pitchFamily="34" charset="0"/>
              <a:buChar char="•"/>
            </a:pPr>
            <a:r>
              <a:rPr lang="ru-RU" sz="1800" b="0" dirty="0" smtClean="0"/>
              <a:t> Выявление и анализ причин для формирования картины по производственной деятельности</a:t>
            </a:r>
          </a:p>
          <a:p>
            <a:pPr indent="0"/>
            <a:endParaRPr lang="en-US" sz="1800" b="0" dirty="0" smtClean="0"/>
          </a:p>
          <a:p>
            <a:pPr>
              <a:buFont typeface="Arial" pitchFamily="34" charset="0"/>
              <a:buChar char="•"/>
            </a:pPr>
            <a:r>
              <a:rPr lang="ru-RU" sz="1800" b="0" dirty="0" smtClean="0"/>
              <a:t> Использование стандартных и специальных оперативных отчётов,  а также панелей управления для принятия решений в режиме реального времени</a:t>
            </a:r>
            <a:endParaRPr lang="en-US" sz="1800" b="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199583"/>
            <a:ext cx="9144000" cy="461665"/>
          </a:xfrm>
          <a:prstGeom prst="rect">
            <a:avLst/>
          </a:prstGeom>
          <a:solidFill>
            <a:srgbClr val="3B73B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Проверенные и измеренные клиентами результаты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797713"/>
            <a:ext cx="82126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 smtClean="0"/>
              <a:t>39% - Сокращение </a:t>
            </a:r>
            <a:r>
              <a:rPr lang="ru-RU" sz="2000" b="1" dirty="0"/>
              <a:t>времени </a:t>
            </a:r>
            <a:r>
              <a:rPr lang="ru-RU" sz="2000" b="1" dirty="0" smtClean="0"/>
              <a:t>простоев</a:t>
            </a:r>
          </a:p>
          <a:p>
            <a:pPr>
              <a:defRPr/>
            </a:pPr>
            <a:r>
              <a:rPr lang="ru-RU" sz="2000" b="1" dirty="0" smtClean="0"/>
              <a:t>35% - Повышение </a:t>
            </a:r>
            <a:r>
              <a:rPr lang="ru-RU" sz="2000" b="1" dirty="0"/>
              <a:t>общей эффективности оборудования на предприятии</a:t>
            </a:r>
            <a:endParaRPr lang="en-US" sz="2000" b="1" dirty="0"/>
          </a:p>
          <a:p>
            <a:pPr>
              <a:defRPr/>
            </a:pPr>
            <a:r>
              <a:rPr lang="ru-RU" sz="2000" b="1" kern="0" dirty="0" smtClean="0"/>
              <a:t>5% - Увеличение </a:t>
            </a:r>
            <a:r>
              <a:rPr lang="ru-RU" sz="2000" b="1" kern="0" dirty="0"/>
              <a:t>выхода </a:t>
            </a:r>
            <a:r>
              <a:rPr lang="ru-RU" sz="2000" b="1" kern="0" dirty="0" smtClean="0"/>
              <a:t>продукции</a:t>
            </a:r>
            <a:endParaRPr lang="en-US" sz="2000" b="1" kern="0" dirty="0"/>
          </a:p>
        </p:txBody>
      </p:sp>
    </p:spTree>
    <p:extLst>
      <p:ext uri="{BB962C8B-B14F-4D97-AF65-F5344CB8AC3E}">
        <p14:creationId xmlns:p14="http://schemas.microsoft.com/office/powerpoint/2010/main" val="2045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лист_0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итульный лист_0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нутренне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Заключительный лист_0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Заключительный лист_0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13382</TotalTime>
  <Words>1499</Words>
  <Application>Microsoft Office PowerPoint</Application>
  <PresentationFormat>Экран (4:3)</PresentationFormat>
  <Paragraphs>344</Paragraphs>
  <Slides>40</Slides>
  <Notes>34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5" baseType="lpstr">
      <vt:lpstr>ＭＳ Ｐゴシック</vt:lpstr>
      <vt:lpstr>Arial</vt:lpstr>
      <vt:lpstr>Calibri</vt:lpstr>
      <vt:lpstr>GE Inspira</vt:lpstr>
      <vt:lpstr>GE Inspira Pitch</vt:lpstr>
      <vt:lpstr>GE Inspira Sans</vt:lpstr>
      <vt:lpstr>Noteworthy Light</vt:lpstr>
      <vt:lpstr>Wingdings</vt:lpstr>
      <vt:lpstr>Титульный лист_01</vt:lpstr>
      <vt:lpstr>Титульный лист_02</vt:lpstr>
      <vt:lpstr>Внутреннее оформление</vt:lpstr>
      <vt:lpstr>Заключительный лист_01</vt:lpstr>
      <vt:lpstr>Заключительный лист_02</vt:lpstr>
      <vt:lpstr>Специальное оформление</vt:lpstr>
      <vt:lpstr>CorelDRAW</vt:lpstr>
      <vt:lpstr>Цифровые технологии для управления производством:  MES/LIMS, цифровые двойники оборудования/процессов</vt:lpstr>
      <vt:lpstr>Наиболее ценный ресурс Заказчика это данные</vt:lpstr>
      <vt:lpstr>Направления повышения эффективности производства</vt:lpstr>
      <vt:lpstr>MES в структуре предприятия</vt:lpstr>
      <vt:lpstr>GE Plant Applications. Модуль ПРОДУКЦИЯ</vt:lpstr>
      <vt:lpstr>GE Plant Applications. Модуль КАЧЕСТВО</vt:lpstr>
      <vt:lpstr>MES. Модуль ЭФФЕКТИВНОСТЬ</vt:lpstr>
      <vt:lpstr>Общая эффективность оборудования (OEE) </vt:lpstr>
      <vt:lpstr>Что такое GE OEE?</vt:lpstr>
      <vt:lpstr>MES. Оперативная сводка с детализацией</vt:lpstr>
      <vt:lpstr>Применение Показателя общей эффективности оборудования </vt:lpstr>
      <vt:lpstr>MES. Анализ простоев</vt:lpstr>
      <vt:lpstr>Что такое LIMS?</vt:lpstr>
      <vt:lpstr>LIMS. Единая корпоративная система качества</vt:lpstr>
      <vt:lpstr>Презентация PowerPoint</vt:lpstr>
      <vt:lpstr>Повышение качества управления</vt:lpstr>
      <vt:lpstr>Традиционная система управления</vt:lpstr>
      <vt:lpstr>Advanced Process Control</vt:lpstr>
      <vt:lpstr>Построение и применение модели технологического процесса</vt:lpstr>
      <vt:lpstr>Моделирование и анализ процесса</vt:lpstr>
      <vt:lpstr>Решение на базе GE Csense: 3 уровня</vt:lpstr>
      <vt:lpstr>Интеграция модели с системой управления</vt:lpstr>
      <vt:lpstr>«Виртуальный анализатор» -  когда измерить не получается…а надо</vt:lpstr>
      <vt:lpstr>Поташная очистка пирогаза</vt:lpstr>
      <vt:lpstr>Шаг 1: Анализ лабораторных измерений</vt:lpstr>
      <vt:lpstr>Шаг 2: Загрузка статистических данных</vt:lpstr>
      <vt:lpstr>CSense: Результаты моделирования</vt:lpstr>
      <vt:lpstr>CSense: Разработка виртуального анализатора состава газов</vt:lpstr>
      <vt:lpstr>CSense: Применение моделей</vt:lpstr>
      <vt:lpstr>Презентация PowerPoint</vt:lpstr>
      <vt:lpstr>Проактивное применение GE APM.  Повышение надежности</vt:lpstr>
      <vt:lpstr>Принцип работы SmartSignal</vt:lpstr>
      <vt:lpstr>Как это работает: Поддержка нескольких датчиков, динамический эмпирический анализ в режиме реального времени</vt:lpstr>
      <vt:lpstr>SmartSignal. Построение модели</vt:lpstr>
      <vt:lpstr>Статистика для обучения модели –  базируется на штатной работе</vt:lpstr>
      <vt:lpstr>Шаблоны поведения оборудования  при неисправности</vt:lpstr>
      <vt:lpstr>Шаблоны SmartSignal</vt:lpstr>
      <vt:lpstr>Примеры готовых библиотек/шаблонов оборудования</vt:lpstr>
      <vt:lpstr>Пользователь открывает для себя новое понимание и скрытые ресурсы производства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@JUST КИМ</dc:title>
  <dc:creator>Shvedova</dc:creator>
  <cp:lastModifiedBy>RePack by Diakov</cp:lastModifiedBy>
  <cp:revision>551</cp:revision>
  <dcterms:created xsi:type="dcterms:W3CDTF">2013-03-12T08:01:13Z</dcterms:created>
  <dcterms:modified xsi:type="dcterms:W3CDTF">2018-04-25T04:39:06Z</dcterms:modified>
</cp:coreProperties>
</file>