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42"/>
  </p:notes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8" r:id="rId10"/>
    <p:sldId id="264" r:id="rId11"/>
    <p:sldId id="265" r:id="rId12"/>
    <p:sldId id="266" r:id="rId13"/>
    <p:sldId id="267" r:id="rId14"/>
    <p:sldId id="269" r:id="rId15"/>
    <p:sldId id="271" r:id="rId16"/>
    <p:sldId id="272" r:id="rId17"/>
    <p:sldId id="296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95" r:id="rId26"/>
    <p:sldId id="284" r:id="rId27"/>
    <p:sldId id="285" r:id="rId28"/>
    <p:sldId id="302" r:id="rId29"/>
    <p:sldId id="304" r:id="rId30"/>
    <p:sldId id="300" r:id="rId31"/>
    <p:sldId id="303" r:id="rId32"/>
    <p:sldId id="299" r:id="rId33"/>
    <p:sldId id="297" r:id="rId34"/>
    <p:sldId id="298" r:id="rId35"/>
    <p:sldId id="301" r:id="rId36"/>
    <p:sldId id="289" r:id="rId37"/>
    <p:sldId id="290" r:id="rId38"/>
    <p:sldId id="291" r:id="rId39"/>
    <p:sldId id="292" r:id="rId40"/>
    <p:sldId id="293" r:id="rId41"/>
  </p:sldIdLst>
  <p:sldSz cx="12204700" cy="6845300"/>
  <p:notesSz cx="12204700" cy="6845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95"/>
    <a:srgbClr val="9395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59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796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13563" y="0"/>
            <a:ext cx="5287962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1D33D-59B9-4C58-9578-7E7ED8CF35D1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43363" y="855663"/>
            <a:ext cx="4117975" cy="2309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20788" y="3294063"/>
            <a:ext cx="9763125" cy="2695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528796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13563" y="6502400"/>
            <a:ext cx="5287962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3ADF4-F64D-4BDC-B8B2-1B52DF472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660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22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519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298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319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17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19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300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591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800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442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22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793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94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490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715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608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96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375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067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823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908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65BC7-507F-40A7-A7CD-95AADBE3E490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09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891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65BC7-507F-40A7-A7CD-95AADBE3E490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075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486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2840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1676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091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5477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2635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2263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61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714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651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525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878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538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696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3ADF4-F64D-4BDC-B8B2-1B52DF4722C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36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5352" y="2122043"/>
            <a:ext cx="10373995" cy="1437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0705" y="3833368"/>
            <a:ext cx="8543290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Фото+описание+надзаголово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4371763" y="2452900"/>
            <a:ext cx="3461177" cy="3917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" y="1373814"/>
            <a:ext cx="247908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sz="half" idx="11" hasCustomPrompt="1"/>
          </p:nvPr>
        </p:nvSpPr>
        <p:spPr>
          <a:xfrm>
            <a:off x="443374" y="1373815"/>
            <a:ext cx="9984652" cy="380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5" b="1" spc="0" baseline="0">
                <a:solidFill>
                  <a:srgbClr val="000000"/>
                </a:solidFill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761327" y="1373814"/>
            <a:ext cx="443373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12" name="Рисунок 2"/>
          <p:cNvSpPr>
            <a:spLocks noGrp="1"/>
          </p:cNvSpPr>
          <p:nvPr>
            <p:ph type="pic" idx="13"/>
          </p:nvPr>
        </p:nvSpPr>
        <p:spPr>
          <a:xfrm>
            <a:off x="8265189" y="2452900"/>
            <a:ext cx="3496138" cy="3917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endParaRPr lang="ru-RU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0" hasCustomPrompt="1"/>
          </p:nvPr>
        </p:nvSpPr>
        <p:spPr>
          <a:xfrm>
            <a:off x="443375" y="2452900"/>
            <a:ext cx="3461177" cy="3917032"/>
          </a:xfrm>
          <a:prstGeom prst="rect">
            <a:avLst/>
          </a:prstGeom>
        </p:spPr>
        <p:txBody>
          <a:bodyPr/>
          <a:lstStyle>
            <a:lvl1pPr>
              <a:spcBef>
                <a:spcPts val="599"/>
              </a:spcBef>
              <a:defRPr sz="1397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Образец списка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443374" y="867549"/>
            <a:ext cx="9984652" cy="313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НАДЗАГОЛОВОК (объединяющий разные заголовки)</a:t>
            </a: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880" y="340164"/>
            <a:ext cx="1172794" cy="3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617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62">
          <p15:clr>
            <a:srgbClr val="FBAE40"/>
          </p15:clr>
        </p15:guide>
        <p15:guide id="2" orient="horz" pos="867">
          <p15:clr>
            <a:srgbClr val="5ACBF0"/>
          </p15:clr>
        </p15:guide>
        <p15:guide id="3" orient="horz" pos="15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+описа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880" y="340164"/>
            <a:ext cx="1172794" cy="382396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" y="1373814"/>
            <a:ext cx="247908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sz="half" idx="11" hasCustomPrompt="1"/>
          </p:nvPr>
        </p:nvSpPr>
        <p:spPr>
          <a:xfrm>
            <a:off x="443374" y="1373815"/>
            <a:ext cx="9984652" cy="380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5" b="1" spc="0" baseline="0">
                <a:solidFill>
                  <a:srgbClr val="000000"/>
                </a:solidFill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761327" y="1373814"/>
            <a:ext cx="443373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12" name="Рисунок 2"/>
          <p:cNvSpPr>
            <a:spLocks noGrp="1"/>
          </p:cNvSpPr>
          <p:nvPr>
            <p:ph type="pic" idx="13"/>
          </p:nvPr>
        </p:nvSpPr>
        <p:spPr>
          <a:xfrm>
            <a:off x="8265189" y="2452900"/>
            <a:ext cx="3496138" cy="3917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endParaRPr lang="ru-RU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0" hasCustomPrompt="1"/>
          </p:nvPr>
        </p:nvSpPr>
        <p:spPr>
          <a:xfrm>
            <a:off x="443375" y="2452900"/>
            <a:ext cx="3461177" cy="3917032"/>
          </a:xfrm>
          <a:prstGeom prst="rect">
            <a:avLst/>
          </a:prstGeom>
        </p:spPr>
        <p:txBody>
          <a:bodyPr/>
          <a:lstStyle>
            <a:lvl1pPr>
              <a:spcBef>
                <a:spcPts val="599"/>
              </a:spcBef>
              <a:defRPr sz="1397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Образец списка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443374" y="867549"/>
            <a:ext cx="9984652" cy="313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НАДЗАГОЛОВОК (объединяющий разные заголовки)</a:t>
            </a:r>
          </a:p>
        </p:txBody>
      </p:sp>
      <p:sp>
        <p:nvSpPr>
          <p:cNvPr id="14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71763" y="2452899"/>
            <a:ext cx="3461177" cy="3917032"/>
          </a:xfrm>
          <a:prstGeom prst="rect">
            <a:avLst/>
          </a:prstGeom>
        </p:spPr>
        <p:txBody>
          <a:bodyPr/>
          <a:lstStyle>
            <a:lvl1pPr>
              <a:spcBef>
                <a:spcPts val="599"/>
              </a:spcBef>
              <a:defRPr sz="1397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Образец списка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014655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62">
          <p15:clr>
            <a:srgbClr val="FBAE40"/>
          </p15:clr>
        </p15:guide>
        <p15:guide id="2" orient="horz" pos="867">
          <p15:clr>
            <a:srgbClr val="5ACBF0"/>
          </p15:clr>
        </p15:guide>
        <p15:guide id="3" orient="horz" pos="154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ото с описанием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443374" y="4109195"/>
            <a:ext cx="3461177" cy="1733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" y="1373814"/>
            <a:ext cx="247908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sz="half" idx="11" hasCustomPrompt="1"/>
          </p:nvPr>
        </p:nvSpPr>
        <p:spPr>
          <a:xfrm>
            <a:off x="443374" y="1373815"/>
            <a:ext cx="9984652" cy="380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5" b="1" spc="0" baseline="0">
                <a:solidFill>
                  <a:srgbClr val="000000"/>
                </a:solidFill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761327" y="1373814"/>
            <a:ext cx="443373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0" hasCustomPrompt="1"/>
          </p:nvPr>
        </p:nvSpPr>
        <p:spPr>
          <a:xfrm>
            <a:off x="443375" y="2668400"/>
            <a:ext cx="3461177" cy="1191267"/>
          </a:xfrm>
          <a:prstGeom prst="rect">
            <a:avLst/>
          </a:prstGeom>
        </p:spPr>
        <p:txBody>
          <a:bodyPr/>
          <a:lstStyle>
            <a:lvl1pPr>
              <a:spcBef>
                <a:spcPts val="599"/>
              </a:spcBef>
              <a:defRPr sz="1397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Образец списка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443374" y="2015561"/>
            <a:ext cx="9984652" cy="313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ПОДЗАГОЛОВОК</a:t>
            </a:r>
          </a:p>
        </p:txBody>
      </p:sp>
      <p:sp>
        <p:nvSpPr>
          <p:cNvPr id="14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443375" y="6156902"/>
            <a:ext cx="3461177" cy="21302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99"/>
              </a:spcBef>
              <a:buNone/>
              <a:defRPr sz="1198" i="1" baseline="0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Подпись к фото</a:t>
            </a:r>
          </a:p>
        </p:txBody>
      </p:sp>
      <p:sp>
        <p:nvSpPr>
          <p:cNvPr id="15" name="Рисунок 2"/>
          <p:cNvSpPr>
            <a:spLocks noGrp="1"/>
          </p:cNvSpPr>
          <p:nvPr>
            <p:ph type="pic" idx="16" hasCustomPrompt="1"/>
          </p:nvPr>
        </p:nvSpPr>
        <p:spPr>
          <a:xfrm>
            <a:off x="4371760" y="4109195"/>
            <a:ext cx="3461177" cy="1733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6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71762" y="2668400"/>
            <a:ext cx="3461177" cy="1191267"/>
          </a:xfrm>
          <a:prstGeom prst="rect">
            <a:avLst/>
          </a:prstGeom>
        </p:spPr>
        <p:txBody>
          <a:bodyPr/>
          <a:lstStyle>
            <a:lvl1pPr>
              <a:spcBef>
                <a:spcPts val="599"/>
              </a:spcBef>
              <a:defRPr sz="1397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Образец списка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17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4371762" y="6156902"/>
            <a:ext cx="3461177" cy="21302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99"/>
              </a:spcBef>
              <a:buNone/>
              <a:defRPr sz="1198" i="1" baseline="0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Подпись к фото</a:t>
            </a:r>
          </a:p>
        </p:txBody>
      </p:sp>
      <p:sp>
        <p:nvSpPr>
          <p:cNvPr id="18" name="Рисунок 2"/>
          <p:cNvSpPr>
            <a:spLocks noGrp="1"/>
          </p:cNvSpPr>
          <p:nvPr>
            <p:ph type="pic" idx="19" hasCustomPrompt="1"/>
          </p:nvPr>
        </p:nvSpPr>
        <p:spPr>
          <a:xfrm>
            <a:off x="8265188" y="4109195"/>
            <a:ext cx="3496139" cy="1733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20" hasCustomPrompt="1"/>
          </p:nvPr>
        </p:nvSpPr>
        <p:spPr>
          <a:xfrm>
            <a:off x="8265189" y="2668400"/>
            <a:ext cx="3496139" cy="1191267"/>
          </a:xfrm>
          <a:prstGeom prst="rect">
            <a:avLst/>
          </a:prstGeom>
        </p:spPr>
        <p:txBody>
          <a:bodyPr/>
          <a:lstStyle>
            <a:lvl1pPr>
              <a:spcBef>
                <a:spcPts val="599"/>
              </a:spcBef>
              <a:defRPr sz="1397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Образец списка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20" name="Текст 18"/>
          <p:cNvSpPr>
            <a:spLocks noGrp="1"/>
          </p:cNvSpPr>
          <p:nvPr>
            <p:ph type="body" sz="quarter" idx="21" hasCustomPrompt="1"/>
          </p:nvPr>
        </p:nvSpPr>
        <p:spPr>
          <a:xfrm>
            <a:off x="8265189" y="6156902"/>
            <a:ext cx="3496139" cy="21302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99"/>
              </a:spcBef>
              <a:buNone/>
              <a:defRPr sz="1198" i="1" baseline="0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Подпись к фото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880" y="340164"/>
            <a:ext cx="1172794" cy="3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032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62">
          <p15:clr>
            <a:srgbClr val="FBAE40"/>
          </p15:clr>
        </p15:guide>
        <p15:guide id="2" orient="horz" pos="867">
          <p15:clr>
            <a:srgbClr val="5ACBF0"/>
          </p15:clr>
        </p15:guide>
        <p15:guide id="3" orient="horz" pos="16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уппы приборов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" y="1373814"/>
            <a:ext cx="247908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sz="half" idx="11" hasCustomPrompt="1"/>
          </p:nvPr>
        </p:nvSpPr>
        <p:spPr>
          <a:xfrm>
            <a:off x="443374" y="1373815"/>
            <a:ext cx="9984652" cy="380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5" b="1" spc="0" baseline="0">
                <a:solidFill>
                  <a:srgbClr val="000000"/>
                </a:solidFill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761327" y="1373814"/>
            <a:ext cx="443373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11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1004559" y="2942857"/>
            <a:ext cx="2338806" cy="11715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ru-RU" dirty="0" smtClean="0"/>
              <a:t>Фото прибора 1 </a:t>
            </a:r>
            <a:endParaRPr lang="ru-RU" dirty="0"/>
          </a:p>
        </p:txBody>
      </p:sp>
      <p:sp>
        <p:nvSpPr>
          <p:cNvPr id="14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443375" y="4222154"/>
            <a:ext cx="3461177" cy="21302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99"/>
              </a:spcBef>
              <a:buNone/>
              <a:defRPr sz="1198" i="1" baseline="0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Подпись к фото прибора 1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24" hasCustomPrompt="1"/>
          </p:nvPr>
        </p:nvSpPr>
        <p:spPr>
          <a:xfrm>
            <a:off x="443375" y="2238632"/>
            <a:ext cx="3461177" cy="38029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198" b="0" spc="100" baseline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ПОДЗАГОЛОВОК 1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25" hasCustomPrompt="1"/>
          </p:nvPr>
        </p:nvSpPr>
        <p:spPr>
          <a:xfrm>
            <a:off x="4371763" y="2238632"/>
            <a:ext cx="3461177" cy="38029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198" b="0" spc="100" baseline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ПОДЗАГОЛОВОК 2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6" hasCustomPrompt="1"/>
          </p:nvPr>
        </p:nvSpPr>
        <p:spPr>
          <a:xfrm>
            <a:off x="8265189" y="2238632"/>
            <a:ext cx="3496138" cy="38029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198" b="0" spc="100" baseline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ПОДЗАГОЛОВОК 3</a:t>
            </a:r>
          </a:p>
        </p:txBody>
      </p:sp>
      <p:sp>
        <p:nvSpPr>
          <p:cNvPr id="25" name="Рисунок 2"/>
          <p:cNvSpPr>
            <a:spLocks noGrp="1"/>
          </p:cNvSpPr>
          <p:nvPr>
            <p:ph type="pic" idx="27" hasCustomPrompt="1"/>
          </p:nvPr>
        </p:nvSpPr>
        <p:spPr>
          <a:xfrm>
            <a:off x="1004559" y="4877607"/>
            <a:ext cx="2338806" cy="11715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ru-RU" dirty="0" smtClean="0"/>
              <a:t>Фото прибора 2</a:t>
            </a:r>
            <a:endParaRPr lang="ru-RU" dirty="0"/>
          </a:p>
        </p:txBody>
      </p:sp>
      <p:sp>
        <p:nvSpPr>
          <p:cNvPr id="26" name="Текст 18"/>
          <p:cNvSpPr>
            <a:spLocks noGrp="1"/>
          </p:cNvSpPr>
          <p:nvPr>
            <p:ph type="body" sz="quarter" idx="28" hasCustomPrompt="1"/>
          </p:nvPr>
        </p:nvSpPr>
        <p:spPr>
          <a:xfrm>
            <a:off x="443375" y="6156903"/>
            <a:ext cx="3461177" cy="21302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99"/>
              </a:spcBef>
              <a:buNone/>
              <a:defRPr sz="1198" i="1" baseline="0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Подпись к фото прибора 2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idx="29" hasCustomPrompt="1"/>
          </p:nvPr>
        </p:nvSpPr>
        <p:spPr>
          <a:xfrm>
            <a:off x="4932947" y="2942857"/>
            <a:ext cx="2338806" cy="11715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ru-RU" dirty="0" smtClean="0"/>
              <a:t>Фото прибора 1 </a:t>
            </a:r>
            <a:endParaRPr lang="ru-RU" dirty="0"/>
          </a:p>
        </p:txBody>
      </p:sp>
      <p:sp>
        <p:nvSpPr>
          <p:cNvPr id="28" name="Текст 18"/>
          <p:cNvSpPr>
            <a:spLocks noGrp="1"/>
          </p:cNvSpPr>
          <p:nvPr>
            <p:ph type="body" sz="quarter" idx="30" hasCustomPrompt="1"/>
          </p:nvPr>
        </p:nvSpPr>
        <p:spPr>
          <a:xfrm>
            <a:off x="4371763" y="4222154"/>
            <a:ext cx="3461177" cy="21302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99"/>
              </a:spcBef>
              <a:buNone/>
              <a:defRPr sz="1198" i="1" baseline="0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Подпись к фото прибора 1</a:t>
            </a:r>
          </a:p>
        </p:txBody>
      </p:sp>
      <p:sp>
        <p:nvSpPr>
          <p:cNvPr id="29" name="Рисунок 2"/>
          <p:cNvSpPr>
            <a:spLocks noGrp="1"/>
          </p:cNvSpPr>
          <p:nvPr>
            <p:ph type="pic" idx="31" hasCustomPrompt="1"/>
          </p:nvPr>
        </p:nvSpPr>
        <p:spPr>
          <a:xfrm>
            <a:off x="4932947" y="4877607"/>
            <a:ext cx="2338806" cy="11715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ru-RU" dirty="0" smtClean="0"/>
              <a:t>Фото прибора 2</a:t>
            </a:r>
            <a:endParaRPr lang="ru-RU" dirty="0"/>
          </a:p>
        </p:txBody>
      </p:sp>
      <p:sp>
        <p:nvSpPr>
          <p:cNvPr id="30" name="Текст 18"/>
          <p:cNvSpPr>
            <a:spLocks noGrp="1"/>
          </p:cNvSpPr>
          <p:nvPr>
            <p:ph type="body" sz="quarter" idx="32" hasCustomPrompt="1"/>
          </p:nvPr>
        </p:nvSpPr>
        <p:spPr>
          <a:xfrm>
            <a:off x="4371763" y="6156903"/>
            <a:ext cx="3461177" cy="21302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99"/>
              </a:spcBef>
              <a:buNone/>
              <a:defRPr sz="1198" i="1" baseline="0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Подпись к фото прибора 2</a:t>
            </a:r>
          </a:p>
        </p:txBody>
      </p:sp>
      <p:sp>
        <p:nvSpPr>
          <p:cNvPr id="31" name="Рисунок 2"/>
          <p:cNvSpPr>
            <a:spLocks noGrp="1"/>
          </p:cNvSpPr>
          <p:nvPr>
            <p:ph type="pic" idx="33" hasCustomPrompt="1"/>
          </p:nvPr>
        </p:nvSpPr>
        <p:spPr>
          <a:xfrm>
            <a:off x="8826373" y="2942857"/>
            <a:ext cx="2338806" cy="11715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ru-RU" dirty="0" smtClean="0"/>
              <a:t>Фото прибора 1</a:t>
            </a:r>
            <a:endParaRPr lang="ru-RU" dirty="0"/>
          </a:p>
        </p:txBody>
      </p:sp>
      <p:sp>
        <p:nvSpPr>
          <p:cNvPr id="32" name="Текст 18"/>
          <p:cNvSpPr>
            <a:spLocks noGrp="1"/>
          </p:cNvSpPr>
          <p:nvPr>
            <p:ph type="body" sz="quarter" idx="34" hasCustomPrompt="1"/>
          </p:nvPr>
        </p:nvSpPr>
        <p:spPr>
          <a:xfrm>
            <a:off x="8265189" y="4222154"/>
            <a:ext cx="3461177" cy="21302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99"/>
              </a:spcBef>
              <a:buNone/>
              <a:defRPr sz="1198" i="1" baseline="0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Подпись к фото прибора 1</a:t>
            </a:r>
          </a:p>
        </p:txBody>
      </p:sp>
      <p:sp>
        <p:nvSpPr>
          <p:cNvPr id="33" name="Рисунок 2"/>
          <p:cNvSpPr>
            <a:spLocks noGrp="1"/>
          </p:cNvSpPr>
          <p:nvPr>
            <p:ph type="pic" idx="35" hasCustomPrompt="1"/>
          </p:nvPr>
        </p:nvSpPr>
        <p:spPr>
          <a:xfrm>
            <a:off x="8826373" y="4877607"/>
            <a:ext cx="2338806" cy="11715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ru-RU" dirty="0" smtClean="0"/>
              <a:t>Фото прибора 2</a:t>
            </a:r>
            <a:endParaRPr lang="ru-RU" dirty="0"/>
          </a:p>
        </p:txBody>
      </p:sp>
      <p:sp>
        <p:nvSpPr>
          <p:cNvPr id="34" name="Текст 18"/>
          <p:cNvSpPr>
            <a:spLocks noGrp="1"/>
          </p:cNvSpPr>
          <p:nvPr>
            <p:ph type="body" sz="quarter" idx="36" hasCustomPrompt="1"/>
          </p:nvPr>
        </p:nvSpPr>
        <p:spPr>
          <a:xfrm>
            <a:off x="8265189" y="6156903"/>
            <a:ext cx="3461177" cy="21302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99"/>
              </a:spcBef>
              <a:buNone/>
              <a:defRPr sz="1198" i="1" baseline="0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Подпись к фото прибора 2</a:t>
            </a:r>
          </a:p>
        </p:txBody>
      </p:sp>
      <p:sp>
        <p:nvSpPr>
          <p:cNvPr id="35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443374" y="867549"/>
            <a:ext cx="9984652" cy="313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НАДЗАГОЛОВОК (объединяющий разные заголовки)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880" y="340164"/>
            <a:ext cx="1172794" cy="3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761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62">
          <p15:clr>
            <a:srgbClr val="FBAE40"/>
          </p15:clr>
        </p15:guide>
        <p15:guide id="2" orient="horz" pos="867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таблицы+надзаголово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" y="1373814"/>
            <a:ext cx="247908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sz="half" idx="11" hasCustomPrompt="1"/>
          </p:nvPr>
        </p:nvSpPr>
        <p:spPr>
          <a:xfrm>
            <a:off x="443374" y="1373815"/>
            <a:ext cx="9984652" cy="380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5" b="1" spc="0" baseline="0">
                <a:solidFill>
                  <a:srgbClr val="000000"/>
                </a:solidFill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761327" y="1373814"/>
            <a:ext cx="443373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35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443374" y="867549"/>
            <a:ext cx="9984652" cy="313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НАДЗАГОЛОВОК (объединяющий разные заголовки)</a:t>
            </a:r>
          </a:p>
        </p:txBody>
      </p:sp>
      <p:sp>
        <p:nvSpPr>
          <p:cNvPr id="5" name="Таблица 4"/>
          <p:cNvSpPr>
            <a:spLocks noGrp="1"/>
          </p:cNvSpPr>
          <p:nvPr>
            <p:ph type="tbl" sz="quarter" idx="15"/>
          </p:nvPr>
        </p:nvSpPr>
        <p:spPr>
          <a:xfrm>
            <a:off x="443374" y="2459504"/>
            <a:ext cx="7389565" cy="39104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97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8" name="Текст 18"/>
          <p:cNvSpPr>
            <a:spLocks noGrp="1"/>
          </p:cNvSpPr>
          <p:nvPr>
            <p:ph type="body" sz="quarter" idx="10" hasCustomPrompt="1"/>
          </p:nvPr>
        </p:nvSpPr>
        <p:spPr>
          <a:xfrm>
            <a:off x="8265189" y="2459504"/>
            <a:ext cx="3461177" cy="3917032"/>
          </a:xfrm>
          <a:prstGeom prst="rect">
            <a:avLst/>
          </a:prstGeom>
        </p:spPr>
        <p:txBody>
          <a:bodyPr/>
          <a:lstStyle>
            <a:lvl1pPr>
              <a:spcBef>
                <a:spcPts val="599"/>
              </a:spcBef>
              <a:defRPr sz="1397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Образец списка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pic>
        <p:nvPicPr>
          <p:cNvPr id="39" name="Рисунок 3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880" y="340164"/>
            <a:ext cx="1172794" cy="3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6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62">
          <p15:clr>
            <a:srgbClr val="FBAE40"/>
          </p15:clr>
        </p15:guide>
        <p15:guide id="2" orient="horz" pos="867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на цветных плашках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" y="1373814"/>
            <a:ext cx="247908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sz="half" idx="11" hasCustomPrompt="1"/>
          </p:nvPr>
        </p:nvSpPr>
        <p:spPr>
          <a:xfrm>
            <a:off x="443374" y="1373815"/>
            <a:ext cx="9984652" cy="380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5" b="1" spc="0" baseline="0">
                <a:solidFill>
                  <a:srgbClr val="000000"/>
                </a:solidFill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761327" y="1373814"/>
            <a:ext cx="443373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22" name="Текст 3"/>
          <p:cNvSpPr>
            <a:spLocks noGrp="1"/>
          </p:cNvSpPr>
          <p:nvPr>
            <p:ph type="body" sz="half" idx="24" hasCustomPrompt="1"/>
          </p:nvPr>
        </p:nvSpPr>
        <p:spPr>
          <a:xfrm>
            <a:off x="443375" y="2695256"/>
            <a:ext cx="3719071" cy="1837338"/>
          </a:xfrm>
          <a:prstGeom prst="rect">
            <a:avLst/>
          </a:prstGeom>
          <a:solidFill>
            <a:schemeClr val="tx1"/>
          </a:solidFill>
        </p:spPr>
        <p:txBody>
          <a:bodyPr lIns="180000" tIns="180000" rIns="180000" bIns="180000" anchor="t"/>
          <a:lstStyle>
            <a:lvl1pPr marL="0" indent="0" algn="l">
              <a:buNone/>
              <a:defRPr sz="1397" b="0" spc="0" baseline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Текст на цветных плашках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27" hasCustomPrompt="1"/>
          </p:nvPr>
        </p:nvSpPr>
        <p:spPr>
          <a:xfrm>
            <a:off x="443375" y="4532594"/>
            <a:ext cx="3719071" cy="1837338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 anchor="t"/>
          <a:lstStyle>
            <a:lvl1pPr marL="0" indent="0" algn="l">
              <a:buNone/>
              <a:defRPr sz="1397" b="0" spc="0" baseline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Текст на цветных плашках</a:t>
            </a:r>
          </a:p>
        </p:txBody>
      </p:sp>
      <p:sp>
        <p:nvSpPr>
          <p:cNvPr id="37" name="Текст 3"/>
          <p:cNvSpPr>
            <a:spLocks noGrp="1"/>
          </p:cNvSpPr>
          <p:nvPr>
            <p:ph type="body" sz="half" idx="28" hasCustomPrompt="1"/>
          </p:nvPr>
        </p:nvSpPr>
        <p:spPr>
          <a:xfrm>
            <a:off x="4162446" y="2695256"/>
            <a:ext cx="3902292" cy="1837338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 anchor="t"/>
          <a:lstStyle>
            <a:lvl1pPr marL="0" indent="0" algn="l">
              <a:buNone/>
              <a:defRPr sz="1397" b="0" spc="0" baseline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Текст на цветных плашках</a:t>
            </a:r>
          </a:p>
        </p:txBody>
      </p:sp>
      <p:sp>
        <p:nvSpPr>
          <p:cNvPr id="38" name="Текст 3"/>
          <p:cNvSpPr>
            <a:spLocks noGrp="1"/>
          </p:cNvSpPr>
          <p:nvPr>
            <p:ph type="body" sz="half" idx="29" hasCustomPrompt="1"/>
          </p:nvPr>
        </p:nvSpPr>
        <p:spPr>
          <a:xfrm>
            <a:off x="4162446" y="4532594"/>
            <a:ext cx="3902292" cy="1837338"/>
          </a:xfrm>
          <a:prstGeom prst="rect">
            <a:avLst/>
          </a:prstGeom>
          <a:solidFill>
            <a:schemeClr val="tx1"/>
          </a:solidFill>
        </p:spPr>
        <p:txBody>
          <a:bodyPr lIns="180000" tIns="180000" rIns="180000" bIns="180000" anchor="t"/>
          <a:lstStyle>
            <a:lvl1pPr marL="0" indent="0" algn="l">
              <a:buNone/>
              <a:defRPr sz="1397" b="0" spc="0" baseline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Текст на цветных плашках</a:t>
            </a:r>
          </a:p>
        </p:txBody>
      </p:sp>
      <p:sp>
        <p:nvSpPr>
          <p:cNvPr id="39" name="Текст 3"/>
          <p:cNvSpPr>
            <a:spLocks noGrp="1"/>
          </p:cNvSpPr>
          <p:nvPr>
            <p:ph type="body" sz="half" idx="30" hasCustomPrompt="1"/>
          </p:nvPr>
        </p:nvSpPr>
        <p:spPr>
          <a:xfrm>
            <a:off x="8064738" y="2695256"/>
            <a:ext cx="3674107" cy="1837338"/>
          </a:xfrm>
          <a:prstGeom prst="rect">
            <a:avLst/>
          </a:prstGeom>
          <a:solidFill>
            <a:schemeClr val="tx1"/>
          </a:solidFill>
        </p:spPr>
        <p:txBody>
          <a:bodyPr lIns="180000" tIns="180000" rIns="180000" bIns="180000" anchor="t"/>
          <a:lstStyle>
            <a:lvl1pPr marL="0" indent="0" algn="l">
              <a:buNone/>
              <a:defRPr sz="1397" b="0" spc="0" baseline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Текст на цветных плашках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31" hasCustomPrompt="1"/>
          </p:nvPr>
        </p:nvSpPr>
        <p:spPr>
          <a:xfrm>
            <a:off x="8064738" y="4532594"/>
            <a:ext cx="3674107" cy="1837338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 anchor="t"/>
          <a:lstStyle>
            <a:lvl1pPr marL="0" indent="0" algn="l">
              <a:buNone/>
              <a:defRPr sz="1397" b="0" spc="0" baseline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Текст на цветных плашках</a:t>
            </a:r>
          </a:p>
        </p:txBody>
      </p:sp>
      <p:sp>
        <p:nvSpPr>
          <p:cNvPr id="41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443374" y="867549"/>
            <a:ext cx="9984652" cy="313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НАДЗАГОЛОВОК (объединяющий разные заголовки)</a:t>
            </a:r>
          </a:p>
        </p:txBody>
      </p:sp>
      <p:pic>
        <p:nvPicPr>
          <p:cNvPr id="42" name="Рисунок 4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880" y="340164"/>
            <a:ext cx="1172794" cy="3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506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62">
          <p15:clr>
            <a:srgbClr val="FBAE40"/>
          </p15:clr>
        </p15:guide>
        <p15:guide id="2" orient="horz" pos="867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конец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0" b="-1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0" y="5426991"/>
            <a:ext cx="12323536" cy="14183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213873" y="2411467"/>
            <a:ext cx="2690679" cy="30155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9" name="object 4"/>
          <p:cNvSpPr txBox="1"/>
          <p:nvPr userDrawn="1"/>
        </p:nvSpPr>
        <p:spPr>
          <a:xfrm>
            <a:off x="1494856" y="3143116"/>
            <a:ext cx="2177776" cy="1441311"/>
          </a:xfrm>
          <a:prstGeom prst="rect">
            <a:avLst/>
          </a:prstGeom>
        </p:spPr>
        <p:txBody>
          <a:bodyPr vert="horz" wrap="square" lIns="0" tIns="12676" rIns="0" bIns="0" rtlCol="0">
            <a:spAutoFit/>
          </a:bodyPr>
          <a:lstStyle/>
          <a:p>
            <a:pPr marL="12676" marR="5070">
              <a:spcBef>
                <a:spcPts val="100"/>
              </a:spcBef>
            </a:pPr>
            <a:r>
              <a:rPr lang="ru-RU" sz="1397" spc="-20" dirty="0" smtClean="0">
                <a:solidFill>
                  <a:srgbClr val="005096"/>
                </a:solidFill>
                <a:latin typeface="Segoe UI Light"/>
                <a:cs typeface="Segoe UI Light"/>
              </a:rPr>
              <a:t>ООО «</a:t>
            </a:r>
            <a:r>
              <a:rPr lang="ru-RU" sz="1397" spc="-20" dirty="0" err="1" smtClean="0">
                <a:solidFill>
                  <a:srgbClr val="005096"/>
                </a:solidFill>
                <a:latin typeface="Segoe UI Light"/>
                <a:cs typeface="Segoe UI Light"/>
              </a:rPr>
              <a:t>Прософт</a:t>
            </a:r>
            <a:r>
              <a:rPr lang="ru-RU" sz="1397" spc="-20" dirty="0" smtClean="0">
                <a:solidFill>
                  <a:srgbClr val="005096"/>
                </a:solidFill>
                <a:latin typeface="Segoe UI Light"/>
                <a:cs typeface="Segoe UI Light"/>
              </a:rPr>
              <a:t>-Системы»</a:t>
            </a:r>
          </a:p>
          <a:p>
            <a:pPr marL="12676" marR="5070">
              <a:spcBef>
                <a:spcPts val="100"/>
              </a:spcBef>
            </a:pPr>
            <a:r>
              <a:rPr lang="ru-RU" sz="1397" spc="-20" dirty="0" smtClean="0">
                <a:solidFill>
                  <a:srgbClr val="005096"/>
                </a:solidFill>
                <a:latin typeface="Segoe UI Light"/>
                <a:cs typeface="Segoe UI Light"/>
              </a:rPr>
              <a:t>Россия, г. Екатеринбург, </a:t>
            </a:r>
            <a:br>
              <a:rPr lang="ru-RU" sz="1397" spc="-20" dirty="0" smtClean="0">
                <a:solidFill>
                  <a:srgbClr val="005096"/>
                </a:solidFill>
                <a:latin typeface="Segoe UI Light"/>
                <a:cs typeface="Segoe UI Light"/>
              </a:rPr>
            </a:br>
            <a:r>
              <a:rPr lang="ru-RU" sz="1397" spc="-20" dirty="0" smtClean="0">
                <a:solidFill>
                  <a:srgbClr val="005096"/>
                </a:solidFill>
                <a:latin typeface="Segoe UI Light"/>
                <a:cs typeface="Segoe UI Light"/>
              </a:rPr>
              <a:t>ул. Волгоградская, 194 а</a:t>
            </a:r>
          </a:p>
          <a:p>
            <a:pPr marL="12676" marR="5070">
              <a:spcBef>
                <a:spcPts val="100"/>
              </a:spcBef>
            </a:pPr>
            <a:r>
              <a:rPr lang="ru-RU" sz="1397" spc="-20" dirty="0" smtClean="0">
                <a:solidFill>
                  <a:srgbClr val="005096"/>
                </a:solidFill>
                <a:latin typeface="Segoe UI Light"/>
                <a:cs typeface="Segoe UI Light"/>
              </a:rPr>
              <a:t>Тел.: (343) 356-51-11</a:t>
            </a:r>
          </a:p>
          <a:p>
            <a:pPr>
              <a:spcBef>
                <a:spcPts val="50"/>
              </a:spcBef>
            </a:pPr>
            <a:endParaRPr sz="1747" dirty="0">
              <a:solidFill>
                <a:srgbClr val="005096"/>
              </a:solidFill>
              <a:latin typeface="Times New Roman"/>
              <a:cs typeface="Times New Roman"/>
            </a:endParaRPr>
          </a:p>
          <a:p>
            <a:pPr marL="12676">
              <a:spcBef>
                <a:spcPts val="5"/>
              </a:spcBef>
            </a:pPr>
            <a:r>
              <a:rPr sz="1697" dirty="0">
                <a:solidFill>
                  <a:srgbClr val="005096"/>
                </a:solidFill>
                <a:cs typeface="Segoe UI"/>
              </a:rPr>
              <a:t>prosoftsystems.ru</a:t>
            </a:r>
          </a:p>
        </p:txBody>
      </p:sp>
      <p:sp>
        <p:nvSpPr>
          <p:cNvPr id="10" name="object 7"/>
          <p:cNvSpPr/>
          <p:nvPr userDrawn="1"/>
        </p:nvSpPr>
        <p:spPr>
          <a:xfrm>
            <a:off x="1507569" y="5426991"/>
            <a:ext cx="795828" cy="54031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7">
              <a:solidFill>
                <a:srgbClr val="005096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569" y="2481566"/>
            <a:ext cx="1172794" cy="382396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0" y="0"/>
            <a:ext cx="12323536" cy="24114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510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41404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41404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7300" y="2468855"/>
            <a:ext cx="3526790" cy="3494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5420" y="1574419"/>
            <a:ext cx="5309044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41404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темный фон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0" b="-1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874" y="385049"/>
            <a:ext cx="1100385" cy="359333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443375" y="4025964"/>
            <a:ext cx="7821814" cy="18350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656282" y="4329019"/>
            <a:ext cx="4297891" cy="128819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395" b="1" spc="100" baseline="0">
                <a:solidFill>
                  <a:srgbClr val="1C1C1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/>
            </a:lvl2pPr>
            <a:lvl3pPr marL="912663" indent="0">
              <a:buNone/>
              <a:defRPr/>
            </a:lvl3pPr>
            <a:lvl4pPr marL="1368994" indent="0">
              <a:buNone/>
              <a:defRPr/>
            </a:lvl4pPr>
            <a:lvl5pPr marL="1825325" indent="0">
              <a:buNone/>
              <a:defRPr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8265190" y="4025965"/>
            <a:ext cx="1613510" cy="906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8265189" y="4932333"/>
            <a:ext cx="2543165" cy="9286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14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5267156" y="4329019"/>
            <a:ext cx="2565783" cy="128819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ru-RU" dirty="0" smtClean="0"/>
              <a:t>Логотип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7108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 темный фон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0" b="-1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874" y="385049"/>
            <a:ext cx="1100385" cy="359333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04551" y="3226165"/>
            <a:ext cx="4360638" cy="1288191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3593" b="1" spc="1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6331" indent="0">
              <a:buNone/>
              <a:defRPr/>
            </a:lvl2pPr>
            <a:lvl3pPr marL="912663" indent="0">
              <a:buNone/>
              <a:defRPr/>
            </a:lvl3pPr>
            <a:lvl4pPr marL="1368994" indent="0">
              <a:buNone/>
              <a:defRPr/>
            </a:lvl4pPr>
            <a:lvl5pPr marL="1825325" indent="0">
              <a:buNone/>
              <a:defRPr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02161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" y="1373814"/>
            <a:ext cx="247908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sz="half" idx="11" hasCustomPrompt="1"/>
          </p:nvPr>
        </p:nvSpPr>
        <p:spPr>
          <a:xfrm>
            <a:off x="443374" y="1373815"/>
            <a:ext cx="9984652" cy="380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5" b="1" spc="0" baseline="0">
                <a:solidFill>
                  <a:srgbClr val="000000"/>
                </a:solidFill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761327" y="1373814"/>
            <a:ext cx="443373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0" hasCustomPrompt="1"/>
          </p:nvPr>
        </p:nvSpPr>
        <p:spPr>
          <a:xfrm>
            <a:off x="443375" y="2452900"/>
            <a:ext cx="11317952" cy="3917032"/>
          </a:xfrm>
          <a:prstGeom prst="rect">
            <a:avLst/>
          </a:prstGeom>
        </p:spPr>
        <p:txBody>
          <a:bodyPr numCol="3" spcCol="396000"/>
          <a:lstStyle>
            <a:lvl1pPr marL="0" indent="0">
              <a:spcBef>
                <a:spcPts val="599"/>
              </a:spcBef>
              <a:buNone/>
              <a:defRPr sz="1397" baseline="0">
                <a:solidFill>
                  <a:srgbClr val="000000"/>
                </a:solidFill>
              </a:defRPr>
            </a:lvl1pPr>
            <a:lvl2pPr marL="274877" indent="0">
              <a:spcBef>
                <a:spcPts val="599"/>
              </a:spcBef>
              <a:buNone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34193" indent="0">
              <a:spcBef>
                <a:spcPts val="599"/>
              </a:spcBef>
              <a:buFont typeface="Arial" panose="020B0604020202020204" pitchFamily="34" charset="0"/>
              <a:buNone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93509" indent="0">
              <a:spcBef>
                <a:spcPts val="599"/>
              </a:spcBef>
              <a:buFont typeface="Arial" panose="020B0604020202020204" pitchFamily="34" charset="0"/>
              <a:buNone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Товарищи! </a:t>
            </a:r>
            <a:r>
              <a:rPr lang="en-US" dirty="0" smtClean="0"/>
              <a:t>C</a:t>
            </a:r>
            <a:r>
              <a:rPr lang="ru-RU" dirty="0" smtClean="0"/>
              <a:t>ложившаяся структура организации представляет собой интересный эксперимент проверки позиций, занимаемых участниками в отношении поставленных задач.</a:t>
            </a:r>
          </a:p>
          <a:p>
            <a:pPr lvl="0"/>
            <a:r>
              <a:rPr lang="ru-RU" dirty="0" smtClean="0"/>
              <a:t>Идейные соображения высшего порядка, а также постоянный количественный рост и сфера нашей активности влечет за собой процесс внедрения и модернизации позиций, занимаемых участниками в отношении поставленных задач. </a:t>
            </a:r>
          </a:p>
          <a:p>
            <a:pPr lvl="0"/>
            <a:r>
              <a:rPr lang="ru-RU" dirty="0" smtClean="0"/>
              <a:t>Товарищи! Реализация намеченных плановых заданий играет важную роль в формировании направлений прогрессивного развития. </a:t>
            </a:r>
          </a:p>
          <a:p>
            <a:pPr lvl="0"/>
            <a:r>
              <a:rPr lang="ru-RU" dirty="0" smtClean="0"/>
              <a:t>Задача организации, в особенности же консультация с широким активом представляет собой интересный эксперимент проверки систем массового участия.</a:t>
            </a:r>
          </a:p>
          <a:p>
            <a:pPr lvl="0"/>
            <a:r>
              <a:rPr lang="ru-RU" dirty="0" smtClean="0"/>
              <a:t>Разнообразный и богатый опыт дальнейшее развитие различных форм деятельности играет важную роль в формировании систем массового участия. Значимость этих проблем настолько очевидна, что рамки и место обучения кадров влечет за собой процесс внедрения и модернизации систем массового участия.</a:t>
            </a:r>
          </a:p>
          <a:p>
            <a:pPr lvl="0"/>
            <a:r>
              <a:rPr lang="ru-RU" dirty="0" smtClean="0"/>
              <a:t> Постоянное информационно-пропагандистское обеспечение нашей деятельности способствует подготовки и реализации направлений прогрессивного развития. Не следует, однако забывать, что реализация намеченных плановых заданий способствует подготовки и реализации модели развития. </a:t>
            </a:r>
          </a:p>
          <a:p>
            <a:pPr lvl="0"/>
            <a:r>
              <a:rPr lang="ru-RU" dirty="0" smtClean="0"/>
              <a:t>Значимость этих проблем настолько очевидна, что дальнейшее развитие различных форм деятельности позволяет выполнять важные задания по разработке позиций, занимаемых участниками в отношении поставленных задач.</a:t>
            </a:r>
          </a:p>
          <a:p>
            <a:pPr lvl="0"/>
            <a:r>
              <a:rPr lang="ru-RU" dirty="0" smtClean="0"/>
              <a:t>Разнообразный и богатый опыт консультация с широким активом в значительной степени обуславливает создание систем массового участия. Таким образом реализация намеченных плановых заданий способствует подготовки и реализации существенных финансовых и административных условий. 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880" y="340164"/>
            <a:ext cx="1172794" cy="3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996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62">
          <p15:clr>
            <a:srgbClr val="FBAE40"/>
          </p15:clr>
        </p15:guide>
        <p15:guide id="2" orient="horz" pos="867">
          <p15:clr>
            <a:srgbClr val="5ACBF0"/>
          </p15:clr>
        </p15:guide>
        <p15:guide id="3" orient="horz" pos="154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фото+описание+подзаголово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4371763" y="2668400"/>
            <a:ext cx="3461177" cy="3701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" y="1373814"/>
            <a:ext cx="247908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sz="half" idx="11" hasCustomPrompt="1"/>
          </p:nvPr>
        </p:nvSpPr>
        <p:spPr>
          <a:xfrm>
            <a:off x="443374" y="1373815"/>
            <a:ext cx="9984652" cy="380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5" b="1" spc="0" baseline="0">
                <a:solidFill>
                  <a:srgbClr val="000000"/>
                </a:solidFill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761327" y="1373814"/>
            <a:ext cx="443373" cy="380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7">
              <a:solidFill>
                <a:srgbClr val="FFFFFF"/>
              </a:solidFill>
            </a:endParaRPr>
          </a:p>
        </p:txBody>
      </p:sp>
      <p:sp>
        <p:nvSpPr>
          <p:cNvPr id="12" name="Рисунок 2"/>
          <p:cNvSpPr>
            <a:spLocks noGrp="1"/>
          </p:cNvSpPr>
          <p:nvPr>
            <p:ph type="pic" idx="13"/>
          </p:nvPr>
        </p:nvSpPr>
        <p:spPr>
          <a:xfrm>
            <a:off x="8265189" y="2668400"/>
            <a:ext cx="3496138" cy="3701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5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endParaRPr lang="ru-RU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0" hasCustomPrompt="1"/>
          </p:nvPr>
        </p:nvSpPr>
        <p:spPr>
          <a:xfrm>
            <a:off x="443375" y="2668400"/>
            <a:ext cx="3461177" cy="3701532"/>
          </a:xfrm>
          <a:prstGeom prst="rect">
            <a:avLst/>
          </a:prstGeom>
        </p:spPr>
        <p:txBody>
          <a:bodyPr/>
          <a:lstStyle>
            <a:lvl1pPr>
              <a:spcBef>
                <a:spcPts val="599"/>
              </a:spcBef>
              <a:defRPr sz="1397">
                <a:solidFill>
                  <a:srgbClr val="000000"/>
                </a:solidFill>
              </a:defRPr>
            </a:lvl1pPr>
            <a:lvl2pPr marL="503042">
              <a:spcBef>
                <a:spcPts val="599"/>
              </a:spcBef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62358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21674" indent="-228166">
              <a:spcBef>
                <a:spcPts val="599"/>
              </a:spcBef>
              <a:buFont typeface="Arial" panose="020B0604020202020204" pitchFamily="34" charset="0"/>
              <a:buChar char="–"/>
              <a:defRPr lang="ru-RU" sz="1397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80990">
              <a:defRPr lang="ru-RU" sz="1797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Образец списка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443374" y="2015561"/>
            <a:ext cx="9984652" cy="313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ru-RU" dirty="0" smtClean="0"/>
              <a:t>ПОДЗАГОЛОВОК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880" y="340164"/>
            <a:ext cx="1172794" cy="3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00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62">
          <p15:clr>
            <a:srgbClr val="FBAE40"/>
          </p15:clr>
        </p15:guide>
        <p15:guide id="2" orient="horz" pos="867">
          <p15:clr>
            <a:srgbClr val="5ACBF0"/>
          </p15:clr>
        </p15:guide>
        <p15:guide id="3" orient="horz" pos="16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300" y="1394928"/>
            <a:ext cx="11150099" cy="421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41404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300" y="2405922"/>
            <a:ext cx="11150099" cy="3527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9598" y="6366129"/>
            <a:ext cx="3905504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0235" y="6366129"/>
            <a:ext cx="2807081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7384" y="6366129"/>
            <a:ext cx="2807081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39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iming>
    <p:tnLst>
      <p:par>
        <p:cTn id="1" dur="indefinite" restart="never" nodeType="tmRoot"/>
      </p:par>
    </p:tnLst>
  </p:timing>
  <p:txStyles>
    <p:titleStyle>
      <a:lvl1pPr algn="l" defTabSz="912663" rtl="0" eaLnBrk="1" latinLnBrk="0" hangingPunct="1">
        <a:lnSpc>
          <a:spcPct val="90000"/>
        </a:lnSpc>
        <a:spcBef>
          <a:spcPct val="0"/>
        </a:spcBef>
        <a:buNone/>
        <a:defRPr sz="4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6" indent="-228166" algn="l" defTabSz="912663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497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40828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0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491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822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154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485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8816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3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663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4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325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657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7988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319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65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7401">
          <p15:clr>
            <a:srgbClr val="F26B43"/>
          </p15:clr>
        </p15:guide>
        <p15:guide id="3" pos="279">
          <p15:clr>
            <a:srgbClr val="F26B43"/>
          </p15:clr>
        </p15:guide>
        <p15:guide id="4" orient="horz" pos="4020">
          <p15:clr>
            <a:srgbClr val="F26B43"/>
          </p15:clr>
        </p15:guide>
        <p15:guide id="5" pos="2457">
          <p15:clr>
            <a:srgbClr val="F26B43"/>
          </p15:clr>
        </p15:guide>
        <p15:guide id="6" pos="2751">
          <p15:clr>
            <a:srgbClr val="F26B43"/>
          </p15:clr>
        </p15:guide>
        <p15:guide id="7" pos="4929">
          <p15:clr>
            <a:srgbClr val="F26B43"/>
          </p15:clr>
        </p15:guide>
        <p15:guide id="8" pos="5201">
          <p15:clr>
            <a:srgbClr val="F26B43"/>
          </p15:clr>
        </p15:guide>
        <p15:guide id="9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22.emf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2" y="0"/>
            <a:ext cx="12203988" cy="683999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719652"/>
            <a:ext cx="3348354" cy="1656080"/>
          </a:xfrm>
          <a:custGeom>
            <a:avLst/>
            <a:gdLst/>
            <a:ahLst/>
            <a:cxnLst/>
            <a:rect l="l" t="t" r="r" b="b"/>
            <a:pathLst>
              <a:path w="3348354" h="1656079">
                <a:moveTo>
                  <a:pt x="0" y="1656003"/>
                </a:moveTo>
                <a:lnTo>
                  <a:pt x="3347999" y="1656003"/>
                </a:lnTo>
                <a:lnTo>
                  <a:pt x="3347999" y="0"/>
                </a:lnTo>
                <a:lnTo>
                  <a:pt x="0" y="0"/>
                </a:lnTo>
                <a:lnTo>
                  <a:pt x="0" y="1656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" y="3719652"/>
            <a:ext cx="6306464" cy="1656080"/>
          </a:xfrm>
          <a:custGeom>
            <a:avLst/>
            <a:gdLst/>
            <a:ahLst/>
            <a:cxnLst/>
            <a:rect l="l" t="t" r="r" b="b"/>
            <a:pathLst>
              <a:path w="2958465" h="1656079">
                <a:moveTo>
                  <a:pt x="0" y="1656003"/>
                </a:moveTo>
                <a:lnTo>
                  <a:pt x="2957995" y="1656003"/>
                </a:lnTo>
                <a:lnTo>
                  <a:pt x="2957995" y="0"/>
                </a:lnTo>
                <a:lnTo>
                  <a:pt x="0" y="0"/>
                </a:lnTo>
                <a:lnTo>
                  <a:pt x="0" y="1656003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05994" y="4547654"/>
            <a:ext cx="2514600" cy="828040"/>
          </a:xfrm>
          <a:custGeom>
            <a:avLst/>
            <a:gdLst/>
            <a:ahLst/>
            <a:cxnLst/>
            <a:rect l="l" t="t" r="r" b="b"/>
            <a:pathLst>
              <a:path w="2514600" h="828039">
                <a:moveTo>
                  <a:pt x="0" y="828001"/>
                </a:moveTo>
                <a:lnTo>
                  <a:pt x="2514003" y="828001"/>
                </a:lnTo>
                <a:lnTo>
                  <a:pt x="2514003" y="0"/>
                </a:lnTo>
                <a:lnTo>
                  <a:pt x="0" y="0"/>
                </a:lnTo>
                <a:lnTo>
                  <a:pt x="0" y="828001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100" y="2512935"/>
            <a:ext cx="5022873" cy="289342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R="5080">
              <a:lnSpc>
                <a:spcPct val="76900"/>
              </a:lnSpc>
              <a:spcBef>
                <a:spcPts val="819"/>
              </a:spcBef>
            </a:pPr>
            <a:r>
              <a:rPr sz="2600" spc="-35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</a:t>
            </a:r>
            <a:r>
              <a:rPr sz="26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</a:t>
            </a:r>
            <a:r>
              <a:rPr sz="2600" spc="-75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ж</a:t>
            </a:r>
            <a:r>
              <a:rPr sz="2600" spc="-15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ен</a:t>
            </a:r>
            <a:r>
              <a:rPr sz="2600" spc="-2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</a:t>
            </a:r>
            <a:r>
              <a:rPr sz="2600" spc="-15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</a:t>
            </a:r>
            <a:r>
              <a:rPr sz="2600" spc="-4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</a:t>
            </a:r>
            <a:r>
              <a:rPr sz="2600" spc="-3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</a:t>
            </a:r>
            <a:r>
              <a:rPr sz="260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  </a:t>
            </a:r>
            <a:r>
              <a:rPr sz="2600" spc="-4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компания</a:t>
            </a:r>
            <a:endParaRPr lang="ru-RU" sz="2600" spc="-40" dirty="0" smtClean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R="5080">
              <a:lnSpc>
                <a:spcPct val="76900"/>
              </a:lnSpc>
              <a:spcBef>
                <a:spcPts val="819"/>
              </a:spcBef>
            </a:pPr>
            <a:r>
              <a:rPr lang="ru-RU" sz="2600" spc="-4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«ПРОСОФТ-СИСТЕМЫ» </a:t>
            </a:r>
          </a:p>
          <a:p>
            <a:pPr marR="5080">
              <a:lnSpc>
                <a:spcPct val="76900"/>
              </a:lnSpc>
              <a:spcBef>
                <a:spcPts val="819"/>
              </a:spcBef>
            </a:pPr>
            <a:r>
              <a:rPr lang="ru-RU" sz="2600" spc="-4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600" spc="-40" dirty="0" smtClean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800" b="1" spc="15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Центр компетенции, </a:t>
            </a:r>
            <a:br>
              <a:rPr lang="ru-RU" sz="2800" b="1" spc="15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800" b="1" spc="15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лидер разработки</a:t>
            </a:r>
            <a:br>
              <a:rPr lang="ru-RU" sz="2800" b="1" spc="15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800" b="1" spc="15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решений технологической</a:t>
            </a:r>
            <a:br>
              <a:rPr lang="ru-RU" sz="2800" b="1" spc="15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800" b="1" spc="15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автоматизации</a:t>
            </a:r>
            <a:endParaRPr sz="2600" b="1" spc="15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05994" y="3719652"/>
            <a:ext cx="1308100" cy="828040"/>
          </a:xfrm>
          <a:custGeom>
            <a:avLst/>
            <a:gdLst/>
            <a:ahLst/>
            <a:cxnLst/>
            <a:rect l="l" t="t" r="r" b="b"/>
            <a:pathLst>
              <a:path w="1308100" h="828039">
                <a:moveTo>
                  <a:pt x="0" y="828001"/>
                </a:moveTo>
                <a:lnTo>
                  <a:pt x="1307998" y="828001"/>
                </a:lnTo>
                <a:lnTo>
                  <a:pt x="1307998" y="0"/>
                </a:lnTo>
                <a:lnTo>
                  <a:pt x="0" y="0"/>
                </a:lnTo>
                <a:lnTo>
                  <a:pt x="0" y="8280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9950" y="679450"/>
            <a:ext cx="1883668" cy="713233"/>
          </a:xfrm>
          <a:prstGeom prst="rect">
            <a:avLst/>
          </a:prstGeom>
        </p:spPr>
      </p:pic>
      <p:sp>
        <p:nvSpPr>
          <p:cNvPr id="11" name="object 6"/>
          <p:cNvSpPr txBox="1"/>
          <p:nvPr/>
        </p:nvSpPr>
        <p:spPr>
          <a:xfrm>
            <a:off x="539750" y="5602945"/>
            <a:ext cx="5022873" cy="768671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R="5080">
              <a:lnSpc>
                <a:spcPct val="76900"/>
              </a:lnSpc>
              <a:spcBef>
                <a:spcPts val="819"/>
              </a:spcBef>
            </a:pPr>
            <a:r>
              <a:rPr lang="ru-RU" sz="2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Евгений АВЕРИН</a:t>
            </a:r>
            <a:b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руководитель Инженерной группы</a:t>
            </a:r>
            <a:endParaRPr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372872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spc="-15" dirty="0">
                <a:latin typeface="Segoe UI Semilight"/>
                <a:cs typeface="Segoe UI Semilight"/>
              </a:rPr>
              <a:t>СТРУКТУРА</a:t>
            </a:r>
            <a:r>
              <a:rPr sz="1800" b="0" spc="-10" dirty="0">
                <a:latin typeface="Segoe UI Semilight"/>
                <a:cs typeface="Segoe UI Semilight"/>
              </a:rPr>
              <a:t> </a:t>
            </a:r>
            <a:r>
              <a:rPr sz="1800" b="0" spc="-40" dirty="0">
                <a:latin typeface="Segoe UI Semilight"/>
                <a:cs typeface="Segoe UI Semilight"/>
              </a:rPr>
              <a:t>КОМПАНИИ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20" dirty="0">
                <a:solidFill>
                  <a:schemeClr val="tx2"/>
                </a:solidFill>
              </a:rPr>
              <a:t>ИНЖЕНЕРНЫЙ</a:t>
            </a:r>
            <a:r>
              <a:rPr spc="45" dirty="0">
                <a:solidFill>
                  <a:schemeClr val="tx2"/>
                </a:solidFill>
              </a:rPr>
              <a:t> </a:t>
            </a:r>
            <a:r>
              <a:rPr spc="15" dirty="0">
                <a:solidFill>
                  <a:schemeClr val="tx2"/>
                </a:solidFill>
              </a:rPr>
              <a:t>ЦЕНТР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300" y="2477855"/>
            <a:ext cx="3705860" cy="2564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2065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Разработка схемотехники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200" spc="-35" dirty="0">
                <a:solidFill>
                  <a:srgbClr val="414042"/>
                </a:solidFill>
                <a:latin typeface="Segoe UI"/>
                <a:cs typeface="Segoe UI"/>
              </a:rPr>
              <a:t>САПР,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совместимом 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с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технологическим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 оборудованием</a:t>
            </a:r>
            <a:endParaRPr sz="1200" dirty="0">
              <a:latin typeface="Segoe UI"/>
              <a:cs typeface="Segoe UI"/>
            </a:endParaRPr>
          </a:p>
          <a:p>
            <a:pPr marL="241300" marR="389255" indent="-228600">
              <a:lnSpc>
                <a:spcPct val="100000"/>
              </a:lnSpc>
              <a:spcBef>
                <a:spcPts val="113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Разработка приборов,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низкоуровневого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ПО 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SCADA-систем</a:t>
            </a:r>
            <a:endParaRPr sz="1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Исследовательские,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периодические</a:t>
            </a:r>
            <a:endParaRPr sz="1200" dirty="0">
              <a:latin typeface="Segoe UI"/>
              <a:cs typeface="Segoe UI"/>
            </a:endParaRPr>
          </a:p>
          <a:p>
            <a:pPr marL="241300">
              <a:lnSpc>
                <a:spcPct val="100000"/>
              </a:lnSpc>
            </a:pP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сертификационные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испытания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продуктов</a:t>
            </a:r>
            <a:endParaRPr sz="1200" dirty="0">
              <a:latin typeface="Segoe UI"/>
              <a:cs typeface="Segoe UI"/>
            </a:endParaRPr>
          </a:p>
          <a:p>
            <a:pPr marL="241300" marR="508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Более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150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инженеров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программистов занято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 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программах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20" dirty="0">
                <a:solidFill>
                  <a:srgbClr val="414042"/>
                </a:solidFill>
                <a:latin typeface="Segoe UI"/>
                <a:cs typeface="Segoe UI"/>
              </a:rPr>
              <a:t>НИОКР</a:t>
            </a:r>
            <a:endParaRPr sz="1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Ежегодный план </a:t>
            </a:r>
            <a:r>
              <a:rPr sz="1200" spc="-20" dirty="0">
                <a:solidFill>
                  <a:srgbClr val="414042"/>
                </a:solidFill>
                <a:latin typeface="Segoe UI"/>
                <a:cs typeface="Segoe UI"/>
              </a:rPr>
              <a:t>НИОКР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по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всем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направлениям</a:t>
            </a:r>
            <a:endParaRPr sz="1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Ежегодный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выпуск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до </a:t>
            </a:r>
            <a:r>
              <a:rPr sz="1200" spc="-20" dirty="0">
                <a:solidFill>
                  <a:srgbClr val="414042"/>
                </a:solidFill>
                <a:latin typeface="Segoe UI"/>
                <a:cs typeface="Segoe UI"/>
              </a:rPr>
              <a:t>10 </a:t>
            </a:r>
            <a:r>
              <a:rPr sz="1200" spc="-10" dirty="0" err="1">
                <a:solidFill>
                  <a:srgbClr val="414042"/>
                </a:solidFill>
                <a:latin typeface="Segoe UI"/>
                <a:cs typeface="Segoe UI"/>
              </a:rPr>
              <a:t>новых</a:t>
            </a:r>
            <a:r>
              <a:rPr sz="1200" spc="2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lang="ru-RU" sz="1200" spc="25" dirty="0" smtClean="0">
                <a:solidFill>
                  <a:srgbClr val="414042"/>
                </a:solidFill>
                <a:latin typeface="Segoe UI"/>
                <a:cs typeface="Segoe UI"/>
              </a:rPr>
              <a:t>продуктов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48008" y="2519997"/>
            <a:ext cx="6515989" cy="284399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289750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spc="25" dirty="0">
                <a:latin typeface="Segoe UI Semilight"/>
                <a:cs typeface="Segoe UI Semilight"/>
              </a:rPr>
              <a:t>СТРУКТУРА</a:t>
            </a:r>
            <a:r>
              <a:rPr sz="1800" b="0" spc="75" dirty="0">
                <a:latin typeface="Segoe UI Semilight"/>
                <a:cs typeface="Segoe UI Semilight"/>
              </a:rPr>
              <a:t> </a:t>
            </a:r>
            <a:r>
              <a:rPr sz="1800" b="0" dirty="0">
                <a:latin typeface="Segoe UI Semilight"/>
                <a:cs typeface="Segoe UI Semilight"/>
              </a:rPr>
              <a:t>КОМПАНИИ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15" dirty="0">
                <a:solidFill>
                  <a:schemeClr val="tx2"/>
                </a:solidFill>
              </a:rPr>
              <a:t>УЧЕБНЫЙ</a:t>
            </a:r>
            <a:r>
              <a:rPr spc="50" dirty="0">
                <a:solidFill>
                  <a:schemeClr val="tx2"/>
                </a:solidFill>
              </a:rPr>
              <a:t> </a:t>
            </a:r>
            <a:r>
              <a:rPr spc="15" dirty="0">
                <a:solidFill>
                  <a:schemeClr val="tx2"/>
                </a:solidFill>
              </a:rPr>
              <a:t>ЦЕНТР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2477855"/>
            <a:ext cx="3905250" cy="246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20066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Обучение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форме </a:t>
            </a:r>
            <a:r>
              <a:rPr sz="1200" spc="-20" dirty="0">
                <a:solidFill>
                  <a:srgbClr val="414042"/>
                </a:solidFill>
                <a:latin typeface="Segoe UI"/>
                <a:cs typeface="Segoe UI"/>
              </a:rPr>
              <a:t>консультационных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семинаров 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(лекционных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практических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занятий)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85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Преподаватели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–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ведущие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инженеры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компании</a:t>
            </a:r>
            <a:endParaRPr sz="1200">
              <a:latin typeface="Segoe UI"/>
              <a:cs typeface="Segoe UI"/>
            </a:endParaRPr>
          </a:p>
          <a:p>
            <a:pPr marL="241300">
              <a:lnSpc>
                <a:spcPct val="100000"/>
              </a:lnSpc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«Прософт-Системы»</a:t>
            </a:r>
            <a:endParaRPr sz="1200">
              <a:latin typeface="Segoe UI"/>
              <a:cs typeface="Segoe UI"/>
            </a:endParaRPr>
          </a:p>
          <a:p>
            <a:pPr marL="241300" marR="138430" indent="-228600">
              <a:lnSpc>
                <a:spcPct val="100000"/>
              </a:lnSpc>
              <a:spcBef>
                <a:spcPts val="85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Учебные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места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оснащены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действующим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оборудо- 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ванием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подключены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к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аппаратным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решениям,  имитирующим реализованные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проекты</a:t>
            </a:r>
            <a:endParaRPr sz="1200">
              <a:latin typeface="Segoe UI"/>
              <a:cs typeface="Segoe UI"/>
            </a:endParaRPr>
          </a:p>
          <a:p>
            <a:pPr marL="241300" marR="5080" indent="-228600">
              <a:lnSpc>
                <a:spcPct val="100000"/>
              </a:lnSpc>
              <a:spcBef>
                <a:spcPts val="85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Ежегодно обучение проходят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более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1000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специали- 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стов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20" dirty="0">
                <a:solidFill>
                  <a:srgbClr val="414042"/>
                </a:solidFill>
                <a:latin typeface="Segoe UI"/>
                <a:cs typeface="Segoe UI"/>
              </a:rPr>
              <a:t>компаний-заказчиков</a:t>
            </a:r>
            <a:endParaRPr sz="1200">
              <a:latin typeface="Segoe UI"/>
              <a:cs typeface="Segoe UI"/>
            </a:endParaRPr>
          </a:p>
          <a:p>
            <a:pPr marL="241300" marR="41910" indent="-228600">
              <a:lnSpc>
                <a:spcPct val="100000"/>
              </a:lnSpc>
              <a:spcBef>
                <a:spcPts val="85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15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видов обучающих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курсов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по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всей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номенклатуре 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продукции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70614" y="2519997"/>
            <a:ext cx="7233386" cy="284399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691832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80" dirty="0">
                <a:latin typeface="Segoe UI Semilight"/>
                <a:cs typeface="Segoe UI Semilight"/>
              </a:rPr>
              <a:t>СТРУКТУРА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65" dirty="0">
                <a:latin typeface="Segoe UI Semilight"/>
                <a:cs typeface="Segoe UI Semilight"/>
              </a:rPr>
              <a:t>КОМПАНИИ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30" dirty="0">
                <a:solidFill>
                  <a:schemeClr val="tx2"/>
                </a:solidFill>
              </a:rPr>
              <a:t>СИСТЕМА </a:t>
            </a:r>
            <a:r>
              <a:rPr spc="10" dirty="0">
                <a:solidFill>
                  <a:schemeClr val="tx2"/>
                </a:solidFill>
              </a:rPr>
              <a:t>УПРАВЛЕНИЯ</a:t>
            </a:r>
            <a:r>
              <a:rPr spc="210" dirty="0">
                <a:solidFill>
                  <a:schemeClr val="tx2"/>
                </a:solidFill>
              </a:rPr>
              <a:t> </a:t>
            </a:r>
            <a:r>
              <a:rPr spc="15" dirty="0">
                <a:solidFill>
                  <a:schemeClr val="tx2"/>
                </a:solidFill>
              </a:rPr>
              <a:t>ПРЕДПРИЯТИЕМ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2477855"/>
            <a:ext cx="3891915" cy="328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Работает под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управлением ERP-системы на базе</a:t>
            </a:r>
            <a:r>
              <a:rPr sz="12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1С</a:t>
            </a:r>
            <a:endParaRPr sz="1200" dirty="0">
              <a:latin typeface="Segoe UI"/>
              <a:cs typeface="Segoe UI"/>
            </a:endParaRPr>
          </a:p>
          <a:p>
            <a:pPr marL="241300" marR="22860" indent="-228600">
              <a:lnSpc>
                <a:spcPts val="1400"/>
              </a:lnSpc>
              <a:spcBef>
                <a:spcPts val="117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системе ведутся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все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операции </a:t>
            </a:r>
            <a:r>
              <a:rPr sz="1200" spc="5" dirty="0">
                <a:solidFill>
                  <a:srgbClr val="231F20"/>
                </a:solidFill>
                <a:latin typeface="Segoe UI"/>
                <a:cs typeface="Segoe UI"/>
              </a:rPr>
              <a:t>закупок, </a:t>
            </a:r>
            <a:r>
              <a:rPr lang="ru-RU" sz="1200" spc="5" dirty="0" smtClean="0">
                <a:solidFill>
                  <a:srgbClr val="231F20"/>
                </a:solidFill>
                <a:latin typeface="Segoe UI"/>
                <a:cs typeface="Segoe UI"/>
              </a:rPr>
              <a:t/>
            </a:r>
            <a:br>
              <a:rPr lang="ru-RU" sz="1200" spc="5" dirty="0" smtClean="0">
                <a:solidFill>
                  <a:srgbClr val="231F20"/>
                </a:solidFill>
                <a:latin typeface="Segoe UI"/>
                <a:cs typeface="Segoe UI"/>
              </a:rPr>
            </a:b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логистики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, складского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учета и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хранения, </a:t>
            </a: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производствен</a:t>
            </a:r>
            <a:r>
              <a:rPr sz="1200" spc="-10" dirty="0" err="1" smtClean="0">
                <a:solidFill>
                  <a:srgbClr val="231F20"/>
                </a:solidFill>
                <a:latin typeface="Segoe UI"/>
                <a:cs typeface="Segoe UI"/>
              </a:rPr>
              <a:t>ного</a:t>
            </a:r>
            <a:r>
              <a:rPr sz="1200" spc="-10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планирования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хода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производства,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поставок, 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исполнения договорных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обязательств</a:t>
            </a:r>
            <a:endParaRPr sz="1200" dirty="0">
              <a:latin typeface="Segoe UI"/>
              <a:cs typeface="Segoe UI"/>
            </a:endParaRPr>
          </a:p>
          <a:p>
            <a:pPr marL="241300" marR="5080" indent="-228600">
              <a:lnSpc>
                <a:spcPts val="1400"/>
              </a:lnSpc>
              <a:spcBef>
                <a:spcPts val="1135"/>
              </a:spcBef>
              <a:buChar char="•"/>
              <a:tabLst>
                <a:tab pos="241300" algn="l"/>
              </a:tabLst>
            </a:pPr>
            <a:r>
              <a:rPr sz="1200" spc="-5" dirty="0" err="1">
                <a:solidFill>
                  <a:srgbClr val="231F20"/>
                </a:solidFill>
                <a:latin typeface="Segoe UI"/>
                <a:cs typeface="Segoe UI"/>
              </a:rPr>
              <a:t>Реализована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система</a:t>
            </a:r>
            <a:r>
              <a:rPr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 err="1">
                <a:solidFill>
                  <a:srgbClr val="231F20"/>
                </a:solidFill>
                <a:latin typeface="Segoe UI"/>
                <a:cs typeface="Segoe UI"/>
              </a:rPr>
              <a:t>прослеживаемости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/>
            </a:r>
            <a:b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</a:b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производства</a:t>
            </a:r>
            <a:r>
              <a:rPr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5" dirty="0" err="1">
                <a:solidFill>
                  <a:srgbClr val="231F20"/>
                </a:solidFill>
                <a:latin typeface="Segoe UI"/>
                <a:cs typeface="Segoe UI"/>
              </a:rPr>
              <a:t>от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 err="1" smtClean="0">
                <a:solidFill>
                  <a:srgbClr val="231F20"/>
                </a:solidFill>
                <a:latin typeface="Segoe UI"/>
                <a:cs typeface="Segoe UI"/>
              </a:rPr>
              <a:t>посту</a:t>
            </a: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пающих</a:t>
            </a:r>
            <a:r>
              <a:rPr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комплектующих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до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конечных изделий</a:t>
            </a:r>
            <a:endParaRPr sz="1200" dirty="0">
              <a:latin typeface="Segoe UI"/>
              <a:cs typeface="Segoe UI"/>
            </a:endParaRPr>
          </a:p>
          <a:p>
            <a:pPr marL="241300" marR="185420" indent="-228600">
              <a:lnSpc>
                <a:spcPts val="14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ERP-систему интегрировано производственное 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оборудование: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линии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поверхностного монтажа,  автоматические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оптические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инспекции,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линия  </a:t>
            </a:r>
            <a:r>
              <a:rPr sz="1200" dirty="0" err="1">
                <a:solidFill>
                  <a:srgbClr val="231F20"/>
                </a:solidFill>
                <a:latin typeface="Segoe UI"/>
                <a:cs typeface="Segoe UI"/>
              </a:rPr>
              <a:t>селективной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пайки</a:t>
            </a:r>
            <a:endParaRPr sz="1200" dirty="0">
              <a:latin typeface="Segoe UI"/>
              <a:cs typeface="Segoe UI"/>
            </a:endParaRPr>
          </a:p>
          <a:p>
            <a:pPr marL="241300" marR="316865" indent="-228600">
              <a:lnSpc>
                <a:spcPts val="14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Все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ручные сборочные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операции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фиксируются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прослеживаются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</a:t>
            </a:r>
            <a:r>
              <a:rPr sz="12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ERP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40000" y="2532000"/>
            <a:ext cx="7164000" cy="320818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75994" y="2529014"/>
            <a:ext cx="2484120" cy="141922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2925"/>
              </a:spcBef>
            </a:pPr>
            <a:r>
              <a:rPr sz="2600" b="1" dirty="0">
                <a:solidFill>
                  <a:srgbClr val="FFFFFF"/>
                </a:solidFill>
                <a:latin typeface="Segoe UI"/>
                <a:cs typeface="Segoe UI"/>
              </a:rPr>
              <a:t>3 </a:t>
            </a:r>
            <a:r>
              <a:rPr sz="2600" b="1" spc="20" dirty="0">
                <a:solidFill>
                  <a:srgbClr val="FFFFFF"/>
                </a:solidFill>
                <a:latin typeface="Segoe UI"/>
                <a:cs typeface="Segoe UI"/>
              </a:rPr>
              <a:t>000</a:t>
            </a:r>
            <a:r>
              <a:rPr sz="26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b="1" spc="-20" dirty="0">
                <a:solidFill>
                  <a:srgbClr val="FFFFFF"/>
                </a:solidFill>
                <a:latin typeface="Segoe UI"/>
                <a:cs typeface="Segoe UI"/>
              </a:rPr>
              <a:t>м</a:t>
            </a:r>
            <a:r>
              <a:rPr sz="2250" b="1" spc="-30" baseline="31481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2250" baseline="31481">
              <a:latin typeface="Segoe UI"/>
              <a:cs typeface="Segoe UI"/>
            </a:endParaRPr>
          </a:p>
          <a:p>
            <a:pPr marL="376555" marR="605790">
              <a:lnSpc>
                <a:spcPct val="100000"/>
              </a:lnSpc>
              <a:spcBef>
                <a:spcPts val="290"/>
              </a:spcBef>
            </a:pPr>
            <a:r>
              <a:rPr sz="1200" spc="-15" dirty="0">
                <a:solidFill>
                  <a:srgbClr val="FFFFFF"/>
                </a:solidFill>
                <a:latin typeface="Segoe UI"/>
                <a:cs typeface="Segoe UI"/>
              </a:rPr>
              <a:t>автоматизированный 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склад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300" y="1047031"/>
            <a:ext cx="7725409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spc="-15" dirty="0">
                <a:solidFill>
                  <a:srgbClr val="414042"/>
                </a:solidFill>
                <a:latin typeface="Segoe UI Semilight"/>
                <a:cs typeface="Segoe UI Semilight"/>
              </a:rPr>
              <a:t>СТРУКТУРА</a:t>
            </a:r>
            <a:r>
              <a:rPr sz="1800" b="0" spc="-10" dirty="0">
                <a:solidFill>
                  <a:srgbClr val="414042"/>
                </a:solidFill>
                <a:latin typeface="Segoe UI Semilight"/>
                <a:cs typeface="Segoe UI Semilight"/>
              </a:rPr>
              <a:t> </a:t>
            </a:r>
            <a:r>
              <a:rPr sz="1800" b="0" spc="-40" dirty="0">
                <a:solidFill>
                  <a:srgbClr val="414042"/>
                </a:solidFill>
                <a:latin typeface="Segoe UI Semilight"/>
                <a:cs typeface="Segoe UI Semilight"/>
              </a:rPr>
              <a:t>КОМПАНИИ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600" b="1" spc="25" dirty="0">
                <a:solidFill>
                  <a:schemeClr val="tx2"/>
                </a:solidFill>
                <a:latin typeface="Segoe UI"/>
                <a:cs typeface="Segoe UI"/>
              </a:rPr>
              <a:t>ПРОИЗВОДСТВЕННО-СКЛАДСКОЙ</a:t>
            </a:r>
            <a:r>
              <a:rPr sz="2600" b="1" spc="100" dirty="0">
                <a:solidFill>
                  <a:schemeClr val="tx2"/>
                </a:solidFill>
                <a:latin typeface="Segoe UI"/>
                <a:cs typeface="Segoe UI"/>
              </a:rPr>
              <a:t> </a:t>
            </a:r>
            <a:r>
              <a:rPr sz="2600" b="1" spc="-5" dirty="0">
                <a:solidFill>
                  <a:schemeClr val="tx2"/>
                </a:solidFill>
                <a:latin typeface="Segoe UI"/>
                <a:cs typeface="Segoe UI"/>
              </a:rPr>
              <a:t>КОМПЛЕКС</a:t>
            </a:r>
            <a:endParaRPr sz="2600" dirty="0">
              <a:solidFill>
                <a:schemeClr val="tx2"/>
              </a:solidFill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529014"/>
            <a:ext cx="3335654" cy="2846705"/>
          </a:xfrm>
          <a:custGeom>
            <a:avLst/>
            <a:gdLst/>
            <a:ahLst/>
            <a:cxnLst/>
            <a:rect l="l" t="t" r="r" b="b"/>
            <a:pathLst>
              <a:path w="3335654" h="2846704">
                <a:moveTo>
                  <a:pt x="0" y="2846641"/>
                </a:moveTo>
                <a:lnTo>
                  <a:pt x="3335299" y="2846641"/>
                </a:lnTo>
                <a:lnTo>
                  <a:pt x="3335299" y="0"/>
                </a:lnTo>
                <a:lnTo>
                  <a:pt x="0" y="0"/>
                </a:lnTo>
                <a:lnTo>
                  <a:pt x="0" y="2846641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7300" y="3333503"/>
            <a:ext cx="2357755" cy="1471295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4100" b="1" spc="-75" dirty="0">
                <a:solidFill>
                  <a:srgbClr val="FFFFFF"/>
                </a:solidFill>
                <a:latin typeface="Segoe UI"/>
                <a:cs typeface="Segoe UI"/>
              </a:rPr>
              <a:t>35 </a:t>
            </a:r>
            <a:r>
              <a:rPr sz="4100" b="1" spc="-10" dirty="0">
                <a:solidFill>
                  <a:srgbClr val="FFFFFF"/>
                </a:solidFill>
                <a:latin typeface="Segoe UI"/>
                <a:cs typeface="Segoe UI"/>
              </a:rPr>
              <a:t>500</a:t>
            </a:r>
            <a:r>
              <a:rPr sz="4100" b="1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100" b="1" spc="-50" dirty="0">
                <a:solidFill>
                  <a:srgbClr val="FFFFFF"/>
                </a:solidFill>
                <a:latin typeface="Segoe UI"/>
                <a:cs typeface="Segoe UI"/>
              </a:rPr>
              <a:t>м</a:t>
            </a:r>
            <a:r>
              <a:rPr sz="3600" b="1" spc="-75" baseline="3125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3600" baseline="31250">
              <a:latin typeface="Segoe UI"/>
              <a:cs typeface="Segoe UI"/>
            </a:endParaRPr>
          </a:p>
          <a:p>
            <a:pPr marL="12700" marR="62865">
              <a:lnSpc>
                <a:spcPct val="96900"/>
              </a:lnSpc>
              <a:spcBef>
                <a:spcPts val="290"/>
              </a:spcBef>
            </a:pPr>
            <a:r>
              <a:rPr sz="1600" spc="-15" dirty="0">
                <a:solidFill>
                  <a:srgbClr val="FFFFFF"/>
                </a:solidFill>
                <a:latin typeface="Segoe UI"/>
                <a:cs typeface="Segoe UI"/>
              </a:rPr>
              <a:t>собственная </a:t>
            </a:r>
            <a:r>
              <a:rPr sz="1600" spc="-20" dirty="0">
                <a:solidFill>
                  <a:srgbClr val="FFFFFF"/>
                </a:solidFill>
                <a:latin typeface="Segoe UI"/>
                <a:cs typeface="Segoe UI"/>
              </a:rPr>
              <a:t>территория  </a:t>
            </a:r>
            <a:r>
              <a:rPr sz="1600" spc="-15" dirty="0">
                <a:solidFill>
                  <a:srgbClr val="FFFFFF"/>
                </a:solidFill>
                <a:latin typeface="Segoe UI"/>
                <a:cs typeface="Segoe UI"/>
              </a:rPr>
              <a:t>производственной  </a:t>
            </a:r>
            <a:r>
              <a:rPr sz="1600" spc="-5" dirty="0">
                <a:solidFill>
                  <a:srgbClr val="FFFFFF"/>
                </a:solidFill>
                <a:latin typeface="Segoe UI"/>
                <a:cs typeface="Segoe UI"/>
              </a:rPr>
              <a:t>площадки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75994" y="3947833"/>
            <a:ext cx="2484120" cy="1428115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381000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3000"/>
              </a:spcBef>
            </a:pPr>
            <a:r>
              <a:rPr sz="2600" b="1" spc="-35" dirty="0">
                <a:solidFill>
                  <a:srgbClr val="FFFFFF"/>
                </a:solidFill>
                <a:latin typeface="Segoe UI"/>
                <a:cs typeface="Segoe UI"/>
              </a:rPr>
              <a:t>10 </a:t>
            </a:r>
            <a:r>
              <a:rPr sz="2600" b="1" spc="20" dirty="0">
                <a:solidFill>
                  <a:srgbClr val="FFFFFF"/>
                </a:solidFill>
                <a:latin typeface="Segoe UI"/>
                <a:cs typeface="Segoe UI"/>
              </a:rPr>
              <a:t>000</a:t>
            </a:r>
            <a:r>
              <a:rPr sz="2600" b="1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b="1" spc="-20" dirty="0">
                <a:solidFill>
                  <a:srgbClr val="FFFFFF"/>
                </a:solidFill>
                <a:latin typeface="Segoe UI"/>
                <a:cs typeface="Segoe UI"/>
              </a:rPr>
              <a:t>м</a:t>
            </a:r>
            <a:r>
              <a:rPr sz="2250" b="1" spc="-30" baseline="31481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2250" baseline="31481">
              <a:latin typeface="Segoe UI"/>
              <a:cs typeface="Segoe UI"/>
            </a:endParaRPr>
          </a:p>
          <a:p>
            <a:pPr marL="376555" marR="770890">
              <a:lnSpc>
                <a:spcPct val="100000"/>
              </a:lnSpc>
              <a:spcBef>
                <a:spcPts val="290"/>
              </a:spcBef>
            </a:pPr>
            <a:r>
              <a:rPr sz="1200" spc="-15" dirty="0">
                <a:solidFill>
                  <a:srgbClr val="FFFFFF"/>
                </a:solidFill>
                <a:latin typeface="Segoe UI"/>
                <a:cs typeface="Segoe UI"/>
              </a:rPr>
              <a:t>п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р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1200" spc="-20" dirty="0">
                <a:solidFill>
                  <a:srgbClr val="FFFFFF"/>
                </a:solidFill>
                <a:latin typeface="Segoe UI"/>
                <a:cs typeface="Segoe UI"/>
              </a:rPr>
              <a:t>и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з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во</a:t>
            </a:r>
            <a:r>
              <a:rPr sz="1200" spc="-20" dirty="0">
                <a:solidFill>
                  <a:srgbClr val="FFFFFF"/>
                </a:solidFill>
                <a:latin typeface="Segoe UI"/>
                <a:cs typeface="Segoe UI"/>
              </a:rPr>
              <a:t>д</a:t>
            </a:r>
            <a:r>
              <a:rPr sz="1200" spc="20" dirty="0">
                <a:solidFill>
                  <a:srgbClr val="FFFFFF"/>
                </a:solidFill>
                <a:latin typeface="Segoe UI"/>
                <a:cs typeface="Segoe UI"/>
              </a:rPr>
              <a:t>с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sz="1200" spc="-15" dirty="0">
                <a:solidFill>
                  <a:srgbClr val="FFFFFF"/>
                </a:solidFill>
                <a:latin typeface="Segoe UI"/>
                <a:cs typeface="Segoe UI"/>
              </a:rPr>
              <a:t>нны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й  </a:t>
            </a:r>
            <a:r>
              <a:rPr sz="1200" spc="-15" dirty="0">
                <a:solidFill>
                  <a:srgbClr val="FFFFFF"/>
                </a:solidFill>
                <a:latin typeface="Segoe UI"/>
                <a:cs typeface="Segoe UI"/>
              </a:rPr>
              <a:t>комплекс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260000" y="2529014"/>
            <a:ext cx="1944370" cy="2846705"/>
          </a:xfrm>
          <a:custGeom>
            <a:avLst/>
            <a:gdLst/>
            <a:ahLst/>
            <a:cxnLst/>
            <a:rect l="l" t="t" r="r" b="b"/>
            <a:pathLst>
              <a:path w="1944370" h="2846704">
                <a:moveTo>
                  <a:pt x="0" y="2846641"/>
                </a:moveTo>
                <a:lnTo>
                  <a:pt x="1944001" y="2846641"/>
                </a:lnTo>
                <a:lnTo>
                  <a:pt x="1944001" y="0"/>
                </a:lnTo>
                <a:lnTo>
                  <a:pt x="0" y="0"/>
                </a:lnTo>
                <a:lnTo>
                  <a:pt x="0" y="2846641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439999" y="2776183"/>
            <a:ext cx="786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600" b="1" spc="-85" dirty="0">
                <a:solidFill>
                  <a:srgbClr val="FFFFFF"/>
                </a:solidFill>
                <a:latin typeface="Segoe UI"/>
                <a:cs typeface="Segoe UI"/>
              </a:rPr>
              <a:t>1</a:t>
            </a:r>
            <a:r>
              <a:rPr sz="3600" b="1" spc="-4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r>
              <a:rPr sz="3600" b="1" dirty="0">
                <a:solidFill>
                  <a:srgbClr val="FFFFFF"/>
                </a:solidFill>
                <a:latin typeface="Segoe UI"/>
                <a:cs typeface="Segoe UI"/>
              </a:rPr>
              <a:t>0</a:t>
            </a:r>
            <a:endParaRPr sz="360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9999" y="3271483"/>
            <a:ext cx="1638300" cy="429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77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Segoe UI"/>
                <a:cs typeface="Segoe UI"/>
              </a:rPr>
              <a:t>человек</a:t>
            </a:r>
            <a:endParaRPr sz="1500">
              <a:latin typeface="Segoe UI"/>
              <a:cs typeface="Segoe UI"/>
            </a:endParaRPr>
          </a:p>
          <a:p>
            <a:pPr>
              <a:lnSpc>
                <a:spcPts val="1410"/>
              </a:lnSpc>
            </a:pP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занято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200" spc="29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производстве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60000" y="3947833"/>
            <a:ext cx="1944001" cy="14278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967" y="2529013"/>
            <a:ext cx="4434658" cy="28466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52597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" dirty="0">
                <a:solidFill>
                  <a:schemeClr val="tx2"/>
                </a:solidFill>
              </a:rPr>
              <a:t>ПРОИЗВОДСТВО</a:t>
            </a:r>
            <a:r>
              <a:rPr spc="15" dirty="0"/>
              <a:t>.</a:t>
            </a:r>
            <a:r>
              <a:rPr spc="70" dirty="0"/>
              <a:t> </a:t>
            </a:r>
            <a:r>
              <a:rPr spc="25" dirty="0">
                <a:solidFill>
                  <a:schemeClr val="tx2"/>
                </a:solidFill>
              </a:rPr>
              <a:t>ПОКАЗАТЕЛИ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1318" y="1077131"/>
            <a:ext cx="1911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75" dirty="0">
                <a:solidFill>
                  <a:srgbClr val="414042"/>
                </a:solidFill>
                <a:latin typeface="Segoe UI Semilight"/>
                <a:cs typeface="Segoe UI Semilight"/>
              </a:rPr>
              <a:t>ПРОИЗВОДСТВО</a:t>
            </a:r>
            <a:endParaRPr sz="1800">
              <a:latin typeface="Segoe UI Semilight"/>
              <a:cs typeface="Segoe UI Semi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0004" y="2519997"/>
            <a:ext cx="3348354" cy="2844165"/>
          </a:xfrm>
          <a:prstGeom prst="rect">
            <a:avLst/>
          </a:prstGeom>
          <a:solidFill>
            <a:srgbClr val="005694"/>
          </a:solidFill>
        </p:spPr>
        <p:txBody>
          <a:bodyPr vert="horz" wrap="square" lIns="0" tIns="656590" rIns="0" bIns="0" rtlCol="0">
            <a:spAutoFit/>
          </a:bodyPr>
          <a:lstStyle/>
          <a:p>
            <a:pPr marL="418465">
              <a:lnSpc>
                <a:spcPct val="100000"/>
              </a:lnSpc>
              <a:spcBef>
                <a:spcPts val="5170"/>
              </a:spcBef>
            </a:pPr>
            <a:r>
              <a:rPr sz="5600" b="1" spc="-160" dirty="0">
                <a:solidFill>
                  <a:srgbClr val="FFFFFF"/>
                </a:solidFill>
                <a:latin typeface="Segoe UI"/>
                <a:cs typeface="Segoe UI"/>
              </a:rPr>
              <a:t>15-30%</a:t>
            </a:r>
            <a:endParaRPr sz="5600">
              <a:latin typeface="Segoe UI"/>
              <a:cs typeface="Segoe UI"/>
            </a:endParaRPr>
          </a:p>
          <a:p>
            <a:pPr marL="418465" marR="516255">
              <a:lnSpc>
                <a:spcPct val="100000"/>
              </a:lnSpc>
              <a:spcBef>
                <a:spcPts val="70"/>
              </a:spcBef>
            </a:pPr>
            <a:r>
              <a:rPr sz="1700" b="0" spc="-5" dirty="0">
                <a:solidFill>
                  <a:srgbClr val="FFFFFF"/>
                </a:solidFill>
                <a:latin typeface="Segoe UI Light"/>
                <a:cs typeface="Segoe UI Light"/>
              </a:rPr>
              <a:t>стабильный </a:t>
            </a:r>
            <a:r>
              <a:rPr sz="1700" b="0" spc="15" dirty="0">
                <a:solidFill>
                  <a:srgbClr val="FFFFFF"/>
                </a:solidFill>
                <a:latin typeface="Segoe UI Light"/>
                <a:cs typeface="Segoe UI Light"/>
              </a:rPr>
              <a:t>рост 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выпуска 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за </a:t>
            </a:r>
            <a:r>
              <a:rPr sz="1700" b="0" spc="5" dirty="0">
                <a:solidFill>
                  <a:srgbClr val="FFFFFF"/>
                </a:solidFill>
                <a:latin typeface="Segoe UI Light"/>
                <a:cs typeface="Segoe UI Light"/>
              </a:rPr>
              <a:t>последние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5</a:t>
            </a:r>
            <a:r>
              <a:rPr sz="1700" b="0" spc="-4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лет</a:t>
            </a:r>
            <a:endParaRPr sz="1700">
              <a:latin typeface="Segoe UI Light"/>
              <a:cs typeface="Segoe UI Light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321262"/>
              </p:ext>
            </p:extLst>
          </p:nvPr>
        </p:nvGraphicFramePr>
        <p:xfrm>
          <a:off x="6767995" y="2519997"/>
          <a:ext cx="4895850" cy="2843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7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47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0003">
                <a:tc gridSpan="2">
                  <a:txBody>
                    <a:bodyPr/>
                    <a:lstStyle/>
                    <a:p>
                      <a:pPr marL="269875"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Производственные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 мощности</a:t>
                      </a:r>
                      <a:endParaRPr sz="1400" b="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L="0" marR="0" marT="156845" marB="0">
                    <a:solidFill>
                      <a:srgbClr val="00569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2004">
                <a:tc>
                  <a:txBody>
                    <a:bodyPr/>
                    <a:lstStyle/>
                    <a:p>
                      <a:pPr marL="235585">
                        <a:lnSpc>
                          <a:spcPct val="100000"/>
                        </a:lnSpc>
                        <a:spcBef>
                          <a:spcPts val="2880"/>
                        </a:spcBef>
                      </a:pPr>
                      <a:r>
                        <a:rPr lang="ru-RU" sz="2600" b="1" spc="-65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200</a:t>
                      </a:r>
                      <a:r>
                        <a:rPr sz="2600" b="1" spc="-65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600" b="1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000</a:t>
                      </a:r>
                      <a:r>
                        <a:rPr sz="2600" b="1" spc="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600" b="1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плат</a:t>
                      </a:r>
                      <a:endParaRPr sz="2600" dirty="0">
                        <a:latin typeface="Segoe UI"/>
                        <a:cs typeface="Segoe UI"/>
                      </a:endParaRPr>
                    </a:p>
                  </a:txBody>
                  <a:tcPr marL="0" marR="0" marT="365760" marB="0"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1200" b="1" spc="-50" baseline="0" dirty="0" smtClean="0">
                        <a:solidFill>
                          <a:srgbClr val="FFFFFF"/>
                        </a:solidFill>
                        <a:latin typeface="Segoe UI"/>
                        <a:ea typeface="+mn-ea"/>
                        <a:cs typeface="Segoe UI"/>
                      </a:endParaRPr>
                    </a:p>
                    <a:p>
                      <a:pPr marL="18000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15 000</a:t>
                      </a:r>
                      <a:r>
                        <a:rPr lang="ru-RU" sz="4000" b="1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800" b="0" spc="-50" baseline="0" dirty="0" err="1" smtClean="0">
                          <a:solidFill>
                            <a:srgbClr val="FFFFFF"/>
                          </a:solidFill>
                          <a:latin typeface="Segoe UI"/>
                          <a:ea typeface="+mn-ea"/>
                          <a:cs typeface="Segoe UI"/>
                        </a:rPr>
                        <a:t>модулей</a:t>
                      </a:r>
                      <a:endParaRPr sz="1800" b="0" spc="-50" baseline="0" dirty="0">
                        <a:solidFill>
                          <a:srgbClr val="FFFFFF"/>
                        </a:solidFill>
                        <a:latin typeface="Segoe UI"/>
                        <a:ea typeface="+mn-ea"/>
                        <a:cs typeface="Segoe UI"/>
                      </a:endParaRPr>
                    </a:p>
                  </a:txBody>
                  <a:tcPr marL="0" marR="0" marT="137160" marB="0">
                    <a:solidFill>
                      <a:srgbClr val="93959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51991">
                <a:tc>
                  <a:txBody>
                    <a:bodyPr/>
                    <a:lstStyle/>
                    <a:p>
                      <a:pPr marL="235585">
                        <a:lnSpc>
                          <a:spcPct val="100000"/>
                        </a:lnSpc>
                        <a:spcBef>
                          <a:spcPts val="2880"/>
                        </a:spcBef>
                      </a:pPr>
                      <a:r>
                        <a:rPr sz="2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4 </a:t>
                      </a:r>
                      <a:r>
                        <a:rPr lang="ru-RU" sz="2600" b="1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5</a:t>
                      </a:r>
                      <a:r>
                        <a:rPr sz="2600" b="1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00</a:t>
                      </a:r>
                      <a:r>
                        <a:rPr sz="2600" b="1" spc="-30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приборов</a:t>
                      </a:r>
                      <a:endParaRPr sz="1800" dirty="0">
                        <a:latin typeface="Segoe UI"/>
                        <a:cs typeface="Segoe UI"/>
                      </a:endParaRPr>
                    </a:p>
                  </a:txBody>
                  <a:tcPr marL="0" marR="0" marT="365760" marB="0">
                    <a:solidFill>
                      <a:srgbClr val="939598"/>
                    </a:solidFill>
                  </a:tcPr>
                </a:tc>
                <a:tc>
                  <a:txBody>
                    <a:bodyPr/>
                    <a:lstStyle/>
                    <a:p>
                      <a:pPr marL="240029">
                        <a:lnSpc>
                          <a:spcPts val="3000"/>
                        </a:lnSpc>
                        <a:spcBef>
                          <a:spcPts val="1200"/>
                        </a:spcBef>
                      </a:pPr>
                      <a:r>
                        <a:rPr lang="ru-RU" sz="2600" b="1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3</a:t>
                      </a:r>
                      <a:r>
                        <a:rPr sz="2600" b="1" spc="-15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500</a:t>
                      </a:r>
                      <a:endParaRPr sz="2600" dirty="0">
                        <a:latin typeface="Segoe UI"/>
                        <a:cs typeface="Segoe UI"/>
                      </a:endParaRPr>
                    </a:p>
                    <a:p>
                      <a:pPr marL="240029">
                        <a:lnSpc>
                          <a:spcPts val="156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шкафов управления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  <a:p>
                      <a:pPr marL="240029">
                        <a:lnSpc>
                          <a:spcPct val="100000"/>
                        </a:lnSpc>
                      </a:pPr>
                      <a:r>
                        <a:rPr sz="1400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различного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назначения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152400" marB="0"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3887990" y="2519997"/>
            <a:ext cx="2880017" cy="28439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5"/>
          <p:cNvSpPr txBox="1">
            <a:spLocks/>
          </p:cNvSpPr>
          <p:nvPr/>
        </p:nvSpPr>
        <p:spPr>
          <a:xfrm>
            <a:off x="527300" y="1047031"/>
            <a:ext cx="490410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>
            <a:lvl1pPr>
              <a:defRPr sz="2600" b="1" i="0">
                <a:solidFill>
                  <a:srgbClr val="414042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16510">
              <a:spcBef>
                <a:spcPts val="335"/>
              </a:spcBef>
            </a:pPr>
            <a:r>
              <a:rPr lang="ru-RU" sz="1800" b="0" kern="0" spc="75" smtClean="0">
                <a:latin typeface="Segoe UI Semilight"/>
                <a:cs typeface="Segoe UI Semilight"/>
              </a:rPr>
              <a:t>ПРОИЗВОДСТВО</a:t>
            </a:r>
            <a:endParaRPr lang="ru-RU" sz="1800" kern="0" smtClean="0">
              <a:latin typeface="Segoe UI Semilight"/>
              <a:cs typeface="Segoe UI Semilight"/>
            </a:endParaRPr>
          </a:p>
          <a:p>
            <a:pPr marL="12700">
              <a:spcBef>
                <a:spcPts val="345"/>
              </a:spcBef>
            </a:pPr>
            <a:r>
              <a:rPr lang="ru-RU" kern="0" spc="15" smtClean="0"/>
              <a:t>ПРОИЗВОДСТВЕННЫЙ</a:t>
            </a:r>
            <a:r>
              <a:rPr lang="ru-RU" kern="0" spc="100" smtClean="0"/>
              <a:t> </a:t>
            </a:r>
            <a:r>
              <a:rPr lang="ru-RU" kern="0" spc="35" smtClean="0"/>
              <a:t>ЦИКЛ</a:t>
            </a:r>
            <a:endParaRPr lang="ru-RU" kern="0" spc="35" dirty="0"/>
          </a:p>
        </p:txBody>
      </p:sp>
      <p:sp>
        <p:nvSpPr>
          <p:cNvPr id="25" name="object 6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/>
          <p:cNvSpPr txBox="1"/>
          <p:nvPr/>
        </p:nvSpPr>
        <p:spPr>
          <a:xfrm>
            <a:off x="442913" y="2673351"/>
            <a:ext cx="1922704" cy="14771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232410">
              <a:lnSpc>
                <a:spcPct val="100000"/>
              </a:lnSpc>
              <a:spcBef>
                <a:spcPts val="1620"/>
              </a:spcBef>
            </a:pPr>
            <a:r>
              <a:rPr sz="1750" b="1" spc="75" dirty="0">
                <a:solidFill>
                  <a:srgbClr val="FFFFFF"/>
                </a:solidFill>
                <a:latin typeface="Segoe UI"/>
                <a:cs typeface="Segoe UI"/>
              </a:rPr>
              <a:t>1.</a:t>
            </a:r>
            <a:endParaRPr sz="1750" dirty="0">
              <a:latin typeface="Segoe UI"/>
              <a:cs typeface="Segoe UI"/>
            </a:endParaRPr>
          </a:p>
          <a:p>
            <a:pPr marL="232410">
              <a:lnSpc>
                <a:spcPct val="100000"/>
              </a:lnSpc>
              <a:spcBef>
                <a:spcPts val="170"/>
              </a:spcBef>
            </a:pPr>
            <a:r>
              <a:rPr sz="1200" spc="30" dirty="0">
                <a:solidFill>
                  <a:srgbClr val="FFFFFF"/>
                </a:solidFill>
                <a:latin typeface="Segoe UI"/>
                <a:cs typeface="Segoe UI"/>
              </a:rPr>
              <a:t>Входной</a:t>
            </a:r>
            <a:r>
              <a:rPr sz="1200" spc="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Segoe UI"/>
                <a:cs typeface="Segoe UI"/>
              </a:rPr>
              <a:t>контроль</a:t>
            </a:r>
            <a:endParaRPr sz="1200" dirty="0">
              <a:latin typeface="Segoe UI"/>
              <a:cs typeface="Segoe UI"/>
            </a:endParaRPr>
          </a:p>
          <a:p>
            <a:pPr marL="232410">
              <a:lnSpc>
                <a:spcPct val="100000"/>
              </a:lnSpc>
              <a:spcBef>
                <a:spcPts val="305"/>
              </a:spcBef>
            </a:pPr>
            <a:r>
              <a:rPr sz="1200" spc="35" dirty="0">
                <a:solidFill>
                  <a:srgbClr val="FFFFFF"/>
                </a:solidFill>
                <a:latin typeface="Segoe UI"/>
                <a:cs typeface="Segoe UI"/>
              </a:rPr>
              <a:t>компонентов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6" name="object 10"/>
          <p:cNvSpPr txBox="1"/>
          <p:nvPr/>
        </p:nvSpPr>
        <p:spPr>
          <a:xfrm>
            <a:off x="5172075" y="4228286"/>
            <a:ext cx="3853791" cy="1472185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265430">
              <a:lnSpc>
                <a:spcPct val="100000"/>
              </a:lnSpc>
              <a:spcBef>
                <a:spcPts val="1590"/>
              </a:spcBef>
            </a:pPr>
            <a:r>
              <a:rPr sz="1750" b="1" spc="55" dirty="0">
                <a:solidFill>
                  <a:srgbClr val="FFFFFF"/>
                </a:solidFill>
                <a:latin typeface="Segoe UI"/>
                <a:cs typeface="Segoe UI"/>
              </a:rPr>
              <a:t>4.</a:t>
            </a:r>
            <a:endParaRPr sz="1750" dirty="0">
              <a:latin typeface="Segoe UI"/>
              <a:cs typeface="Segoe UI"/>
            </a:endParaRPr>
          </a:p>
          <a:p>
            <a:pPr marL="265430">
              <a:lnSpc>
                <a:spcPct val="100000"/>
              </a:lnSpc>
              <a:spcBef>
                <a:spcPts val="170"/>
              </a:spcBef>
            </a:pPr>
            <a:r>
              <a:rPr sz="1200" spc="30" dirty="0">
                <a:solidFill>
                  <a:srgbClr val="FFFFFF"/>
                </a:solidFill>
                <a:latin typeface="Segoe UI"/>
                <a:cs typeface="Segoe UI"/>
              </a:rPr>
              <a:t>Сборка</a:t>
            </a:r>
            <a:r>
              <a:rPr sz="1200" spc="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Segoe UI"/>
                <a:cs typeface="Segoe UI"/>
              </a:rPr>
              <a:t>шкафов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5172075" y="2673358"/>
            <a:ext cx="4759009" cy="14697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232410">
              <a:lnSpc>
                <a:spcPct val="100000"/>
              </a:lnSpc>
              <a:spcBef>
                <a:spcPts val="1620"/>
              </a:spcBef>
            </a:pPr>
            <a:r>
              <a:rPr sz="1750" b="1" spc="65" dirty="0">
                <a:solidFill>
                  <a:srgbClr val="FFFFFF"/>
                </a:solidFill>
                <a:latin typeface="Segoe UI"/>
                <a:cs typeface="Segoe UI"/>
              </a:rPr>
              <a:t>2.</a:t>
            </a:r>
            <a:endParaRPr sz="1750" dirty="0">
              <a:latin typeface="Segoe UI"/>
              <a:cs typeface="Segoe UI"/>
            </a:endParaRPr>
          </a:p>
          <a:p>
            <a:pPr marL="232410">
              <a:spcBef>
                <a:spcPts val="170"/>
              </a:spcBef>
              <a:tabLst>
                <a:tab pos="2898140" algn="l"/>
              </a:tabLst>
            </a:pPr>
            <a:r>
              <a:rPr sz="1200" dirty="0" err="1" smtClean="0">
                <a:solidFill>
                  <a:srgbClr val="FFFFFF"/>
                </a:solidFill>
                <a:latin typeface="Segoe UI"/>
                <a:cs typeface="Segoe UI"/>
              </a:rPr>
              <a:t>Автоматизированный</a:t>
            </a:r>
            <a:r>
              <a:rPr lang="ru-RU" sz="1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Segoe UI"/>
                <a:cs typeface="Segoe UI"/>
              </a:rPr>
              <a:t>поверхностный</a:t>
            </a:r>
            <a:r>
              <a:rPr lang="ru-RU" sz="1200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Segoe UI"/>
                <a:cs typeface="Segoe UI"/>
              </a:rPr>
              <a:t>монтаж</a:t>
            </a:r>
            <a:r>
              <a:rPr lang="ru-RU" sz="1200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Segoe UI"/>
                <a:cs typeface="Segoe UI"/>
              </a:rPr>
              <a:t>компонентов</a:t>
            </a:r>
            <a:r>
              <a:rPr sz="1200" dirty="0" smtClean="0">
                <a:solidFill>
                  <a:srgbClr val="FFFFFF"/>
                </a:solidFill>
                <a:latin typeface="Segoe UI"/>
                <a:cs typeface="Segoe UI"/>
              </a:rPr>
              <a:t>.</a:t>
            </a:r>
            <a:r>
              <a:rPr lang="ru-RU" sz="1200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Segoe UI"/>
                <a:cs typeface="Segoe UI"/>
              </a:rPr>
              <a:t>Выводной</a:t>
            </a:r>
            <a:r>
              <a:rPr sz="1200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монтаж компонентов. </a:t>
            </a:r>
            <a:endParaRPr lang="ru-RU" sz="1200" dirty="0" smtClean="0">
              <a:solidFill>
                <a:srgbClr val="FFFFFF"/>
              </a:solidFill>
              <a:latin typeface="Segoe UI"/>
              <a:cs typeface="Segoe UI"/>
            </a:endParaRPr>
          </a:p>
          <a:p>
            <a:pPr marL="232410" marR="222250"/>
            <a:r>
              <a:rPr sz="1200" dirty="0" err="1" smtClean="0">
                <a:solidFill>
                  <a:srgbClr val="FFFFFF"/>
                </a:solidFill>
                <a:latin typeface="Segoe UI"/>
                <a:cs typeface="Segoe UI"/>
              </a:rPr>
              <a:t>Автоматизированная</a:t>
            </a:r>
            <a:r>
              <a:rPr sz="1200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линия селективного монтажа. </a:t>
            </a:r>
            <a:endParaRPr lang="ru-RU" sz="1200" dirty="0" smtClean="0">
              <a:solidFill>
                <a:srgbClr val="FFFFFF"/>
              </a:solidFill>
              <a:latin typeface="Segoe UI"/>
              <a:cs typeface="Segoe UI"/>
            </a:endParaRPr>
          </a:p>
          <a:p>
            <a:pPr marL="232410" marR="222250"/>
            <a:r>
              <a:rPr sz="1200" dirty="0" smtClean="0">
                <a:solidFill>
                  <a:srgbClr val="FFFFFF"/>
                </a:solidFill>
                <a:latin typeface="Segoe UI"/>
                <a:cs typeface="Segoe UI"/>
              </a:rPr>
              <a:t>4 </a:t>
            </a:r>
            <a:r>
              <a:rPr sz="1200" dirty="0" err="1" smtClean="0">
                <a:solidFill>
                  <a:srgbClr val="FFFFFF"/>
                </a:solidFill>
                <a:latin typeface="Segoe UI"/>
                <a:cs typeface="Segoe UI"/>
              </a:rPr>
              <a:t>точки</a:t>
            </a:r>
            <a:r>
              <a:rPr sz="1200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контроля качества, включая 3D OI и </a:t>
            </a:r>
            <a:r>
              <a:rPr sz="1200" dirty="0" err="1" smtClean="0">
                <a:solidFill>
                  <a:srgbClr val="FFFFFF"/>
                </a:solidFill>
                <a:latin typeface="Segoe UI"/>
                <a:cs typeface="Segoe UI"/>
              </a:rPr>
              <a:t>ХRay</a:t>
            </a:r>
            <a:r>
              <a:rPr lang="ru-RU" sz="1200" dirty="0" smtClean="0">
                <a:solidFill>
                  <a:srgbClr val="FFFFFF"/>
                </a:solidFill>
                <a:latin typeface="Segoe UI"/>
                <a:cs typeface="Segoe UI"/>
              </a:rPr>
              <a:t>-</a:t>
            </a:r>
            <a:r>
              <a:rPr sz="1200" dirty="0" err="1" smtClean="0">
                <a:solidFill>
                  <a:srgbClr val="FFFFFF"/>
                </a:solidFill>
                <a:latin typeface="Segoe UI"/>
                <a:cs typeface="Segoe UI"/>
              </a:rPr>
              <a:t>контроль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8" name="object 12"/>
          <p:cNvSpPr/>
          <p:nvPr/>
        </p:nvSpPr>
        <p:spPr>
          <a:xfrm>
            <a:off x="9025256" y="4228287"/>
            <a:ext cx="2723819" cy="147218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4"/>
          <p:cNvSpPr/>
          <p:nvPr/>
        </p:nvSpPr>
        <p:spPr>
          <a:xfrm>
            <a:off x="9931084" y="2673350"/>
            <a:ext cx="1818004" cy="146971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72"/>
          <a:stretch/>
        </p:blipFill>
        <p:spPr>
          <a:xfrm>
            <a:off x="1886485" y="4230446"/>
            <a:ext cx="3089375" cy="1470025"/>
          </a:xfrm>
          <a:prstGeom prst="rect">
            <a:avLst/>
          </a:prstGeom>
        </p:spPr>
      </p:pic>
      <p:sp>
        <p:nvSpPr>
          <p:cNvPr id="34" name="object 3"/>
          <p:cNvSpPr/>
          <p:nvPr/>
        </p:nvSpPr>
        <p:spPr>
          <a:xfrm>
            <a:off x="442913" y="4230446"/>
            <a:ext cx="1823904" cy="1470025"/>
          </a:xfrm>
          <a:custGeom>
            <a:avLst/>
            <a:gdLst/>
            <a:ahLst/>
            <a:cxnLst/>
            <a:rect l="l" t="t" r="r" b="b"/>
            <a:pathLst>
              <a:path w="3246120" h="1470025">
                <a:moveTo>
                  <a:pt x="0" y="1469707"/>
                </a:moveTo>
                <a:lnTo>
                  <a:pt x="3245815" y="1469707"/>
                </a:lnTo>
                <a:lnTo>
                  <a:pt x="3245815" y="0"/>
                </a:lnTo>
                <a:lnTo>
                  <a:pt x="0" y="0"/>
                </a:lnTo>
                <a:lnTo>
                  <a:pt x="0" y="146970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"/>
          <p:cNvSpPr txBox="1"/>
          <p:nvPr/>
        </p:nvSpPr>
        <p:spPr>
          <a:xfrm>
            <a:off x="442913" y="4532370"/>
            <a:ext cx="1528762" cy="745717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335"/>
              </a:spcBef>
            </a:pPr>
            <a:r>
              <a:rPr sz="1750" b="1" spc="35" dirty="0">
                <a:solidFill>
                  <a:srgbClr val="FFFFFF"/>
                </a:solidFill>
                <a:latin typeface="Segoe UI"/>
                <a:cs typeface="Segoe UI"/>
              </a:rPr>
              <a:t>3.</a:t>
            </a:r>
            <a:endParaRPr sz="1750" dirty="0">
              <a:latin typeface="Segoe UI"/>
              <a:cs typeface="Segoe UI"/>
            </a:endParaRPr>
          </a:p>
          <a:p>
            <a:pPr marL="265430">
              <a:lnSpc>
                <a:spcPct val="100000"/>
              </a:lnSpc>
              <a:spcBef>
                <a:spcPts val="170"/>
              </a:spcBef>
            </a:pPr>
            <a:r>
              <a:rPr sz="1200" spc="30" dirty="0">
                <a:solidFill>
                  <a:srgbClr val="FFFFFF"/>
                </a:solidFill>
                <a:latin typeface="Segoe UI"/>
                <a:cs typeface="Segoe UI"/>
              </a:rPr>
              <a:t>Сборка</a:t>
            </a:r>
            <a:r>
              <a:rPr sz="1200" spc="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Segoe UI"/>
                <a:cs typeface="Segoe UI"/>
              </a:rPr>
              <a:t>модулей</a:t>
            </a:r>
            <a:endParaRPr sz="1200" dirty="0">
              <a:latin typeface="Segoe UI"/>
              <a:cs typeface="Segoe UI"/>
            </a:endParaRPr>
          </a:p>
          <a:p>
            <a:pPr marL="265430">
              <a:lnSpc>
                <a:spcPct val="100000"/>
              </a:lnSpc>
              <a:spcBef>
                <a:spcPts val="305"/>
              </a:spcBef>
            </a:pPr>
            <a:r>
              <a:rPr sz="1200" spc="15" dirty="0">
                <a:solidFill>
                  <a:srgbClr val="FFFFFF"/>
                </a:solidFill>
                <a:latin typeface="Segoe UI"/>
                <a:cs typeface="Segoe UI"/>
              </a:rPr>
              <a:t>и</a:t>
            </a:r>
            <a:r>
              <a:rPr sz="1200" spc="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Segoe UI"/>
                <a:cs typeface="Segoe UI"/>
              </a:rPr>
              <a:t>приборов</a:t>
            </a:r>
            <a:endParaRPr sz="1200" dirty="0">
              <a:latin typeface="Segoe UI"/>
              <a:cs typeface="Segoe UI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37" b="9198"/>
          <a:stretch/>
        </p:blipFill>
        <p:spPr>
          <a:xfrm>
            <a:off x="8652294" y="4228285"/>
            <a:ext cx="3096781" cy="147745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5" t="19585"/>
          <a:stretch/>
        </p:blipFill>
        <p:spPr>
          <a:xfrm>
            <a:off x="2257424" y="2674468"/>
            <a:ext cx="2747963" cy="147608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490410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5" dirty="0">
                <a:latin typeface="Segoe UI Semilight"/>
                <a:cs typeface="Segoe UI Semilight"/>
              </a:rPr>
              <a:t>ПРОИЗВОДСТВО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15" dirty="0"/>
              <a:t>ПРОИЗВОДСТВЕННЫЙ</a:t>
            </a:r>
            <a:r>
              <a:rPr spc="100" dirty="0"/>
              <a:t> </a:t>
            </a:r>
            <a:r>
              <a:rPr spc="35" dirty="0"/>
              <a:t>ЦИКЛ</a:t>
            </a:r>
          </a:p>
        </p:txBody>
      </p:sp>
      <p:sp>
        <p:nvSpPr>
          <p:cNvPr id="5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/>
          <p:nvPr/>
        </p:nvSpPr>
        <p:spPr>
          <a:xfrm>
            <a:off x="442912" y="2673358"/>
            <a:ext cx="3276357" cy="1470025"/>
          </a:xfrm>
          <a:custGeom>
            <a:avLst/>
            <a:gdLst/>
            <a:ahLst/>
            <a:cxnLst/>
            <a:rect l="l" t="t" r="r" b="b"/>
            <a:pathLst>
              <a:path w="2340610" h="1470025">
                <a:moveTo>
                  <a:pt x="0" y="1469707"/>
                </a:moveTo>
                <a:lnTo>
                  <a:pt x="2340000" y="1469707"/>
                </a:lnTo>
                <a:lnTo>
                  <a:pt x="2340000" y="0"/>
                </a:lnTo>
                <a:lnTo>
                  <a:pt x="0" y="0"/>
                </a:lnTo>
                <a:lnTo>
                  <a:pt x="0" y="146970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"/>
          <p:cNvSpPr txBox="1"/>
          <p:nvPr/>
        </p:nvSpPr>
        <p:spPr>
          <a:xfrm>
            <a:off x="442912" y="2913344"/>
            <a:ext cx="2904137" cy="89191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232410">
              <a:lnSpc>
                <a:spcPct val="100000"/>
              </a:lnSpc>
              <a:spcBef>
                <a:spcPts val="335"/>
              </a:spcBef>
            </a:pPr>
            <a:r>
              <a:rPr sz="1750" b="1" spc="25" dirty="0">
                <a:solidFill>
                  <a:srgbClr val="FFFFFF"/>
                </a:solidFill>
                <a:latin typeface="Segoe UI"/>
                <a:cs typeface="Segoe UI"/>
              </a:rPr>
              <a:t>5.</a:t>
            </a:r>
            <a:endParaRPr sz="1750" dirty="0">
              <a:latin typeface="Segoe UI"/>
              <a:cs typeface="Segoe UI"/>
            </a:endParaRPr>
          </a:p>
          <a:p>
            <a:pPr marL="232410">
              <a:spcBef>
                <a:spcPts val="170"/>
              </a:spcBef>
            </a:pPr>
            <a:r>
              <a:rPr sz="1200" dirty="0" err="1">
                <a:solidFill>
                  <a:srgbClr val="FFFFFF"/>
                </a:solidFill>
                <a:latin typeface="Segoe UI"/>
                <a:cs typeface="Segoe UI"/>
              </a:rPr>
              <a:t>Настройка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Segoe UI"/>
                <a:cs typeface="Segoe UI"/>
              </a:rPr>
              <a:t>модулей</a:t>
            </a:r>
            <a:r>
              <a:rPr sz="1200" dirty="0" smtClean="0">
                <a:solidFill>
                  <a:srgbClr val="FFFFFF"/>
                </a:solidFill>
                <a:latin typeface="Segoe UI"/>
                <a:cs typeface="Segoe UI"/>
              </a:rPr>
              <a:t>,</a:t>
            </a:r>
            <a:r>
              <a:rPr lang="ru-RU" sz="1200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Segoe UI"/>
                <a:cs typeface="Segoe UI"/>
              </a:rPr>
              <a:t>приборов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, шкафов, </a:t>
            </a:r>
            <a:r>
              <a:rPr sz="1200" dirty="0" err="1" smtClean="0">
                <a:solidFill>
                  <a:srgbClr val="FFFFFF"/>
                </a:solidFill>
                <a:latin typeface="Segoe UI"/>
                <a:cs typeface="Segoe UI"/>
              </a:rPr>
              <a:t>прошивка</a:t>
            </a:r>
            <a:r>
              <a:rPr sz="1200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встроенного ПО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8" name="object 8"/>
          <p:cNvSpPr/>
          <p:nvPr/>
        </p:nvSpPr>
        <p:spPr>
          <a:xfrm>
            <a:off x="442912" y="4306060"/>
            <a:ext cx="2718305" cy="1439670"/>
          </a:xfrm>
          <a:custGeom>
            <a:avLst/>
            <a:gdLst/>
            <a:ahLst/>
            <a:cxnLst/>
            <a:rect l="l" t="t" r="r" b="b"/>
            <a:pathLst>
              <a:path w="3348354" h="1470025">
                <a:moveTo>
                  <a:pt x="0" y="1469707"/>
                </a:moveTo>
                <a:lnTo>
                  <a:pt x="3347999" y="1469707"/>
                </a:lnTo>
                <a:lnTo>
                  <a:pt x="3347999" y="0"/>
                </a:lnTo>
                <a:lnTo>
                  <a:pt x="0" y="0"/>
                </a:lnTo>
                <a:lnTo>
                  <a:pt x="0" y="146970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9"/>
          <p:cNvSpPr txBox="1"/>
          <p:nvPr/>
        </p:nvSpPr>
        <p:spPr>
          <a:xfrm>
            <a:off x="442913" y="4465537"/>
            <a:ext cx="3348354" cy="745717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335"/>
              </a:spcBef>
            </a:pPr>
            <a:r>
              <a:rPr sz="1750" b="1" spc="-110" dirty="0">
                <a:solidFill>
                  <a:srgbClr val="FFFFFF"/>
                </a:solidFill>
                <a:latin typeface="Segoe UI"/>
                <a:cs typeface="Segoe UI"/>
              </a:rPr>
              <a:t>7.</a:t>
            </a:r>
            <a:endParaRPr sz="1750" dirty="0">
              <a:latin typeface="Segoe UI"/>
              <a:cs typeface="Segoe UI"/>
            </a:endParaRPr>
          </a:p>
          <a:p>
            <a:pPr marL="265430">
              <a:lnSpc>
                <a:spcPct val="100000"/>
              </a:lnSpc>
              <a:spcBef>
                <a:spcPts val="170"/>
              </a:spcBef>
            </a:pP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Заводские испытания, включая</a:t>
            </a:r>
          </a:p>
          <a:p>
            <a:pPr marL="265430">
              <a:lnSpc>
                <a:spcPct val="100000"/>
              </a:lnSpc>
              <a:spcBef>
                <a:spcPts val="305"/>
              </a:spcBef>
            </a:pP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термические «стресс-прогоны»</a:t>
            </a:r>
          </a:p>
        </p:txBody>
      </p:sp>
      <p:sp>
        <p:nvSpPr>
          <p:cNvPr id="20" name="object 10"/>
          <p:cNvSpPr/>
          <p:nvPr/>
        </p:nvSpPr>
        <p:spPr>
          <a:xfrm>
            <a:off x="6095999" y="2673358"/>
            <a:ext cx="3175623" cy="1470025"/>
          </a:xfrm>
          <a:custGeom>
            <a:avLst/>
            <a:gdLst/>
            <a:ahLst/>
            <a:cxnLst/>
            <a:rect l="l" t="t" r="r" b="b"/>
            <a:pathLst>
              <a:path w="3348354" h="1470025">
                <a:moveTo>
                  <a:pt x="0" y="1469707"/>
                </a:moveTo>
                <a:lnTo>
                  <a:pt x="3347999" y="1469707"/>
                </a:lnTo>
                <a:lnTo>
                  <a:pt x="3347999" y="0"/>
                </a:lnTo>
                <a:lnTo>
                  <a:pt x="0" y="0"/>
                </a:lnTo>
                <a:lnTo>
                  <a:pt x="0" y="146970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1"/>
          <p:cNvSpPr txBox="1"/>
          <p:nvPr/>
        </p:nvSpPr>
        <p:spPr>
          <a:xfrm>
            <a:off x="6196457" y="2956305"/>
            <a:ext cx="2974706" cy="848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2410">
              <a:lnSpc>
                <a:spcPct val="100000"/>
              </a:lnSpc>
              <a:spcBef>
                <a:spcPts val="335"/>
              </a:spcBef>
            </a:pPr>
            <a:r>
              <a:rPr sz="1750" b="1" spc="25" dirty="0">
                <a:solidFill>
                  <a:srgbClr val="FFFFFF"/>
                </a:solidFill>
                <a:latin typeface="Segoe UI"/>
                <a:cs typeface="Segoe UI"/>
              </a:rPr>
              <a:t>6.</a:t>
            </a:r>
            <a:endParaRPr sz="1750" dirty="0">
              <a:latin typeface="Segoe UI"/>
              <a:cs typeface="Segoe UI"/>
            </a:endParaRPr>
          </a:p>
          <a:p>
            <a:pPr marL="265430">
              <a:spcBef>
                <a:spcPts val="170"/>
              </a:spcBef>
            </a:pP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Метрологические испытания</a:t>
            </a:r>
          </a:p>
          <a:p>
            <a:pPr marL="265430" marR="1050925"/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и первичная поверка </a:t>
            </a:r>
            <a:r>
              <a:rPr sz="1200" dirty="0" err="1">
                <a:solidFill>
                  <a:srgbClr val="FFFFFF"/>
                </a:solidFill>
                <a:latin typeface="Segoe UI"/>
                <a:cs typeface="Segoe UI"/>
              </a:rPr>
              <a:t>модулей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Segoe UI"/>
                <a:cs typeface="Segoe UI"/>
              </a:rPr>
              <a:t>и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приборов</a:t>
            </a:r>
          </a:p>
        </p:txBody>
      </p:sp>
      <p:sp>
        <p:nvSpPr>
          <p:cNvPr id="22" name="object 12"/>
          <p:cNvSpPr/>
          <p:nvPr/>
        </p:nvSpPr>
        <p:spPr>
          <a:xfrm>
            <a:off x="8870982" y="2673350"/>
            <a:ext cx="2878106" cy="146971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4"/>
          <p:cNvSpPr/>
          <p:nvPr/>
        </p:nvSpPr>
        <p:spPr>
          <a:xfrm>
            <a:off x="3161218" y="4305729"/>
            <a:ext cx="2813826" cy="144000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2500" b="-75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269" y="2673350"/>
            <a:ext cx="2206953" cy="1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62229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5" dirty="0">
                <a:latin typeface="Segoe UI Semilight"/>
                <a:cs typeface="Segoe UI Semilight"/>
              </a:rPr>
              <a:t>ПРОИЗВОДСТВО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30" dirty="0">
                <a:solidFill>
                  <a:schemeClr val="tx2"/>
                </a:solidFill>
              </a:rPr>
              <a:t>ЦЕХ </a:t>
            </a:r>
            <a:r>
              <a:rPr spc="25" dirty="0">
                <a:solidFill>
                  <a:schemeClr val="tx2"/>
                </a:solidFill>
              </a:rPr>
              <a:t>МОНТАЖА </a:t>
            </a:r>
            <a:r>
              <a:rPr spc="-10" dirty="0">
                <a:solidFill>
                  <a:schemeClr val="tx2"/>
                </a:solidFill>
              </a:rPr>
              <a:t>ПЕЧАТНЫХ</a:t>
            </a:r>
            <a:r>
              <a:rPr spc="295" dirty="0">
                <a:solidFill>
                  <a:schemeClr val="tx2"/>
                </a:solidFill>
              </a:rPr>
              <a:t> </a:t>
            </a:r>
            <a:r>
              <a:rPr spc="-25" dirty="0">
                <a:solidFill>
                  <a:schemeClr val="tx2"/>
                </a:solidFill>
              </a:rPr>
              <a:t>ПЛАТ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7300" y="2136398"/>
            <a:ext cx="5876290" cy="3840154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Автоматизированная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линия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лазерной маркировки</a:t>
            </a:r>
            <a:r>
              <a:rPr sz="1200" spc="3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плат</a:t>
            </a:r>
            <a:endParaRPr sz="1200" dirty="0">
              <a:latin typeface="Segoe UI"/>
              <a:cs typeface="Segoe UI"/>
            </a:endParaRPr>
          </a:p>
          <a:p>
            <a:pPr marL="241300" marR="48514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Две автоматизированные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линии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поверхностного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монтажа,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оснащенные  современным высокоточным оборудованием: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загрузчиками,</a:t>
            </a:r>
            <a:r>
              <a:rPr sz="1200" spc="2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принтерами</a:t>
            </a:r>
            <a:endParaRPr sz="1200" dirty="0">
              <a:latin typeface="Segoe UI"/>
              <a:cs typeface="Segoe UI"/>
            </a:endParaRPr>
          </a:p>
          <a:p>
            <a:pPr marL="241300" marR="5080">
              <a:lnSpc>
                <a:spcPct val="100000"/>
              </a:lnSpc>
            </a:pPr>
            <a:r>
              <a:rPr sz="1200" spc="5" dirty="0">
                <a:solidFill>
                  <a:srgbClr val="414042"/>
                </a:solidFill>
                <a:latin typeface="Segoe UI"/>
                <a:cs typeface="Segoe UI"/>
              </a:rPr>
              <a:t>для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нанесения трафаретной печати,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автоматической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инспекцией </a:t>
            </a:r>
            <a:r>
              <a:rPr sz="1200" spc="-5" dirty="0" err="1">
                <a:solidFill>
                  <a:srgbClr val="414042"/>
                </a:solidFill>
                <a:latin typeface="Segoe UI"/>
                <a:cs typeface="Segoe UI"/>
              </a:rPr>
              <a:t>качества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endParaRPr lang="ru-RU" sz="1200" spc="-5" dirty="0" smtClean="0">
              <a:solidFill>
                <a:srgbClr val="414042"/>
              </a:solidFill>
              <a:latin typeface="Segoe UI"/>
              <a:cs typeface="Segoe UI"/>
            </a:endParaRPr>
          </a:p>
          <a:p>
            <a:pPr marL="241300" marR="5080">
              <a:lnSpc>
                <a:spcPct val="100000"/>
              </a:lnSpc>
            </a:pPr>
            <a:r>
              <a:rPr sz="1200" spc="-10" dirty="0" err="1" smtClean="0">
                <a:solidFill>
                  <a:srgbClr val="414042"/>
                </a:solidFill>
                <a:latin typeface="Segoe UI"/>
                <a:cs typeface="Segoe UI"/>
              </a:rPr>
              <a:t>нанесения</a:t>
            </a:r>
            <a:r>
              <a:rPr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паяльной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пасты,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установщиками</a:t>
            </a:r>
            <a:r>
              <a:rPr sz="1200" spc="2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SMD-компонентов,</a:t>
            </a:r>
            <a:endParaRPr sz="1200" dirty="0">
              <a:latin typeface="Segoe UI"/>
              <a:cs typeface="Segoe UI"/>
            </a:endParaRPr>
          </a:p>
          <a:p>
            <a:pPr marL="241300" marR="92710">
              <a:lnSpc>
                <a:spcPct val="100000"/>
              </a:lnSpc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конвейерной печью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оплавления, </a:t>
            </a:r>
            <a:r>
              <a:rPr sz="1200" spc="-10" dirty="0" err="1" smtClean="0">
                <a:solidFill>
                  <a:srgbClr val="414042"/>
                </a:solidFill>
                <a:latin typeface="Segoe UI"/>
                <a:cs typeface="Segoe UI"/>
              </a:rPr>
              <a:t>разгрузчиками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, </a:t>
            </a:r>
            <a:r>
              <a:rPr lang="ru-RU"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/>
            </a:r>
            <a:br>
              <a:rPr lang="ru-RU" sz="1200" spc="-10" dirty="0" smtClean="0">
                <a:solidFill>
                  <a:srgbClr val="414042"/>
                </a:solidFill>
                <a:latin typeface="Segoe UI"/>
                <a:cs typeface="Segoe UI"/>
              </a:rPr>
            </a:br>
            <a:r>
              <a:rPr sz="1200" spc="-15" dirty="0" err="1" smtClean="0">
                <a:solidFill>
                  <a:srgbClr val="414042"/>
                </a:solidFill>
                <a:latin typeface="Segoe UI"/>
                <a:cs typeface="Segoe UI"/>
              </a:rPr>
              <a:t>установкой</a:t>
            </a:r>
            <a:r>
              <a:rPr sz="1200" spc="-15" dirty="0" smtClean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отмывки печатных</a:t>
            </a:r>
            <a:r>
              <a:rPr sz="1200" spc="10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плат</a:t>
            </a:r>
            <a:endParaRPr sz="1200" dirty="0">
              <a:latin typeface="Segoe UI"/>
              <a:cs typeface="Segoe UI"/>
            </a:endParaRPr>
          </a:p>
          <a:p>
            <a:pPr marL="241300" marR="645795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Автоматическая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линия оптического контроля </a:t>
            </a:r>
            <a:r>
              <a:rPr sz="1200" spc="-20" dirty="0">
                <a:solidFill>
                  <a:srgbClr val="414042"/>
                </a:solidFill>
                <a:latin typeface="Segoe UI"/>
                <a:cs typeface="Segoe UI"/>
              </a:rPr>
              <a:t>(АОИ)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станция рентген- 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контроля </a:t>
            </a:r>
            <a:r>
              <a:rPr sz="1200" spc="5" dirty="0">
                <a:solidFill>
                  <a:srgbClr val="414042"/>
                </a:solidFill>
                <a:latin typeface="Segoe UI"/>
                <a:cs typeface="Segoe UI"/>
              </a:rPr>
              <a:t>для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проверки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качества</a:t>
            </a:r>
            <a:r>
              <a:rPr sz="1200" spc="1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монтажа</a:t>
            </a:r>
            <a:endParaRPr sz="1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 err="1" smtClean="0">
                <a:solidFill>
                  <a:srgbClr val="414042"/>
                </a:solidFill>
                <a:latin typeface="Segoe UI"/>
                <a:cs typeface="Segoe UI"/>
              </a:rPr>
              <a:t>Автоматическая</a:t>
            </a:r>
            <a:r>
              <a:rPr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lang="ru-RU"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>линия селективной пайки выводных элементов</a:t>
            </a:r>
            <a:endParaRPr sz="1200" dirty="0" smtClean="0">
              <a:latin typeface="Segoe UI"/>
              <a:cs typeface="Segoe UI"/>
            </a:endParaRPr>
          </a:p>
          <a:p>
            <a:pPr marL="241300" marR="1614805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 err="1" smtClean="0">
                <a:solidFill>
                  <a:srgbClr val="414042"/>
                </a:solidFill>
                <a:latin typeface="Segoe UI"/>
                <a:cs typeface="Segoe UI"/>
              </a:rPr>
              <a:t>Монтаж</a:t>
            </a:r>
            <a:r>
              <a:rPr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серийных,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мелкосерийных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единичных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изделий 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по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требованиям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заказчика</a:t>
            </a:r>
            <a:endParaRPr sz="1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Монтаж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компонентов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любой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сложности, включая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микросхемы</a:t>
            </a:r>
            <a:r>
              <a:rPr sz="1200" spc="4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BGA</a:t>
            </a:r>
            <a:endParaRPr sz="1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Выпуск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более </a:t>
            </a:r>
            <a:r>
              <a:rPr sz="1200" spc="5" dirty="0">
                <a:solidFill>
                  <a:srgbClr val="414042"/>
                </a:solidFill>
                <a:latin typeface="Segoe UI"/>
                <a:cs typeface="Segoe UI"/>
              </a:rPr>
              <a:t>400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видов плат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различной </a:t>
            </a:r>
            <a:r>
              <a:rPr sz="1200" spc="-10" dirty="0" err="1">
                <a:solidFill>
                  <a:srgbClr val="414042"/>
                </a:solidFill>
                <a:latin typeface="Segoe UI"/>
                <a:cs typeface="Segoe UI"/>
              </a:rPr>
              <a:t>модификации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endParaRPr lang="ru-RU" sz="1200" spc="-10" dirty="0" smtClean="0">
              <a:solidFill>
                <a:srgbClr val="414042"/>
              </a:solidFill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200" dirty="0" smtClean="0">
                <a:solidFill>
                  <a:srgbClr val="414042"/>
                </a:solidFill>
                <a:latin typeface="Segoe UI"/>
                <a:cs typeface="Segoe UI"/>
              </a:rPr>
              <a:t>Производительности более</a:t>
            </a:r>
            <a:r>
              <a:rPr sz="1200" dirty="0" smtClean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200 </a:t>
            </a:r>
            <a:r>
              <a:rPr sz="1200" spc="10" dirty="0">
                <a:solidFill>
                  <a:srgbClr val="414042"/>
                </a:solidFill>
                <a:latin typeface="Segoe UI"/>
                <a:cs typeface="Segoe UI"/>
              </a:rPr>
              <a:t>000 </a:t>
            </a:r>
            <a:r>
              <a:rPr lang="ru-RU"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>плат</a:t>
            </a:r>
            <a:r>
              <a:rPr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</a:t>
            </a:r>
            <a:r>
              <a:rPr sz="1200" spc="3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год</a:t>
            </a:r>
            <a:endParaRPr sz="1200" dirty="0">
              <a:latin typeface="Segoe UI"/>
              <a:cs typeface="Segoe UI"/>
            </a:endParaRPr>
          </a:p>
          <a:p>
            <a:pPr marL="241300" marR="1062355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Система поддержания постоянного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микроклимата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помещении,  цех отвечает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стандартам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экологии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</a:t>
            </a:r>
            <a:r>
              <a:rPr sz="1200" spc="4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безопасности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30950" y="2136398"/>
            <a:ext cx="5873051" cy="344455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8249284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5" dirty="0">
                <a:latin typeface="Segoe UI Semilight"/>
                <a:cs typeface="Segoe UI Semilight"/>
              </a:rPr>
              <a:t>ПРОИЗВОДСТВО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30" dirty="0">
                <a:solidFill>
                  <a:schemeClr val="tx2"/>
                </a:solidFill>
              </a:rPr>
              <a:t>УЧАСТКИ </a:t>
            </a:r>
            <a:r>
              <a:rPr spc="25" dirty="0">
                <a:solidFill>
                  <a:schemeClr val="tx2"/>
                </a:solidFill>
              </a:rPr>
              <a:t>СБОРКИ </a:t>
            </a:r>
            <a:r>
              <a:rPr spc="15" dirty="0">
                <a:solidFill>
                  <a:schemeClr val="tx2"/>
                </a:solidFill>
              </a:rPr>
              <a:t>КОНТРОЛЛЕРОВ </a:t>
            </a:r>
            <a:r>
              <a:rPr dirty="0">
                <a:solidFill>
                  <a:schemeClr val="tx2"/>
                </a:solidFill>
              </a:rPr>
              <a:t>И</a:t>
            </a:r>
            <a:r>
              <a:rPr spc="434" dirty="0">
                <a:solidFill>
                  <a:schemeClr val="tx2"/>
                </a:solidFill>
              </a:rPr>
              <a:t> </a:t>
            </a:r>
            <a:r>
              <a:rPr spc="15" dirty="0">
                <a:solidFill>
                  <a:schemeClr val="tx2"/>
                </a:solidFill>
              </a:rPr>
              <a:t>ПРИБОРОВ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7300" y="2477855"/>
            <a:ext cx="3503295" cy="2252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143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Производительность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—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более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15 </a:t>
            </a:r>
            <a:r>
              <a:rPr sz="1200" spc="10" dirty="0">
                <a:solidFill>
                  <a:srgbClr val="414042"/>
                </a:solidFill>
                <a:latin typeface="Segoe UI"/>
                <a:cs typeface="Segoe UI"/>
              </a:rPr>
              <a:t>000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модулей 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lang="ru-RU" sz="1200" dirty="0" smtClean="0">
                <a:solidFill>
                  <a:srgbClr val="414042"/>
                </a:solidFill>
                <a:latin typeface="Segoe UI"/>
                <a:cs typeface="Segoe UI"/>
              </a:rPr>
              <a:t>4 5</a:t>
            </a:r>
            <a:r>
              <a:rPr sz="1200" spc="10" dirty="0" smtClean="0">
                <a:solidFill>
                  <a:srgbClr val="414042"/>
                </a:solidFill>
                <a:latin typeface="Segoe UI"/>
                <a:cs typeface="Segoe UI"/>
              </a:rPr>
              <a:t>00 </a:t>
            </a:r>
            <a:r>
              <a:rPr lang="ru-RU"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>прибор</a:t>
            </a:r>
            <a:r>
              <a:rPr sz="1200" spc="-10" dirty="0" err="1" smtClean="0">
                <a:solidFill>
                  <a:srgbClr val="414042"/>
                </a:solidFill>
                <a:latin typeface="Segoe UI"/>
                <a:cs typeface="Segoe UI"/>
              </a:rPr>
              <a:t>ов</a:t>
            </a:r>
            <a:r>
              <a:rPr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</a:t>
            </a:r>
            <a:r>
              <a:rPr sz="1200" spc="-2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год</a:t>
            </a:r>
            <a:endParaRPr sz="1200" dirty="0">
              <a:latin typeface="Segoe UI"/>
              <a:cs typeface="Segoe UI"/>
            </a:endParaRPr>
          </a:p>
          <a:p>
            <a:pPr marL="241300" marR="7874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Контроль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качества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на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каждом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этапе техноло- 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гического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процесса,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том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числе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финальные 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функциональные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термопрогоны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при 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температуре от от </a:t>
            </a:r>
            <a:r>
              <a:rPr sz="1200" spc="-30" dirty="0">
                <a:solidFill>
                  <a:srgbClr val="414042"/>
                </a:solidFill>
                <a:latin typeface="Segoe UI"/>
                <a:cs typeface="Segoe UI"/>
              </a:rPr>
              <a:t>-55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до +80°</a:t>
            </a:r>
            <a:r>
              <a:rPr sz="1200" spc="2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С</a:t>
            </a:r>
            <a:endParaRPr sz="1200" dirty="0">
              <a:latin typeface="Segoe UI"/>
              <a:cs typeface="Segoe UI"/>
            </a:endParaRPr>
          </a:p>
          <a:p>
            <a:pPr marL="241300" marR="508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Участки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оснащены </a:t>
            </a:r>
            <a:r>
              <a:rPr sz="1200" spc="-10" dirty="0" err="1">
                <a:solidFill>
                  <a:srgbClr val="414042"/>
                </a:solidFill>
                <a:latin typeface="Segoe UI"/>
                <a:cs typeface="Segoe UI"/>
              </a:rPr>
              <a:t>профессиональным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lang="ru-RU"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/>
            </a:r>
            <a:br>
              <a:rPr lang="ru-RU" sz="1200" spc="-10" dirty="0" smtClean="0">
                <a:solidFill>
                  <a:srgbClr val="414042"/>
                </a:solidFill>
                <a:latin typeface="Segoe UI"/>
                <a:cs typeface="Segoe UI"/>
              </a:rPr>
            </a:br>
            <a:r>
              <a:rPr sz="1200" spc="-15" dirty="0" err="1" smtClean="0">
                <a:solidFill>
                  <a:srgbClr val="414042"/>
                </a:solidFill>
                <a:latin typeface="Segoe UI"/>
                <a:cs typeface="Segoe UI"/>
              </a:rPr>
              <a:t>обору</a:t>
            </a:r>
            <a:r>
              <a:rPr sz="1200" spc="-10" dirty="0" err="1" smtClean="0">
                <a:solidFill>
                  <a:srgbClr val="414042"/>
                </a:solidFill>
                <a:latin typeface="Segoe UI"/>
                <a:cs typeface="Segoe UI"/>
              </a:rPr>
              <a:t>дованием</a:t>
            </a:r>
            <a:r>
              <a:rPr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5" dirty="0">
                <a:solidFill>
                  <a:srgbClr val="414042"/>
                </a:solidFill>
                <a:latin typeface="Segoe UI"/>
                <a:cs typeface="Segoe UI"/>
              </a:rPr>
              <a:t>для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сборки,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настройки,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измерений, 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а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также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лазерной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маркировки</a:t>
            </a:r>
            <a:endParaRPr sz="1200" dirty="0">
              <a:latin typeface="Segoe UI"/>
              <a:cs typeface="Segoe UI"/>
            </a:endParaRPr>
          </a:p>
          <a:p>
            <a:pPr marL="241300" marR="718185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Высококачественное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</a:t>
            </a:r>
            <a:r>
              <a:rPr sz="1200" spc="-6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оперативное 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выполнение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 заказов</a:t>
            </a:r>
            <a:endParaRPr sz="1200" dirty="0">
              <a:latin typeface="Segoe UI"/>
              <a:cs typeface="Segoe U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151" y="2474554"/>
            <a:ext cx="7321550" cy="32757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383159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5" dirty="0">
                <a:latin typeface="Segoe UI Semilight"/>
                <a:cs typeface="Segoe UI Semilight"/>
              </a:rPr>
              <a:t>ПРОИЗВОДСТВО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30" dirty="0">
                <a:solidFill>
                  <a:schemeClr val="tx2"/>
                </a:solidFill>
              </a:rPr>
              <a:t>ЦЕХ </a:t>
            </a:r>
            <a:r>
              <a:rPr spc="25" dirty="0">
                <a:solidFill>
                  <a:schemeClr val="tx2"/>
                </a:solidFill>
              </a:rPr>
              <a:t>СБОРКИ</a:t>
            </a:r>
            <a:r>
              <a:rPr spc="160" dirty="0">
                <a:solidFill>
                  <a:schemeClr val="tx2"/>
                </a:solidFill>
              </a:rPr>
              <a:t> </a:t>
            </a:r>
            <a:r>
              <a:rPr spc="30" dirty="0">
                <a:solidFill>
                  <a:schemeClr val="tx2"/>
                </a:solidFill>
              </a:rPr>
              <a:t>ШКАФОВ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7300" y="2477855"/>
            <a:ext cx="3444625" cy="177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294005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Сборка оборудования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при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токе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нагрузки 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до </a:t>
            </a:r>
            <a:r>
              <a:rPr sz="1200" spc="5" dirty="0">
                <a:solidFill>
                  <a:srgbClr val="414042"/>
                </a:solidFill>
                <a:latin typeface="Segoe UI"/>
                <a:cs typeface="Segoe UI"/>
              </a:rPr>
              <a:t>3000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А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напряжением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до </a:t>
            </a:r>
            <a:r>
              <a:rPr sz="1200" spc="5" dirty="0">
                <a:solidFill>
                  <a:srgbClr val="414042"/>
                </a:solidFill>
                <a:latin typeface="Segoe UI"/>
                <a:cs typeface="Segoe UI"/>
              </a:rPr>
              <a:t>600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 В</a:t>
            </a:r>
            <a:endParaRPr sz="1200" dirty="0">
              <a:latin typeface="Segoe UI"/>
              <a:cs typeface="Segoe UI"/>
            </a:endParaRPr>
          </a:p>
          <a:p>
            <a:pPr marL="241300" marR="32384" indent="-228600">
              <a:lnSpc>
                <a:spcPct val="100000"/>
              </a:lnSpc>
              <a:spcBef>
                <a:spcPts val="113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Производительность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—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более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3 </a:t>
            </a:r>
            <a:r>
              <a:rPr lang="ru-RU" sz="1200" dirty="0" smtClean="0">
                <a:solidFill>
                  <a:srgbClr val="414042"/>
                </a:solidFill>
                <a:latin typeface="Segoe UI"/>
                <a:cs typeface="Segoe UI"/>
              </a:rPr>
              <a:t>5</a:t>
            </a:r>
            <a:r>
              <a:rPr sz="1200" spc="10" dirty="0" smtClean="0">
                <a:solidFill>
                  <a:srgbClr val="414042"/>
                </a:solidFill>
                <a:latin typeface="Segoe UI"/>
                <a:cs typeface="Segoe UI"/>
              </a:rPr>
              <a:t>00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шкафов 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НКУ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 err="1" smtClean="0">
                <a:solidFill>
                  <a:srgbClr val="414042"/>
                </a:solidFill>
                <a:latin typeface="Segoe UI"/>
                <a:cs typeface="Segoe UI"/>
              </a:rPr>
              <a:t>год</a:t>
            </a:r>
            <a:endParaRPr lang="ru-RU" sz="1200" spc="-10" dirty="0" smtClean="0">
              <a:solidFill>
                <a:srgbClr val="414042"/>
              </a:solidFill>
              <a:latin typeface="Segoe UI"/>
              <a:cs typeface="Segoe UI"/>
            </a:endParaRPr>
          </a:p>
          <a:p>
            <a:pPr marL="241300" marR="32384" indent="-228600">
              <a:lnSpc>
                <a:spcPct val="100000"/>
              </a:lnSpc>
              <a:spcBef>
                <a:spcPts val="1130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>Сборка электротехнического оборудования любой сложности, включая шкафы автоматики, НКУ, распределения электроэнергии</a:t>
            </a:r>
            <a:endParaRPr sz="1200" dirty="0">
              <a:latin typeface="Segoe UI"/>
              <a:cs typeface="Segoe U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57" b="8929"/>
          <a:stretch/>
        </p:blipFill>
        <p:spPr>
          <a:xfrm>
            <a:off x="5187950" y="2477855"/>
            <a:ext cx="6409167" cy="3124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23188" y="2891024"/>
            <a:ext cx="551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414042"/>
                </a:solidFill>
                <a:latin typeface="Segoe UI"/>
                <a:cs typeface="Segoe UI"/>
              </a:rPr>
              <a:t>750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23188" y="3144922"/>
            <a:ext cx="1762760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414042"/>
                </a:solidFill>
                <a:latin typeface="Segoe UI"/>
                <a:cs typeface="Segoe UI"/>
              </a:rPr>
              <a:t>человек</a:t>
            </a:r>
            <a:endParaRPr sz="2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200" spc="5" dirty="0">
                <a:solidFill>
                  <a:srgbClr val="414042"/>
                </a:solidFill>
                <a:latin typeface="Segoe UI"/>
                <a:cs typeface="Segoe UI"/>
              </a:rPr>
              <a:t>численность</a:t>
            </a:r>
            <a:r>
              <a:rPr sz="1200" spc="31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10" dirty="0">
                <a:solidFill>
                  <a:srgbClr val="414042"/>
                </a:solidFill>
                <a:latin typeface="Segoe UI"/>
                <a:cs typeface="Segoe UI"/>
              </a:rPr>
              <a:t>персонала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15997" y="2529014"/>
            <a:ext cx="3348354" cy="1638300"/>
          </a:xfrm>
          <a:custGeom>
            <a:avLst/>
            <a:gdLst/>
            <a:ahLst/>
            <a:cxnLst/>
            <a:rect l="l" t="t" r="r" b="b"/>
            <a:pathLst>
              <a:path w="3348354" h="1638300">
                <a:moveTo>
                  <a:pt x="0" y="1637995"/>
                </a:moveTo>
                <a:lnTo>
                  <a:pt x="3347999" y="1637995"/>
                </a:lnTo>
                <a:lnTo>
                  <a:pt x="3347999" y="0"/>
                </a:lnTo>
                <a:lnTo>
                  <a:pt x="0" y="0"/>
                </a:lnTo>
                <a:lnTo>
                  <a:pt x="0" y="16379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15997" y="4166997"/>
            <a:ext cx="3348354" cy="1440180"/>
          </a:xfrm>
          <a:custGeom>
            <a:avLst/>
            <a:gdLst/>
            <a:ahLst/>
            <a:cxnLst/>
            <a:rect l="l" t="t" r="r" b="b"/>
            <a:pathLst>
              <a:path w="3348354" h="1440179">
                <a:moveTo>
                  <a:pt x="0" y="1440002"/>
                </a:moveTo>
                <a:lnTo>
                  <a:pt x="3347999" y="1440002"/>
                </a:lnTo>
                <a:lnTo>
                  <a:pt x="3347999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83890" y="4299628"/>
            <a:ext cx="2796540" cy="1096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5"/>
              </a:spcBef>
            </a:pPr>
            <a:r>
              <a:rPr sz="1850" b="1" spc="15" dirty="0">
                <a:solidFill>
                  <a:srgbClr val="FFFFFF"/>
                </a:solidFill>
                <a:latin typeface="Segoe UI"/>
                <a:cs typeface="Segoe UI"/>
              </a:rPr>
              <a:t>ГОСТ </a:t>
            </a:r>
            <a:r>
              <a:rPr sz="1850" b="1" spc="10" dirty="0">
                <a:solidFill>
                  <a:srgbClr val="FFFFFF"/>
                </a:solidFill>
                <a:latin typeface="Segoe UI"/>
                <a:cs typeface="Segoe UI"/>
              </a:rPr>
              <a:t>Р </a:t>
            </a:r>
            <a:r>
              <a:rPr sz="1850" b="1" dirty="0">
                <a:solidFill>
                  <a:srgbClr val="FFFFFF"/>
                </a:solidFill>
                <a:latin typeface="Segoe UI"/>
                <a:cs typeface="Segoe UI"/>
              </a:rPr>
              <a:t>ИСО </a:t>
            </a:r>
            <a:r>
              <a:rPr sz="1850" b="1" spc="-10" dirty="0">
                <a:solidFill>
                  <a:srgbClr val="FFFFFF"/>
                </a:solidFill>
                <a:latin typeface="Segoe UI"/>
                <a:cs typeface="Segoe UI"/>
              </a:rPr>
              <a:t>14001-2016  </a:t>
            </a:r>
            <a:r>
              <a:rPr sz="1850" b="1" spc="35" dirty="0">
                <a:solidFill>
                  <a:srgbClr val="FFFFFF"/>
                </a:solidFill>
                <a:latin typeface="Segoe UI"/>
                <a:cs typeface="Segoe UI"/>
              </a:rPr>
              <a:t>(ISO</a:t>
            </a:r>
            <a:r>
              <a:rPr sz="1850" b="1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850" b="1" spc="5" dirty="0">
                <a:solidFill>
                  <a:srgbClr val="FFFFFF"/>
                </a:solidFill>
                <a:latin typeface="Segoe UI"/>
                <a:cs typeface="Segoe UI"/>
              </a:rPr>
              <a:t>14001:2015)</a:t>
            </a:r>
            <a:endParaRPr sz="1850">
              <a:latin typeface="Segoe UI"/>
              <a:cs typeface="Segoe UI"/>
            </a:endParaRPr>
          </a:p>
          <a:p>
            <a:pPr marL="12700" marR="1062990">
              <a:lnSpc>
                <a:spcPct val="100000"/>
              </a:lnSpc>
              <a:spcBef>
                <a:spcPts val="1050"/>
              </a:spcBef>
            </a:pP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система </a:t>
            </a:r>
            <a:r>
              <a:rPr sz="1200" spc="-15" dirty="0">
                <a:solidFill>
                  <a:srgbClr val="FFFFFF"/>
                </a:solidFill>
                <a:latin typeface="Segoe UI"/>
                <a:cs typeface="Segoe UI"/>
              </a:rPr>
              <a:t>экологического  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менеджмента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91299" y="2586332"/>
            <a:ext cx="1725295" cy="1131570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2000" b="1" dirty="0">
                <a:solidFill>
                  <a:srgbClr val="FFFFFF"/>
                </a:solidFill>
                <a:latin typeface="Segoe UI"/>
                <a:cs typeface="Segoe UI"/>
              </a:rPr>
              <a:t>ISO</a:t>
            </a:r>
            <a:r>
              <a:rPr sz="2000" b="1" spc="-8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Segoe UI"/>
                <a:cs typeface="Segoe UI"/>
              </a:rPr>
              <a:t>9001:2015</a:t>
            </a:r>
            <a:endParaRPr sz="2000">
              <a:latin typeface="Segoe UI"/>
              <a:cs typeface="Segoe UI"/>
            </a:endParaRPr>
          </a:p>
          <a:p>
            <a:pPr marL="12700" marR="737870">
              <a:lnSpc>
                <a:spcPct val="100000"/>
              </a:lnSpc>
              <a:spcBef>
                <a:spcPts val="750"/>
              </a:spcBef>
            </a:pP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система  м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н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sz="1200" spc="35" dirty="0">
                <a:solidFill>
                  <a:srgbClr val="FFFFFF"/>
                </a:solidFill>
                <a:latin typeface="Segoe UI"/>
                <a:cs typeface="Segoe UI"/>
              </a:rPr>
              <a:t>д</a:t>
            </a:r>
            <a:r>
              <a:rPr sz="1200" spc="5" dirty="0">
                <a:solidFill>
                  <a:srgbClr val="FFFFFF"/>
                </a:solidFill>
                <a:latin typeface="Segoe UI"/>
                <a:cs typeface="Segoe UI"/>
              </a:rPr>
              <a:t>ж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м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ен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а  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качества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68003" y="2529014"/>
            <a:ext cx="2958465" cy="1638300"/>
          </a:xfrm>
          <a:custGeom>
            <a:avLst/>
            <a:gdLst/>
            <a:ahLst/>
            <a:cxnLst/>
            <a:rect l="l" t="t" r="r" b="b"/>
            <a:pathLst>
              <a:path w="2958465" h="1638300">
                <a:moveTo>
                  <a:pt x="0" y="1637995"/>
                </a:moveTo>
                <a:lnTo>
                  <a:pt x="2957995" y="1637995"/>
                </a:lnTo>
                <a:lnTo>
                  <a:pt x="2957995" y="0"/>
                </a:lnTo>
                <a:lnTo>
                  <a:pt x="0" y="0"/>
                </a:lnTo>
                <a:lnTo>
                  <a:pt x="0" y="1637995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0004" y="2529014"/>
            <a:ext cx="2028189" cy="1638300"/>
          </a:xfrm>
          <a:custGeom>
            <a:avLst/>
            <a:gdLst/>
            <a:ahLst/>
            <a:cxnLst/>
            <a:rect l="l" t="t" r="r" b="b"/>
            <a:pathLst>
              <a:path w="2028189" h="1638300">
                <a:moveTo>
                  <a:pt x="0" y="1637995"/>
                </a:moveTo>
                <a:lnTo>
                  <a:pt x="2027999" y="1637995"/>
                </a:lnTo>
                <a:lnTo>
                  <a:pt x="2027999" y="0"/>
                </a:lnTo>
                <a:lnTo>
                  <a:pt x="0" y="0"/>
                </a:lnTo>
                <a:lnTo>
                  <a:pt x="0" y="1637995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71490" y="2657201"/>
            <a:ext cx="1463040" cy="1153795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4900" b="1" spc="5" dirty="0">
                <a:solidFill>
                  <a:srgbClr val="FFFFFF"/>
                </a:solidFill>
                <a:latin typeface="Segoe UI"/>
                <a:cs typeface="Segoe UI"/>
              </a:rPr>
              <a:t>1995</a:t>
            </a:r>
            <a:endParaRPr sz="4900">
              <a:latin typeface="Segoe UI"/>
              <a:cs typeface="Segoe UI"/>
            </a:endParaRPr>
          </a:p>
          <a:p>
            <a:pPr marL="39370">
              <a:lnSpc>
                <a:spcPct val="100000"/>
              </a:lnSpc>
              <a:spcBef>
                <a:spcPts val="305"/>
              </a:spcBef>
            </a:pP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год</a:t>
            </a:r>
            <a:r>
              <a:rPr sz="12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основания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7300" y="5028444"/>
            <a:ext cx="14166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solidFill>
                  <a:srgbClr val="414042"/>
                </a:solidFill>
                <a:latin typeface="Segoe UI"/>
                <a:cs typeface="Segoe UI"/>
              </a:rPr>
              <a:t>головной</a:t>
            </a:r>
            <a:r>
              <a:rPr sz="1600" spc="-5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офис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9300" y="4424248"/>
            <a:ext cx="2987675" cy="556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450" b="1" spc="35" dirty="0">
                <a:solidFill>
                  <a:srgbClr val="414042"/>
                </a:solidFill>
                <a:latin typeface="Segoe UI"/>
                <a:cs typeface="Segoe UI"/>
              </a:rPr>
              <a:t>Е</a:t>
            </a:r>
            <a:r>
              <a:rPr sz="3450" b="1" spc="30" dirty="0">
                <a:solidFill>
                  <a:srgbClr val="414042"/>
                </a:solidFill>
                <a:latin typeface="Segoe UI"/>
                <a:cs typeface="Segoe UI"/>
              </a:rPr>
              <a:t>к</a:t>
            </a:r>
            <a:r>
              <a:rPr sz="3450" b="1" spc="10" dirty="0">
                <a:solidFill>
                  <a:srgbClr val="414042"/>
                </a:solidFill>
                <a:latin typeface="Segoe UI"/>
                <a:cs typeface="Segoe UI"/>
              </a:rPr>
              <a:t>ат</a:t>
            </a:r>
            <a:r>
              <a:rPr sz="3450" b="1" spc="40" dirty="0">
                <a:solidFill>
                  <a:srgbClr val="414042"/>
                </a:solidFill>
                <a:latin typeface="Segoe UI"/>
                <a:cs typeface="Segoe UI"/>
              </a:rPr>
              <a:t>е</a:t>
            </a:r>
            <a:r>
              <a:rPr sz="3450" b="1" spc="30" dirty="0">
                <a:solidFill>
                  <a:srgbClr val="414042"/>
                </a:solidFill>
                <a:latin typeface="Segoe UI"/>
                <a:cs typeface="Segoe UI"/>
              </a:rPr>
              <a:t>р</a:t>
            </a:r>
            <a:r>
              <a:rPr sz="3450" b="1" spc="15" dirty="0">
                <a:solidFill>
                  <a:srgbClr val="414042"/>
                </a:solidFill>
                <a:latin typeface="Segoe UI"/>
                <a:cs typeface="Segoe UI"/>
              </a:rPr>
              <a:t>и</a:t>
            </a:r>
            <a:r>
              <a:rPr sz="3450" b="1" spc="35" dirty="0">
                <a:solidFill>
                  <a:srgbClr val="414042"/>
                </a:solidFill>
                <a:latin typeface="Segoe UI"/>
                <a:cs typeface="Segoe UI"/>
              </a:rPr>
              <a:t>н</a:t>
            </a:r>
            <a:r>
              <a:rPr sz="3450" b="1" spc="-25" dirty="0">
                <a:solidFill>
                  <a:srgbClr val="414042"/>
                </a:solidFill>
                <a:latin typeface="Segoe UI"/>
                <a:cs typeface="Segoe UI"/>
              </a:rPr>
              <a:t>б</a:t>
            </a:r>
            <a:r>
              <a:rPr sz="3450" b="1" spc="45" dirty="0">
                <a:solidFill>
                  <a:srgbClr val="414042"/>
                </a:solidFill>
                <a:latin typeface="Segoe UI"/>
                <a:cs typeface="Segoe UI"/>
              </a:rPr>
              <a:t>у</a:t>
            </a:r>
            <a:r>
              <a:rPr sz="3450" b="1" spc="30" dirty="0">
                <a:solidFill>
                  <a:srgbClr val="414042"/>
                </a:solidFill>
                <a:latin typeface="Segoe UI"/>
                <a:cs typeface="Segoe UI"/>
              </a:rPr>
              <a:t>рг</a:t>
            </a:r>
            <a:endParaRPr sz="3450">
              <a:latin typeface="Segoe UI"/>
              <a:cs typeface="Segoe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63780" y="2940484"/>
            <a:ext cx="2264410" cy="8616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350" b="1" dirty="0">
                <a:solidFill>
                  <a:srgbClr val="FFFFFF"/>
                </a:solidFill>
                <a:latin typeface="Segoe UI"/>
                <a:cs typeface="Segoe UI"/>
              </a:rPr>
              <a:t>&gt;10 000</a:t>
            </a:r>
            <a:r>
              <a:rPr sz="3350" b="1" spc="-8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350" b="1" spc="5" dirty="0">
                <a:solidFill>
                  <a:srgbClr val="FFFFFF"/>
                </a:solidFill>
                <a:latin typeface="Segoe UI"/>
                <a:cs typeface="Segoe UI"/>
              </a:rPr>
              <a:t>м</a:t>
            </a:r>
            <a:r>
              <a:rPr sz="2925" b="1" spc="7" baseline="31339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2925" baseline="31339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200" spc="5" dirty="0">
                <a:solidFill>
                  <a:srgbClr val="FFFFFF"/>
                </a:solidFill>
                <a:latin typeface="Segoe UI"/>
                <a:cs typeface="Segoe UI"/>
              </a:rPr>
              <a:t>площадь</a:t>
            </a:r>
            <a:r>
              <a:rPr sz="12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производства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7300" y="1047031"/>
            <a:ext cx="372046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dirty="0">
                <a:solidFill>
                  <a:srgbClr val="414042"/>
                </a:solidFill>
                <a:latin typeface="Segoe UI Semilight"/>
                <a:cs typeface="Segoe UI Semilight"/>
              </a:rPr>
              <a:t>О</a:t>
            </a:r>
            <a:r>
              <a:rPr sz="1800" b="0" spc="30" dirty="0">
                <a:solidFill>
                  <a:srgbClr val="414042"/>
                </a:solidFill>
                <a:latin typeface="Segoe UI Semilight"/>
                <a:cs typeface="Segoe UI Semilight"/>
              </a:rPr>
              <a:t> </a:t>
            </a:r>
            <a:r>
              <a:rPr sz="1800" b="0" spc="-15" dirty="0">
                <a:solidFill>
                  <a:srgbClr val="414042"/>
                </a:solidFill>
                <a:latin typeface="Segoe UI Semilight"/>
                <a:cs typeface="Segoe UI Semilight"/>
              </a:rPr>
              <a:t>НАС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600" b="1" spc="5" dirty="0">
                <a:solidFill>
                  <a:schemeClr val="tx2"/>
                </a:solidFill>
                <a:latin typeface="Segoe UI"/>
                <a:cs typeface="Segoe UI"/>
              </a:rPr>
              <a:t>ФАКТЫ </a:t>
            </a:r>
            <a:r>
              <a:rPr sz="2600" b="1" dirty="0">
                <a:solidFill>
                  <a:schemeClr val="tx2"/>
                </a:solidFill>
                <a:latin typeface="Segoe UI"/>
                <a:cs typeface="Segoe UI"/>
              </a:rPr>
              <a:t>О</a:t>
            </a:r>
            <a:r>
              <a:rPr sz="2600" b="1" spc="65" dirty="0">
                <a:solidFill>
                  <a:schemeClr val="tx2"/>
                </a:solidFill>
                <a:latin typeface="Segoe UI"/>
                <a:cs typeface="Segoe UI"/>
              </a:rPr>
              <a:t> </a:t>
            </a:r>
            <a:r>
              <a:rPr sz="2600" b="1" spc="-20" dirty="0">
                <a:solidFill>
                  <a:schemeClr val="tx2"/>
                </a:solidFill>
                <a:latin typeface="Segoe UI"/>
                <a:cs typeface="Segoe UI"/>
              </a:rPr>
              <a:t>КОМПАНИИ</a:t>
            </a:r>
            <a:endParaRPr sz="2600" dirty="0">
              <a:solidFill>
                <a:schemeClr val="tx2"/>
              </a:solidFill>
              <a:latin typeface="Segoe UI"/>
              <a:cs typeface="Segoe U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942644" y="5612989"/>
            <a:ext cx="727228" cy="52111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3"/>
          <p:cNvSpPr/>
          <p:nvPr/>
        </p:nvSpPr>
        <p:spPr>
          <a:xfrm>
            <a:off x="4427994" y="4166997"/>
            <a:ext cx="3888104" cy="1440180"/>
          </a:xfrm>
          <a:custGeom>
            <a:avLst/>
            <a:gdLst/>
            <a:ahLst/>
            <a:cxnLst/>
            <a:rect l="l" t="t" r="r" b="b"/>
            <a:pathLst>
              <a:path w="3888104" h="1440179">
                <a:moveTo>
                  <a:pt x="0" y="1440002"/>
                </a:moveTo>
                <a:lnTo>
                  <a:pt x="3888003" y="1440002"/>
                </a:lnTo>
                <a:lnTo>
                  <a:pt x="3888003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4"/>
          <p:cNvSpPr txBox="1"/>
          <p:nvPr/>
        </p:nvSpPr>
        <p:spPr>
          <a:xfrm>
            <a:off x="4811298" y="4295271"/>
            <a:ext cx="3499177" cy="1000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100"/>
              </a:spcBef>
            </a:pPr>
            <a:r>
              <a:rPr sz="1600" b="1" spc="-35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Москва,</a:t>
            </a:r>
            <a:endParaRPr sz="1600" dirty="0">
              <a:latin typeface="Segoe UI"/>
              <a:cs typeface="Segoe UI"/>
            </a:endParaRPr>
          </a:p>
          <a:p>
            <a:pPr marL="24130">
              <a:lnSpc>
                <a:spcPct val="100000"/>
              </a:lnSpc>
            </a:pPr>
            <a:r>
              <a:rPr sz="1600" b="1" spc="-35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Segoe UI"/>
                <a:cs typeface="Segoe UI"/>
              </a:rPr>
              <a:t>Хабаровск,</a:t>
            </a:r>
            <a:endParaRPr sz="1600" dirty="0">
              <a:latin typeface="Segoe UI"/>
              <a:cs typeface="Segoe UI"/>
            </a:endParaRPr>
          </a:p>
          <a:p>
            <a:pPr marL="24130">
              <a:lnSpc>
                <a:spcPct val="100000"/>
              </a:lnSpc>
            </a:pPr>
            <a:r>
              <a:rPr sz="1600" b="1" spc="-35" dirty="0">
                <a:solidFill>
                  <a:srgbClr val="FFFFFF"/>
                </a:solidFill>
                <a:latin typeface="Segoe UI"/>
                <a:cs typeface="Segoe UI"/>
              </a:rPr>
              <a:t>г. </a:t>
            </a:r>
            <a:r>
              <a:rPr sz="1600" b="1" spc="-5" dirty="0" err="1">
                <a:solidFill>
                  <a:srgbClr val="FFFFFF"/>
                </a:solidFill>
                <a:latin typeface="Segoe UI"/>
                <a:cs typeface="Segoe UI"/>
              </a:rPr>
              <a:t>Минск</a:t>
            </a:r>
            <a:r>
              <a:rPr sz="1600" b="1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spc="-5" dirty="0" smtClean="0">
                <a:solidFill>
                  <a:srgbClr val="FFFFFF"/>
                </a:solidFill>
                <a:latin typeface="Segoe UI"/>
                <a:cs typeface="Segoe UI"/>
              </a:rPr>
              <a:t>(</a:t>
            </a:r>
            <a:r>
              <a:rPr lang="ru-RU" sz="1600" b="1" spc="-5" dirty="0" smtClean="0">
                <a:solidFill>
                  <a:srgbClr val="FFFFFF"/>
                </a:solidFill>
                <a:latin typeface="Segoe UI"/>
                <a:cs typeface="Segoe UI"/>
              </a:rPr>
              <a:t>республика </a:t>
            </a:r>
            <a:r>
              <a:rPr sz="1600" b="1" spc="-5" dirty="0" err="1" smtClean="0">
                <a:solidFill>
                  <a:srgbClr val="FFFFFF"/>
                </a:solidFill>
                <a:latin typeface="Segoe UI"/>
                <a:cs typeface="Segoe UI"/>
              </a:rPr>
              <a:t>Беларусь</a:t>
            </a: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)</a:t>
            </a:r>
            <a:endParaRPr sz="1600" dirty="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филиалы</a:t>
            </a:r>
            <a:endParaRPr sz="1200" dirty="0">
              <a:latin typeface="Segoe UI"/>
              <a:cs typeface="Segoe UI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21208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ПРОИЗВОДСТВЕННО</a:t>
            </a:r>
            <a:r>
              <a:rPr sz="2700" b="0" spc="104" baseline="3086" dirty="0">
                <a:latin typeface="Segoe UI Semilight"/>
                <a:cs typeface="Segoe UI Semilight"/>
              </a:rPr>
              <a:t>-</a:t>
            </a:r>
            <a:r>
              <a:rPr sz="1800" b="0" spc="70" dirty="0">
                <a:latin typeface="Segoe UI Semilight"/>
                <a:cs typeface="Segoe UI Semilight"/>
              </a:rPr>
              <a:t>СКЛАДСКОЙ</a:t>
            </a:r>
            <a:r>
              <a:rPr sz="1800" b="0" spc="180" dirty="0">
                <a:latin typeface="Segoe UI Semilight"/>
                <a:cs typeface="Segoe UI Semilight"/>
              </a:rPr>
              <a:t> </a:t>
            </a:r>
            <a:r>
              <a:rPr sz="1800" b="0" spc="45" dirty="0">
                <a:latin typeface="Segoe UI Semilight"/>
                <a:cs typeface="Segoe UI Semilight"/>
              </a:rPr>
              <a:t>КОМПЛЕКС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65" dirty="0">
                <a:solidFill>
                  <a:schemeClr val="tx2"/>
                </a:solidFill>
              </a:rPr>
              <a:t>СКЛАД. </a:t>
            </a:r>
            <a:r>
              <a:rPr spc="10" dirty="0">
                <a:solidFill>
                  <a:schemeClr val="tx2"/>
                </a:solidFill>
              </a:rPr>
              <a:t>ОБЩЕЕ</a:t>
            </a:r>
            <a:r>
              <a:rPr spc="175" dirty="0">
                <a:solidFill>
                  <a:schemeClr val="tx2"/>
                </a:solidFill>
              </a:rPr>
              <a:t> </a:t>
            </a:r>
            <a:r>
              <a:rPr spc="15" dirty="0">
                <a:solidFill>
                  <a:schemeClr val="tx2"/>
                </a:solidFill>
              </a:rPr>
              <a:t>ОПИСАНИЕ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299" y="2432050"/>
            <a:ext cx="4279649" cy="3075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31369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Склады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компонентов, полуфабрикатов 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готовой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продукции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общей площадью 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около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3 </a:t>
            </a:r>
            <a:r>
              <a:rPr sz="1200" spc="10" dirty="0">
                <a:solidFill>
                  <a:srgbClr val="414042"/>
                </a:solidFill>
                <a:latin typeface="Segoe UI"/>
                <a:cs typeface="Segoe UI"/>
              </a:rPr>
              <a:t>000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м</a:t>
            </a:r>
            <a:r>
              <a:rPr sz="1050" spc="-22" baseline="31746" dirty="0">
                <a:solidFill>
                  <a:srgbClr val="414042"/>
                </a:solidFill>
                <a:latin typeface="Segoe UI"/>
                <a:cs typeface="Segoe UI"/>
              </a:rPr>
              <a:t>2</a:t>
            </a:r>
            <a:endParaRPr sz="1050" baseline="31746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13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Адресная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система под управлением </a:t>
            </a:r>
            <a:r>
              <a:rPr sz="1200" spc="-30" dirty="0">
                <a:solidFill>
                  <a:srgbClr val="414042"/>
                </a:solidFill>
                <a:latin typeface="Segoe UI"/>
                <a:cs typeface="Segoe UI"/>
              </a:rPr>
              <a:t>1С</a:t>
            </a:r>
            <a:r>
              <a:rPr sz="1200" spc="2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ERP</a:t>
            </a:r>
            <a:endParaRPr sz="1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Около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40 500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адресов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складского</a:t>
            </a:r>
            <a:r>
              <a:rPr sz="1200" spc="28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хранения</a:t>
            </a:r>
            <a:endParaRPr sz="1200" dirty="0">
              <a:latin typeface="Segoe UI"/>
              <a:cs typeface="Segoe UI"/>
            </a:endParaRPr>
          </a:p>
          <a:p>
            <a:pPr marL="241300" marR="654685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Около 15 </a:t>
            </a:r>
            <a:r>
              <a:rPr sz="1200" spc="10" dirty="0">
                <a:solidFill>
                  <a:srgbClr val="414042"/>
                </a:solidFill>
                <a:latin typeface="Segoe UI"/>
                <a:cs typeface="Segoe UI"/>
              </a:rPr>
              <a:t>000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артикулов </a:t>
            </a:r>
            <a:r>
              <a:rPr sz="1200" spc="-10" dirty="0" err="1">
                <a:solidFill>
                  <a:srgbClr val="414042"/>
                </a:solidFill>
                <a:latin typeface="Segoe UI"/>
                <a:cs typeface="Segoe UI"/>
              </a:rPr>
              <a:t>складской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  </a:t>
            </a:r>
            <a:r>
              <a:rPr lang="ru-RU"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>про</a:t>
            </a:r>
            <a:r>
              <a:rPr sz="1200" spc="-10" dirty="0" err="1" smtClean="0">
                <a:solidFill>
                  <a:srgbClr val="414042"/>
                </a:solidFill>
                <a:latin typeface="Segoe UI"/>
                <a:cs typeface="Segoe UI"/>
              </a:rPr>
              <a:t>дукции</a:t>
            </a:r>
            <a:endParaRPr lang="ru-RU" sz="1200" spc="-10" dirty="0" smtClean="0">
              <a:solidFill>
                <a:srgbClr val="414042"/>
              </a:solidFill>
              <a:latin typeface="Segoe UI"/>
              <a:cs typeface="Segoe UI"/>
            </a:endParaRPr>
          </a:p>
          <a:p>
            <a:pPr marL="241300" marR="654685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200" spc="-15" dirty="0" smtClean="0">
                <a:solidFill>
                  <a:srgbClr val="414042"/>
                </a:solidFill>
                <a:latin typeface="Segoe UI"/>
                <a:cs typeface="Segoe UI"/>
              </a:rPr>
              <a:t>Система </a:t>
            </a:r>
            <a:r>
              <a:rPr lang="ru-RU" sz="1200" spc="-15" dirty="0">
                <a:solidFill>
                  <a:srgbClr val="414042"/>
                </a:solidFill>
                <a:latin typeface="Segoe UI"/>
                <a:cs typeface="Segoe UI"/>
              </a:rPr>
              <a:t>поддержания </a:t>
            </a:r>
            <a:r>
              <a:rPr lang="ru-RU" sz="1200" spc="-15" dirty="0" smtClean="0">
                <a:solidFill>
                  <a:srgbClr val="414042"/>
                </a:solidFill>
                <a:latin typeface="Segoe UI"/>
                <a:cs typeface="Segoe UI"/>
              </a:rPr>
              <a:t> микроклимата </a:t>
            </a:r>
            <a:r>
              <a:rPr lang="ru-RU" sz="1200" spc="-15" dirty="0">
                <a:solidFill>
                  <a:srgbClr val="414042"/>
                </a:solidFill>
                <a:latin typeface="Segoe UI"/>
                <a:cs typeface="Segoe UI"/>
              </a:rPr>
              <a:t>с контролем </a:t>
            </a:r>
            <a:r>
              <a:rPr lang="ru-RU" sz="1200" spc="-15" dirty="0" smtClean="0">
                <a:solidFill>
                  <a:srgbClr val="414042"/>
                </a:solidFill>
                <a:latin typeface="Segoe UI"/>
                <a:cs typeface="Segoe UI"/>
              </a:rPr>
              <a:t>температуры и </a:t>
            </a:r>
            <a:r>
              <a:rPr lang="ru-RU" sz="1200" spc="-15" dirty="0">
                <a:solidFill>
                  <a:srgbClr val="414042"/>
                </a:solidFill>
                <a:latin typeface="Segoe UI"/>
                <a:cs typeface="Segoe UI"/>
              </a:rPr>
              <a:t>влажности в зоне хранения </a:t>
            </a:r>
            <a:r>
              <a:rPr lang="ru-RU" sz="1200" spc="-15" dirty="0" smtClean="0">
                <a:solidFill>
                  <a:srgbClr val="414042"/>
                </a:solidFill>
                <a:latin typeface="Segoe UI"/>
                <a:cs typeface="Segoe UI"/>
              </a:rPr>
              <a:t>РЭК</a:t>
            </a:r>
            <a:endParaRPr lang="ru-RU" sz="1200" spc="-15" dirty="0">
              <a:solidFill>
                <a:srgbClr val="414042"/>
              </a:solidFill>
              <a:latin typeface="Segoe UI"/>
              <a:cs typeface="Segoe UI"/>
            </a:endParaRPr>
          </a:p>
          <a:p>
            <a:pPr marL="241300" marR="654685" indent="-228600"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200" spc="-15" dirty="0" smtClean="0">
                <a:solidFill>
                  <a:srgbClr val="414042"/>
                </a:solidFill>
                <a:latin typeface="Segoe UI"/>
                <a:cs typeface="Segoe UI"/>
              </a:rPr>
              <a:t>Отгрузка </a:t>
            </a:r>
            <a:r>
              <a:rPr lang="ru-RU" sz="1200" spc="-15" dirty="0">
                <a:solidFill>
                  <a:srgbClr val="414042"/>
                </a:solidFill>
                <a:latin typeface="Segoe UI"/>
                <a:cs typeface="Segoe UI"/>
              </a:rPr>
              <a:t>оборудования осуществляется в упаковке, </a:t>
            </a:r>
            <a:r>
              <a:rPr lang="ru-RU" sz="1200" spc="-15" dirty="0" smtClean="0">
                <a:solidFill>
                  <a:srgbClr val="414042"/>
                </a:solidFill>
                <a:latin typeface="Segoe UI"/>
                <a:cs typeface="Segoe UI"/>
              </a:rPr>
              <a:t>изготовленной </a:t>
            </a:r>
            <a:r>
              <a:rPr lang="ru-RU" sz="1200" spc="-15" dirty="0">
                <a:solidFill>
                  <a:srgbClr val="414042"/>
                </a:solidFill>
                <a:latin typeface="Segoe UI"/>
                <a:cs typeface="Segoe UI"/>
              </a:rPr>
              <a:t>по индивидуальным размерам </a:t>
            </a:r>
            <a:r>
              <a:rPr lang="ru-RU" sz="1200" spc="-15" dirty="0" smtClean="0">
                <a:solidFill>
                  <a:srgbClr val="414042"/>
                </a:solidFill>
                <a:latin typeface="Segoe UI"/>
                <a:cs typeface="Segoe UI"/>
              </a:rPr>
              <a:t>оборудования</a:t>
            </a:r>
            <a:endParaRPr lang="ru-RU" sz="1200" spc="-15" dirty="0">
              <a:solidFill>
                <a:srgbClr val="414042"/>
              </a:solidFill>
              <a:latin typeface="Segoe UI"/>
              <a:cs typeface="Segoe UI"/>
            </a:endParaRPr>
          </a:p>
          <a:p>
            <a:pPr marL="241300" marR="654685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endParaRPr sz="1200" dirty="0">
              <a:latin typeface="Segoe UI"/>
              <a:cs typeface="Segoe U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84" b="6038"/>
          <a:stretch/>
        </p:blipFill>
        <p:spPr>
          <a:xfrm>
            <a:off x="4959350" y="2432050"/>
            <a:ext cx="6704647" cy="3352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58800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50" dirty="0">
                <a:latin typeface="Segoe UI Semilight"/>
                <a:cs typeface="Segoe UI Semilight"/>
              </a:rPr>
              <a:t>ИСПЫТАТЕЛЬНЫЙ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60" dirty="0">
                <a:latin typeface="Segoe UI Semilight"/>
                <a:cs typeface="Segoe UI Semilight"/>
              </a:rPr>
              <a:t>ЦЕНТР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5" dirty="0">
                <a:solidFill>
                  <a:schemeClr val="tx2"/>
                </a:solidFill>
              </a:rPr>
              <a:t>ИСПЫТАТЕЛЬНАЯ</a:t>
            </a:r>
            <a:r>
              <a:rPr spc="55" dirty="0">
                <a:solidFill>
                  <a:schemeClr val="tx2"/>
                </a:solidFill>
              </a:rPr>
              <a:t> </a:t>
            </a:r>
            <a:r>
              <a:rPr spc="-5" dirty="0">
                <a:solidFill>
                  <a:schemeClr val="tx2"/>
                </a:solidFill>
              </a:rPr>
              <a:t>ЛАБОРАТОРИЯ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295" y="2477855"/>
            <a:ext cx="4642485" cy="36497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Аккредитована Федеральной </a:t>
            </a:r>
            <a:r>
              <a:rPr sz="1200" spc="5" dirty="0">
                <a:solidFill>
                  <a:srgbClr val="414042"/>
                </a:solidFill>
                <a:latin typeface="Segoe UI"/>
                <a:cs typeface="Segoe UI"/>
              </a:rPr>
              <a:t>службой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по</a:t>
            </a:r>
            <a:r>
              <a:rPr sz="1200" spc="1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аккредитации.</a:t>
            </a:r>
            <a:endParaRPr sz="1200" dirty="0">
              <a:latin typeface="Segoe UI"/>
              <a:cs typeface="Segoe UI"/>
            </a:endParaRPr>
          </a:p>
          <a:p>
            <a:pPr marL="12700" marR="122555">
              <a:lnSpc>
                <a:spcPct val="104200"/>
              </a:lnSpc>
              <a:spcBef>
                <a:spcPts val="850"/>
              </a:spcBef>
            </a:pP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лаборатории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проводятся исследовательские, заводские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сер- 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тификационные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испытания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выпускаемых изделий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по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основным 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видам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внешних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воздействий:</a:t>
            </a:r>
            <a:endParaRPr sz="1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91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на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электромагнитную совместимость </a:t>
            </a:r>
            <a:r>
              <a:rPr sz="1200" spc="-20" dirty="0">
                <a:solidFill>
                  <a:srgbClr val="414042"/>
                </a:solidFill>
                <a:latin typeface="Segoe UI"/>
                <a:cs typeface="Segoe UI"/>
              </a:rPr>
              <a:t>(</a:t>
            </a:r>
            <a:r>
              <a:rPr sz="1200" spc="-20" dirty="0" smtClean="0">
                <a:solidFill>
                  <a:srgbClr val="414042"/>
                </a:solidFill>
                <a:latin typeface="Segoe UI"/>
                <a:cs typeface="Segoe UI"/>
              </a:rPr>
              <a:t>2</a:t>
            </a:r>
            <a:r>
              <a:rPr lang="ru-RU" sz="1200" spc="-20" dirty="0" smtClean="0">
                <a:solidFill>
                  <a:srgbClr val="414042"/>
                </a:solidFill>
                <a:latin typeface="Segoe UI"/>
                <a:cs typeface="Segoe UI"/>
              </a:rPr>
              <a:t>5</a:t>
            </a:r>
            <a:r>
              <a:rPr sz="1200" spc="-20" dirty="0" smtClean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 err="1" smtClean="0">
                <a:solidFill>
                  <a:srgbClr val="414042"/>
                </a:solidFill>
                <a:latin typeface="Segoe UI"/>
                <a:cs typeface="Segoe UI"/>
              </a:rPr>
              <a:t>вид</a:t>
            </a:r>
            <a:r>
              <a:rPr lang="ru-RU" sz="1200" spc="-10" dirty="0" err="1" smtClean="0">
                <a:solidFill>
                  <a:srgbClr val="414042"/>
                </a:solidFill>
                <a:latin typeface="Segoe UI"/>
                <a:cs typeface="Segoe UI"/>
              </a:rPr>
              <a:t>ов</a:t>
            </a:r>
            <a:r>
              <a:rPr lang="ru-RU"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5" dirty="0" err="1" smtClean="0">
                <a:solidFill>
                  <a:srgbClr val="414042"/>
                </a:solidFill>
                <a:latin typeface="Segoe UI"/>
                <a:cs typeface="Segoe UI"/>
              </a:rPr>
              <a:t>испытаний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)</a:t>
            </a:r>
            <a:endParaRPr sz="1200" dirty="0">
              <a:latin typeface="Segoe UI"/>
              <a:cs typeface="Segoe UI"/>
            </a:endParaRPr>
          </a:p>
          <a:p>
            <a:pPr marL="241300" marR="11430" indent="-228600">
              <a:lnSpc>
                <a:spcPct val="104200"/>
              </a:lnSpc>
              <a:spcBef>
                <a:spcPts val="85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на устойчивость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к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климатическим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факторам </a:t>
            </a:r>
            <a:r>
              <a:rPr sz="1200" spc="-25" dirty="0">
                <a:solidFill>
                  <a:srgbClr val="414042"/>
                </a:solidFill>
                <a:latin typeface="Segoe UI"/>
                <a:cs typeface="Segoe UI"/>
              </a:rPr>
              <a:t>(от </a:t>
            </a:r>
            <a:r>
              <a:rPr sz="1200" spc="-35" dirty="0">
                <a:solidFill>
                  <a:srgbClr val="414042"/>
                </a:solidFill>
                <a:latin typeface="Segoe UI"/>
                <a:cs typeface="Segoe UI"/>
              </a:rPr>
              <a:t>–70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до </a:t>
            </a:r>
            <a:r>
              <a:rPr sz="1200" spc="-30" dirty="0">
                <a:solidFill>
                  <a:srgbClr val="414042"/>
                </a:solidFill>
                <a:latin typeface="Segoe UI"/>
                <a:cs typeface="Segoe UI"/>
              </a:rPr>
              <a:t>+180°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С 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при относительной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влажности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до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98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% в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объеме до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1,5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м</a:t>
            </a:r>
            <a:r>
              <a:rPr sz="1050" spc="-15" baseline="31746" dirty="0">
                <a:solidFill>
                  <a:srgbClr val="414042"/>
                </a:solidFill>
                <a:latin typeface="Segoe UI"/>
                <a:cs typeface="Segoe UI"/>
              </a:rPr>
              <a:t>3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)</a:t>
            </a:r>
            <a:endParaRPr sz="1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91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 err="1">
                <a:solidFill>
                  <a:srgbClr val="414042"/>
                </a:solidFill>
                <a:latin typeface="Segoe UI"/>
                <a:cs typeface="Segoe UI"/>
              </a:rPr>
              <a:t>на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5" dirty="0" err="1" smtClean="0">
                <a:solidFill>
                  <a:srgbClr val="414042"/>
                </a:solidFill>
                <a:latin typeface="Segoe UI"/>
                <a:cs typeface="Segoe UI"/>
              </a:rPr>
              <a:t>электробезопасность</a:t>
            </a:r>
            <a:endParaRPr lang="ru-RU" sz="1200" spc="-5" dirty="0" smtClean="0">
              <a:solidFill>
                <a:srgbClr val="414042"/>
              </a:solidFill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910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200" spc="-5" dirty="0" smtClean="0">
                <a:solidFill>
                  <a:srgbClr val="414042"/>
                </a:solidFill>
                <a:latin typeface="Segoe UI"/>
                <a:cs typeface="Segoe UI"/>
              </a:rPr>
              <a:t>на устойчивость к механическим воздействиям (синус, удар, ШСВ)</a:t>
            </a:r>
          </a:p>
          <a:p>
            <a:pPr marL="241300" indent="-228600">
              <a:lnSpc>
                <a:spcPct val="100000"/>
              </a:lnSpc>
              <a:spcBef>
                <a:spcPts val="910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200" spc="-5" dirty="0" smtClean="0">
                <a:solidFill>
                  <a:srgbClr val="414042"/>
                </a:solidFill>
                <a:latin typeface="Segoe UI"/>
                <a:cs typeface="Segoe UI"/>
              </a:rPr>
              <a:t>проверка доступа к </a:t>
            </a:r>
            <a:r>
              <a:rPr lang="ru-RU" sz="1200" spc="-5" dirty="0">
                <a:solidFill>
                  <a:srgbClr val="414042"/>
                </a:solidFill>
                <a:latin typeface="Segoe UI"/>
                <a:cs typeface="Segoe UI"/>
              </a:rPr>
              <a:t>о</a:t>
            </a:r>
            <a:r>
              <a:rPr lang="ru-RU" sz="1200" spc="-5" dirty="0" smtClean="0">
                <a:solidFill>
                  <a:srgbClr val="414042"/>
                </a:solidFill>
                <a:latin typeface="Segoe UI"/>
                <a:cs typeface="Segoe UI"/>
              </a:rPr>
              <a:t>пасным частям по коду </a:t>
            </a:r>
            <a:r>
              <a:rPr lang="en-US" sz="1200" spc="-5" dirty="0" smtClean="0">
                <a:solidFill>
                  <a:srgbClr val="414042"/>
                </a:solidFill>
                <a:latin typeface="Segoe UI"/>
                <a:cs typeface="Segoe UI"/>
              </a:rPr>
              <a:t>IP</a:t>
            </a:r>
            <a:r>
              <a:rPr lang="ru-RU" sz="1200" spc="-5" dirty="0" smtClean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lang="en-US" sz="1200" spc="-5" dirty="0" smtClean="0">
                <a:solidFill>
                  <a:srgbClr val="414042"/>
                </a:solidFill>
                <a:latin typeface="Segoe UI"/>
                <a:cs typeface="Segoe UI"/>
              </a:rPr>
              <a:t>                       </a:t>
            </a:r>
            <a:r>
              <a:rPr lang="ru-RU" sz="1200" spc="-5" dirty="0" smtClean="0">
                <a:solidFill>
                  <a:srgbClr val="414042"/>
                </a:solidFill>
                <a:latin typeface="Segoe UI"/>
                <a:cs typeface="Segoe UI"/>
              </a:rPr>
              <a:t>по ГОСТ 14254-2015 (до </a:t>
            </a:r>
            <a:r>
              <a:rPr lang="en-US" sz="1200" spc="-5" dirty="0" smtClean="0">
                <a:solidFill>
                  <a:srgbClr val="414042"/>
                </a:solidFill>
                <a:latin typeface="Segoe UI"/>
                <a:cs typeface="Segoe UI"/>
              </a:rPr>
              <a:t>IP44)</a:t>
            </a:r>
            <a:r>
              <a:rPr lang="ru-RU" sz="1200" spc="-5" dirty="0" smtClean="0">
                <a:solidFill>
                  <a:srgbClr val="414042"/>
                </a:solidFill>
                <a:latin typeface="Segoe UI"/>
                <a:cs typeface="Segoe UI"/>
              </a:rPr>
              <a:t>.</a:t>
            </a:r>
            <a:endParaRPr sz="1200" dirty="0">
              <a:latin typeface="Segoe UI"/>
              <a:cs typeface="Segoe UI"/>
            </a:endParaRPr>
          </a:p>
          <a:p>
            <a:pPr marL="12700" marR="296545" algn="just">
              <a:lnSpc>
                <a:spcPct val="104200"/>
              </a:lnSpc>
              <a:spcBef>
                <a:spcPts val="850"/>
              </a:spcBef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Испытания регламентированы национальными,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международ- 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ными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стандартами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отраслевыми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нормативаными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докумен- 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тами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или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индивидуальными </a:t>
            </a:r>
            <a:r>
              <a:rPr sz="1200" spc="-15" dirty="0" err="1">
                <a:solidFill>
                  <a:srgbClr val="414042"/>
                </a:solidFill>
                <a:latin typeface="Segoe UI"/>
                <a:cs typeface="Segoe UI"/>
              </a:rPr>
              <a:t>программами</a:t>
            </a:r>
            <a:r>
              <a:rPr sz="1200" spc="2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5" dirty="0" err="1" smtClean="0">
                <a:solidFill>
                  <a:srgbClr val="414042"/>
                </a:solidFill>
                <a:latin typeface="Segoe UI"/>
                <a:cs typeface="Segoe UI"/>
              </a:rPr>
              <a:t>заказчиков</a:t>
            </a:r>
            <a:r>
              <a:rPr lang="ru-RU" sz="1200" spc="-15" dirty="0" smtClean="0">
                <a:solidFill>
                  <a:srgbClr val="414042"/>
                </a:solidFill>
                <a:latin typeface="Segoe UI"/>
                <a:cs typeface="Segoe UI"/>
              </a:rPr>
              <a:t>.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70003" y="2519997"/>
            <a:ext cx="6533997" cy="284399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494347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50" dirty="0">
                <a:latin typeface="Segoe UI Semilight"/>
                <a:cs typeface="Segoe UI Semilight"/>
              </a:rPr>
              <a:t>ИСПЫТАТЕЛЬНЫЙ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60" dirty="0">
                <a:latin typeface="Segoe UI Semilight"/>
                <a:cs typeface="Segoe UI Semilight"/>
              </a:rPr>
              <a:t>ЦЕНТР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30" dirty="0">
                <a:solidFill>
                  <a:schemeClr val="tx2"/>
                </a:solidFill>
              </a:rPr>
              <a:t>ПОВЕРОЧНАЯ</a:t>
            </a:r>
            <a:r>
              <a:rPr spc="70" dirty="0">
                <a:solidFill>
                  <a:schemeClr val="tx2"/>
                </a:solidFill>
              </a:rPr>
              <a:t> </a:t>
            </a:r>
            <a:r>
              <a:rPr spc="-5" dirty="0">
                <a:solidFill>
                  <a:schemeClr val="tx2"/>
                </a:solidFill>
              </a:rPr>
              <a:t>ЛАБОРАТОРИЯ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2477855"/>
            <a:ext cx="4279650" cy="1914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Аккредитована Федеральной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службой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по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аккредитации</a:t>
            </a:r>
            <a:endParaRPr sz="1200" dirty="0">
              <a:latin typeface="Segoe UI"/>
              <a:cs typeface="Segoe UI"/>
            </a:endParaRPr>
          </a:p>
          <a:p>
            <a:pPr marL="241300" marR="66675" indent="-228600">
              <a:lnSpc>
                <a:spcPct val="111100"/>
              </a:lnSpc>
              <a:spcBef>
                <a:spcPts val="113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лаборатории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проводятся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первичная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периодиче-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ская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поверки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средств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измерений утвержденного </a:t>
            </a:r>
            <a:r>
              <a:rPr sz="1200" spc="-5" dirty="0" err="1">
                <a:solidFill>
                  <a:srgbClr val="231F20"/>
                </a:solidFill>
                <a:latin typeface="Segoe UI"/>
                <a:cs typeface="Segoe UI"/>
              </a:rPr>
              <a:t>типа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 </a:t>
            </a: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  </a:t>
            </a:r>
            <a:r>
              <a:rPr sz="1200" dirty="0" smtClean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соответствии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с утвержденными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методиками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поверки</a:t>
            </a:r>
            <a:endParaRPr sz="1200" dirty="0">
              <a:latin typeface="Segoe UI"/>
              <a:cs typeface="Segoe UI"/>
            </a:endParaRPr>
          </a:p>
          <a:p>
            <a:pPr marL="241300" marR="45720" indent="-228600">
              <a:lnSpc>
                <a:spcPct val="1111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Эталоны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, используемые при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поверке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СИ, </a:t>
            </a:r>
            <a:r>
              <a:rPr sz="1200" spc="-5" dirty="0" err="1">
                <a:solidFill>
                  <a:srgbClr val="231F20"/>
                </a:solidFill>
                <a:latin typeface="Segoe UI"/>
                <a:cs typeface="Segoe UI"/>
              </a:rPr>
              <a:t>аттестованы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   </a:t>
            </a:r>
            <a:r>
              <a:rPr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соответствии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с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Положением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№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734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от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23.09.2010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«Об 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эталонах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единиц,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используемых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сфере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государствен-  ного регулирования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обеспечения </a:t>
            </a:r>
            <a:r>
              <a:rPr sz="1200" dirty="0" err="1">
                <a:solidFill>
                  <a:srgbClr val="231F20"/>
                </a:solidFill>
                <a:latin typeface="Segoe UI"/>
                <a:cs typeface="Segoe UI"/>
              </a:rPr>
              <a:t>единства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измерений</a:t>
            </a:r>
            <a:r>
              <a:rPr lang="ru-RU" sz="1200" spc="-10" dirty="0" smtClean="0">
                <a:solidFill>
                  <a:srgbClr val="414042"/>
                </a:solidFill>
                <a:latin typeface="Segoe UI"/>
                <a:cs typeface="Segoe UI"/>
              </a:rPr>
              <a:t>»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70003" y="2519997"/>
            <a:ext cx="6533997" cy="284399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17999" y="2519997"/>
            <a:ext cx="6786001" cy="284399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6870450" cy="758541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50" dirty="0">
                <a:latin typeface="Segoe UI Semilight"/>
                <a:cs typeface="Segoe UI Semilight"/>
              </a:rPr>
              <a:t>ИСПЫТАТЕЛЬНЫЙ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60" dirty="0">
                <a:latin typeface="Segoe UI Semilight"/>
                <a:cs typeface="Segoe UI Semilight"/>
              </a:rPr>
              <a:t>ЦЕНТР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pc="5" dirty="0" smtClean="0">
                <a:solidFill>
                  <a:schemeClr val="tx2"/>
                </a:solidFill>
              </a:rPr>
              <a:t>ЭЛЕКТРОТЕХНИЧЕСКАЯ</a:t>
            </a:r>
            <a:r>
              <a:rPr spc="75" dirty="0" smtClean="0">
                <a:solidFill>
                  <a:schemeClr val="tx2"/>
                </a:solidFill>
              </a:rPr>
              <a:t> </a:t>
            </a:r>
            <a:r>
              <a:rPr spc="-5" dirty="0">
                <a:solidFill>
                  <a:schemeClr val="tx2"/>
                </a:solidFill>
              </a:rPr>
              <a:t>ЛАБОРАТОРИЯ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317500" indent="-17970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pc="-35" dirty="0"/>
              <a:t>Испытание изоляции электрооборудования  </a:t>
            </a:r>
            <a:r>
              <a:rPr dirty="0"/>
              <a:t>и </a:t>
            </a:r>
            <a:r>
              <a:rPr spc="-25" dirty="0"/>
              <a:t>его </a:t>
            </a:r>
            <a:r>
              <a:rPr spc="-30" dirty="0"/>
              <a:t>элементов </a:t>
            </a:r>
            <a:r>
              <a:rPr spc="-35" dirty="0"/>
              <a:t>повышенным</a:t>
            </a:r>
            <a:r>
              <a:rPr spc="-200" dirty="0"/>
              <a:t> </a:t>
            </a:r>
            <a:r>
              <a:rPr spc="-35" dirty="0"/>
              <a:t>напряжением</a:t>
            </a:r>
          </a:p>
          <a:p>
            <a:pPr marL="192405">
              <a:lnSpc>
                <a:spcPct val="100000"/>
              </a:lnSpc>
            </a:pPr>
            <a:r>
              <a:rPr spc="-35" dirty="0"/>
              <a:t>промышленной </a:t>
            </a:r>
            <a:r>
              <a:rPr spc="-30" dirty="0"/>
              <a:t>частоты </a:t>
            </a:r>
            <a:r>
              <a:rPr spc="-35" dirty="0"/>
              <a:t>напряжением </a:t>
            </a:r>
            <a:r>
              <a:rPr spc="-20" dirty="0"/>
              <a:t>до </a:t>
            </a:r>
            <a:r>
              <a:rPr spc="-30" dirty="0"/>
              <a:t>10</a:t>
            </a:r>
            <a:r>
              <a:rPr spc="-135" dirty="0"/>
              <a:t> </a:t>
            </a:r>
            <a:r>
              <a:rPr spc="-15" dirty="0"/>
              <a:t>кВ</a:t>
            </a:r>
          </a:p>
          <a:p>
            <a:pPr marL="192405" marR="375920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pc="-35" dirty="0"/>
              <a:t>Испытание изоляции электрооборудования  </a:t>
            </a:r>
            <a:r>
              <a:rPr dirty="0"/>
              <a:t>и </a:t>
            </a:r>
            <a:r>
              <a:rPr spc="-25" dirty="0"/>
              <a:t>его </a:t>
            </a:r>
            <a:r>
              <a:rPr spc="-30" dirty="0"/>
              <a:t>элементов, силовых кабельных</a:t>
            </a:r>
            <a:r>
              <a:rPr spc="-250" dirty="0"/>
              <a:t> </a:t>
            </a:r>
            <a:r>
              <a:rPr spc="-35" dirty="0"/>
              <a:t>линий</a:t>
            </a:r>
          </a:p>
          <a:p>
            <a:pPr marL="192405" marR="5080">
              <a:lnSpc>
                <a:spcPct val="100000"/>
              </a:lnSpc>
            </a:pPr>
            <a:r>
              <a:rPr spc="-35" dirty="0"/>
              <a:t>повышенным напряжением выпрямленного </a:t>
            </a:r>
            <a:r>
              <a:rPr spc="-30" dirty="0"/>
              <a:t>тока  </a:t>
            </a:r>
            <a:r>
              <a:rPr spc="-35" dirty="0"/>
              <a:t>напряжением </a:t>
            </a:r>
            <a:r>
              <a:rPr spc="-20" dirty="0"/>
              <a:t>до </a:t>
            </a:r>
            <a:r>
              <a:rPr spc="-30" dirty="0"/>
              <a:t>10</a:t>
            </a:r>
            <a:r>
              <a:rPr spc="-100" dirty="0"/>
              <a:t> </a:t>
            </a:r>
            <a:r>
              <a:rPr spc="-15" dirty="0"/>
              <a:t>кВ</a:t>
            </a:r>
          </a:p>
          <a:p>
            <a:pPr marL="192405" marR="365125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pc="-35" dirty="0"/>
              <a:t>Испытание сопротивления изоляции  электрооборудования </a:t>
            </a:r>
            <a:r>
              <a:rPr dirty="0"/>
              <a:t>и </a:t>
            </a:r>
            <a:r>
              <a:rPr spc="-30" dirty="0"/>
              <a:t>силовых</a:t>
            </a:r>
            <a:r>
              <a:rPr spc="-160" dirty="0"/>
              <a:t> </a:t>
            </a:r>
            <a:r>
              <a:rPr spc="-30" dirty="0"/>
              <a:t>кабельных  </a:t>
            </a:r>
            <a:r>
              <a:rPr spc="-35" dirty="0"/>
              <a:t>линий напряжением </a:t>
            </a:r>
            <a:r>
              <a:rPr spc="-20" dirty="0"/>
              <a:t>до </a:t>
            </a:r>
            <a:r>
              <a:rPr dirty="0"/>
              <a:t>и </a:t>
            </a:r>
            <a:r>
              <a:rPr spc="-30" dirty="0"/>
              <a:t>выше </a:t>
            </a:r>
            <a:r>
              <a:rPr spc="-20" dirty="0"/>
              <a:t>1000</a:t>
            </a:r>
            <a:r>
              <a:rPr spc="-200" dirty="0"/>
              <a:t> </a:t>
            </a:r>
            <a:r>
              <a:rPr dirty="0"/>
              <a:t>В</a:t>
            </a:r>
          </a:p>
          <a:p>
            <a:pPr marL="192405" marR="255270" indent="-179705">
              <a:lnSpc>
                <a:spcPct val="100000"/>
              </a:lnSpc>
              <a:spcBef>
                <a:spcPts val="570"/>
              </a:spcBef>
              <a:buChar char="•"/>
              <a:tabLst>
                <a:tab pos="193040" algn="l"/>
              </a:tabLst>
            </a:pPr>
            <a:r>
              <a:rPr spc="-35" dirty="0"/>
              <a:t>Измерение сопротивления </a:t>
            </a:r>
            <a:r>
              <a:rPr spc="-30" dirty="0"/>
              <a:t>постоянному </a:t>
            </a:r>
            <a:r>
              <a:rPr spc="-15" dirty="0"/>
              <a:t>току  </a:t>
            </a:r>
            <a:r>
              <a:rPr spc="-30" dirty="0"/>
              <a:t>элементов</a:t>
            </a:r>
            <a:r>
              <a:rPr spc="-55" dirty="0"/>
              <a:t> </a:t>
            </a:r>
            <a:r>
              <a:rPr spc="-30" dirty="0"/>
              <a:t>электроустановок</a:t>
            </a:r>
          </a:p>
          <a:p>
            <a:pPr marL="192405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pc="-35" dirty="0"/>
              <a:t>Измерение </a:t>
            </a:r>
            <a:r>
              <a:rPr spc="-30" dirty="0"/>
              <a:t>тока </a:t>
            </a:r>
            <a:r>
              <a:rPr dirty="0"/>
              <a:t>и </a:t>
            </a:r>
            <a:r>
              <a:rPr spc="-30" dirty="0"/>
              <a:t>потерь </a:t>
            </a:r>
            <a:r>
              <a:rPr spc="-35" dirty="0"/>
              <a:t>холостого</a:t>
            </a:r>
            <a:r>
              <a:rPr spc="-155" dirty="0"/>
              <a:t> </a:t>
            </a:r>
            <a:r>
              <a:rPr spc="-30" dirty="0"/>
              <a:t>хода</a:t>
            </a:r>
          </a:p>
          <a:p>
            <a:pPr marL="192405" marR="307340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pc="-35" dirty="0"/>
              <a:t>Измерение токов </a:t>
            </a:r>
            <a:r>
              <a:rPr spc="-30" dirty="0"/>
              <a:t>проводимости </a:t>
            </a:r>
            <a:r>
              <a:rPr spc="-35" dirty="0"/>
              <a:t>вентильных  разрядников </a:t>
            </a:r>
            <a:r>
              <a:rPr dirty="0"/>
              <a:t>и </a:t>
            </a:r>
            <a:r>
              <a:rPr spc="-35" dirty="0"/>
              <a:t>линейных ограничителей  перенапряжений напряжением</a:t>
            </a:r>
            <a:r>
              <a:rPr spc="-70" dirty="0"/>
              <a:t> </a:t>
            </a:r>
            <a:r>
              <a:rPr spc="-20" dirty="0"/>
              <a:t>до</a:t>
            </a:r>
          </a:p>
          <a:p>
            <a:pPr marL="192405">
              <a:lnSpc>
                <a:spcPct val="100000"/>
              </a:lnSpc>
            </a:pPr>
            <a:r>
              <a:rPr dirty="0"/>
              <a:t>и </a:t>
            </a:r>
            <a:r>
              <a:rPr spc="-30" dirty="0"/>
              <a:t>выше </a:t>
            </a:r>
            <a:r>
              <a:rPr spc="-20" dirty="0"/>
              <a:t>1000</a:t>
            </a:r>
            <a:r>
              <a:rPr spc="-125" dirty="0"/>
              <a:t> </a:t>
            </a:r>
            <a:r>
              <a:rPr dirty="0"/>
              <a:t>В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532219" y="2468551"/>
            <a:ext cx="3503295" cy="2982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441325" indent="-17970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Испытание 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средств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защиты,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используемых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</a:t>
            </a:r>
            <a:r>
              <a:rPr sz="1200" spc="-5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электроустановках</a:t>
            </a:r>
            <a:endParaRPr sz="1200" dirty="0">
              <a:latin typeface="Segoe UI"/>
              <a:cs typeface="Segoe UI"/>
            </a:endParaRPr>
          </a:p>
          <a:p>
            <a:pPr marL="192405" marR="727710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Проверка цепи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между</a:t>
            </a:r>
            <a:r>
              <a:rPr sz="1200" spc="-12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заземлителями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заземляемыми</a:t>
            </a:r>
            <a:r>
              <a:rPr sz="1200" spc="-1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элементами</a:t>
            </a:r>
            <a:endParaRPr sz="1200" dirty="0">
              <a:latin typeface="Segoe UI"/>
              <a:cs typeface="Segoe UI"/>
            </a:endParaRPr>
          </a:p>
          <a:p>
            <a:pPr marL="192405" marR="5080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Проверка цепи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«фаза-нуль»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</a:t>
            </a:r>
            <a:r>
              <a:rPr sz="1200" spc="-14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электроустановках 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напряжением </a:t>
            </a: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до 1000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с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глухим заземлением  нейтрали</a:t>
            </a:r>
            <a:endParaRPr sz="1200" dirty="0">
              <a:latin typeface="Segoe UI"/>
              <a:cs typeface="Segoe UI"/>
            </a:endParaRPr>
          </a:p>
          <a:p>
            <a:pPr marL="192405" marR="519430" indent="-179705">
              <a:lnSpc>
                <a:spcPct val="100000"/>
              </a:lnSpc>
              <a:spcBef>
                <a:spcPts val="570"/>
              </a:spcBef>
              <a:buChar char="•"/>
              <a:tabLst>
                <a:tab pos="193040" algn="l"/>
              </a:tabLst>
            </a:pP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Измерение сопротивления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заземляющих  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устройств</a:t>
            </a:r>
            <a:endParaRPr sz="1200" dirty="0">
              <a:latin typeface="Segoe UI"/>
              <a:cs typeface="Segoe UI"/>
            </a:endParaRPr>
          </a:p>
          <a:p>
            <a:pPr marL="192405" marR="52069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Проверка действия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расцепителей  автоматических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выключателей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электрических  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сетях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напряжением </a:t>
            </a: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до 1000</a:t>
            </a:r>
            <a:r>
              <a:rPr sz="1200" spc="-13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</a:t>
            </a:r>
            <a:endParaRPr sz="1200" dirty="0">
              <a:latin typeface="Segoe UI"/>
              <a:cs typeface="Segoe UI"/>
            </a:endParaRPr>
          </a:p>
          <a:p>
            <a:pPr marL="192405" marR="97790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Проверка 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устройств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защитного отключения  (УЗО), выключателей </a:t>
            </a:r>
            <a:r>
              <a:rPr sz="1200" spc="-35" dirty="0" err="1">
                <a:solidFill>
                  <a:srgbClr val="231F20"/>
                </a:solidFill>
                <a:latin typeface="Segoe UI"/>
                <a:cs typeface="Segoe UI"/>
              </a:rPr>
              <a:t>дифференциального</a:t>
            </a:r>
            <a:r>
              <a:rPr sz="1200" spc="-8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30" dirty="0" err="1" smtClean="0">
                <a:solidFill>
                  <a:srgbClr val="231F20"/>
                </a:solidFill>
                <a:latin typeface="Segoe UI"/>
                <a:cs typeface="Segoe UI"/>
              </a:rPr>
              <a:t>тока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06003" y="2523007"/>
            <a:ext cx="3797998" cy="284399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47840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" dirty="0"/>
              <a:t>ТЕХНИЧЕСКАЯ</a:t>
            </a:r>
            <a:r>
              <a:rPr spc="100" dirty="0"/>
              <a:t> </a:t>
            </a:r>
            <a:r>
              <a:rPr spc="30" dirty="0"/>
              <a:t>ПОДДЕРЖКА</a:t>
            </a:r>
          </a:p>
        </p:txBody>
      </p:sp>
      <p:sp>
        <p:nvSpPr>
          <p:cNvPr id="12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/>
          <p:cNvSpPr txBox="1"/>
          <p:nvPr/>
        </p:nvSpPr>
        <p:spPr>
          <a:xfrm>
            <a:off x="527300" y="2457586"/>
            <a:ext cx="4328795" cy="1938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Оперативное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реагирование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на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запросы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позволяет компании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эффективно решать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поставленные задачи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 выполнять 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требования, предъявляемые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заказчиками.</a:t>
            </a:r>
            <a:endParaRPr sz="1200">
              <a:latin typeface="Segoe UI"/>
              <a:cs typeface="Segoe UI"/>
            </a:endParaRPr>
          </a:p>
          <a:p>
            <a:pPr marL="12700" marR="545465">
              <a:lnSpc>
                <a:spcPct val="111100"/>
              </a:lnSpc>
              <a:spcBef>
                <a:spcPts val="1130"/>
              </a:spcBef>
            </a:pP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Техническая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поддержка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осуществляется посредством  электронного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портала</a:t>
            </a:r>
            <a:r>
              <a:rPr sz="12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support.prosoftsystems.ru.</a:t>
            </a:r>
            <a:endParaRPr sz="1200">
              <a:latin typeface="Segoe UI"/>
              <a:cs typeface="Segoe UI"/>
            </a:endParaRPr>
          </a:p>
          <a:p>
            <a:pPr marL="12700" marR="536575" algn="just">
              <a:lnSpc>
                <a:spcPct val="111100"/>
              </a:lnSpc>
              <a:spcBef>
                <a:spcPts val="1135"/>
              </a:spcBef>
            </a:pP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Также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специалисты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компании выполняют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все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работы 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по гарантийному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постгарантийному</a:t>
            </a:r>
            <a:r>
              <a:rPr sz="1200" spc="-8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обслуживанию 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установленного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оборудования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</a:t>
            </a:r>
            <a:r>
              <a:rPr sz="1200" spc="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систем.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6" name="object 7"/>
          <p:cNvSpPr/>
          <p:nvPr/>
        </p:nvSpPr>
        <p:spPr>
          <a:xfrm>
            <a:off x="6081423" y="2531999"/>
            <a:ext cx="5555204" cy="283500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225280" cy="1120178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 smtClean="0">
                <a:latin typeface="Segoe UI Semilight"/>
                <a:cs typeface="Segoe UI Semilight"/>
              </a:rPr>
              <a:t>ОБОРУДОВАНИЕ</a:t>
            </a:r>
            <a:r>
              <a:rPr lang="ru-RU" sz="1800" dirty="0">
                <a:latin typeface="Segoe UI Semilight"/>
                <a:cs typeface="Segoe UI Semilight"/>
              </a:rPr>
              <a:t/>
            </a:r>
            <a:br>
              <a:rPr lang="ru-RU" sz="1800" dirty="0">
                <a:latin typeface="Segoe UI Semilight"/>
                <a:cs typeface="Segoe UI Semilight"/>
              </a:rPr>
            </a:br>
            <a:r>
              <a:rPr spc="25" dirty="0" smtClean="0">
                <a:solidFill>
                  <a:schemeClr val="tx2"/>
                </a:solidFill>
              </a:rPr>
              <a:t>СОЗДАНИЕ </a:t>
            </a:r>
            <a:r>
              <a:rPr spc="10" dirty="0" smtClean="0">
                <a:solidFill>
                  <a:schemeClr val="tx2"/>
                </a:solidFill>
              </a:rPr>
              <a:t>РАСПРЕДЕЛЕННЫХ </a:t>
            </a:r>
            <a:r>
              <a:rPr spc="15" dirty="0">
                <a:solidFill>
                  <a:schemeClr val="tx2"/>
                </a:solidFill>
              </a:rPr>
              <a:t>АСУ </a:t>
            </a:r>
            <a:r>
              <a:rPr spc="10" dirty="0">
                <a:solidFill>
                  <a:schemeClr val="tx2"/>
                </a:solidFill>
              </a:rPr>
              <a:t>ТП ПОВЫШЕННОЙ  </a:t>
            </a:r>
            <a:r>
              <a:rPr spc="45" dirty="0">
                <a:solidFill>
                  <a:schemeClr val="tx2"/>
                </a:solidFill>
              </a:rPr>
              <a:t>НАДЕЖНОСТИ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60969" y="5330936"/>
            <a:ext cx="854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sz="1200" spc="-7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R600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79276" y="5330936"/>
            <a:ext cx="854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sz="1200" spc="-7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R500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86586" y="2841635"/>
            <a:ext cx="4008120" cy="14230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5819" marR="840105" algn="ctr">
              <a:lnSpc>
                <a:spcPct val="1111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231F20"/>
                </a:solidFill>
                <a:latin typeface="Segoe UI"/>
                <a:cs typeface="Segoe UI"/>
              </a:rPr>
              <a:t>ПРОГ</a:t>
            </a:r>
            <a:r>
              <a:rPr sz="1200" b="1" spc="-75" dirty="0">
                <a:solidFill>
                  <a:srgbClr val="231F20"/>
                </a:solidFill>
                <a:latin typeface="Segoe UI"/>
                <a:cs typeface="Segoe UI"/>
              </a:rPr>
              <a:t>Р</a:t>
            </a:r>
            <a:r>
              <a:rPr sz="1200" b="1" spc="-5" dirty="0">
                <a:solidFill>
                  <a:srgbClr val="231F20"/>
                </a:solidFill>
                <a:latin typeface="Segoe UI"/>
                <a:cs typeface="Segoe UI"/>
              </a:rPr>
              <a:t>АММНО-Т</a:t>
            </a:r>
            <a:r>
              <a:rPr sz="1200" b="1" spc="5" dirty="0">
                <a:solidFill>
                  <a:srgbClr val="231F20"/>
                </a:solidFill>
                <a:latin typeface="Segoe UI"/>
                <a:cs typeface="Segoe UI"/>
              </a:rPr>
              <a:t>Е</a:t>
            </a:r>
            <a:r>
              <a:rPr sz="1200" b="1" spc="-5" dirty="0">
                <a:solidFill>
                  <a:srgbClr val="231F20"/>
                </a:solidFill>
                <a:latin typeface="Segoe UI"/>
                <a:cs typeface="Segoe UI"/>
              </a:rPr>
              <a:t>ХНИЧЕСКИЙ  </a:t>
            </a:r>
            <a:r>
              <a:rPr sz="1200" b="1" spc="-15" dirty="0">
                <a:solidFill>
                  <a:srgbClr val="231F20"/>
                </a:solidFill>
                <a:latin typeface="Segoe UI"/>
                <a:cs typeface="Segoe UI"/>
              </a:rPr>
              <a:t>КОМПЛЕКС</a:t>
            </a:r>
            <a:r>
              <a:rPr sz="1200" b="1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b="1" spc="-15" dirty="0">
                <a:solidFill>
                  <a:srgbClr val="231F20"/>
                </a:solidFill>
                <a:latin typeface="Segoe UI"/>
                <a:cs typeface="Segoe UI"/>
              </a:rPr>
              <a:t>ALFAREGUL</a:t>
            </a:r>
            <a:endParaRPr sz="1200" dirty="0">
              <a:latin typeface="Segoe UI"/>
              <a:cs typeface="Segoe UI"/>
            </a:endParaRPr>
          </a:p>
          <a:p>
            <a:pPr marL="12700" marR="5080" indent="-1270" algn="ctr">
              <a:lnSpc>
                <a:spcPct val="100000"/>
              </a:lnSpc>
              <a:spcBef>
                <a:spcPts val="565"/>
              </a:spcBef>
            </a:pP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Предназначен для</a:t>
            </a:r>
            <a:r>
              <a:rPr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создания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систем управления крупными  технологическими </a:t>
            </a:r>
            <a:r>
              <a:rPr sz="1200" spc="-5" dirty="0" err="1">
                <a:solidFill>
                  <a:srgbClr val="231F20"/>
                </a:solidFill>
                <a:latin typeface="Segoe UI"/>
                <a:cs typeface="Segoe UI"/>
              </a:rPr>
              <a:t>объектами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 smtClean="0">
                <a:solidFill>
                  <a:srgbClr val="231F20"/>
                </a:solidFill>
                <a:latin typeface="Segoe UI"/>
                <a:cs typeface="Segoe UI"/>
              </a:rPr>
              <a:t>с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четким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разделением  по </a:t>
            </a:r>
            <a:r>
              <a:rPr sz="1200" spc="-5" dirty="0" err="1">
                <a:solidFill>
                  <a:srgbClr val="231F20"/>
                </a:solidFill>
                <a:latin typeface="Segoe UI"/>
                <a:cs typeface="Segoe UI"/>
              </a:rPr>
              <a:t>функциональным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признакам</a:t>
            </a: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 smtClean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lang="ru-RU" sz="1200" dirty="0" smtClean="0">
                <a:solidFill>
                  <a:srgbClr val="231F20"/>
                </a:solidFill>
                <a:latin typeface="Segoe UI"/>
                <a:cs typeface="Segoe UI"/>
              </a:rPr>
              <a:t>для </a:t>
            </a: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распределенных</a:t>
            </a:r>
            <a:r>
              <a:rPr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 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систем управления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с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каскадным регулированием</a:t>
            </a:r>
            <a:r>
              <a:rPr sz="1200" spc="-4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(DCS)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9000" y="2789819"/>
            <a:ext cx="4078950" cy="71818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032510">
              <a:lnSpc>
                <a:spcPct val="100000"/>
              </a:lnSpc>
              <a:spcBef>
                <a:spcPts val="665"/>
              </a:spcBef>
            </a:pPr>
            <a:r>
              <a:rPr sz="1200" b="1" spc="-5" dirty="0">
                <a:solidFill>
                  <a:srgbClr val="231F20"/>
                </a:solidFill>
                <a:latin typeface="Segoe UI"/>
                <a:cs typeface="Segoe UI"/>
              </a:rPr>
              <a:t>ПЛК </a:t>
            </a:r>
            <a:r>
              <a:rPr sz="1200" b="1" dirty="0">
                <a:solidFill>
                  <a:srgbClr val="231F20"/>
                </a:solidFill>
                <a:latin typeface="Segoe UI"/>
                <a:cs typeface="Segoe UI"/>
              </a:rPr>
              <a:t>REGUL R600 /</a:t>
            </a:r>
            <a:r>
              <a:rPr sz="1200" b="1" spc="-2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Segoe UI"/>
                <a:cs typeface="Segoe UI"/>
              </a:rPr>
              <a:t>R500</a:t>
            </a:r>
            <a:endParaRPr sz="1200" dirty="0">
              <a:latin typeface="Segoe UI"/>
              <a:cs typeface="Segoe UI"/>
            </a:endParaRPr>
          </a:p>
          <a:p>
            <a:pPr marL="12065" marR="5080" algn="ctr">
              <a:lnSpc>
                <a:spcPct val="100000"/>
              </a:lnSpc>
              <a:spcBef>
                <a:spcPts val="565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Высокопроизводительные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решения для создания</a:t>
            </a:r>
            <a:r>
              <a:rPr sz="1200" spc="-6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АСУ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ТП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сложных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технологических</a:t>
            </a:r>
            <a:r>
              <a:rPr sz="12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объектов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2745" y="4023085"/>
            <a:ext cx="1813818" cy="116774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38004" y="3894004"/>
            <a:ext cx="2773133" cy="1273912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34665" y="4469289"/>
            <a:ext cx="94615" cy="320040"/>
          </a:xfrm>
          <a:custGeom>
            <a:avLst/>
            <a:gdLst/>
            <a:ahLst/>
            <a:cxnLst/>
            <a:rect l="l" t="t" r="r" b="b"/>
            <a:pathLst>
              <a:path w="94615" h="320039">
                <a:moveTo>
                  <a:pt x="93792" y="42189"/>
                </a:moveTo>
                <a:lnTo>
                  <a:pt x="51727" y="42189"/>
                </a:lnTo>
                <a:lnTo>
                  <a:pt x="52349" y="298932"/>
                </a:lnTo>
                <a:lnTo>
                  <a:pt x="54029" y="307093"/>
                </a:lnTo>
                <a:lnTo>
                  <a:pt x="58561" y="313767"/>
                </a:lnTo>
                <a:lnTo>
                  <a:pt x="65267" y="318272"/>
                </a:lnTo>
                <a:lnTo>
                  <a:pt x="73469" y="319925"/>
                </a:lnTo>
                <a:lnTo>
                  <a:pt x="81630" y="318249"/>
                </a:lnTo>
                <a:lnTo>
                  <a:pt x="88303" y="313716"/>
                </a:lnTo>
                <a:lnTo>
                  <a:pt x="92804" y="307015"/>
                </a:lnTo>
                <a:lnTo>
                  <a:pt x="94449" y="298830"/>
                </a:lnTo>
                <a:lnTo>
                  <a:pt x="93792" y="42189"/>
                </a:lnTo>
                <a:close/>
              </a:path>
              <a:path w="94615" h="320039">
                <a:moveTo>
                  <a:pt x="72605" y="0"/>
                </a:moveTo>
                <a:lnTo>
                  <a:pt x="15354" y="241"/>
                </a:lnTo>
                <a:lnTo>
                  <a:pt x="0" y="21348"/>
                </a:lnTo>
                <a:lnTo>
                  <a:pt x="1698" y="29500"/>
                </a:lnTo>
                <a:lnTo>
                  <a:pt x="6242" y="36166"/>
                </a:lnTo>
                <a:lnTo>
                  <a:pt x="12948" y="40665"/>
                </a:lnTo>
                <a:lnTo>
                  <a:pt x="21132" y="42316"/>
                </a:lnTo>
                <a:lnTo>
                  <a:pt x="93792" y="42189"/>
                </a:lnTo>
                <a:lnTo>
                  <a:pt x="83629" y="2247"/>
                </a:lnTo>
                <a:lnTo>
                  <a:pt x="7260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27351" y="4475826"/>
            <a:ext cx="323850" cy="313690"/>
          </a:xfrm>
          <a:custGeom>
            <a:avLst/>
            <a:gdLst/>
            <a:ahLst/>
            <a:cxnLst/>
            <a:rect l="l" t="t" r="r" b="b"/>
            <a:pathLst>
              <a:path w="323850" h="313689">
                <a:moveTo>
                  <a:pt x="293275" y="228511"/>
                </a:moveTo>
                <a:lnTo>
                  <a:pt x="245554" y="228511"/>
                </a:lnTo>
                <a:lnTo>
                  <a:pt x="287235" y="309003"/>
                </a:lnTo>
                <a:lnTo>
                  <a:pt x="294449" y="313397"/>
                </a:lnTo>
                <a:lnTo>
                  <a:pt x="305727" y="313397"/>
                </a:lnTo>
                <a:lnTo>
                  <a:pt x="323491" y="290532"/>
                </a:lnTo>
                <a:lnTo>
                  <a:pt x="321183" y="282448"/>
                </a:lnTo>
                <a:lnTo>
                  <a:pt x="293275" y="228511"/>
                </a:lnTo>
                <a:close/>
              </a:path>
              <a:path w="323850" h="313689">
                <a:moveTo>
                  <a:pt x="170091" y="0"/>
                </a:moveTo>
                <a:lnTo>
                  <a:pt x="154190" y="0"/>
                </a:lnTo>
                <a:lnTo>
                  <a:pt x="146977" y="4381"/>
                </a:lnTo>
                <a:lnTo>
                  <a:pt x="482" y="287477"/>
                </a:lnTo>
                <a:lnTo>
                  <a:pt x="0" y="293217"/>
                </a:lnTo>
                <a:lnTo>
                  <a:pt x="3429" y="304012"/>
                </a:lnTo>
                <a:lnTo>
                  <a:pt x="7137" y="308406"/>
                </a:lnTo>
                <a:lnTo>
                  <a:pt x="12166" y="311010"/>
                </a:lnTo>
                <a:lnTo>
                  <a:pt x="20236" y="313309"/>
                </a:lnTo>
                <a:lnTo>
                  <a:pt x="28303" y="312367"/>
                </a:lnTo>
                <a:lnTo>
                  <a:pt x="35439" y="308479"/>
                </a:lnTo>
                <a:lnTo>
                  <a:pt x="40716" y="301942"/>
                </a:lnTo>
                <a:lnTo>
                  <a:pt x="78714" y="228511"/>
                </a:lnTo>
                <a:lnTo>
                  <a:pt x="293275" y="228511"/>
                </a:lnTo>
                <a:lnTo>
                  <a:pt x="271347" y="186131"/>
                </a:lnTo>
                <a:lnTo>
                  <a:pt x="100647" y="186131"/>
                </a:lnTo>
                <a:lnTo>
                  <a:pt x="162140" y="67297"/>
                </a:lnTo>
                <a:lnTo>
                  <a:pt x="209861" y="67297"/>
                </a:lnTo>
                <a:lnTo>
                  <a:pt x="177304" y="4381"/>
                </a:lnTo>
                <a:lnTo>
                  <a:pt x="170091" y="0"/>
                </a:lnTo>
                <a:close/>
              </a:path>
              <a:path w="323850" h="313689">
                <a:moveTo>
                  <a:pt x="209861" y="67297"/>
                </a:moveTo>
                <a:lnTo>
                  <a:pt x="162140" y="67297"/>
                </a:lnTo>
                <a:lnTo>
                  <a:pt x="223634" y="186131"/>
                </a:lnTo>
                <a:lnTo>
                  <a:pt x="271347" y="186131"/>
                </a:lnTo>
                <a:lnTo>
                  <a:pt x="209861" y="6729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615443" y="4565567"/>
            <a:ext cx="231533" cy="221208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41750" y="4565567"/>
            <a:ext cx="255270" cy="221615"/>
          </a:xfrm>
          <a:custGeom>
            <a:avLst/>
            <a:gdLst/>
            <a:ahLst/>
            <a:cxnLst/>
            <a:rect l="l" t="t" r="r" b="b"/>
            <a:pathLst>
              <a:path w="255270" h="221614">
                <a:moveTo>
                  <a:pt x="233832" y="0"/>
                </a:moveTo>
                <a:lnTo>
                  <a:pt x="21043" y="0"/>
                </a:lnTo>
                <a:lnTo>
                  <a:pt x="12858" y="1655"/>
                </a:lnTo>
                <a:lnTo>
                  <a:pt x="6169" y="6169"/>
                </a:lnTo>
                <a:lnTo>
                  <a:pt x="1655" y="12858"/>
                </a:lnTo>
                <a:lnTo>
                  <a:pt x="0" y="21043"/>
                </a:lnTo>
                <a:lnTo>
                  <a:pt x="0" y="200139"/>
                </a:lnTo>
                <a:lnTo>
                  <a:pt x="1655" y="208328"/>
                </a:lnTo>
                <a:lnTo>
                  <a:pt x="6169" y="215026"/>
                </a:lnTo>
                <a:lnTo>
                  <a:pt x="12858" y="219548"/>
                </a:lnTo>
                <a:lnTo>
                  <a:pt x="21043" y="221208"/>
                </a:lnTo>
                <a:lnTo>
                  <a:pt x="210959" y="221208"/>
                </a:lnTo>
                <a:lnTo>
                  <a:pt x="225840" y="185275"/>
                </a:lnTo>
                <a:lnTo>
                  <a:pt x="42100" y="179108"/>
                </a:lnTo>
                <a:lnTo>
                  <a:pt x="42100" y="143522"/>
                </a:lnTo>
                <a:lnTo>
                  <a:pt x="233832" y="143522"/>
                </a:lnTo>
                <a:lnTo>
                  <a:pt x="242010" y="141866"/>
                </a:lnTo>
                <a:lnTo>
                  <a:pt x="248696" y="137353"/>
                </a:lnTo>
                <a:lnTo>
                  <a:pt x="253208" y="130663"/>
                </a:lnTo>
                <a:lnTo>
                  <a:pt x="254863" y="122478"/>
                </a:lnTo>
                <a:lnTo>
                  <a:pt x="254863" y="101422"/>
                </a:lnTo>
                <a:lnTo>
                  <a:pt x="42100" y="101422"/>
                </a:lnTo>
                <a:lnTo>
                  <a:pt x="42100" y="42113"/>
                </a:lnTo>
                <a:lnTo>
                  <a:pt x="254863" y="42113"/>
                </a:lnTo>
                <a:lnTo>
                  <a:pt x="254863" y="21043"/>
                </a:lnTo>
                <a:lnTo>
                  <a:pt x="253208" y="12858"/>
                </a:lnTo>
                <a:lnTo>
                  <a:pt x="248696" y="6169"/>
                </a:lnTo>
                <a:lnTo>
                  <a:pt x="242010" y="1655"/>
                </a:lnTo>
                <a:lnTo>
                  <a:pt x="233832" y="0"/>
                </a:lnTo>
                <a:close/>
              </a:path>
              <a:path w="255270" h="221614">
                <a:moveTo>
                  <a:pt x="254863" y="42113"/>
                </a:moveTo>
                <a:lnTo>
                  <a:pt x="212788" y="42113"/>
                </a:lnTo>
                <a:lnTo>
                  <a:pt x="212788" y="101422"/>
                </a:lnTo>
                <a:lnTo>
                  <a:pt x="254863" y="101422"/>
                </a:lnTo>
                <a:lnTo>
                  <a:pt x="254863" y="421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340867" y="4565567"/>
            <a:ext cx="234950" cy="322580"/>
          </a:xfrm>
          <a:custGeom>
            <a:avLst/>
            <a:gdLst/>
            <a:ahLst/>
            <a:cxnLst/>
            <a:rect l="l" t="t" r="r" b="b"/>
            <a:pathLst>
              <a:path w="234950" h="322579">
                <a:moveTo>
                  <a:pt x="213893" y="0"/>
                </a:moveTo>
                <a:lnTo>
                  <a:pt x="21056" y="0"/>
                </a:lnTo>
                <a:lnTo>
                  <a:pt x="12869" y="1657"/>
                </a:lnTo>
                <a:lnTo>
                  <a:pt x="6175" y="6175"/>
                </a:lnTo>
                <a:lnTo>
                  <a:pt x="1657" y="12869"/>
                </a:lnTo>
                <a:lnTo>
                  <a:pt x="0" y="21056"/>
                </a:lnTo>
                <a:lnTo>
                  <a:pt x="0" y="200152"/>
                </a:lnTo>
                <a:lnTo>
                  <a:pt x="1657" y="208339"/>
                </a:lnTo>
                <a:lnTo>
                  <a:pt x="6175" y="215033"/>
                </a:lnTo>
                <a:lnTo>
                  <a:pt x="12869" y="219550"/>
                </a:lnTo>
                <a:lnTo>
                  <a:pt x="21056" y="221208"/>
                </a:lnTo>
                <a:lnTo>
                  <a:pt x="192836" y="221208"/>
                </a:lnTo>
                <a:lnTo>
                  <a:pt x="192836" y="280225"/>
                </a:lnTo>
                <a:lnTo>
                  <a:pt x="55333" y="280225"/>
                </a:lnTo>
                <a:lnTo>
                  <a:pt x="34289" y="301282"/>
                </a:lnTo>
                <a:lnTo>
                  <a:pt x="35945" y="309467"/>
                </a:lnTo>
                <a:lnTo>
                  <a:pt x="40459" y="316156"/>
                </a:lnTo>
                <a:lnTo>
                  <a:pt x="47148" y="320670"/>
                </a:lnTo>
                <a:lnTo>
                  <a:pt x="55333" y="322326"/>
                </a:lnTo>
                <a:lnTo>
                  <a:pt x="213893" y="322326"/>
                </a:lnTo>
                <a:lnTo>
                  <a:pt x="222071" y="320670"/>
                </a:lnTo>
                <a:lnTo>
                  <a:pt x="228757" y="316156"/>
                </a:lnTo>
                <a:lnTo>
                  <a:pt x="233269" y="309467"/>
                </a:lnTo>
                <a:lnTo>
                  <a:pt x="234924" y="301282"/>
                </a:lnTo>
                <a:lnTo>
                  <a:pt x="234924" y="179120"/>
                </a:lnTo>
                <a:lnTo>
                  <a:pt x="42100" y="179120"/>
                </a:lnTo>
                <a:lnTo>
                  <a:pt x="42100" y="42113"/>
                </a:lnTo>
                <a:lnTo>
                  <a:pt x="234924" y="42113"/>
                </a:lnTo>
                <a:lnTo>
                  <a:pt x="234924" y="21056"/>
                </a:lnTo>
                <a:lnTo>
                  <a:pt x="233269" y="12869"/>
                </a:lnTo>
                <a:lnTo>
                  <a:pt x="228757" y="6175"/>
                </a:lnTo>
                <a:lnTo>
                  <a:pt x="222071" y="1657"/>
                </a:lnTo>
                <a:lnTo>
                  <a:pt x="213893" y="0"/>
                </a:lnTo>
                <a:close/>
              </a:path>
              <a:path w="234950" h="322579">
                <a:moveTo>
                  <a:pt x="234924" y="42113"/>
                </a:moveTo>
                <a:lnTo>
                  <a:pt x="192836" y="42113"/>
                </a:lnTo>
                <a:lnTo>
                  <a:pt x="192836" y="179120"/>
                </a:lnTo>
                <a:lnTo>
                  <a:pt x="234924" y="179120"/>
                </a:lnTo>
                <a:lnTo>
                  <a:pt x="234924" y="421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41497" y="4469289"/>
            <a:ext cx="94615" cy="320040"/>
          </a:xfrm>
          <a:custGeom>
            <a:avLst/>
            <a:gdLst/>
            <a:ahLst/>
            <a:cxnLst/>
            <a:rect l="l" t="t" r="r" b="b"/>
            <a:pathLst>
              <a:path w="94615" h="320039">
                <a:moveTo>
                  <a:pt x="93817" y="42189"/>
                </a:moveTo>
                <a:lnTo>
                  <a:pt x="51739" y="42189"/>
                </a:lnTo>
                <a:lnTo>
                  <a:pt x="52374" y="298792"/>
                </a:lnTo>
                <a:lnTo>
                  <a:pt x="54038" y="306959"/>
                </a:lnTo>
                <a:lnTo>
                  <a:pt x="58559" y="313632"/>
                </a:lnTo>
                <a:lnTo>
                  <a:pt x="65262" y="318134"/>
                </a:lnTo>
                <a:lnTo>
                  <a:pt x="73469" y="319785"/>
                </a:lnTo>
                <a:lnTo>
                  <a:pt x="79070" y="319785"/>
                </a:lnTo>
                <a:lnTo>
                  <a:pt x="84353" y="317576"/>
                </a:lnTo>
                <a:lnTo>
                  <a:pt x="92303" y="309600"/>
                </a:lnTo>
                <a:lnTo>
                  <a:pt x="94462" y="304317"/>
                </a:lnTo>
                <a:lnTo>
                  <a:pt x="94462" y="298691"/>
                </a:lnTo>
                <a:lnTo>
                  <a:pt x="93817" y="42189"/>
                </a:lnTo>
                <a:close/>
              </a:path>
              <a:path w="94615" h="320039">
                <a:moveTo>
                  <a:pt x="78282" y="0"/>
                </a:moveTo>
                <a:lnTo>
                  <a:pt x="72618" y="0"/>
                </a:lnTo>
                <a:lnTo>
                  <a:pt x="15341" y="241"/>
                </a:lnTo>
                <a:lnTo>
                  <a:pt x="10083" y="2451"/>
                </a:lnTo>
                <a:lnTo>
                  <a:pt x="2159" y="10413"/>
                </a:lnTo>
                <a:lnTo>
                  <a:pt x="103" y="15455"/>
                </a:lnTo>
                <a:lnTo>
                  <a:pt x="0" y="21348"/>
                </a:lnTo>
                <a:lnTo>
                  <a:pt x="1696" y="29500"/>
                </a:lnTo>
                <a:lnTo>
                  <a:pt x="6237" y="36166"/>
                </a:lnTo>
                <a:lnTo>
                  <a:pt x="12942" y="40665"/>
                </a:lnTo>
                <a:lnTo>
                  <a:pt x="21132" y="42316"/>
                </a:lnTo>
                <a:lnTo>
                  <a:pt x="93817" y="42189"/>
                </a:lnTo>
                <a:lnTo>
                  <a:pt x="93751" y="15455"/>
                </a:lnTo>
                <a:lnTo>
                  <a:pt x="91490" y="10020"/>
                </a:lnTo>
                <a:lnTo>
                  <a:pt x="87541" y="6134"/>
                </a:lnTo>
                <a:lnTo>
                  <a:pt x="83578" y="2184"/>
                </a:lnTo>
                <a:lnTo>
                  <a:pt x="7828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04323" y="4483045"/>
            <a:ext cx="306705" cy="306705"/>
          </a:xfrm>
          <a:custGeom>
            <a:avLst/>
            <a:gdLst/>
            <a:ahLst/>
            <a:cxnLst/>
            <a:rect l="l" t="t" r="r" b="b"/>
            <a:pathLst>
              <a:path w="306704" h="306704">
                <a:moveTo>
                  <a:pt x="222643" y="197967"/>
                </a:moveTo>
                <a:lnTo>
                  <a:pt x="42087" y="197967"/>
                </a:lnTo>
                <a:lnTo>
                  <a:pt x="161251" y="197993"/>
                </a:lnTo>
                <a:lnTo>
                  <a:pt x="274631" y="304490"/>
                </a:lnTo>
                <a:lnTo>
                  <a:pt x="279730" y="306527"/>
                </a:lnTo>
                <a:lnTo>
                  <a:pt x="290982" y="306527"/>
                </a:lnTo>
                <a:lnTo>
                  <a:pt x="296430" y="304165"/>
                </a:lnTo>
                <a:lnTo>
                  <a:pt x="304304" y="295808"/>
                </a:lnTo>
                <a:lnTo>
                  <a:pt x="306336" y="290461"/>
                </a:lnTo>
                <a:lnTo>
                  <a:pt x="305993" y="279196"/>
                </a:lnTo>
                <a:lnTo>
                  <a:pt x="303644" y="273989"/>
                </a:lnTo>
                <a:lnTo>
                  <a:pt x="222643" y="197967"/>
                </a:lnTo>
                <a:close/>
              </a:path>
              <a:path w="306704" h="306704">
                <a:moveTo>
                  <a:pt x="266496" y="0"/>
                </a:moveTo>
                <a:lnTo>
                  <a:pt x="21043" y="0"/>
                </a:lnTo>
                <a:lnTo>
                  <a:pt x="12858" y="1657"/>
                </a:lnTo>
                <a:lnTo>
                  <a:pt x="6169" y="6175"/>
                </a:lnTo>
                <a:lnTo>
                  <a:pt x="1655" y="12869"/>
                </a:lnTo>
                <a:lnTo>
                  <a:pt x="0" y="21056"/>
                </a:lnTo>
                <a:lnTo>
                  <a:pt x="0" y="285089"/>
                </a:lnTo>
                <a:lnTo>
                  <a:pt x="1655" y="293282"/>
                </a:lnTo>
                <a:lnTo>
                  <a:pt x="6169" y="299975"/>
                </a:lnTo>
                <a:lnTo>
                  <a:pt x="12858" y="304490"/>
                </a:lnTo>
                <a:lnTo>
                  <a:pt x="21043" y="306146"/>
                </a:lnTo>
                <a:lnTo>
                  <a:pt x="29240" y="304482"/>
                </a:lnTo>
                <a:lnTo>
                  <a:pt x="35918" y="299975"/>
                </a:lnTo>
                <a:lnTo>
                  <a:pt x="40432" y="293282"/>
                </a:lnTo>
                <a:lnTo>
                  <a:pt x="42087" y="285089"/>
                </a:lnTo>
                <a:lnTo>
                  <a:pt x="42087" y="197967"/>
                </a:lnTo>
                <a:lnTo>
                  <a:pt x="266496" y="197967"/>
                </a:lnTo>
                <a:lnTo>
                  <a:pt x="274674" y="196311"/>
                </a:lnTo>
                <a:lnTo>
                  <a:pt x="281360" y="191798"/>
                </a:lnTo>
                <a:lnTo>
                  <a:pt x="285872" y="185108"/>
                </a:lnTo>
                <a:lnTo>
                  <a:pt x="287527" y="176923"/>
                </a:lnTo>
                <a:lnTo>
                  <a:pt x="287527" y="155879"/>
                </a:lnTo>
                <a:lnTo>
                  <a:pt x="42087" y="155879"/>
                </a:lnTo>
                <a:lnTo>
                  <a:pt x="42087" y="42100"/>
                </a:lnTo>
                <a:lnTo>
                  <a:pt x="287527" y="42100"/>
                </a:lnTo>
                <a:lnTo>
                  <a:pt x="287527" y="21056"/>
                </a:lnTo>
                <a:lnTo>
                  <a:pt x="285872" y="12869"/>
                </a:lnTo>
                <a:lnTo>
                  <a:pt x="281360" y="6175"/>
                </a:lnTo>
                <a:lnTo>
                  <a:pt x="274674" y="1657"/>
                </a:lnTo>
                <a:lnTo>
                  <a:pt x="266496" y="0"/>
                </a:lnTo>
                <a:close/>
              </a:path>
              <a:path w="306704" h="306704">
                <a:moveTo>
                  <a:pt x="287527" y="42100"/>
                </a:moveTo>
                <a:lnTo>
                  <a:pt x="245440" y="42100"/>
                </a:lnTo>
                <a:lnTo>
                  <a:pt x="245440" y="155879"/>
                </a:lnTo>
                <a:lnTo>
                  <a:pt x="287527" y="155879"/>
                </a:lnTo>
                <a:lnTo>
                  <a:pt x="287527" y="421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92340" y="4565567"/>
            <a:ext cx="264795" cy="221615"/>
          </a:xfrm>
          <a:custGeom>
            <a:avLst/>
            <a:gdLst/>
            <a:ahLst/>
            <a:cxnLst/>
            <a:rect l="l" t="t" r="r" b="b"/>
            <a:pathLst>
              <a:path w="264795" h="221614">
                <a:moveTo>
                  <a:pt x="243243" y="0"/>
                </a:moveTo>
                <a:lnTo>
                  <a:pt x="42341" y="0"/>
                </a:lnTo>
                <a:lnTo>
                  <a:pt x="34154" y="1657"/>
                </a:lnTo>
                <a:lnTo>
                  <a:pt x="27460" y="6175"/>
                </a:lnTo>
                <a:lnTo>
                  <a:pt x="22942" y="12869"/>
                </a:lnTo>
                <a:lnTo>
                  <a:pt x="21285" y="21056"/>
                </a:lnTo>
                <a:lnTo>
                  <a:pt x="22942" y="29241"/>
                </a:lnTo>
                <a:lnTo>
                  <a:pt x="27460" y="35931"/>
                </a:lnTo>
                <a:lnTo>
                  <a:pt x="34154" y="40444"/>
                </a:lnTo>
                <a:lnTo>
                  <a:pt x="42341" y="42100"/>
                </a:lnTo>
                <a:lnTo>
                  <a:pt x="222199" y="42100"/>
                </a:lnTo>
                <a:lnTo>
                  <a:pt x="222199" y="76606"/>
                </a:lnTo>
                <a:lnTo>
                  <a:pt x="21043" y="76606"/>
                </a:lnTo>
                <a:lnTo>
                  <a:pt x="12858" y="78262"/>
                </a:lnTo>
                <a:lnTo>
                  <a:pt x="6169" y="82775"/>
                </a:lnTo>
                <a:lnTo>
                  <a:pt x="1655" y="89465"/>
                </a:lnTo>
                <a:lnTo>
                  <a:pt x="0" y="97650"/>
                </a:lnTo>
                <a:lnTo>
                  <a:pt x="0" y="200152"/>
                </a:lnTo>
                <a:lnTo>
                  <a:pt x="1655" y="208339"/>
                </a:lnTo>
                <a:lnTo>
                  <a:pt x="6169" y="215033"/>
                </a:lnTo>
                <a:lnTo>
                  <a:pt x="12858" y="219550"/>
                </a:lnTo>
                <a:lnTo>
                  <a:pt x="21043" y="221208"/>
                </a:lnTo>
                <a:lnTo>
                  <a:pt x="243243" y="221208"/>
                </a:lnTo>
                <a:lnTo>
                  <a:pt x="251428" y="219550"/>
                </a:lnTo>
                <a:lnTo>
                  <a:pt x="258117" y="215033"/>
                </a:lnTo>
                <a:lnTo>
                  <a:pt x="262631" y="208339"/>
                </a:lnTo>
                <a:lnTo>
                  <a:pt x="264287" y="200152"/>
                </a:lnTo>
                <a:lnTo>
                  <a:pt x="264287" y="179120"/>
                </a:lnTo>
                <a:lnTo>
                  <a:pt x="42087" y="179120"/>
                </a:lnTo>
                <a:lnTo>
                  <a:pt x="42087" y="118706"/>
                </a:lnTo>
                <a:lnTo>
                  <a:pt x="264287" y="118706"/>
                </a:lnTo>
                <a:lnTo>
                  <a:pt x="264287" y="21056"/>
                </a:lnTo>
                <a:lnTo>
                  <a:pt x="262631" y="12869"/>
                </a:lnTo>
                <a:lnTo>
                  <a:pt x="258117" y="6175"/>
                </a:lnTo>
                <a:lnTo>
                  <a:pt x="251428" y="1657"/>
                </a:lnTo>
                <a:lnTo>
                  <a:pt x="243243" y="0"/>
                </a:lnTo>
                <a:close/>
              </a:path>
              <a:path w="264795" h="221614">
                <a:moveTo>
                  <a:pt x="264287" y="118706"/>
                </a:moveTo>
                <a:lnTo>
                  <a:pt x="222199" y="118706"/>
                </a:lnTo>
                <a:lnTo>
                  <a:pt x="222199" y="179120"/>
                </a:lnTo>
                <a:lnTo>
                  <a:pt x="264287" y="179120"/>
                </a:lnTo>
                <a:lnTo>
                  <a:pt x="264287" y="1187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75644" y="4469288"/>
            <a:ext cx="120650" cy="320040"/>
          </a:xfrm>
          <a:custGeom>
            <a:avLst/>
            <a:gdLst/>
            <a:ahLst/>
            <a:cxnLst/>
            <a:rect l="l" t="t" r="r" b="b"/>
            <a:pathLst>
              <a:path w="120650" h="320039">
                <a:moveTo>
                  <a:pt x="21844" y="0"/>
                </a:moveTo>
                <a:lnTo>
                  <a:pt x="0" y="298830"/>
                </a:lnTo>
                <a:lnTo>
                  <a:pt x="1651" y="307015"/>
                </a:lnTo>
                <a:lnTo>
                  <a:pt x="6153" y="313718"/>
                </a:lnTo>
                <a:lnTo>
                  <a:pt x="12826" y="318254"/>
                </a:lnTo>
                <a:lnTo>
                  <a:pt x="20993" y="319938"/>
                </a:lnTo>
                <a:lnTo>
                  <a:pt x="29188" y="318283"/>
                </a:lnTo>
                <a:lnTo>
                  <a:pt x="35890" y="313774"/>
                </a:lnTo>
                <a:lnTo>
                  <a:pt x="40420" y="307095"/>
                </a:lnTo>
                <a:lnTo>
                  <a:pt x="42100" y="298932"/>
                </a:lnTo>
                <a:lnTo>
                  <a:pt x="42506" y="131076"/>
                </a:lnTo>
                <a:lnTo>
                  <a:pt x="80831" y="131076"/>
                </a:lnTo>
                <a:lnTo>
                  <a:pt x="101422" y="104609"/>
                </a:lnTo>
                <a:lnTo>
                  <a:pt x="99263" y="99313"/>
                </a:lnTo>
                <a:lnTo>
                  <a:pt x="91325" y="91325"/>
                </a:lnTo>
                <a:lnTo>
                  <a:pt x="86055" y="89115"/>
                </a:lnTo>
                <a:lnTo>
                  <a:pt x="42621" y="88963"/>
                </a:lnTo>
                <a:lnTo>
                  <a:pt x="42722" y="42189"/>
                </a:lnTo>
                <a:lnTo>
                  <a:pt x="99880" y="42189"/>
                </a:lnTo>
                <a:lnTo>
                  <a:pt x="107435" y="40665"/>
                </a:lnTo>
                <a:lnTo>
                  <a:pt x="114141" y="36168"/>
                </a:lnTo>
                <a:lnTo>
                  <a:pt x="118685" y="29505"/>
                </a:lnTo>
                <a:lnTo>
                  <a:pt x="120383" y="21361"/>
                </a:lnTo>
                <a:lnTo>
                  <a:pt x="120299" y="15468"/>
                </a:lnTo>
                <a:lnTo>
                  <a:pt x="118249" y="10439"/>
                </a:lnTo>
                <a:lnTo>
                  <a:pt x="110299" y="2451"/>
                </a:lnTo>
                <a:lnTo>
                  <a:pt x="105029" y="241"/>
                </a:lnTo>
                <a:lnTo>
                  <a:pt x="21844" y="0"/>
                </a:lnTo>
                <a:close/>
              </a:path>
              <a:path w="120650" h="320039">
                <a:moveTo>
                  <a:pt x="80831" y="131076"/>
                </a:moveTo>
                <a:lnTo>
                  <a:pt x="42506" y="131076"/>
                </a:lnTo>
                <a:lnTo>
                  <a:pt x="80264" y="131190"/>
                </a:lnTo>
                <a:lnTo>
                  <a:pt x="80831" y="131076"/>
                </a:lnTo>
                <a:close/>
              </a:path>
              <a:path w="120650" h="320039">
                <a:moveTo>
                  <a:pt x="99880" y="42189"/>
                </a:moveTo>
                <a:lnTo>
                  <a:pt x="42722" y="42189"/>
                </a:lnTo>
                <a:lnTo>
                  <a:pt x="99250" y="42316"/>
                </a:lnTo>
                <a:lnTo>
                  <a:pt x="99880" y="4218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68185" y="4407237"/>
            <a:ext cx="1310640" cy="480695"/>
          </a:xfrm>
          <a:custGeom>
            <a:avLst/>
            <a:gdLst/>
            <a:ahLst/>
            <a:cxnLst/>
            <a:rect l="l" t="t" r="r" b="b"/>
            <a:pathLst>
              <a:path w="1310640" h="480695">
                <a:moveTo>
                  <a:pt x="75971" y="353301"/>
                </a:moveTo>
                <a:lnTo>
                  <a:pt x="59969" y="353301"/>
                </a:lnTo>
                <a:lnTo>
                  <a:pt x="36647" y="358312"/>
                </a:lnTo>
                <a:lnTo>
                  <a:pt x="17583" y="371971"/>
                </a:lnTo>
                <a:lnTo>
                  <a:pt x="4719" y="392215"/>
                </a:lnTo>
                <a:lnTo>
                  <a:pt x="0" y="416979"/>
                </a:lnTo>
                <a:lnTo>
                  <a:pt x="4719" y="441743"/>
                </a:lnTo>
                <a:lnTo>
                  <a:pt x="17583" y="461986"/>
                </a:lnTo>
                <a:lnTo>
                  <a:pt x="36647" y="475645"/>
                </a:lnTo>
                <a:lnTo>
                  <a:pt x="59969" y="480656"/>
                </a:lnTo>
                <a:lnTo>
                  <a:pt x="75971" y="480656"/>
                </a:lnTo>
                <a:lnTo>
                  <a:pt x="99302" y="475645"/>
                </a:lnTo>
                <a:lnTo>
                  <a:pt x="118375" y="461986"/>
                </a:lnTo>
                <a:lnTo>
                  <a:pt x="131244" y="441743"/>
                </a:lnTo>
                <a:lnTo>
                  <a:pt x="135966" y="416979"/>
                </a:lnTo>
                <a:lnTo>
                  <a:pt x="131244" y="392215"/>
                </a:lnTo>
                <a:lnTo>
                  <a:pt x="118375" y="371971"/>
                </a:lnTo>
                <a:lnTo>
                  <a:pt x="99302" y="358312"/>
                </a:lnTo>
                <a:lnTo>
                  <a:pt x="75971" y="353301"/>
                </a:lnTo>
                <a:close/>
              </a:path>
              <a:path w="1310640" h="480695">
                <a:moveTo>
                  <a:pt x="742073" y="357809"/>
                </a:moveTo>
                <a:lnTo>
                  <a:pt x="581786" y="357809"/>
                </a:lnTo>
                <a:lnTo>
                  <a:pt x="557624" y="362487"/>
                </a:lnTo>
                <a:lnTo>
                  <a:pt x="537873" y="375235"/>
                </a:lnTo>
                <a:lnTo>
                  <a:pt x="524547" y="394130"/>
                </a:lnTo>
                <a:lnTo>
                  <a:pt x="519658" y="417245"/>
                </a:lnTo>
                <a:lnTo>
                  <a:pt x="524547" y="440370"/>
                </a:lnTo>
                <a:lnTo>
                  <a:pt x="537873" y="459273"/>
                </a:lnTo>
                <a:lnTo>
                  <a:pt x="557624" y="472027"/>
                </a:lnTo>
                <a:lnTo>
                  <a:pt x="581786" y="476707"/>
                </a:lnTo>
                <a:lnTo>
                  <a:pt x="742073" y="476707"/>
                </a:lnTo>
                <a:lnTo>
                  <a:pt x="766085" y="472102"/>
                </a:lnTo>
                <a:lnTo>
                  <a:pt x="785490" y="459468"/>
                </a:lnTo>
                <a:lnTo>
                  <a:pt x="798468" y="440579"/>
                </a:lnTo>
                <a:lnTo>
                  <a:pt x="803198" y="417207"/>
                </a:lnTo>
                <a:lnTo>
                  <a:pt x="798468" y="393873"/>
                </a:lnTo>
                <a:lnTo>
                  <a:pt x="785490" y="375016"/>
                </a:lnTo>
                <a:lnTo>
                  <a:pt x="766085" y="362406"/>
                </a:lnTo>
                <a:lnTo>
                  <a:pt x="742073" y="357809"/>
                </a:lnTo>
                <a:close/>
              </a:path>
              <a:path w="1310640" h="480695">
                <a:moveTo>
                  <a:pt x="1249400" y="357530"/>
                </a:moveTo>
                <a:lnTo>
                  <a:pt x="1114920" y="357530"/>
                </a:lnTo>
                <a:lnTo>
                  <a:pt x="1090762" y="362209"/>
                </a:lnTo>
                <a:lnTo>
                  <a:pt x="1071011" y="374962"/>
                </a:lnTo>
                <a:lnTo>
                  <a:pt x="1057682" y="393861"/>
                </a:lnTo>
                <a:lnTo>
                  <a:pt x="1052791" y="416979"/>
                </a:lnTo>
                <a:lnTo>
                  <a:pt x="1057682" y="440096"/>
                </a:lnTo>
                <a:lnTo>
                  <a:pt x="1071011" y="458995"/>
                </a:lnTo>
                <a:lnTo>
                  <a:pt x="1090762" y="471748"/>
                </a:lnTo>
                <a:lnTo>
                  <a:pt x="1114920" y="476427"/>
                </a:lnTo>
                <a:lnTo>
                  <a:pt x="1249400" y="476427"/>
                </a:lnTo>
                <a:lnTo>
                  <a:pt x="1273412" y="471822"/>
                </a:lnTo>
                <a:lnTo>
                  <a:pt x="1292817" y="459187"/>
                </a:lnTo>
                <a:lnTo>
                  <a:pt x="1305795" y="440294"/>
                </a:lnTo>
                <a:lnTo>
                  <a:pt x="1310525" y="416915"/>
                </a:lnTo>
                <a:lnTo>
                  <a:pt x="1305795" y="393588"/>
                </a:lnTo>
                <a:lnTo>
                  <a:pt x="1292817" y="374735"/>
                </a:lnTo>
                <a:lnTo>
                  <a:pt x="1273412" y="362126"/>
                </a:lnTo>
                <a:lnTo>
                  <a:pt x="1249400" y="357530"/>
                </a:lnTo>
                <a:close/>
              </a:path>
              <a:path w="1310640" h="480695">
                <a:moveTo>
                  <a:pt x="1180134" y="182994"/>
                </a:moveTo>
                <a:lnTo>
                  <a:pt x="729614" y="182994"/>
                </a:lnTo>
                <a:lnTo>
                  <a:pt x="706746" y="187671"/>
                </a:lnTo>
                <a:lnTo>
                  <a:pt x="688049" y="200421"/>
                </a:lnTo>
                <a:lnTo>
                  <a:pt x="675431" y="219320"/>
                </a:lnTo>
                <a:lnTo>
                  <a:pt x="670801" y="242443"/>
                </a:lnTo>
                <a:lnTo>
                  <a:pt x="675431" y="265560"/>
                </a:lnTo>
                <a:lnTo>
                  <a:pt x="688049" y="284459"/>
                </a:lnTo>
                <a:lnTo>
                  <a:pt x="706746" y="297212"/>
                </a:lnTo>
                <a:lnTo>
                  <a:pt x="729614" y="301891"/>
                </a:lnTo>
                <a:lnTo>
                  <a:pt x="1180134" y="301891"/>
                </a:lnTo>
                <a:lnTo>
                  <a:pt x="1203002" y="297212"/>
                </a:lnTo>
                <a:lnTo>
                  <a:pt x="1221700" y="284459"/>
                </a:lnTo>
                <a:lnTo>
                  <a:pt x="1234318" y="265560"/>
                </a:lnTo>
                <a:lnTo>
                  <a:pt x="1238948" y="242443"/>
                </a:lnTo>
                <a:lnTo>
                  <a:pt x="1234318" y="219320"/>
                </a:lnTo>
                <a:lnTo>
                  <a:pt x="1221700" y="200421"/>
                </a:lnTo>
                <a:lnTo>
                  <a:pt x="1203002" y="187671"/>
                </a:lnTo>
                <a:lnTo>
                  <a:pt x="1180134" y="182994"/>
                </a:lnTo>
                <a:close/>
              </a:path>
              <a:path w="1310640" h="480695">
                <a:moveTo>
                  <a:pt x="545312" y="182994"/>
                </a:moveTo>
                <a:lnTo>
                  <a:pt x="149326" y="182994"/>
                </a:lnTo>
                <a:lnTo>
                  <a:pt x="126451" y="187671"/>
                </a:lnTo>
                <a:lnTo>
                  <a:pt x="107749" y="200421"/>
                </a:lnTo>
                <a:lnTo>
                  <a:pt x="95130" y="219320"/>
                </a:lnTo>
                <a:lnTo>
                  <a:pt x="90500" y="242443"/>
                </a:lnTo>
                <a:lnTo>
                  <a:pt x="95130" y="265560"/>
                </a:lnTo>
                <a:lnTo>
                  <a:pt x="107749" y="284459"/>
                </a:lnTo>
                <a:lnTo>
                  <a:pt x="126451" y="297212"/>
                </a:lnTo>
                <a:lnTo>
                  <a:pt x="149326" y="301891"/>
                </a:lnTo>
                <a:lnTo>
                  <a:pt x="545312" y="301891"/>
                </a:lnTo>
                <a:lnTo>
                  <a:pt x="568186" y="297212"/>
                </a:lnTo>
                <a:lnTo>
                  <a:pt x="586882" y="284459"/>
                </a:lnTo>
                <a:lnTo>
                  <a:pt x="599497" y="265560"/>
                </a:lnTo>
                <a:lnTo>
                  <a:pt x="604126" y="242443"/>
                </a:lnTo>
                <a:lnTo>
                  <a:pt x="599497" y="219320"/>
                </a:lnTo>
                <a:lnTo>
                  <a:pt x="586882" y="200421"/>
                </a:lnTo>
                <a:lnTo>
                  <a:pt x="568186" y="187671"/>
                </a:lnTo>
                <a:lnTo>
                  <a:pt x="545312" y="182994"/>
                </a:lnTo>
                <a:close/>
              </a:path>
              <a:path w="1310640" h="480695">
                <a:moveTo>
                  <a:pt x="1179004" y="0"/>
                </a:moveTo>
                <a:lnTo>
                  <a:pt x="729614" y="0"/>
                </a:lnTo>
                <a:lnTo>
                  <a:pt x="706741" y="4679"/>
                </a:lnTo>
                <a:lnTo>
                  <a:pt x="688044" y="17432"/>
                </a:lnTo>
                <a:lnTo>
                  <a:pt x="675429" y="36331"/>
                </a:lnTo>
                <a:lnTo>
                  <a:pt x="670801" y="59448"/>
                </a:lnTo>
                <a:lnTo>
                  <a:pt x="675429" y="82564"/>
                </a:lnTo>
                <a:lnTo>
                  <a:pt x="688044" y="101458"/>
                </a:lnTo>
                <a:lnTo>
                  <a:pt x="706741" y="114207"/>
                </a:lnTo>
                <a:lnTo>
                  <a:pt x="729614" y="118884"/>
                </a:lnTo>
                <a:lnTo>
                  <a:pt x="1179004" y="118884"/>
                </a:lnTo>
                <a:lnTo>
                  <a:pt x="1201872" y="114207"/>
                </a:lnTo>
                <a:lnTo>
                  <a:pt x="1220570" y="101458"/>
                </a:lnTo>
                <a:lnTo>
                  <a:pt x="1233188" y="82564"/>
                </a:lnTo>
                <a:lnTo>
                  <a:pt x="1237818" y="59448"/>
                </a:lnTo>
                <a:lnTo>
                  <a:pt x="1233188" y="36331"/>
                </a:lnTo>
                <a:lnTo>
                  <a:pt x="1220570" y="17432"/>
                </a:lnTo>
                <a:lnTo>
                  <a:pt x="1201872" y="4679"/>
                </a:lnTo>
                <a:lnTo>
                  <a:pt x="1179004" y="0"/>
                </a:lnTo>
                <a:close/>
              </a:path>
              <a:path w="1310640" h="480695">
                <a:moveTo>
                  <a:pt x="442175" y="0"/>
                </a:moveTo>
                <a:lnTo>
                  <a:pt x="253072" y="0"/>
                </a:lnTo>
                <a:lnTo>
                  <a:pt x="230197" y="4679"/>
                </a:lnTo>
                <a:lnTo>
                  <a:pt x="211496" y="17432"/>
                </a:lnTo>
                <a:lnTo>
                  <a:pt x="198876" y="36331"/>
                </a:lnTo>
                <a:lnTo>
                  <a:pt x="194246" y="59448"/>
                </a:lnTo>
                <a:lnTo>
                  <a:pt x="198876" y="82564"/>
                </a:lnTo>
                <a:lnTo>
                  <a:pt x="211496" y="101458"/>
                </a:lnTo>
                <a:lnTo>
                  <a:pt x="230197" y="114207"/>
                </a:lnTo>
                <a:lnTo>
                  <a:pt x="253072" y="118884"/>
                </a:lnTo>
                <a:lnTo>
                  <a:pt x="442175" y="118884"/>
                </a:lnTo>
                <a:lnTo>
                  <a:pt x="465051" y="114207"/>
                </a:lnTo>
                <a:lnTo>
                  <a:pt x="483752" y="101458"/>
                </a:lnTo>
                <a:lnTo>
                  <a:pt x="496371" y="82564"/>
                </a:lnTo>
                <a:lnTo>
                  <a:pt x="501002" y="59448"/>
                </a:lnTo>
                <a:lnTo>
                  <a:pt x="496371" y="36331"/>
                </a:lnTo>
                <a:lnTo>
                  <a:pt x="483752" y="17432"/>
                </a:lnTo>
                <a:lnTo>
                  <a:pt x="465051" y="4679"/>
                </a:lnTo>
                <a:lnTo>
                  <a:pt x="4421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49211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25" dirty="0">
                <a:solidFill>
                  <a:schemeClr val="tx2"/>
                </a:solidFill>
              </a:rPr>
              <a:t>СОЗДАНИЕ </a:t>
            </a:r>
            <a:r>
              <a:rPr spc="40" dirty="0">
                <a:solidFill>
                  <a:schemeClr val="tx2"/>
                </a:solidFill>
              </a:rPr>
              <a:t>ЛОКАЛЬНЫХ </a:t>
            </a:r>
            <a:r>
              <a:rPr spc="15" dirty="0">
                <a:solidFill>
                  <a:schemeClr val="tx2"/>
                </a:solidFill>
              </a:rPr>
              <a:t>АСУ</a:t>
            </a:r>
            <a:r>
              <a:rPr spc="235" dirty="0">
                <a:solidFill>
                  <a:schemeClr val="tx2"/>
                </a:solidFill>
              </a:rPr>
              <a:t> </a:t>
            </a:r>
            <a:r>
              <a:rPr spc="10" dirty="0">
                <a:solidFill>
                  <a:schemeClr val="tx2"/>
                </a:solidFill>
              </a:rPr>
              <a:t>ТП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72136" y="5247703"/>
            <a:ext cx="854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sz="1200" spc="-7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R400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23001" y="5247703"/>
            <a:ext cx="854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sz="1200" spc="-7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R200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4615" y="2585885"/>
            <a:ext cx="3599179" cy="108394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174115">
              <a:lnSpc>
                <a:spcPct val="100000"/>
              </a:lnSpc>
              <a:spcBef>
                <a:spcPts val="665"/>
              </a:spcBef>
            </a:pPr>
            <a:r>
              <a:rPr sz="1200" b="1" spc="-5" dirty="0">
                <a:solidFill>
                  <a:srgbClr val="231F20"/>
                </a:solidFill>
                <a:latin typeface="Segoe UI"/>
                <a:cs typeface="Segoe UI"/>
              </a:rPr>
              <a:t>ПЛК </a:t>
            </a:r>
            <a:r>
              <a:rPr sz="1200" b="1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sz="1200" b="1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Segoe UI"/>
                <a:cs typeface="Segoe UI"/>
              </a:rPr>
              <a:t>R400</a:t>
            </a:r>
            <a:endParaRPr sz="1200">
              <a:latin typeface="Segoe UI"/>
              <a:cs typeface="Segoe UI"/>
            </a:endParaRPr>
          </a:p>
          <a:p>
            <a:pPr marL="362585" marR="355600" algn="ctr">
              <a:lnSpc>
                <a:spcPct val="100000"/>
              </a:lnSpc>
              <a:spcBef>
                <a:spcPts val="565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Комбинация человеко-машинного  интерфейса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центрального</a:t>
            </a:r>
            <a:r>
              <a:rPr sz="1200" spc="2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процессора.</a:t>
            </a:r>
            <a:endParaRPr sz="1200">
              <a:latin typeface="Segoe UI"/>
              <a:cs typeface="Segoe UI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Может работать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со всеми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модулями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ввода/вывода  контроллеров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серии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RX00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19172" y="4020772"/>
            <a:ext cx="1244968" cy="106527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78420" y="4105135"/>
            <a:ext cx="1943163" cy="92763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833727" y="2585923"/>
            <a:ext cx="3433445" cy="90106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090930">
              <a:lnSpc>
                <a:spcPct val="100000"/>
              </a:lnSpc>
              <a:spcBef>
                <a:spcPts val="665"/>
              </a:spcBef>
            </a:pPr>
            <a:r>
              <a:rPr sz="1200" b="1" spc="-5" dirty="0">
                <a:solidFill>
                  <a:srgbClr val="231F20"/>
                </a:solidFill>
                <a:latin typeface="Segoe UI"/>
                <a:cs typeface="Segoe UI"/>
              </a:rPr>
              <a:t>ПЛК </a:t>
            </a:r>
            <a:r>
              <a:rPr sz="1200" b="1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sz="1200" b="1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Segoe UI"/>
                <a:cs typeface="Segoe UI"/>
              </a:rPr>
              <a:t>R200</a:t>
            </a:r>
            <a:endParaRPr sz="1200">
              <a:latin typeface="Segoe UI"/>
              <a:cs typeface="Segoe UI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565"/>
              </a:spcBef>
            </a:pP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Может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использоваться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качестве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удаленных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станций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ввода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/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вывода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составе</a:t>
            </a:r>
            <a:r>
              <a:rPr sz="1200" spc="-4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контроллеров  REGUL R600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/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R500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/</a:t>
            </a: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R400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49211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25" dirty="0">
                <a:solidFill>
                  <a:schemeClr val="tx2"/>
                </a:solidFill>
              </a:rPr>
              <a:t>СОЗДАНИЕ </a:t>
            </a:r>
            <a:r>
              <a:rPr spc="40" dirty="0">
                <a:solidFill>
                  <a:schemeClr val="tx2"/>
                </a:solidFill>
              </a:rPr>
              <a:t>ЛОКАЛЬНЫХ </a:t>
            </a:r>
            <a:r>
              <a:rPr spc="15" dirty="0">
                <a:solidFill>
                  <a:schemeClr val="tx2"/>
                </a:solidFill>
              </a:rPr>
              <a:t>АСУ</a:t>
            </a:r>
            <a:r>
              <a:rPr spc="235" dirty="0">
                <a:solidFill>
                  <a:schemeClr val="tx2"/>
                </a:solidFill>
              </a:rPr>
              <a:t> </a:t>
            </a:r>
            <a:r>
              <a:rPr spc="10" dirty="0">
                <a:solidFill>
                  <a:schemeClr val="tx2"/>
                </a:solidFill>
              </a:rPr>
              <a:t>ТП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4615" y="2585885"/>
            <a:ext cx="3734735" cy="145488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174115">
              <a:lnSpc>
                <a:spcPct val="100000"/>
              </a:lnSpc>
              <a:spcBef>
                <a:spcPts val="665"/>
              </a:spcBef>
            </a:pPr>
            <a:r>
              <a:rPr sz="1200" b="1" spc="-5" dirty="0">
                <a:solidFill>
                  <a:srgbClr val="231F20"/>
                </a:solidFill>
                <a:latin typeface="Segoe UI"/>
                <a:cs typeface="Segoe UI"/>
              </a:rPr>
              <a:t>ПЛК </a:t>
            </a:r>
            <a:r>
              <a:rPr sz="1200" b="1" dirty="0" smtClean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endParaRPr sz="1200" dirty="0" smtClean="0">
              <a:latin typeface="Segoe UI"/>
              <a:cs typeface="Segoe UI"/>
            </a:endParaRPr>
          </a:p>
          <a:p>
            <a:pPr marL="362585" marR="355600">
              <a:lnSpc>
                <a:spcPct val="150000"/>
              </a:lnSpc>
              <a:spcBef>
                <a:spcPts val="565"/>
              </a:spcBef>
            </a:pP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Товарный знак </a:t>
            </a:r>
            <a:r>
              <a:rPr lang="ru-RU"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 прошёл регистрацию в Государственном реестре товарных знаков и знаков обслуживания Российской Федерации.</a:t>
            </a:r>
            <a:endParaRPr sz="1200" dirty="0">
              <a:latin typeface="Segoe UI"/>
              <a:cs typeface="Segoe U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  <p:pic>
        <p:nvPicPr>
          <p:cNvPr id="1026" name="Picture 2" descr="https://prosoftsystems.ru/uploads/public/images/Certificates/Products/Regul/sert_regul_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1392" y="527049"/>
            <a:ext cx="4333874" cy="614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5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49211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25" dirty="0">
                <a:solidFill>
                  <a:schemeClr val="tx2"/>
                </a:solidFill>
              </a:rPr>
              <a:t>СОЗДАНИЕ </a:t>
            </a:r>
            <a:r>
              <a:rPr spc="40" dirty="0">
                <a:solidFill>
                  <a:schemeClr val="tx2"/>
                </a:solidFill>
              </a:rPr>
              <a:t>ЛОКАЛЬНЫХ </a:t>
            </a:r>
            <a:r>
              <a:rPr spc="15" dirty="0">
                <a:solidFill>
                  <a:schemeClr val="tx2"/>
                </a:solidFill>
              </a:rPr>
              <a:t>АСУ</a:t>
            </a:r>
            <a:r>
              <a:rPr spc="235" dirty="0">
                <a:solidFill>
                  <a:schemeClr val="tx2"/>
                </a:solidFill>
              </a:rPr>
              <a:t> </a:t>
            </a:r>
            <a:r>
              <a:rPr spc="10" dirty="0">
                <a:solidFill>
                  <a:schemeClr val="tx2"/>
                </a:solidFill>
              </a:rPr>
              <a:t>ТП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7301" y="2585885"/>
            <a:ext cx="4432050" cy="2670603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b="1" spc="-5" dirty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ПЛК </a:t>
            </a:r>
            <a:r>
              <a:rPr sz="1200" b="1" dirty="0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REGUL</a:t>
            </a:r>
            <a:endParaRPr lang="ru-RU" sz="1200" b="1" dirty="0" smtClean="0">
              <a:solidFill>
                <a:srgbClr val="231F2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endParaRPr lang="ru-RU" sz="1200" b="1" dirty="0" smtClean="0">
              <a:solidFill>
                <a:srgbClr val="231F2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Предприятие «Сименс Технологии Газовых Турбин» («СТГТ») совместно с </a:t>
            </a: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Прософт Системы</a:t>
            </a: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  <a:b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разработали </a:t>
            </a:r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локализовали систему автоматического управления (САУ) газотурбинной установки (ГТУ) </a:t>
            </a: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SGT5-PAC </a:t>
            </a:r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2000E на базе газовой турбины большой мощности </a:t>
            </a: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SGT5-2000E</a:t>
            </a:r>
            <a:b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Локализация системы автоматического управления является одним из ключевых требований Постановления Правительства РФ №719 «О подтверждении производства промышленной продукции на территории Российской Федерации»</a:t>
            </a:r>
            <a:endParaRPr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  <p:pic>
        <p:nvPicPr>
          <p:cNvPr id="1028" name="Picture 4" descr="https://iprivod.ru/upload/iblock/f0b/f0bc8fd29f22cc26acbb402b469162c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750" y="2585885"/>
            <a:ext cx="4932774" cy="408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50" y="111350"/>
            <a:ext cx="2283648" cy="24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2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ОСНОВНЫЕ ТЕХНИЧЕСКИЕ РЕШЕНИЯ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765" y="2452899"/>
            <a:ext cx="7368205" cy="3443359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1198" dirty="0"/>
              <a:t>Поддержка резервирования</a:t>
            </a:r>
          </a:p>
          <a:p>
            <a:r>
              <a:rPr lang="ru-RU" sz="1198" dirty="0"/>
              <a:t>Поддержка «горячей» замены</a:t>
            </a:r>
          </a:p>
          <a:p>
            <a:r>
              <a:rPr lang="ru-RU" sz="1198" dirty="0"/>
              <a:t>Поддержка распределенной структуры с внутренней сетью типа «кольцо»</a:t>
            </a:r>
          </a:p>
          <a:p>
            <a:r>
              <a:rPr lang="ru-RU" sz="1198" dirty="0"/>
              <a:t>Диагностика внешних и внутренних цепей</a:t>
            </a:r>
          </a:p>
          <a:p>
            <a:r>
              <a:rPr lang="ru-RU" sz="1198" dirty="0"/>
              <a:t>Микропроцессор и операционная система реального времени имеют сертификат SIL3</a:t>
            </a:r>
          </a:p>
          <a:p>
            <a:r>
              <a:rPr lang="ru-RU" sz="1198" dirty="0"/>
              <a:t>Дублированные шины питания и передачи данных</a:t>
            </a:r>
          </a:p>
          <a:p>
            <a:r>
              <a:rPr lang="ru-RU" sz="1198" dirty="0"/>
              <a:t>Дублированный ввод и вывод сигналов в модулях</a:t>
            </a:r>
          </a:p>
          <a:p>
            <a:r>
              <a:rPr lang="ru-RU" sz="1198" dirty="0"/>
              <a:t>Передача безопасных данных в «черном канале» </a:t>
            </a:r>
            <a:r>
              <a:rPr lang="ru-RU" sz="1198" dirty="0" err="1"/>
              <a:t>FSoE</a:t>
            </a:r>
            <a:r>
              <a:rPr lang="ru-RU" sz="1198" dirty="0"/>
              <a:t> (</a:t>
            </a:r>
            <a:r>
              <a:rPr lang="ru-RU" sz="1198" dirty="0" err="1"/>
              <a:t>Fail</a:t>
            </a:r>
            <a:r>
              <a:rPr lang="ru-RU" sz="1198" dirty="0"/>
              <a:t> </a:t>
            </a:r>
            <a:r>
              <a:rPr lang="ru-RU" sz="1198" dirty="0" err="1"/>
              <a:t>Safe</a:t>
            </a:r>
            <a:r>
              <a:rPr lang="ru-RU" sz="1198" dirty="0"/>
              <a:t> </a:t>
            </a:r>
            <a:r>
              <a:rPr lang="ru-RU" sz="1198" dirty="0" err="1"/>
              <a:t>over</a:t>
            </a:r>
            <a:r>
              <a:rPr lang="ru-RU" sz="1198" dirty="0"/>
              <a:t> </a:t>
            </a:r>
            <a:r>
              <a:rPr lang="ru-RU" sz="1198" dirty="0" err="1"/>
              <a:t>EtherCAT</a:t>
            </a:r>
            <a:r>
              <a:rPr lang="ru-RU" sz="1198" dirty="0"/>
              <a:t>)</a:t>
            </a:r>
          </a:p>
          <a:p>
            <a:endParaRPr lang="ru-RU" sz="1198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ru-RU" b="1" dirty="0">
                <a:latin typeface="Segoe UI Semibold" panose="020B0702040204020203" pitchFamily="34" charset="0"/>
              </a:rPr>
              <a:t>КОНТРОЛЛЕР </a:t>
            </a:r>
            <a:r>
              <a:rPr lang="en-US" b="1" dirty="0" smtClean="0">
                <a:latin typeface="Segoe UI Semibold" panose="020B0702040204020203" pitchFamily="34" charset="0"/>
              </a:rPr>
              <a:t>REGUL</a:t>
            </a:r>
            <a:r>
              <a:rPr lang="ru-RU" b="1" dirty="0" smtClean="0">
                <a:latin typeface="Segoe UI Semibold" panose="020B0702040204020203" pitchFamily="34" charset="0"/>
              </a:rPr>
              <a:t> </a:t>
            </a:r>
            <a:r>
              <a:rPr lang="en-US" b="1" dirty="0" smtClean="0">
                <a:latin typeface="Segoe UI Semibold" panose="020B0702040204020203" pitchFamily="34" charset="0"/>
              </a:rPr>
              <a:t>R500S</a:t>
            </a:r>
            <a:endParaRPr lang="ru-RU" b="1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4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407860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" dirty="0">
                <a:solidFill>
                  <a:schemeClr val="tx2"/>
                </a:solidFill>
              </a:rPr>
              <a:t>СТРУКТУРА</a:t>
            </a:r>
            <a:r>
              <a:rPr spc="90" dirty="0">
                <a:solidFill>
                  <a:schemeClr val="tx2"/>
                </a:solidFill>
              </a:rPr>
              <a:t> </a:t>
            </a:r>
            <a:r>
              <a:rPr dirty="0">
                <a:solidFill>
                  <a:schemeClr val="tx2"/>
                </a:solidFill>
              </a:rPr>
              <a:t>КОМПАНИИ</a:t>
            </a:r>
          </a:p>
        </p:txBody>
      </p:sp>
      <p:sp>
        <p:nvSpPr>
          <p:cNvPr id="3" name="object 3"/>
          <p:cNvSpPr/>
          <p:nvPr/>
        </p:nvSpPr>
        <p:spPr>
          <a:xfrm>
            <a:off x="540004" y="3953802"/>
            <a:ext cx="5400040" cy="1422400"/>
          </a:xfrm>
          <a:custGeom>
            <a:avLst/>
            <a:gdLst/>
            <a:ahLst/>
            <a:cxnLst/>
            <a:rect l="l" t="t" r="r" b="b"/>
            <a:pathLst>
              <a:path w="5400040" h="1422400">
                <a:moveTo>
                  <a:pt x="0" y="1422196"/>
                </a:moveTo>
                <a:lnTo>
                  <a:pt x="5400001" y="1422196"/>
                </a:lnTo>
                <a:lnTo>
                  <a:pt x="5400001" y="0"/>
                </a:lnTo>
                <a:lnTo>
                  <a:pt x="0" y="0"/>
                </a:lnTo>
                <a:lnTo>
                  <a:pt x="0" y="1422196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31001" y="3953802"/>
            <a:ext cx="5733415" cy="1422400"/>
          </a:xfrm>
          <a:custGeom>
            <a:avLst/>
            <a:gdLst/>
            <a:ahLst/>
            <a:cxnLst/>
            <a:rect l="l" t="t" r="r" b="b"/>
            <a:pathLst>
              <a:path w="5733415" h="1422400">
                <a:moveTo>
                  <a:pt x="0" y="1422196"/>
                </a:moveTo>
                <a:lnTo>
                  <a:pt x="5732995" y="1422196"/>
                </a:lnTo>
                <a:lnTo>
                  <a:pt x="5732995" y="0"/>
                </a:lnTo>
                <a:lnTo>
                  <a:pt x="0" y="0"/>
                </a:lnTo>
                <a:lnTo>
                  <a:pt x="0" y="1422196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0004" y="2532011"/>
            <a:ext cx="5400040" cy="1422400"/>
          </a:xfrm>
          <a:custGeom>
            <a:avLst/>
            <a:gdLst/>
            <a:ahLst/>
            <a:cxnLst/>
            <a:rect l="l" t="t" r="r" b="b"/>
            <a:pathLst>
              <a:path w="5400040" h="1422400">
                <a:moveTo>
                  <a:pt x="5400001" y="1422196"/>
                </a:moveTo>
                <a:lnTo>
                  <a:pt x="0" y="1422196"/>
                </a:lnTo>
                <a:lnTo>
                  <a:pt x="0" y="0"/>
                </a:lnTo>
                <a:lnTo>
                  <a:pt x="5400001" y="0"/>
                </a:lnTo>
                <a:lnTo>
                  <a:pt x="5400001" y="1422196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31001" y="2532011"/>
            <a:ext cx="5733415" cy="1422400"/>
          </a:xfrm>
          <a:custGeom>
            <a:avLst/>
            <a:gdLst/>
            <a:ahLst/>
            <a:cxnLst/>
            <a:rect l="l" t="t" r="r" b="b"/>
            <a:pathLst>
              <a:path w="5733415" h="1422400">
                <a:moveTo>
                  <a:pt x="0" y="1422196"/>
                </a:moveTo>
                <a:lnTo>
                  <a:pt x="5732995" y="1422196"/>
                </a:lnTo>
                <a:lnTo>
                  <a:pt x="5732995" y="0"/>
                </a:lnTo>
                <a:lnTo>
                  <a:pt x="0" y="0"/>
                </a:lnTo>
                <a:lnTo>
                  <a:pt x="0" y="1422196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40004" y="3062222"/>
            <a:ext cx="54000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386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ИНЖЕНЕРНЫЙ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ЦЕНТР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0004" y="4406136"/>
            <a:ext cx="54000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5445" marR="159131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ИСПЫ</a:t>
            </a:r>
            <a:r>
              <a:rPr sz="2000" spc="-150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2000" spc="-145" dirty="0">
                <a:solidFill>
                  <a:srgbClr val="FFFFFF"/>
                </a:solidFill>
                <a:latin typeface="Segoe UI"/>
                <a:cs typeface="Segoe UI"/>
              </a:rPr>
              <a:t>А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2000" spc="65" dirty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ЛЬНЫЙ 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ЦЕНТР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40006" y="3050030"/>
            <a:ext cx="57245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785" marR="121412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П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Р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ОИЗВ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ДСТВЕННЫЙ  ЦЕНТР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40006" y="4537962"/>
            <a:ext cx="57245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4514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УЧЕБНЫЙ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ЦЕНТР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300" y="1077131"/>
            <a:ext cx="697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414042"/>
                </a:solidFill>
                <a:latin typeface="Segoe UI Semilight"/>
                <a:cs typeface="Segoe UI Semilight"/>
              </a:rPr>
              <a:t>О</a:t>
            </a:r>
            <a:r>
              <a:rPr sz="1800" b="0" spc="-90" dirty="0">
                <a:solidFill>
                  <a:srgbClr val="414042"/>
                </a:solidFill>
                <a:latin typeface="Segoe UI Semilight"/>
                <a:cs typeface="Segoe UI Semilight"/>
              </a:rPr>
              <a:t> </a:t>
            </a:r>
            <a:r>
              <a:rPr sz="1800" b="0" spc="-25" dirty="0">
                <a:solidFill>
                  <a:srgbClr val="414042"/>
                </a:solidFill>
                <a:latin typeface="Segoe UI Semilight"/>
                <a:cs typeface="Segoe UI Semilight"/>
              </a:rPr>
              <a:t>НАС</a:t>
            </a:r>
            <a:endParaRPr sz="1800">
              <a:latin typeface="Segoe UI Semilight"/>
              <a:cs typeface="Segoe UI Semi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80774" y="4153815"/>
            <a:ext cx="720851" cy="91744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89153" y="4255000"/>
            <a:ext cx="829666" cy="82966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71153" y="2850224"/>
            <a:ext cx="787569" cy="78576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38372" y="2850223"/>
            <a:ext cx="805641" cy="80365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ru-RU" cap="all" dirty="0">
                <a:solidFill>
                  <a:schemeClr val="tx1"/>
                </a:solidFill>
              </a:rPr>
              <a:t>СООТВЕТСТВИЕ КОНТРОЛЛЕРА </a:t>
            </a:r>
            <a:r>
              <a:rPr lang="ru-RU" cap="all" dirty="0" smtClean="0">
                <a:solidFill>
                  <a:schemeClr val="tx1"/>
                </a:solidFill>
              </a:rPr>
              <a:t/>
            </a:r>
            <a:br>
              <a:rPr lang="ru-RU" cap="all" dirty="0" smtClean="0">
                <a:solidFill>
                  <a:schemeClr val="tx1"/>
                </a:solidFill>
              </a:rPr>
            </a:br>
            <a:r>
              <a:rPr lang="ru-RU" cap="all" dirty="0" smtClean="0">
                <a:solidFill>
                  <a:schemeClr val="tx1"/>
                </a:solidFill>
              </a:rPr>
              <a:t>REGUL </a:t>
            </a:r>
            <a:r>
              <a:rPr lang="ru-RU" cap="all" dirty="0">
                <a:solidFill>
                  <a:schemeClr val="tx1"/>
                </a:solidFill>
              </a:rPr>
              <a:t>R500S </a:t>
            </a:r>
            <a:r>
              <a:rPr lang="ru-RU" cap="all" dirty="0" smtClean="0">
                <a:solidFill>
                  <a:schemeClr val="tx1"/>
                </a:solidFill>
              </a:rPr>
              <a:t/>
            </a:r>
            <a:br>
              <a:rPr lang="ru-RU" cap="all" dirty="0" smtClean="0">
                <a:solidFill>
                  <a:schemeClr val="tx1"/>
                </a:solidFill>
              </a:rPr>
            </a:br>
            <a:r>
              <a:rPr lang="ru-RU" cap="all" dirty="0" smtClean="0">
                <a:solidFill>
                  <a:schemeClr val="tx1"/>
                </a:solidFill>
              </a:rPr>
              <a:t>ТРЕБОВАНИЯМ </a:t>
            </a:r>
            <a:r>
              <a:rPr lang="ru-RU" cap="all" dirty="0">
                <a:solidFill>
                  <a:schemeClr val="tx1"/>
                </a:solidFill>
              </a:rPr>
              <a:t>ДЛЯ ОБЕСПЕЧЕНИЯ SIL3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50" y="3270250"/>
            <a:ext cx="5281153" cy="2468024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ru-RU" dirty="0"/>
              <a:t>КОНТРОЛЛЕР </a:t>
            </a:r>
            <a:r>
              <a:rPr lang="en-US" dirty="0" smtClean="0"/>
              <a:t>REGUL</a:t>
            </a:r>
            <a:r>
              <a:rPr lang="ru-RU" dirty="0" smtClean="0"/>
              <a:t> </a:t>
            </a:r>
            <a:r>
              <a:rPr lang="en-US" dirty="0" smtClean="0"/>
              <a:t>R500S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750" y="754061"/>
            <a:ext cx="4238505" cy="59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10147050" cy="758541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pc="25" dirty="0" smtClean="0">
                <a:solidFill>
                  <a:schemeClr val="tx2"/>
                </a:solidFill>
              </a:rPr>
              <a:t>ДЛЯ ТРАСПОРТНОГО МАШИНОСТРОЕНИЯ</a:t>
            </a:r>
            <a:endParaRPr spc="10" dirty="0">
              <a:solidFill>
                <a:schemeClr val="tx2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9849" y="2484972"/>
            <a:ext cx="4343402" cy="80855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pc="-5" dirty="0" smtClean="0">
                <a:solidFill>
                  <a:srgbClr val="231F20"/>
                </a:solidFill>
                <a:latin typeface="Segoe UI"/>
                <a:cs typeface="Segoe UI"/>
              </a:rPr>
              <a:t>МОНИТОР 6</a:t>
            </a:r>
            <a:endParaRPr sz="1400" dirty="0">
              <a:latin typeface="Segoe UI"/>
              <a:cs typeface="Segoe UI"/>
            </a:endParaRPr>
          </a:p>
          <a:p>
            <a:pPr marL="362585" marR="355600" algn="ctr">
              <a:lnSpc>
                <a:spcPct val="100000"/>
              </a:lnSpc>
              <a:spcBef>
                <a:spcPts val="565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Комбинация человеко-машинного  интерфейса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lang="ru-RU" sz="1400" spc="-10" dirty="0" smtClean="0">
                <a:solidFill>
                  <a:srgbClr val="231F20"/>
                </a:solidFill>
                <a:latin typeface="Segoe UI"/>
                <a:cs typeface="Segoe UI"/>
              </a:rPr>
              <a:t>управляющего комплекса</a:t>
            </a:r>
            <a:endParaRPr sz="1400" dirty="0">
              <a:latin typeface="Segoe UI"/>
              <a:cs typeface="Segoe U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  <p:sp>
        <p:nvSpPr>
          <p:cNvPr id="11" name="object 6"/>
          <p:cNvSpPr txBox="1"/>
          <p:nvPr/>
        </p:nvSpPr>
        <p:spPr>
          <a:xfrm>
            <a:off x="7169150" y="2889250"/>
            <a:ext cx="5270250" cy="21294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400" spc="-5" dirty="0" smtClean="0">
                <a:solidFill>
                  <a:srgbClr val="231F20"/>
                </a:solidFill>
                <a:latin typeface="Segoe UI"/>
                <a:cs typeface="Segoe UI"/>
              </a:rPr>
              <a:t>Полный цикл испытаний</a:t>
            </a:r>
            <a:endParaRPr sz="1400" dirty="0">
              <a:latin typeface="Segoe UI"/>
              <a:cs typeface="Segoe UI"/>
            </a:endParaRPr>
          </a:p>
          <a:p>
            <a:pPr marL="241300" marR="66675" indent="-228600">
              <a:lnSpc>
                <a:spcPct val="111100"/>
              </a:lnSpc>
              <a:spcBef>
                <a:spcPts val="1130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400" dirty="0" smtClean="0">
                <a:solidFill>
                  <a:srgbClr val="231F20"/>
                </a:solidFill>
                <a:latin typeface="Segoe UI"/>
                <a:cs typeface="Segoe UI"/>
              </a:rPr>
              <a:t>Высочайшая эксплуатационная надёжность </a:t>
            </a:r>
          </a:p>
          <a:p>
            <a:pPr marL="241300" marR="66675" indent="-228600">
              <a:lnSpc>
                <a:spcPct val="111100"/>
              </a:lnSpc>
              <a:spcBef>
                <a:spcPts val="1130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400" dirty="0" smtClean="0">
                <a:solidFill>
                  <a:srgbClr val="231F20"/>
                </a:solidFill>
                <a:latin typeface="Segoe UI"/>
                <a:cs typeface="Segoe UI"/>
              </a:rPr>
              <a:t>Подтверждённая наработка на отказ</a:t>
            </a:r>
            <a:endParaRPr sz="1400" dirty="0">
              <a:latin typeface="Segoe UI"/>
              <a:cs typeface="Segoe UI"/>
            </a:endParaRPr>
          </a:p>
          <a:p>
            <a:pPr marL="241300" marR="45720" indent="-228600">
              <a:lnSpc>
                <a:spcPct val="1111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400" spc="-5" dirty="0" smtClean="0">
                <a:solidFill>
                  <a:srgbClr val="231F20"/>
                </a:solidFill>
                <a:latin typeface="Segoe UI"/>
                <a:cs typeface="Segoe UI"/>
              </a:rPr>
              <a:t>Проверенные схемотехнические и решения</a:t>
            </a:r>
          </a:p>
          <a:p>
            <a:pPr marL="241300" marR="45720" indent="-228600">
              <a:lnSpc>
                <a:spcPct val="1111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400" spc="-5" dirty="0" smtClean="0">
                <a:solidFill>
                  <a:srgbClr val="231F20"/>
                </a:solidFill>
                <a:latin typeface="Segoe UI"/>
                <a:cs typeface="Segoe UI"/>
              </a:rPr>
              <a:t>Положительные отзывы потребителей</a:t>
            </a:r>
          </a:p>
          <a:p>
            <a:pPr marL="241300" marR="45720" indent="-228600">
              <a:lnSpc>
                <a:spcPct val="1111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400" spc="-5" dirty="0" smtClean="0">
                <a:solidFill>
                  <a:srgbClr val="231F20"/>
                </a:solidFill>
                <a:latin typeface="Segoe UI"/>
                <a:cs typeface="Segoe UI"/>
              </a:rPr>
              <a:t>Производство более </a:t>
            </a:r>
            <a:r>
              <a:rPr lang="en-US" sz="1400" spc="-5" dirty="0" smtClean="0">
                <a:solidFill>
                  <a:srgbClr val="231F20"/>
                </a:solidFill>
                <a:latin typeface="Segoe UI"/>
                <a:cs typeface="Segoe UI"/>
              </a:rPr>
              <a:t>2000 </a:t>
            </a:r>
            <a:r>
              <a:rPr lang="ru-RU" sz="1400" spc="-5" dirty="0" smtClean="0">
                <a:solidFill>
                  <a:srgbClr val="231F20"/>
                </a:solidFill>
                <a:latin typeface="Segoe UI"/>
                <a:cs typeface="Segoe UI"/>
              </a:rPr>
              <a:t>в год</a:t>
            </a:r>
            <a:endParaRPr sz="1400" dirty="0">
              <a:latin typeface="Segoe UI"/>
              <a:cs typeface="Segoe U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51" y="3630528"/>
            <a:ext cx="3276690" cy="261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0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10147050" cy="758541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pc="25" dirty="0" smtClean="0">
                <a:solidFill>
                  <a:schemeClr val="tx2"/>
                </a:solidFill>
              </a:rPr>
              <a:t>ДЛЯ ТРАСПОРТНОГО МАШИНОСТРОЕНИЯ</a:t>
            </a:r>
            <a:endParaRPr spc="10" dirty="0">
              <a:solidFill>
                <a:schemeClr val="tx2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5473603"/>
            <a:ext cx="7162800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 err="1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МПСУиД</a:t>
            </a:r>
            <a:r>
              <a:rPr lang="ru-RU" sz="1200" spc="-5" dirty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00" spc="-5" dirty="0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200" spc="-5" dirty="0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spc="-5" dirty="0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(Микропроцессорная </a:t>
            </a:r>
            <a:r>
              <a:rPr lang="ru-RU" sz="1200" spc="-5" dirty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система управления и </a:t>
            </a:r>
            <a:r>
              <a:rPr lang="ru-RU" sz="1200" spc="-5" dirty="0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диагностики) </a:t>
            </a:r>
            <a:br>
              <a:rPr lang="ru-RU" sz="1200" spc="-5" dirty="0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</a:t>
            </a:r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управления системами и оборудованием </a:t>
            </a: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электровозов </a:t>
            </a:r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электропоездов</a:t>
            </a:r>
            <a:r>
              <a:rPr lang="ru-RU" sz="1200" spc="-5" dirty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200" spc="-5" dirty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sz="1200" spc="-5" dirty="0" smtClean="0">
              <a:solidFill>
                <a:srgbClr val="231F2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БЛОК (Безопасный л</a:t>
            </a:r>
            <a:r>
              <a:rPr lang="ru-RU" sz="1200" spc="-5" dirty="0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окомотивный </a:t>
            </a:r>
            <a:r>
              <a:rPr lang="ru-RU" sz="1200" spc="-5" dirty="0" err="1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1200" spc="-5" dirty="0" err="1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бъединенный</a:t>
            </a:r>
            <a:r>
              <a:rPr lang="ru-RU" sz="1200" spc="-5" dirty="0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комплекс) </a:t>
            </a:r>
            <a:br>
              <a:rPr lang="ru-RU" sz="1200" spc="-5" dirty="0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обеспечения безопасности движения поездов</a:t>
            </a:r>
            <a:endParaRPr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01750" y="2283273"/>
            <a:ext cx="3599179" cy="269946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174115">
              <a:lnSpc>
                <a:spcPct val="100000"/>
              </a:lnSpc>
              <a:spcBef>
                <a:spcPts val="665"/>
              </a:spcBef>
            </a:pPr>
            <a:r>
              <a:rPr lang="ru-RU" sz="1200" b="1" spc="-5" dirty="0" smtClean="0">
                <a:solidFill>
                  <a:srgbClr val="231F20"/>
                </a:solidFill>
                <a:latin typeface="Segoe UI"/>
                <a:cs typeface="Segoe UI"/>
              </a:rPr>
              <a:t>МОНИТОР 6</a:t>
            </a:r>
            <a:endParaRPr sz="1200" dirty="0">
              <a:latin typeface="Segoe UI"/>
              <a:cs typeface="Segoe U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350" y="1885417"/>
            <a:ext cx="5989496" cy="3992998"/>
          </a:xfrm>
          <a:prstGeom prst="rect">
            <a:avLst/>
          </a:prstGeom>
        </p:spPr>
      </p:pic>
      <p:sp>
        <p:nvSpPr>
          <p:cNvPr id="16" name="object 8"/>
          <p:cNvSpPr txBox="1"/>
          <p:nvPr/>
        </p:nvSpPr>
        <p:spPr>
          <a:xfrm>
            <a:off x="4986805" y="3898360"/>
            <a:ext cx="901308" cy="269946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dirty="0" smtClean="0">
                <a:latin typeface="Segoe UI"/>
                <a:cs typeface="Segoe UI"/>
              </a:rPr>
              <a:t>В составе:</a:t>
            </a:r>
            <a:endParaRPr sz="1200" dirty="0">
              <a:latin typeface="Segoe UI"/>
              <a:cs typeface="Segoe U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611" y="2956534"/>
            <a:ext cx="3043181" cy="24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10147050" cy="758541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pc="25" dirty="0" smtClean="0">
                <a:solidFill>
                  <a:schemeClr val="tx2"/>
                </a:solidFill>
              </a:rPr>
              <a:t>ДЛЯ ТРАСПОРТНОГО МАШИНОСТРОЕНИЯ</a:t>
            </a:r>
            <a:endParaRPr spc="10" dirty="0">
              <a:solidFill>
                <a:schemeClr val="tx2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97550" y="2660650"/>
            <a:ext cx="51816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Комплекс стендов проверки и функционального контроля</a:t>
            </a:r>
            <a:b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</a:b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электрооборудования подвижного состава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4612" y="2291242"/>
            <a:ext cx="3599179" cy="269946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174115">
              <a:lnSpc>
                <a:spcPct val="100000"/>
              </a:lnSpc>
              <a:spcBef>
                <a:spcPts val="665"/>
              </a:spcBef>
            </a:pPr>
            <a:r>
              <a:rPr lang="ru-RU" sz="1200" b="1" spc="-5" dirty="0" smtClean="0">
                <a:solidFill>
                  <a:srgbClr val="231F20"/>
                </a:solidFill>
                <a:latin typeface="Segoe UI"/>
                <a:cs typeface="Segoe UI"/>
              </a:rPr>
              <a:t>БЛОК КОНТРОЛЯ</a:t>
            </a:r>
            <a:endParaRPr sz="1200" dirty="0">
              <a:latin typeface="Segoe UI"/>
              <a:cs typeface="Segoe U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50" y="2778267"/>
            <a:ext cx="4424967" cy="3616183"/>
          </a:xfrm>
          <a:prstGeom prst="rect">
            <a:avLst/>
          </a:prstGeom>
        </p:spPr>
      </p:pic>
      <p:sp>
        <p:nvSpPr>
          <p:cNvPr id="13" name="object 7"/>
          <p:cNvSpPr/>
          <p:nvPr/>
        </p:nvSpPr>
        <p:spPr>
          <a:xfrm>
            <a:off x="5718877" y="3559442"/>
            <a:ext cx="5555204" cy="2835008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650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10147050" cy="758541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pc="25" dirty="0" smtClean="0">
                <a:solidFill>
                  <a:schemeClr val="tx2"/>
                </a:solidFill>
              </a:rPr>
              <a:t>ДЛЯ ТРАСПОРТНОГО МАШИНОСТРОЕНИЯ</a:t>
            </a:r>
            <a:endParaRPr spc="10" dirty="0">
              <a:solidFill>
                <a:schemeClr val="tx2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21350" y="2291242"/>
            <a:ext cx="51816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err="1" smtClean="0">
                <a:latin typeface="Segoe UI"/>
                <a:cs typeface="Segoe UI"/>
              </a:rPr>
              <a:t>Многофукциональный</a:t>
            </a:r>
            <a:r>
              <a:rPr lang="ru-RU" sz="1200" dirty="0" smtClean="0">
                <a:latin typeface="Segoe UI"/>
                <a:cs typeface="Segoe UI"/>
              </a:rPr>
              <a:t> кран-манипулятор МКМ-200Т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96950" y="2291242"/>
            <a:ext cx="3826841" cy="454612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lang="ru-RU" sz="1200" b="1" spc="-5" dirty="0" smtClean="0">
                <a:solidFill>
                  <a:srgbClr val="231F20"/>
                </a:solidFill>
                <a:latin typeface="Segoe UI"/>
                <a:cs typeface="Segoe UI"/>
              </a:rPr>
              <a:t>БЛОК УПРАВЛЕНИЯ </a:t>
            </a:r>
            <a:r>
              <a:rPr lang="en-US" sz="1200" b="1" spc="-5" dirty="0" smtClean="0">
                <a:solidFill>
                  <a:srgbClr val="231F20"/>
                </a:solidFill>
                <a:latin typeface="Segoe UI"/>
                <a:cs typeface="Segoe UI"/>
              </a:rPr>
              <a:t/>
            </a:r>
            <a:br>
              <a:rPr lang="en-US" sz="1200" b="1" spc="-5" dirty="0" smtClean="0">
                <a:solidFill>
                  <a:srgbClr val="231F20"/>
                </a:solidFill>
                <a:latin typeface="Segoe UI"/>
                <a:cs typeface="Segoe UI"/>
              </a:rPr>
            </a:br>
            <a:r>
              <a:rPr lang="ru-RU" sz="1200" b="1" spc="-5" dirty="0" smtClean="0">
                <a:solidFill>
                  <a:srgbClr val="231F20"/>
                </a:solidFill>
                <a:latin typeface="Segoe UI"/>
                <a:cs typeface="Segoe UI"/>
              </a:rPr>
              <a:t>МАНИПУЛЯТОРНОЙ УСТАНОВКОЙ </a:t>
            </a:r>
            <a:endParaRPr sz="1200" dirty="0">
              <a:latin typeface="Segoe UI"/>
              <a:cs typeface="Segoe U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811" y="2673398"/>
            <a:ext cx="5605276" cy="37099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" y="3346450"/>
            <a:ext cx="3685186" cy="276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7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425132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" dirty="0">
                <a:solidFill>
                  <a:schemeClr val="tx2"/>
                </a:solidFill>
              </a:rPr>
              <a:t>ЗАКАЗЧИКИ</a:t>
            </a:r>
            <a:r>
              <a:rPr spc="70" dirty="0">
                <a:solidFill>
                  <a:schemeClr val="tx2"/>
                </a:solidFill>
              </a:rPr>
              <a:t> </a:t>
            </a:r>
            <a:r>
              <a:rPr spc="5" dirty="0">
                <a:solidFill>
                  <a:schemeClr val="tx2"/>
                </a:solidFill>
              </a:rPr>
              <a:t>КОМПАНИИ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2457131"/>
            <a:ext cx="794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chemeClr val="tx2"/>
                </a:solidFill>
                <a:latin typeface="Segoe UI"/>
                <a:cs typeface="Segoe UI"/>
              </a:rPr>
              <a:t>Р</a:t>
            </a:r>
            <a:r>
              <a:rPr sz="1800" b="1" spc="-5" dirty="0">
                <a:solidFill>
                  <a:schemeClr val="tx2"/>
                </a:solidFill>
                <a:latin typeface="Segoe UI"/>
                <a:cs typeface="Segoe UI"/>
              </a:rPr>
              <a:t>о</a:t>
            </a:r>
            <a:r>
              <a:rPr sz="1800" b="1" spc="-10" dirty="0">
                <a:solidFill>
                  <a:schemeClr val="tx2"/>
                </a:solidFill>
                <a:latin typeface="Segoe UI"/>
                <a:cs typeface="Segoe UI"/>
              </a:rPr>
              <a:t>с</a:t>
            </a:r>
            <a:r>
              <a:rPr sz="1800" b="1" spc="10" dirty="0">
                <a:solidFill>
                  <a:schemeClr val="tx2"/>
                </a:solidFill>
                <a:latin typeface="Segoe UI"/>
                <a:cs typeface="Segoe UI"/>
              </a:rPr>
              <a:t>с</a:t>
            </a:r>
            <a:r>
              <a:rPr sz="1800" b="1" spc="-10" dirty="0">
                <a:solidFill>
                  <a:schemeClr val="tx2"/>
                </a:solidFill>
                <a:latin typeface="Segoe UI"/>
                <a:cs typeface="Segoe UI"/>
              </a:rPr>
              <a:t>и</a:t>
            </a:r>
            <a:r>
              <a:rPr sz="1800" b="1" dirty="0">
                <a:solidFill>
                  <a:schemeClr val="tx2"/>
                </a:solidFill>
                <a:latin typeface="Segoe UI"/>
                <a:cs typeface="Segoe UI"/>
              </a:rPr>
              <a:t>я</a:t>
            </a:r>
            <a:endParaRPr sz="1800" dirty="0">
              <a:solidFill>
                <a:schemeClr val="tx2"/>
              </a:solidFill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300" y="2788278"/>
            <a:ext cx="4307840" cy="282892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ПАО «Россети» 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(«ФСК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ЕЭС»,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«Холдинг</a:t>
            </a:r>
            <a:r>
              <a:rPr sz="1200" spc="5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МРСК»)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ПАО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«Русгидро»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АО «Концерн</a:t>
            </a:r>
            <a:r>
              <a:rPr sz="1200" spc="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Росэнергоатом»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Тепловые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генерирующие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компании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оптового рынка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(ОГК)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Территориальные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генерирующие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компании</a:t>
            </a:r>
            <a:r>
              <a:rPr sz="1200" spc="2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Segoe UI"/>
                <a:cs typeface="Segoe UI"/>
              </a:rPr>
              <a:t>(ТГК)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ООО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«ЕвразХолдинг»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ПАО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«НЛМК»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ПАО «СИБУР</a:t>
            </a:r>
            <a:r>
              <a:rPr sz="12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Холдинг»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ООО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«УГМК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Холдинг»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ОАО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«ММК»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ОАО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«РЖД»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</a:t>
            </a:r>
            <a:r>
              <a:rPr sz="1200" spc="2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др.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78227" y="2498455"/>
            <a:ext cx="279908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0" dirty="0">
                <a:solidFill>
                  <a:schemeClr val="tx2"/>
                </a:solidFill>
                <a:latin typeface="Segoe UI"/>
                <a:cs typeface="Segoe UI"/>
              </a:rPr>
              <a:t>Республика </a:t>
            </a:r>
            <a:r>
              <a:rPr sz="1800" b="1" spc="-5" dirty="0" err="1" smtClean="0">
                <a:solidFill>
                  <a:schemeClr val="tx2"/>
                </a:solidFill>
                <a:latin typeface="Segoe UI"/>
                <a:cs typeface="Segoe UI"/>
              </a:rPr>
              <a:t>Б</a:t>
            </a:r>
            <a:r>
              <a:rPr sz="1800" b="1" spc="-10" dirty="0" err="1" smtClean="0">
                <a:solidFill>
                  <a:schemeClr val="tx2"/>
                </a:solidFill>
                <a:latin typeface="Segoe UI"/>
                <a:cs typeface="Segoe UI"/>
              </a:rPr>
              <a:t>е</a:t>
            </a:r>
            <a:r>
              <a:rPr sz="1800" b="1" dirty="0" err="1" smtClean="0">
                <a:solidFill>
                  <a:schemeClr val="tx2"/>
                </a:solidFill>
                <a:latin typeface="Segoe UI"/>
                <a:cs typeface="Segoe UI"/>
              </a:rPr>
              <a:t>л</a:t>
            </a:r>
            <a:r>
              <a:rPr sz="1800" b="1" spc="-5" dirty="0" err="1" smtClean="0">
                <a:solidFill>
                  <a:schemeClr val="tx2"/>
                </a:solidFill>
                <a:latin typeface="Segoe UI"/>
                <a:cs typeface="Segoe UI"/>
              </a:rPr>
              <a:t>а</a:t>
            </a:r>
            <a:r>
              <a:rPr sz="1800" b="1" spc="-25" dirty="0" err="1" smtClean="0">
                <a:solidFill>
                  <a:schemeClr val="tx2"/>
                </a:solidFill>
                <a:latin typeface="Segoe UI"/>
                <a:cs typeface="Segoe UI"/>
              </a:rPr>
              <a:t>р</a:t>
            </a:r>
            <a:r>
              <a:rPr sz="1800" b="1" spc="-30" dirty="0" err="1" smtClean="0">
                <a:solidFill>
                  <a:schemeClr val="tx2"/>
                </a:solidFill>
                <a:latin typeface="Segoe UI"/>
                <a:cs typeface="Segoe UI"/>
              </a:rPr>
              <a:t>у</a:t>
            </a:r>
            <a:r>
              <a:rPr sz="1800" b="1" spc="10" dirty="0" err="1" smtClean="0">
                <a:solidFill>
                  <a:schemeClr val="tx2"/>
                </a:solidFill>
                <a:latin typeface="Segoe UI"/>
                <a:cs typeface="Segoe UI"/>
              </a:rPr>
              <a:t>с</a:t>
            </a:r>
            <a:r>
              <a:rPr sz="1800" b="1" spc="-15" dirty="0" err="1" smtClean="0">
                <a:solidFill>
                  <a:schemeClr val="tx2"/>
                </a:solidFill>
                <a:latin typeface="Segoe UI"/>
                <a:cs typeface="Segoe UI"/>
              </a:rPr>
              <a:t>ь</a:t>
            </a:r>
            <a:r>
              <a:rPr sz="1800" b="1" dirty="0">
                <a:solidFill>
                  <a:srgbClr val="343638"/>
                </a:solidFill>
                <a:latin typeface="Segoe UI"/>
                <a:cs typeface="Segoe UI"/>
              </a:rPr>
              <a:t>:</a:t>
            </a:r>
            <a:endParaRPr sz="1800" dirty="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78227" y="2829602"/>
            <a:ext cx="2973070" cy="104521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ГПО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«Белэнерго»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РУП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«Минский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метрополитен»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ОАО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«Могилевхимволокно»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ОАО </a:t>
            </a:r>
            <a:r>
              <a:rPr sz="1200" spc="5" dirty="0">
                <a:solidFill>
                  <a:srgbClr val="231F20"/>
                </a:solidFill>
                <a:latin typeface="Segoe UI"/>
                <a:cs typeface="Segoe UI"/>
              </a:rPr>
              <a:t>«УХК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«Минский моторный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завод»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78227" y="4263174"/>
            <a:ext cx="279908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0" dirty="0">
                <a:solidFill>
                  <a:schemeClr val="tx2"/>
                </a:solidFill>
                <a:latin typeface="Segoe UI"/>
                <a:cs typeface="Segoe UI"/>
              </a:rPr>
              <a:t>Республика </a:t>
            </a:r>
            <a:r>
              <a:rPr sz="1800" b="1" spc="-70" dirty="0" err="1" smtClean="0">
                <a:solidFill>
                  <a:schemeClr val="tx2"/>
                </a:solidFill>
                <a:latin typeface="Segoe UI"/>
                <a:cs typeface="Segoe UI"/>
              </a:rPr>
              <a:t>У</a:t>
            </a:r>
            <a:r>
              <a:rPr sz="1800" b="1" spc="-5" dirty="0" err="1" smtClean="0">
                <a:solidFill>
                  <a:schemeClr val="tx2"/>
                </a:solidFill>
                <a:latin typeface="Segoe UI"/>
                <a:cs typeface="Segoe UI"/>
              </a:rPr>
              <a:t>зб</a:t>
            </a:r>
            <a:r>
              <a:rPr sz="1800" b="1" spc="5" dirty="0" err="1" smtClean="0">
                <a:solidFill>
                  <a:schemeClr val="tx2"/>
                </a:solidFill>
                <a:latin typeface="Segoe UI"/>
                <a:cs typeface="Segoe UI"/>
              </a:rPr>
              <a:t>ек</a:t>
            </a:r>
            <a:r>
              <a:rPr sz="1800" b="1" spc="-5" dirty="0" err="1" smtClean="0">
                <a:solidFill>
                  <a:schemeClr val="tx2"/>
                </a:solidFill>
                <a:latin typeface="Segoe UI"/>
                <a:cs typeface="Segoe UI"/>
              </a:rPr>
              <a:t>и</a:t>
            </a:r>
            <a:r>
              <a:rPr sz="1800" b="1" spc="15" dirty="0" err="1" smtClean="0">
                <a:solidFill>
                  <a:schemeClr val="tx2"/>
                </a:solidFill>
                <a:latin typeface="Segoe UI"/>
                <a:cs typeface="Segoe UI"/>
              </a:rPr>
              <a:t>с</a:t>
            </a:r>
            <a:r>
              <a:rPr sz="1800" b="1" spc="-25" dirty="0" err="1" smtClean="0">
                <a:solidFill>
                  <a:schemeClr val="tx2"/>
                </a:solidFill>
                <a:latin typeface="Segoe UI"/>
                <a:cs typeface="Segoe UI"/>
              </a:rPr>
              <a:t>т</a:t>
            </a:r>
            <a:r>
              <a:rPr sz="1800" b="1" spc="-5" dirty="0" err="1" smtClean="0">
                <a:solidFill>
                  <a:schemeClr val="tx2"/>
                </a:solidFill>
                <a:latin typeface="Segoe UI"/>
                <a:cs typeface="Segoe UI"/>
              </a:rPr>
              <a:t>а</a:t>
            </a:r>
            <a:r>
              <a:rPr sz="1800" b="1" spc="-20" dirty="0" err="1" smtClean="0">
                <a:solidFill>
                  <a:schemeClr val="tx2"/>
                </a:solidFill>
                <a:latin typeface="Segoe UI"/>
                <a:cs typeface="Segoe UI"/>
              </a:rPr>
              <a:t>н</a:t>
            </a:r>
            <a:r>
              <a:rPr sz="1800" b="1" dirty="0">
                <a:solidFill>
                  <a:srgbClr val="343638"/>
                </a:solidFill>
                <a:latin typeface="Segoe UI"/>
                <a:cs typeface="Segoe UI"/>
              </a:rPr>
              <a:t>:</a:t>
            </a:r>
            <a:endParaRPr sz="1800" dirty="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78227" y="4594322"/>
            <a:ext cx="2799080" cy="78994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40" dirty="0">
                <a:solidFill>
                  <a:srgbClr val="231F20"/>
                </a:solidFill>
                <a:latin typeface="Segoe UI"/>
                <a:cs typeface="Segoe UI"/>
              </a:rPr>
              <a:t>ГАК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«Узбекэнерго»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40" dirty="0">
                <a:solidFill>
                  <a:srgbClr val="231F20"/>
                </a:solidFill>
                <a:latin typeface="Segoe UI"/>
                <a:cs typeface="Segoe UI"/>
              </a:rPr>
              <a:t>ГАК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«Узбекистон темир</a:t>
            </a:r>
            <a:r>
              <a:rPr sz="1200" spc="2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йуллари»</a:t>
            </a:r>
            <a:endParaRPr sz="12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АО</a:t>
            </a:r>
            <a:r>
              <a:rPr sz="1200" spc="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«Узэлектроаппарат-Электрощит»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40350" y="2457131"/>
            <a:ext cx="230865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 err="1" smtClean="0">
                <a:solidFill>
                  <a:schemeClr val="tx2"/>
                </a:solidFill>
                <a:latin typeface="Segoe UI"/>
                <a:cs typeface="Segoe UI"/>
              </a:rPr>
              <a:t>Азербайджан</a:t>
            </a:r>
            <a:r>
              <a:rPr lang="ru-RU" sz="1800" b="1" spc="-5" dirty="0" err="1" smtClean="0">
                <a:solidFill>
                  <a:schemeClr val="tx2"/>
                </a:solidFill>
                <a:latin typeface="Segoe UI"/>
                <a:cs typeface="Segoe UI"/>
              </a:rPr>
              <a:t>ская</a:t>
            </a:r>
            <a:endParaRPr lang="ru-RU" sz="1800" b="1" spc="-5" dirty="0" smtClean="0">
              <a:solidFill>
                <a:schemeClr val="tx2"/>
              </a:solidFill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5" dirty="0" smtClean="0">
                <a:solidFill>
                  <a:schemeClr val="tx2"/>
                </a:solidFill>
                <a:latin typeface="Segoe UI"/>
                <a:cs typeface="Segoe UI"/>
              </a:rPr>
              <a:t>Республика</a:t>
            </a:r>
            <a:r>
              <a:rPr sz="1800" b="1" spc="-5" dirty="0" smtClean="0">
                <a:solidFill>
                  <a:srgbClr val="343638"/>
                </a:solidFill>
                <a:latin typeface="Segoe UI"/>
                <a:cs typeface="Segoe UI"/>
              </a:rPr>
              <a:t>:</a:t>
            </a:r>
            <a:endParaRPr sz="1800" dirty="0">
              <a:latin typeface="Segoe UI"/>
              <a:cs typeface="Segoe U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40350" y="3018030"/>
            <a:ext cx="2200275" cy="269946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АО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«</a:t>
            </a:r>
            <a:r>
              <a:rPr sz="1200" spc="-5" dirty="0" err="1">
                <a:solidFill>
                  <a:srgbClr val="231F20"/>
                </a:solidFill>
                <a:latin typeface="Segoe UI"/>
                <a:cs typeface="Segoe UI"/>
              </a:rPr>
              <a:t>Азерэнерджи</a:t>
            </a:r>
            <a:r>
              <a:rPr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»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52562" y="3459433"/>
            <a:ext cx="25372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10" dirty="0" smtClean="0">
                <a:solidFill>
                  <a:schemeClr val="tx2"/>
                </a:solidFill>
                <a:latin typeface="Segoe UI"/>
                <a:cs typeface="Segoe UI"/>
              </a:rPr>
              <a:t>Республика </a:t>
            </a:r>
            <a:r>
              <a:rPr sz="1800" b="1" spc="-10" dirty="0" err="1" smtClean="0">
                <a:solidFill>
                  <a:schemeClr val="tx2"/>
                </a:solidFill>
                <a:latin typeface="Segoe UI"/>
                <a:cs typeface="Segoe UI"/>
              </a:rPr>
              <a:t>Казахстан</a:t>
            </a:r>
            <a:r>
              <a:rPr sz="1800" b="1" spc="-10" dirty="0">
                <a:solidFill>
                  <a:srgbClr val="343638"/>
                </a:solidFill>
                <a:latin typeface="Segoe UI"/>
                <a:cs typeface="Segoe UI"/>
              </a:rPr>
              <a:t>:</a:t>
            </a:r>
            <a:endParaRPr sz="1800" dirty="0">
              <a:latin typeface="Segoe UI"/>
              <a:cs typeface="Segoe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30720" y="3870108"/>
            <a:ext cx="2559092" cy="1638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АО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«KEGOC»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</a:t>
            </a:r>
            <a:r>
              <a:rPr sz="1200" spc="-4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5" dirty="0" err="1">
                <a:solidFill>
                  <a:srgbClr val="231F20"/>
                </a:solidFill>
                <a:latin typeface="Segoe UI"/>
                <a:cs typeface="Segoe UI"/>
              </a:rPr>
              <a:t>др</a:t>
            </a:r>
            <a:r>
              <a:rPr sz="1200" spc="-15" dirty="0" smtClean="0">
                <a:solidFill>
                  <a:srgbClr val="231F20"/>
                </a:solidFill>
                <a:latin typeface="Segoe UI"/>
                <a:cs typeface="Segoe UI"/>
              </a:rPr>
              <a:t>.</a:t>
            </a:r>
            <a:endParaRPr lang="ru-RU" sz="1200" spc="-15" dirty="0" smtClean="0">
              <a:solidFill>
                <a:srgbClr val="231F20"/>
              </a:solidFill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200" spc="-15" dirty="0">
                <a:solidFill>
                  <a:srgbClr val="231F20"/>
                </a:solidFill>
                <a:latin typeface="Segoe UI"/>
                <a:cs typeface="Segoe UI"/>
              </a:rPr>
              <a:t>ТОО «Караганды</a:t>
            </a:r>
            <a:r>
              <a:rPr lang="ru-RU"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Жарык»</a:t>
            </a:r>
            <a:endParaRPr lang="ru-RU" sz="1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200" spc="5" dirty="0">
                <a:solidFill>
                  <a:srgbClr val="231F20"/>
                </a:solidFill>
                <a:latin typeface="Segoe UI"/>
                <a:cs typeface="Segoe UI"/>
              </a:rPr>
              <a:t>ГУП </a:t>
            </a:r>
            <a:r>
              <a:rPr lang="ru-RU" sz="1200" spc="-15" dirty="0">
                <a:solidFill>
                  <a:srgbClr val="231F20"/>
                </a:solidFill>
                <a:latin typeface="Segoe UI"/>
                <a:cs typeface="Segoe UI"/>
              </a:rPr>
              <a:t>ПЭО</a:t>
            </a:r>
            <a:r>
              <a:rPr lang="ru-RU" sz="1200" spc="-4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lang="ru-RU" sz="1200" spc="-15" dirty="0">
                <a:solidFill>
                  <a:srgbClr val="231F20"/>
                </a:solidFill>
                <a:latin typeface="Segoe UI"/>
                <a:cs typeface="Segoe UI"/>
              </a:rPr>
              <a:t>«</a:t>
            </a:r>
            <a:r>
              <a:rPr lang="ru-RU" sz="1200" spc="-15" dirty="0" err="1">
                <a:solidFill>
                  <a:srgbClr val="231F20"/>
                </a:solidFill>
                <a:latin typeface="Segoe UI"/>
                <a:cs typeface="Segoe UI"/>
              </a:rPr>
              <a:t>Байконурэнерго</a:t>
            </a:r>
            <a:r>
              <a:rPr lang="ru-RU" sz="1200" spc="-15" dirty="0">
                <a:solidFill>
                  <a:srgbClr val="231F20"/>
                </a:solidFill>
                <a:latin typeface="Segoe UI"/>
                <a:cs typeface="Segoe UI"/>
              </a:rPr>
              <a:t>»</a:t>
            </a:r>
            <a:endParaRPr lang="ru-RU" sz="1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200" spc="-20" dirty="0">
                <a:solidFill>
                  <a:srgbClr val="231F20"/>
                </a:solidFill>
                <a:latin typeface="Segoe UI"/>
                <a:cs typeface="Segoe UI"/>
              </a:rPr>
              <a:t>АО</a:t>
            </a:r>
            <a:r>
              <a:rPr lang="ru-RU"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lang="ru-RU" sz="1200" spc="5" dirty="0">
                <a:solidFill>
                  <a:srgbClr val="231F20"/>
                </a:solidFill>
                <a:latin typeface="Segoe UI"/>
                <a:cs typeface="Segoe UI"/>
              </a:rPr>
              <a:t>«АЖК»</a:t>
            </a:r>
            <a:endParaRPr lang="ru-RU" sz="1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200" spc="-20" dirty="0">
                <a:solidFill>
                  <a:srgbClr val="231F20"/>
                </a:solidFill>
                <a:latin typeface="Segoe UI"/>
                <a:cs typeface="Segoe UI"/>
              </a:rPr>
              <a:t>АО </a:t>
            </a:r>
            <a:r>
              <a:rPr lang="ru-RU" sz="1200" spc="-5" dirty="0">
                <a:solidFill>
                  <a:srgbClr val="231F20"/>
                </a:solidFill>
                <a:latin typeface="Segoe UI"/>
                <a:cs typeface="Segoe UI"/>
              </a:rPr>
              <a:t>«Астана</a:t>
            </a:r>
            <a:r>
              <a:rPr lang="ru-RU" sz="1200" spc="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lang="ru-RU" sz="1200" spc="-15" dirty="0">
                <a:solidFill>
                  <a:srgbClr val="231F20"/>
                </a:solidFill>
                <a:latin typeface="Segoe UI"/>
                <a:cs typeface="Segoe UI"/>
              </a:rPr>
              <a:t>РЭК»</a:t>
            </a:r>
            <a:endParaRPr lang="ru-RU" sz="1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endParaRPr lang="ru-RU" sz="1200" spc="-15" dirty="0">
              <a:solidFill>
                <a:srgbClr val="231F20"/>
              </a:solidFill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endParaRPr sz="1200" dirty="0">
              <a:latin typeface="Segoe UI"/>
              <a:cs typeface="Segoe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40350" y="5332811"/>
            <a:ext cx="29944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0" dirty="0">
                <a:solidFill>
                  <a:schemeClr val="tx2"/>
                </a:solidFill>
                <a:latin typeface="Segoe UI"/>
                <a:cs typeface="Segoe UI"/>
              </a:rPr>
              <a:t>Республика </a:t>
            </a:r>
            <a:r>
              <a:rPr lang="ru-RU" b="1" spc="-10" dirty="0" smtClean="0">
                <a:solidFill>
                  <a:schemeClr val="tx2"/>
                </a:solidFill>
                <a:latin typeface="Segoe UI"/>
                <a:cs typeface="Segoe UI"/>
              </a:rPr>
              <a:t> </a:t>
            </a:r>
            <a:r>
              <a:rPr sz="1800" b="1" spc="-95" dirty="0" err="1" smtClean="0">
                <a:solidFill>
                  <a:schemeClr val="tx2"/>
                </a:solidFill>
                <a:latin typeface="Segoe UI"/>
                <a:cs typeface="Segoe UI"/>
              </a:rPr>
              <a:t>Т</a:t>
            </a:r>
            <a:r>
              <a:rPr sz="1800" b="1" dirty="0" err="1" smtClean="0">
                <a:solidFill>
                  <a:schemeClr val="tx2"/>
                </a:solidFill>
                <a:latin typeface="Segoe UI"/>
                <a:cs typeface="Segoe UI"/>
              </a:rPr>
              <a:t>а</a:t>
            </a:r>
            <a:r>
              <a:rPr sz="1800" b="1" spc="35" dirty="0" err="1" smtClean="0">
                <a:solidFill>
                  <a:schemeClr val="tx2"/>
                </a:solidFill>
                <a:latin typeface="Segoe UI"/>
                <a:cs typeface="Segoe UI"/>
              </a:rPr>
              <a:t>д</a:t>
            </a:r>
            <a:r>
              <a:rPr sz="1800" b="1" dirty="0" err="1" smtClean="0">
                <a:solidFill>
                  <a:schemeClr val="tx2"/>
                </a:solidFill>
                <a:latin typeface="Segoe UI"/>
                <a:cs typeface="Segoe UI"/>
              </a:rPr>
              <a:t>ж</a:t>
            </a:r>
            <a:r>
              <a:rPr sz="1800" b="1" spc="-10" dirty="0" err="1" smtClean="0">
                <a:solidFill>
                  <a:schemeClr val="tx2"/>
                </a:solidFill>
                <a:latin typeface="Segoe UI"/>
                <a:cs typeface="Segoe UI"/>
              </a:rPr>
              <a:t>и</a:t>
            </a:r>
            <a:r>
              <a:rPr sz="1800" b="1" spc="5" dirty="0" err="1" smtClean="0">
                <a:solidFill>
                  <a:schemeClr val="tx2"/>
                </a:solidFill>
                <a:latin typeface="Segoe UI"/>
                <a:cs typeface="Segoe UI"/>
              </a:rPr>
              <a:t>к</a:t>
            </a:r>
            <a:r>
              <a:rPr sz="1800" b="1" spc="-5" dirty="0" err="1" smtClean="0">
                <a:solidFill>
                  <a:schemeClr val="tx2"/>
                </a:solidFill>
                <a:latin typeface="Segoe UI"/>
                <a:cs typeface="Segoe UI"/>
              </a:rPr>
              <a:t>и</a:t>
            </a:r>
            <a:r>
              <a:rPr sz="1800" b="1" spc="15" dirty="0" err="1" smtClean="0">
                <a:solidFill>
                  <a:schemeClr val="tx2"/>
                </a:solidFill>
                <a:latin typeface="Segoe UI"/>
                <a:cs typeface="Segoe UI"/>
              </a:rPr>
              <a:t>с</a:t>
            </a:r>
            <a:r>
              <a:rPr sz="1800" b="1" spc="-25" dirty="0" err="1" smtClean="0">
                <a:solidFill>
                  <a:schemeClr val="tx2"/>
                </a:solidFill>
                <a:latin typeface="Segoe UI"/>
                <a:cs typeface="Segoe UI"/>
              </a:rPr>
              <a:t>т</a:t>
            </a:r>
            <a:r>
              <a:rPr sz="1800" b="1" spc="-5" dirty="0" err="1" smtClean="0">
                <a:solidFill>
                  <a:schemeClr val="tx2"/>
                </a:solidFill>
                <a:latin typeface="Segoe UI"/>
                <a:cs typeface="Segoe UI"/>
              </a:rPr>
              <a:t>а</a:t>
            </a:r>
            <a:r>
              <a:rPr sz="1800" b="1" spc="-20" dirty="0" err="1" smtClean="0">
                <a:solidFill>
                  <a:schemeClr val="tx2"/>
                </a:solidFill>
                <a:latin typeface="Segoe UI"/>
                <a:cs typeface="Segoe UI"/>
              </a:rPr>
              <a:t>н</a:t>
            </a:r>
            <a:r>
              <a:rPr sz="1800" b="1" dirty="0">
                <a:solidFill>
                  <a:srgbClr val="343638"/>
                </a:solidFill>
                <a:latin typeface="Segoe UI"/>
                <a:cs typeface="Segoe UI"/>
              </a:rPr>
              <a:t>:</a:t>
            </a:r>
            <a:endParaRPr sz="1800" dirty="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40350" y="5735891"/>
            <a:ext cx="20694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ОАХК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«Барки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Точик»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 др.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72409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" dirty="0">
                <a:solidFill>
                  <a:schemeClr val="tx2"/>
                </a:solidFill>
              </a:rPr>
              <a:t>КРУПНЕЙШИЕ </a:t>
            </a:r>
            <a:r>
              <a:rPr spc="25" dirty="0">
                <a:solidFill>
                  <a:schemeClr val="tx2"/>
                </a:solidFill>
              </a:rPr>
              <a:t>РЕАЛИЗОВАННЫЕ</a:t>
            </a:r>
            <a:r>
              <a:rPr spc="245" dirty="0">
                <a:solidFill>
                  <a:schemeClr val="tx2"/>
                </a:solidFill>
              </a:rPr>
              <a:t> </a:t>
            </a:r>
            <a:r>
              <a:rPr spc="35" dirty="0">
                <a:solidFill>
                  <a:schemeClr val="tx2"/>
                </a:solidFill>
              </a:rPr>
              <a:t>ПРОЕКТЫ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12300" y="2599933"/>
            <a:ext cx="3204845" cy="3068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Самый масштабный проект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КСУЭР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РФ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— 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автоматизированная система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межцехового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учета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энергоносителей на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ОАО</a:t>
            </a:r>
            <a:r>
              <a:rPr sz="1200" spc="-6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«Северсталь»</a:t>
            </a:r>
            <a:endParaRPr sz="12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 dirty="0">
              <a:latin typeface="Times New Roman"/>
              <a:cs typeface="Times New Roman"/>
            </a:endParaRPr>
          </a:p>
          <a:p>
            <a:pPr marL="12700" marR="548005">
              <a:lnSpc>
                <a:spcPct val="111100"/>
              </a:lnSpc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Крупнейшая на </a:t>
            </a: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тот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момент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АИИСКУЭ  в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ОАО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«Тюменьэнерго»</a:t>
            </a:r>
            <a:endParaRPr sz="12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12700" marR="413384">
              <a:lnSpc>
                <a:spcPct val="111100"/>
              </a:lnSpc>
              <a:spcBef>
                <a:spcPts val="1095"/>
              </a:spcBef>
            </a:pP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Поставка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более 120 терминалов УПК-Ц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для МЭС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Востока</a:t>
            </a:r>
            <a:endParaRPr sz="12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 marR="458470">
              <a:lnSpc>
                <a:spcPct val="111100"/>
              </a:lnSpc>
              <a:spcBef>
                <a:spcPts val="5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Начало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работ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по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внедрению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АСКУГ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для ООО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«Межрегионгаз».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2009</a:t>
            </a:r>
            <a:r>
              <a:rPr sz="1200" spc="-5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года</a:t>
            </a:r>
            <a:endParaRPr sz="1200" dirty="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АСКУГ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была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реализована в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14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 err="1" smtClean="0">
                <a:solidFill>
                  <a:srgbClr val="231F20"/>
                </a:solidFill>
                <a:latin typeface="Segoe UI"/>
                <a:cs typeface="Segoe UI"/>
              </a:rPr>
              <a:t>регионах</a:t>
            </a:r>
            <a:endParaRPr sz="1200" dirty="0">
              <a:latin typeface="Segoe UI"/>
              <a:cs typeface="Segoe U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22998" y="2532011"/>
          <a:ext cx="1188085" cy="32081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0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020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2000" b="1" spc="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2000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39395" marB="0">
                    <a:solidFill>
                      <a:srgbClr val="00569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2030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07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2003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62890" marB="0"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20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2004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48920" marB="0">
                    <a:solidFill>
                      <a:srgbClr val="00569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20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2006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39395" marB="0"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8075300" y="2599933"/>
            <a:ext cx="3548379" cy="319125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АИИС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КУЭ на подстанциях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ЕНЭС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ОАО</a:t>
            </a:r>
            <a:endParaRPr sz="1200" dirty="0">
              <a:latin typeface="Segoe UI"/>
              <a:cs typeface="Segoe UI"/>
            </a:endParaRPr>
          </a:p>
          <a:p>
            <a:pPr marL="12700" marR="64770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«ФСК ЕЭС»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по программе модернизации 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оборудования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</a:t>
            </a:r>
            <a:r>
              <a:rPr sz="12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ФСК</a:t>
            </a:r>
            <a:endParaRPr sz="12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marR="5080">
              <a:lnSpc>
                <a:spcPct val="111100"/>
              </a:lnSpc>
            </a:pP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АСКУЭ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межсистемных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межгосударственных  перетоков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электроэнергии в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Республике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Беларусь</a:t>
            </a:r>
            <a:endParaRPr sz="12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marR="5511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Первая российская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АСУ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ТП</a:t>
            </a:r>
            <a:r>
              <a:rPr sz="1200" spc="-5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электрической  подстанции на базе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ПТК </a:t>
            </a:r>
            <a:r>
              <a:rPr lang="ru-RU" sz="1200" dirty="0">
                <a:solidFill>
                  <a:srgbClr val="231F20"/>
                </a:solidFill>
                <a:latin typeface="Segoe UI"/>
                <a:cs typeface="Segoe UI"/>
              </a:rPr>
              <a:t>ПТК </a:t>
            </a:r>
            <a:r>
              <a:rPr lang="arn-CL" sz="1200" smtClean="0">
                <a:solidFill>
                  <a:srgbClr val="231F20"/>
                </a:solidFill>
                <a:latin typeface="Segoe UI"/>
                <a:cs typeface="Segoe UI"/>
              </a:rPr>
              <a:t>Redkit</a:t>
            </a:r>
            <a:r>
              <a:rPr sz="120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на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Няганьской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ГРЭС.</a:t>
            </a:r>
            <a:endParaRPr sz="12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marR="11430">
              <a:lnSpc>
                <a:spcPct val="111100"/>
              </a:lnSpc>
            </a:pP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ССПИ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ССПТИ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одной из крупнейших </a:t>
            </a:r>
            <a:r>
              <a:rPr sz="1200" spc="-5" dirty="0" err="1">
                <a:solidFill>
                  <a:srgbClr val="231F20"/>
                </a:solidFill>
                <a:latin typeface="Segoe UI"/>
                <a:cs typeface="Segoe UI"/>
              </a:rPr>
              <a:t>подстанций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  </a:t>
            </a: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Республики Б</a:t>
            </a: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ел</a:t>
            </a: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а</a:t>
            </a: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рус</a:t>
            </a: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ь</a:t>
            </a:r>
            <a:r>
              <a:rPr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ПС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330/220/110/35 кВ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Мирадино.</a:t>
            </a:r>
            <a:endParaRPr sz="1200" dirty="0">
              <a:latin typeface="Segoe UI"/>
              <a:cs typeface="Segoe U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486004" y="2532011"/>
          <a:ext cx="1188085" cy="32081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0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02043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8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2008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38760" marB="0"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205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207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2009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62890" marB="0">
                    <a:solidFill>
                      <a:srgbClr val="00569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2043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2000" b="1" spc="-3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2011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39395" marB="0"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2043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2070"/>
                        </a:spcBef>
                      </a:pP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2012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62890" marB="0">
                    <a:solidFill>
                      <a:srgbClr val="00569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72409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" dirty="0">
                <a:solidFill>
                  <a:schemeClr val="tx2"/>
                </a:solidFill>
              </a:rPr>
              <a:t>КРУПНЕЙШИЕ </a:t>
            </a:r>
            <a:r>
              <a:rPr spc="25" dirty="0">
                <a:solidFill>
                  <a:schemeClr val="tx2"/>
                </a:solidFill>
              </a:rPr>
              <a:t>РЕАЛИЗОВАННЫЕ</a:t>
            </a:r>
            <a:r>
              <a:rPr spc="245" dirty="0">
                <a:solidFill>
                  <a:schemeClr val="tx2"/>
                </a:solidFill>
              </a:rPr>
              <a:t> </a:t>
            </a:r>
            <a:r>
              <a:rPr spc="35" dirty="0">
                <a:solidFill>
                  <a:schemeClr val="tx2"/>
                </a:solidFill>
              </a:rPr>
              <a:t>ПРОЕКТЫ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12300" y="2835209"/>
            <a:ext cx="5706745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Участие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строительстве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олимпийских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объектов: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комплексное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внедрение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систем  автоматизации на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Джубгинской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ТЭС и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на подстанции 220кВ</a:t>
            </a:r>
            <a:r>
              <a:rPr sz="1200" spc="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«Псоу»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12300" y="3904600"/>
            <a:ext cx="5593715" cy="4063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Комплексные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внедрения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систем автоматизации на крупнейших генерирующих  объектах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– </a:t>
            </a: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Нижневартовск</a:t>
            </a: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ой</a:t>
            </a:r>
            <a:r>
              <a:rPr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ГРЭС, </a:t>
            </a: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Южноуральск</a:t>
            </a:r>
            <a:r>
              <a:rPr lang="ru-RU"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ой</a:t>
            </a:r>
            <a:r>
              <a:rPr sz="1200" spc="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ГРЭС-2.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2300" y="4734802"/>
            <a:ext cx="6043930" cy="91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3420">
              <a:lnSpc>
                <a:spcPct val="111100"/>
              </a:lnSpc>
              <a:spcBef>
                <a:spcPts val="100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Создание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единой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системы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АСУ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ТП </a:t>
            </a:r>
            <a:r>
              <a:rPr sz="1200" spc="-40" dirty="0">
                <a:solidFill>
                  <a:srgbClr val="231F20"/>
                </a:solidFill>
                <a:latin typeface="Segoe UI"/>
                <a:cs typeface="Segoe UI"/>
              </a:rPr>
              <a:t>ЭТО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Сакмарской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СЭС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—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первой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России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солнечной электростанции, включенной в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ЕЭС.</a:t>
            </a:r>
            <a:endParaRPr sz="1200">
              <a:latin typeface="Segoe UI"/>
              <a:cs typeface="Segoe UI"/>
            </a:endParaRPr>
          </a:p>
          <a:p>
            <a:pPr marL="12700" marR="5080">
              <a:lnSpc>
                <a:spcPct val="111100"/>
              </a:lnSpc>
              <a:spcBef>
                <a:spcPts val="565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Крупная поставка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оборудования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на энергообъекты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АО </a:t>
            </a:r>
            <a:r>
              <a:rPr sz="1200" spc="5" dirty="0">
                <a:solidFill>
                  <a:srgbClr val="231F20"/>
                </a:solidFill>
                <a:latin typeface="Segoe UI"/>
                <a:cs typeface="Segoe UI"/>
              </a:rPr>
              <a:t>«Алатау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Жарык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Компаниясы»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АО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«KEGOK» для создания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системы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АСКУЭ</a:t>
            </a:r>
            <a:r>
              <a:rPr sz="12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(Казахстан).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2998" y="2532011"/>
            <a:ext cx="1188085" cy="106997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</a:pPr>
            <a:r>
              <a:rPr sz="2000" b="1" spc="-35" dirty="0">
                <a:solidFill>
                  <a:srgbClr val="FFFFFF"/>
                </a:solidFill>
                <a:latin typeface="Segoe UI"/>
                <a:cs typeface="Segoe UI"/>
              </a:rPr>
              <a:t>2013</a:t>
            </a:r>
            <a:r>
              <a:rPr sz="20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2998" y="3601402"/>
            <a:ext cx="1188085" cy="1069975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</a:pPr>
            <a:r>
              <a:rPr sz="2000" b="1" spc="-25" dirty="0">
                <a:solidFill>
                  <a:srgbClr val="FFFFFF"/>
                </a:solidFill>
                <a:latin typeface="Segoe UI"/>
                <a:cs typeface="Segoe UI"/>
              </a:rPr>
              <a:t>2014</a:t>
            </a:r>
            <a:r>
              <a:rPr sz="20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2998" y="4670793"/>
            <a:ext cx="1188085" cy="106997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</a:pPr>
            <a:r>
              <a:rPr sz="2000" b="1" spc="-35" dirty="0">
                <a:solidFill>
                  <a:srgbClr val="FFFFFF"/>
                </a:solidFill>
                <a:latin typeface="Segoe UI"/>
                <a:cs typeface="Segoe UI"/>
              </a:rPr>
              <a:t>2015</a:t>
            </a:r>
            <a:r>
              <a:rPr sz="20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endParaRPr sz="2000">
              <a:latin typeface="Segoe UI"/>
              <a:cs typeface="Segoe U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72409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" dirty="0">
                <a:solidFill>
                  <a:schemeClr val="tx2"/>
                </a:solidFill>
              </a:rPr>
              <a:t>КРУПНЕЙШИЕ </a:t>
            </a:r>
            <a:r>
              <a:rPr spc="25" dirty="0">
                <a:solidFill>
                  <a:schemeClr val="tx2"/>
                </a:solidFill>
              </a:rPr>
              <a:t>РЕАЛИЗОВАННЫЕ</a:t>
            </a:r>
            <a:r>
              <a:rPr spc="245" dirty="0">
                <a:solidFill>
                  <a:schemeClr val="tx2"/>
                </a:solidFill>
              </a:rPr>
              <a:t> </a:t>
            </a:r>
            <a:r>
              <a:rPr spc="35" dirty="0">
                <a:solidFill>
                  <a:schemeClr val="tx2"/>
                </a:solidFill>
              </a:rPr>
              <a:t>ПРОЕКТЫ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12300" y="2655397"/>
            <a:ext cx="7523850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Комплексная автоматизация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(АСУ </a:t>
            </a:r>
            <a:r>
              <a:rPr sz="1200" spc="-45" dirty="0">
                <a:solidFill>
                  <a:srgbClr val="231F20"/>
                </a:solidFill>
                <a:latin typeface="Segoe UI"/>
                <a:cs typeface="Segoe UI"/>
              </a:rPr>
              <a:t>ЭТО,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АИИС </a:t>
            </a: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КУЭ, </a:t>
            </a:r>
            <a:r>
              <a:rPr sz="1200" spc="10" dirty="0">
                <a:solidFill>
                  <a:srgbClr val="231F20"/>
                </a:solidFill>
                <a:latin typeface="Segoe UI"/>
                <a:cs typeface="Segoe UI"/>
              </a:rPr>
              <a:t>ПА,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РАС,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САУ паровыми 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котлами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ДЕ-10)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ТЭЦ «Академическая», 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г.</a:t>
            </a:r>
            <a:r>
              <a:rPr sz="1200" spc="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Екатеринбург.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2300" y="3309345"/>
            <a:ext cx="7676250" cy="483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8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Успешно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внедрена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система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Smart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Grid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(«Умные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сети») в </a:t>
            </a:r>
            <a:r>
              <a:rPr sz="1200" spc="-15" dirty="0">
                <a:solidFill>
                  <a:srgbClr val="231F20"/>
                </a:solidFill>
                <a:latin typeface="Segoe UI"/>
                <a:cs typeface="Segoe UI"/>
              </a:rPr>
              <a:t>ОАО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«Сетевая Компания».  </a:t>
            </a:r>
            <a:endParaRPr lang="ru-RU" sz="1200" spc="-5" dirty="0" smtClean="0">
              <a:solidFill>
                <a:srgbClr val="231F20"/>
              </a:solidFill>
              <a:latin typeface="Segoe UI"/>
              <a:cs typeface="Segoe UI"/>
            </a:endParaRPr>
          </a:p>
          <a:p>
            <a:pPr marL="12700" marR="5080">
              <a:lnSpc>
                <a:spcPct val="130800"/>
              </a:lnSpc>
              <a:spcBef>
                <a:spcPts val="100"/>
              </a:spcBef>
            </a:pPr>
            <a:r>
              <a:rPr sz="12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Комплексное</a:t>
            </a:r>
            <a:r>
              <a:rPr sz="12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внедрение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систем автоматизации на Якутской</a:t>
            </a:r>
            <a:r>
              <a:rPr sz="12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ГРЭС-2.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2998" y="2532011"/>
            <a:ext cx="1188085" cy="709930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193040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1520"/>
              </a:spcBef>
            </a:pPr>
            <a:r>
              <a:rPr sz="2000" b="1" spc="-35" dirty="0">
                <a:solidFill>
                  <a:srgbClr val="FFFFFF"/>
                </a:solidFill>
                <a:latin typeface="Segoe UI"/>
                <a:cs typeface="Segoe UI"/>
              </a:rPr>
              <a:t>2016</a:t>
            </a:r>
            <a:r>
              <a:rPr sz="20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2998" y="3241776"/>
            <a:ext cx="1188085" cy="709930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193040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1520"/>
              </a:spcBef>
            </a:pPr>
            <a:r>
              <a:rPr sz="2000" b="1" spc="-45" dirty="0">
                <a:solidFill>
                  <a:srgbClr val="FFFFFF"/>
                </a:solidFill>
                <a:latin typeface="Segoe UI"/>
                <a:cs typeface="Segoe UI"/>
              </a:rPr>
              <a:t>2017</a:t>
            </a:r>
            <a:r>
              <a:rPr sz="20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2998" y="3951554"/>
            <a:ext cx="1188085" cy="2308324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</a:pPr>
            <a:r>
              <a:rPr sz="2000" b="1" spc="-25" dirty="0">
                <a:solidFill>
                  <a:srgbClr val="FFFFFF"/>
                </a:solidFill>
                <a:latin typeface="Segoe UI"/>
                <a:cs typeface="Segoe UI"/>
              </a:rPr>
              <a:t>2018</a:t>
            </a:r>
            <a:r>
              <a:rPr sz="2000" b="1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Segoe UI"/>
                <a:cs typeface="Segoe UI"/>
              </a:rPr>
              <a:t>г</a:t>
            </a:r>
            <a:r>
              <a:rPr sz="2000" b="1" spc="-70" dirty="0" smtClean="0">
                <a:solidFill>
                  <a:srgbClr val="FFFFFF"/>
                </a:solidFill>
                <a:latin typeface="Segoe UI"/>
                <a:cs typeface="Segoe UI"/>
              </a:rPr>
              <a:t>.</a:t>
            </a:r>
            <a:endParaRPr lang="ru-RU" sz="2000" b="1" spc="-70" dirty="0" smtClean="0">
              <a:solidFill>
                <a:srgbClr val="FFFFFF"/>
              </a:solidFill>
              <a:latin typeface="Segoe UI"/>
              <a:cs typeface="Segoe UI"/>
            </a:endParaRPr>
          </a:p>
          <a:p>
            <a:pPr marL="186055">
              <a:lnSpc>
                <a:spcPct val="100000"/>
              </a:lnSpc>
            </a:pPr>
            <a:endParaRPr lang="ru-RU" sz="2000" b="1" spc="-7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marL="186055">
              <a:lnSpc>
                <a:spcPct val="100000"/>
              </a:lnSpc>
            </a:pPr>
            <a:endParaRPr lang="ru-RU" sz="2000" b="1" spc="-70" dirty="0" smtClean="0">
              <a:solidFill>
                <a:srgbClr val="FFFFFF"/>
              </a:solidFill>
              <a:latin typeface="Segoe UI"/>
              <a:cs typeface="Segoe UI"/>
            </a:endParaRPr>
          </a:p>
          <a:p>
            <a:pPr marL="186055">
              <a:lnSpc>
                <a:spcPct val="100000"/>
              </a:lnSpc>
            </a:pPr>
            <a:endParaRPr lang="ru-RU" sz="2000" b="1" spc="-7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marL="186055">
              <a:lnSpc>
                <a:spcPct val="100000"/>
              </a:lnSpc>
            </a:pPr>
            <a:endParaRPr sz="2000" dirty="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2300" y="4083641"/>
            <a:ext cx="7981050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Создание АИИС КУЭ, РАС, СОТИ АССО, ПА для объектов ООО «Калининградская генерация» </a:t>
            </a:r>
            <a:r>
              <a:rPr lang="ru-RU" sz="1200" spc="-10" dirty="0" smtClean="0">
                <a:solidFill>
                  <a:srgbClr val="231F20"/>
                </a:solidFill>
                <a:latin typeface="Segoe UI"/>
                <a:cs typeface="Segoe UI"/>
              </a:rPr>
              <a:t>– Маяковской </a:t>
            </a:r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ТЭС, Талаховской ТЭС (проекты на </a:t>
            </a:r>
            <a:r>
              <a:rPr lang="ru-RU" sz="1200" spc="-10" dirty="0" err="1">
                <a:solidFill>
                  <a:srgbClr val="231F20"/>
                </a:solidFill>
                <a:latin typeface="Segoe UI"/>
                <a:cs typeface="Segoe UI"/>
              </a:rPr>
              <a:t>Прегольской</a:t>
            </a:r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 ТЭС и Приморской ТЭС – в стадии реализации</a:t>
            </a:r>
            <a:r>
              <a:rPr lang="ru-RU" sz="1200" spc="-10" dirty="0" smtClean="0">
                <a:solidFill>
                  <a:srgbClr val="231F20"/>
                </a:solidFill>
                <a:latin typeface="Segoe UI"/>
                <a:cs typeface="Segoe UI"/>
              </a:rPr>
              <a:t>).</a:t>
            </a:r>
          </a:p>
          <a:p>
            <a:endParaRPr lang="ru-RU" sz="1200" spc="-10" dirty="0">
              <a:solidFill>
                <a:srgbClr val="231F20"/>
              </a:solidFill>
              <a:latin typeface="Segoe UI"/>
              <a:cs typeface="Segoe UI"/>
            </a:endParaRPr>
          </a:p>
          <a:p>
            <a:r>
              <a:rPr lang="ru-RU" sz="1200" spc="-10" dirty="0" smtClean="0">
                <a:solidFill>
                  <a:srgbClr val="231F20"/>
                </a:solidFill>
                <a:latin typeface="Segoe UI"/>
                <a:cs typeface="Segoe UI"/>
              </a:rPr>
              <a:t>Создание </a:t>
            </a:r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систем АИИС КУЭ и АСУ ТП для СЭС «</a:t>
            </a:r>
            <a:r>
              <a:rPr lang="ru-RU" sz="1200" spc="-10" dirty="0" err="1">
                <a:solidFill>
                  <a:srgbClr val="231F20"/>
                </a:solidFill>
                <a:latin typeface="Segoe UI"/>
                <a:cs typeface="Segoe UI"/>
              </a:rPr>
              <a:t>Промстройматериалы</a:t>
            </a:r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» (ООО «</a:t>
            </a:r>
            <a:r>
              <a:rPr lang="ru-RU" sz="1200" spc="-10" dirty="0" err="1">
                <a:solidFill>
                  <a:srgbClr val="231F20"/>
                </a:solidFill>
                <a:latin typeface="Segoe UI"/>
                <a:cs typeface="Segoe UI"/>
              </a:rPr>
              <a:t>Солар</a:t>
            </a:r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 Системс</a:t>
            </a:r>
            <a:r>
              <a:rPr lang="ru-RU" sz="1200" spc="-10" dirty="0" smtClean="0">
                <a:solidFill>
                  <a:srgbClr val="231F20"/>
                </a:solidFill>
                <a:latin typeface="Segoe UI"/>
                <a:cs typeface="Segoe UI"/>
              </a:rPr>
              <a:t>») и </a:t>
            </a:r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СЭС «Енотаевка» («</a:t>
            </a:r>
            <a:r>
              <a:rPr lang="ru-RU" sz="1200" spc="-10" dirty="0" err="1">
                <a:solidFill>
                  <a:srgbClr val="231F20"/>
                </a:solidFill>
                <a:latin typeface="Segoe UI"/>
                <a:cs typeface="Segoe UI"/>
              </a:rPr>
              <a:t>Гильдемастер</a:t>
            </a:r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 групп</a:t>
            </a:r>
            <a:r>
              <a:rPr lang="ru-RU" sz="1200" spc="-10" dirty="0" smtClean="0">
                <a:solidFill>
                  <a:srgbClr val="231F20"/>
                </a:solidFill>
                <a:latin typeface="Segoe UI"/>
                <a:cs typeface="Segoe UI"/>
              </a:rPr>
              <a:t>»).</a:t>
            </a:r>
          </a:p>
          <a:p>
            <a:endParaRPr lang="ru-RU" sz="1200" spc="-10" dirty="0">
              <a:solidFill>
                <a:srgbClr val="231F20"/>
              </a:solidFill>
              <a:latin typeface="Segoe UI"/>
              <a:cs typeface="Segoe UI"/>
            </a:endParaRPr>
          </a:p>
          <a:p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Реализация АСУ ТГ «Регул» (АСКВД) на Владимирской ТЭЦ-2, </a:t>
            </a:r>
            <a:r>
              <a:rPr lang="ru-RU" sz="1200" spc="-10" dirty="0" err="1">
                <a:solidFill>
                  <a:srgbClr val="231F20"/>
                </a:solidFill>
                <a:latin typeface="Segoe UI"/>
                <a:cs typeface="Segoe UI"/>
              </a:rPr>
              <a:t>Сормовской</a:t>
            </a:r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 ТЭЦ</a:t>
            </a:r>
            <a:r>
              <a:rPr lang="ru-RU" sz="1200" spc="-10" dirty="0" smtClean="0">
                <a:solidFill>
                  <a:srgbClr val="231F20"/>
                </a:solidFill>
                <a:latin typeface="Segoe UI"/>
                <a:cs typeface="Segoe UI"/>
              </a:rPr>
              <a:t>, </a:t>
            </a:r>
            <a:r>
              <a:rPr lang="ru-RU" sz="1200" spc="-10" dirty="0" err="1" smtClean="0">
                <a:solidFill>
                  <a:srgbClr val="231F20"/>
                </a:solidFill>
                <a:latin typeface="Segoe UI"/>
                <a:cs typeface="Segoe UI"/>
              </a:rPr>
              <a:t>Новогорьковской</a:t>
            </a:r>
            <a:r>
              <a:rPr lang="ru-RU" sz="1200" spc="-10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ТЭЦ (филиалы ПАО «Т Плюс</a:t>
            </a:r>
            <a:r>
              <a:rPr lang="ru-RU" sz="1200" spc="-10" dirty="0" smtClean="0">
                <a:solidFill>
                  <a:srgbClr val="231F20"/>
                </a:solidFill>
                <a:latin typeface="Segoe UI"/>
                <a:cs typeface="Segoe UI"/>
              </a:rPr>
              <a:t>»)</a:t>
            </a:r>
          </a:p>
          <a:p>
            <a:endParaRPr lang="ru-RU" sz="1200" spc="-10" dirty="0">
              <a:solidFill>
                <a:srgbClr val="231F20"/>
              </a:solidFill>
              <a:latin typeface="Segoe UI"/>
              <a:cs typeface="Segoe UI"/>
            </a:endParaRPr>
          </a:p>
          <a:p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Внедрение кольцевой схемы по ВОЛС с резервированием в рамках проекта «</a:t>
            </a:r>
            <a:r>
              <a:rPr lang="ru-RU" sz="1200" spc="-10" dirty="0" smtClean="0">
                <a:solidFill>
                  <a:srgbClr val="231F20"/>
                </a:solidFill>
                <a:latin typeface="Segoe UI"/>
                <a:cs typeface="Segoe UI"/>
              </a:rPr>
              <a:t>Реконструкция энергосистемы </a:t>
            </a:r>
            <a:r>
              <a:rPr lang="ru-RU" sz="1200" spc="-10" dirty="0">
                <a:solidFill>
                  <a:srgbClr val="231F20"/>
                </a:solidFill>
                <a:latin typeface="Segoe UI"/>
                <a:cs typeface="Segoe UI"/>
              </a:rPr>
              <a:t>Калининградской области»</a:t>
            </a:r>
            <a:endParaRPr sz="1200" spc="-10" dirty="0">
              <a:solidFill>
                <a:srgbClr val="231F20"/>
              </a:solidFill>
              <a:latin typeface="Segoe UI"/>
              <a:cs typeface="Segoe UI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29014"/>
            <a:ext cx="1062355" cy="2846705"/>
          </a:xfrm>
          <a:custGeom>
            <a:avLst/>
            <a:gdLst/>
            <a:ahLst/>
            <a:cxnLst/>
            <a:rect l="l" t="t" r="r" b="b"/>
            <a:pathLst>
              <a:path w="1062355" h="2846704">
                <a:moveTo>
                  <a:pt x="0" y="2846641"/>
                </a:moveTo>
                <a:lnTo>
                  <a:pt x="1061999" y="2846641"/>
                </a:lnTo>
                <a:lnTo>
                  <a:pt x="1061999" y="0"/>
                </a:lnTo>
                <a:lnTo>
                  <a:pt x="0" y="0"/>
                </a:lnTo>
                <a:lnTo>
                  <a:pt x="0" y="2846641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9299" y="3674878"/>
            <a:ext cx="2124710" cy="1294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1400" spc="-30" dirty="0">
                <a:solidFill>
                  <a:srgbClr val="231F20"/>
                </a:solidFill>
                <a:latin typeface="Segoe UI"/>
                <a:cs typeface="Segoe UI"/>
              </a:rPr>
              <a:t>620102, </a:t>
            </a:r>
            <a:r>
              <a:rPr sz="1400" spc="-70" dirty="0">
                <a:solidFill>
                  <a:srgbClr val="231F20"/>
                </a:solidFill>
                <a:latin typeface="Segoe UI"/>
                <a:cs typeface="Segoe UI"/>
              </a:rPr>
              <a:t>г. </a:t>
            </a: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Екатеринбург,  </a:t>
            </a:r>
            <a:r>
              <a:rPr sz="1400" spc="-35" dirty="0">
                <a:solidFill>
                  <a:srgbClr val="231F20"/>
                </a:solidFill>
                <a:latin typeface="Segoe UI"/>
                <a:cs typeface="Segoe UI"/>
              </a:rPr>
              <a:t>ул.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Волгоградская,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194а,  ООО</a:t>
            </a:r>
            <a:r>
              <a:rPr sz="1400" spc="-4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«Прософт-Системы»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b="1" dirty="0">
                <a:solidFill>
                  <a:srgbClr val="231F20"/>
                </a:solidFill>
                <a:latin typeface="Segoe UI Semibold"/>
                <a:cs typeface="Segoe UI Semibold"/>
              </a:rPr>
              <a:t>prosoftsystems.ru</a:t>
            </a:r>
            <a:endParaRPr sz="1700">
              <a:latin typeface="Segoe UI Semibold"/>
              <a:cs typeface="Segoe UI 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02000" y="3628914"/>
            <a:ext cx="906780" cy="7696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>
              <a:lnSpc>
                <a:spcPts val="2850"/>
              </a:lnSpc>
              <a:spcBef>
                <a:spcPts val="70"/>
              </a:spcBef>
            </a:pPr>
            <a:r>
              <a:rPr sz="2350" spc="-35" dirty="0">
                <a:solidFill>
                  <a:srgbClr val="4E5A8C"/>
                </a:solidFill>
                <a:latin typeface="Minion Pro"/>
                <a:cs typeface="Minion Pro"/>
              </a:rPr>
              <a:t>Б</a:t>
            </a:r>
            <a:r>
              <a:rPr sz="2350" spc="-95" dirty="0">
                <a:solidFill>
                  <a:srgbClr val="4E5A8C"/>
                </a:solidFill>
                <a:latin typeface="Minion Pro"/>
                <a:cs typeface="Minion Pro"/>
              </a:rPr>
              <a:t>У</a:t>
            </a:r>
            <a:r>
              <a:rPr sz="2350" spc="10" dirty="0">
                <a:solidFill>
                  <a:srgbClr val="4E5A8C"/>
                </a:solidFill>
                <a:latin typeface="Minion Pro"/>
                <a:cs typeface="Minion Pro"/>
              </a:rPr>
              <a:t>ДЕТ  </a:t>
            </a:r>
            <a:r>
              <a:rPr sz="2350" spc="25" dirty="0">
                <a:solidFill>
                  <a:srgbClr val="4E5A8C"/>
                </a:solidFill>
                <a:latin typeface="Minion Pro"/>
                <a:cs typeface="Minion Pro"/>
              </a:rPr>
              <a:t>ФОТО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28007" y="2529014"/>
            <a:ext cx="7776006" cy="28466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678" y="2783446"/>
            <a:ext cx="1313071" cy="49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17017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spc="-15" dirty="0">
                <a:latin typeface="Segoe UI Semilight"/>
                <a:cs typeface="Segoe UI Semilight"/>
              </a:rPr>
              <a:t>СТРУКТУРА</a:t>
            </a:r>
            <a:r>
              <a:rPr sz="1800" b="0" spc="-10" dirty="0">
                <a:latin typeface="Segoe UI Semilight"/>
                <a:cs typeface="Segoe UI Semilight"/>
              </a:rPr>
              <a:t> </a:t>
            </a:r>
            <a:r>
              <a:rPr sz="1800" b="0" spc="-40" dirty="0">
                <a:latin typeface="Segoe UI Semilight"/>
                <a:cs typeface="Segoe UI Semilight"/>
              </a:rPr>
              <a:t>КОМПАНИИ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-45" dirty="0">
                <a:solidFill>
                  <a:schemeClr val="tx2"/>
                </a:solidFill>
              </a:rPr>
              <a:t>НАПРАВЛЕНИЯ</a:t>
            </a:r>
            <a:r>
              <a:rPr spc="-60" dirty="0">
                <a:solidFill>
                  <a:schemeClr val="tx2"/>
                </a:solidFill>
              </a:rPr>
              <a:t> </a:t>
            </a:r>
            <a:r>
              <a:rPr spc="-30" dirty="0">
                <a:solidFill>
                  <a:schemeClr val="tx2"/>
                </a:solidFill>
              </a:rPr>
              <a:t>ДЕЯТЕЛЬНОСТИ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86775"/>
              </p:ext>
            </p:extLst>
          </p:nvPr>
        </p:nvGraphicFramePr>
        <p:xfrm>
          <a:off x="540004" y="2538006"/>
          <a:ext cx="6804659" cy="37816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953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091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53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BCBE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950" dirty="0">
                        <a:latin typeface="Times New Roman"/>
                        <a:cs typeface="Times New Roman"/>
                      </a:endParaRPr>
                    </a:p>
                    <a:p>
                      <a:pPr marL="266700" marR="281305">
                        <a:lnSpc>
                          <a:spcPct val="100000"/>
                        </a:lnSpc>
                      </a:pPr>
                      <a:r>
                        <a:rPr sz="1200" b="1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Разработка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и </a:t>
                      </a:r>
                      <a:r>
                        <a:rPr sz="1200" b="1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производство  приборов, 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ПО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и</a:t>
                      </a:r>
                      <a:r>
                        <a:rPr sz="1200" b="1" spc="1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систем</a:t>
                      </a:r>
                      <a:endParaRPr sz="1200" dirty="0">
                        <a:latin typeface="Segoe UI"/>
                        <a:cs typeface="Segoe UI"/>
                      </a:endParaRPr>
                    </a:p>
                  </a:txBody>
                  <a:tcPr marL="0" marR="0" marT="3810" marB="0">
                    <a:solidFill>
                      <a:srgbClr val="00569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253365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200" b="1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Системная</a:t>
                      </a:r>
                      <a:r>
                        <a:rPr sz="1200" b="1" spc="5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b="1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интеграция</a:t>
                      </a:r>
                      <a:endParaRPr sz="1200" dirty="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96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7081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Электроэнергетика</a:t>
                      </a:r>
                      <a:endParaRPr sz="1200" dirty="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solidFill>
                      <a:srgbClr val="053B5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495300" indent="-228600">
                        <a:lnSpc>
                          <a:spcPct val="100000"/>
                        </a:lnSpc>
                        <a:spcBef>
                          <a:spcPts val="1235"/>
                        </a:spcBef>
                        <a:buChar char="•"/>
                        <a:tabLst>
                          <a:tab pos="495300" algn="l"/>
                          <a:tab pos="495934" algn="l"/>
                        </a:tabLst>
                      </a:pPr>
                      <a:r>
                        <a:rPr sz="1200" spc="-15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Автоматизация</a:t>
                      </a:r>
                      <a:endParaRPr sz="1200" dirty="0">
                        <a:latin typeface="Segoe UI"/>
                        <a:cs typeface="Segoe UI"/>
                      </a:endParaRPr>
                    </a:p>
                    <a:p>
                      <a:pPr marL="495300" indent="-228600">
                        <a:lnSpc>
                          <a:spcPct val="100000"/>
                        </a:lnSpc>
                        <a:spcBef>
                          <a:spcPts val="240"/>
                        </a:spcBef>
                        <a:buChar char="•"/>
                        <a:tabLst>
                          <a:tab pos="495300" algn="l"/>
                          <a:tab pos="495934" algn="l"/>
                        </a:tabLst>
                      </a:pPr>
                      <a:r>
                        <a:rPr sz="12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Релейная защита </a:t>
                      </a:r>
                      <a:r>
                        <a:rPr sz="120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и </a:t>
                      </a:r>
                      <a:r>
                        <a:rPr sz="12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противоаварийная</a:t>
                      </a:r>
                      <a:r>
                        <a:rPr sz="1200" spc="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автоматика</a:t>
                      </a:r>
                      <a:endParaRPr sz="1200" dirty="0">
                        <a:latin typeface="Segoe UI"/>
                        <a:cs typeface="Segoe UI"/>
                      </a:endParaRPr>
                    </a:p>
                    <a:p>
                      <a:pPr marL="495300" indent="-228600">
                        <a:lnSpc>
                          <a:spcPct val="100000"/>
                        </a:lnSpc>
                        <a:spcBef>
                          <a:spcPts val="245"/>
                        </a:spcBef>
                        <a:buChar char="•"/>
                        <a:tabLst>
                          <a:tab pos="495300" algn="l"/>
                          <a:tab pos="495934" algn="l"/>
                        </a:tabLst>
                      </a:pPr>
                      <a:r>
                        <a:rPr sz="1200" spc="-15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Учет </a:t>
                      </a:r>
                      <a:r>
                        <a:rPr sz="12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электроэнергии </a:t>
                      </a:r>
                      <a:r>
                        <a:rPr sz="120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и</a:t>
                      </a:r>
                      <a:r>
                        <a:rPr sz="1200" spc="2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энергоресурсов</a:t>
                      </a:r>
                      <a:endParaRPr sz="1200" dirty="0">
                        <a:latin typeface="Segoe UI"/>
                        <a:cs typeface="Segoe UI"/>
                      </a:endParaRPr>
                    </a:p>
                    <a:p>
                      <a:pPr>
                        <a:lnSpc>
                          <a:spcPct val="100000"/>
                        </a:lnSpc>
                        <a:buClr>
                          <a:srgbClr val="414042"/>
                        </a:buClr>
                        <a:buFont typeface="Segoe UI"/>
                        <a:buChar char="•"/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495300" indent="-228600">
                        <a:lnSpc>
                          <a:spcPct val="100000"/>
                        </a:lnSpc>
                        <a:spcBef>
                          <a:spcPts val="1225"/>
                        </a:spcBef>
                        <a:buChar char="•"/>
                        <a:tabLst>
                          <a:tab pos="495300" algn="l"/>
                          <a:tab pos="495934" algn="l"/>
                        </a:tabLst>
                      </a:pPr>
                      <a:r>
                        <a:rPr sz="1200" spc="-15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Автоматизация</a:t>
                      </a:r>
                      <a:endParaRPr sz="1200" dirty="0">
                        <a:latin typeface="Segoe UI"/>
                        <a:cs typeface="Segoe UI"/>
                      </a:endParaRPr>
                    </a:p>
                    <a:p>
                      <a:pPr marL="495300" marR="2915285" indent="-228600">
                        <a:lnSpc>
                          <a:spcPts val="1400"/>
                        </a:lnSpc>
                        <a:spcBef>
                          <a:spcPts val="325"/>
                        </a:spcBef>
                        <a:buChar char="•"/>
                        <a:tabLst>
                          <a:tab pos="495300" algn="l"/>
                          <a:tab pos="495934" algn="l"/>
                        </a:tabLst>
                      </a:pPr>
                      <a:r>
                        <a:rPr sz="1200" spc="-15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Учет </a:t>
                      </a:r>
                      <a:r>
                        <a:rPr sz="12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электроэнергии </a:t>
                      </a:r>
                      <a:r>
                        <a:rPr sz="120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и  </a:t>
                      </a:r>
                      <a:r>
                        <a:rPr sz="12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энергоресурсов</a:t>
                      </a:r>
                      <a:endParaRPr sz="1200" dirty="0">
                        <a:latin typeface="Segoe UI"/>
                        <a:cs typeface="Segoe UI"/>
                      </a:endParaRPr>
                    </a:p>
                  </a:txBody>
                  <a:tcPr marL="0" marR="0" marT="156845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40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70815" marR="586105">
                        <a:lnSpc>
                          <a:spcPct val="100000"/>
                        </a:lnSpc>
                      </a:pPr>
                      <a:r>
                        <a:rPr sz="1200" spc="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Н</a:t>
                      </a:r>
                      <a:r>
                        <a:rPr sz="1200" spc="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е</a:t>
                      </a:r>
                      <a:r>
                        <a:rPr sz="1200" spc="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фт</a:t>
                      </a:r>
                      <a:r>
                        <a:rPr sz="1200" spc="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е</a:t>
                      </a:r>
                      <a:r>
                        <a:rPr sz="1200" spc="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</a:t>
                      </a:r>
                      <a:r>
                        <a:rPr sz="1200" spc="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а</a:t>
                      </a:r>
                      <a:r>
                        <a:rPr sz="1200" spc="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з</a:t>
                      </a:r>
                      <a:r>
                        <a:rPr sz="1200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о</a:t>
                      </a:r>
                      <a:r>
                        <a:rPr sz="1200" spc="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вый  </a:t>
                      </a:r>
                      <a:r>
                        <a:rPr sz="1200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сектор</a:t>
                      </a:r>
                      <a:endParaRPr sz="1200" dirty="0">
                        <a:latin typeface="Segoe UI"/>
                        <a:cs typeface="Segoe UI"/>
                      </a:endParaRPr>
                    </a:p>
                    <a:p>
                      <a:pPr marL="17081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и</a:t>
                      </a:r>
                      <a:r>
                        <a:rPr sz="1200" spc="4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200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промышленность</a:t>
                      </a:r>
                      <a:endParaRPr sz="1200" dirty="0">
                        <a:latin typeface="Segoe UI"/>
                        <a:cs typeface="Segoe UI"/>
                      </a:endParaRPr>
                    </a:p>
                  </a:txBody>
                  <a:tcPr marL="0" marR="0" marT="1905" marB="0">
                    <a:solidFill>
                      <a:srgbClr val="005695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6845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44029">
                <a:tc>
                  <a:txBody>
                    <a:bodyPr/>
                    <a:lstStyle/>
                    <a:p>
                      <a:pPr marL="170815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Транспортное </a:t>
                      </a:r>
                      <a:br>
                        <a:rPr lang="ru-RU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</a:b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машиностроение</a:t>
                      </a:r>
                      <a:endParaRPr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L="0" marR="0" marT="190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95300" marR="2915285" indent="-228600">
                        <a:lnSpc>
                          <a:spcPts val="1400"/>
                        </a:lnSpc>
                        <a:spcBef>
                          <a:spcPts val="325"/>
                        </a:spcBef>
                        <a:buChar char="•"/>
                        <a:tabLst>
                          <a:tab pos="495300" algn="l"/>
                          <a:tab pos="495934" algn="l"/>
                        </a:tabLst>
                      </a:pPr>
                      <a:r>
                        <a:rPr lang="ru-RU" sz="1200" dirty="0" smtClean="0">
                          <a:latin typeface="Segoe UI"/>
                          <a:cs typeface="Segoe UI"/>
                        </a:rPr>
                        <a:t>Автоматизация</a:t>
                      </a:r>
                    </a:p>
                    <a:p>
                      <a:pPr marL="495300" marR="2915285" indent="-228600">
                        <a:lnSpc>
                          <a:spcPts val="1400"/>
                        </a:lnSpc>
                        <a:spcBef>
                          <a:spcPts val="325"/>
                        </a:spcBef>
                        <a:buChar char="•"/>
                        <a:tabLst>
                          <a:tab pos="495300" algn="l"/>
                          <a:tab pos="495934" algn="l"/>
                        </a:tabLst>
                      </a:pPr>
                      <a:r>
                        <a:rPr lang="ru-RU" sz="1200" dirty="0" smtClean="0">
                          <a:latin typeface="Segoe UI"/>
                          <a:cs typeface="Segoe UI"/>
                        </a:rPr>
                        <a:t>Системы безопасности</a:t>
                      </a:r>
                      <a:endParaRPr sz="1200" dirty="0">
                        <a:latin typeface="Segoe UI"/>
                        <a:cs typeface="Segoe UI"/>
                      </a:endParaRPr>
                    </a:p>
                  </a:txBody>
                  <a:tcPr marL="0" marR="0" marT="15684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5070170" y="4543221"/>
            <a:ext cx="2273935" cy="832485"/>
          </a:xfrm>
          <a:custGeom>
            <a:avLst/>
            <a:gdLst/>
            <a:ahLst/>
            <a:cxnLst/>
            <a:rect l="l" t="t" r="r" b="b"/>
            <a:pathLst>
              <a:path w="2273934" h="832485">
                <a:moveTo>
                  <a:pt x="0" y="832434"/>
                </a:moveTo>
                <a:lnTo>
                  <a:pt x="2273833" y="832434"/>
                </a:lnTo>
                <a:lnTo>
                  <a:pt x="2273833" y="0"/>
                </a:lnTo>
                <a:lnTo>
                  <a:pt x="0" y="0"/>
                </a:lnTo>
                <a:lnTo>
                  <a:pt x="0" y="832434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15997" y="2538006"/>
            <a:ext cx="3348354" cy="95440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323850">
              <a:lnSpc>
                <a:spcPct val="100000"/>
              </a:lnSpc>
              <a:spcBef>
                <a:spcPts val="1150"/>
              </a:spcBef>
            </a:pPr>
            <a:r>
              <a:rPr sz="1200" b="1" spc="25" dirty="0">
                <a:solidFill>
                  <a:srgbClr val="FFFFFF"/>
                </a:solidFill>
                <a:latin typeface="Segoe UI"/>
                <a:cs typeface="Segoe UI"/>
              </a:rPr>
              <a:t>Биометрические</a:t>
            </a:r>
            <a:r>
              <a:rPr sz="1200" b="1" spc="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b="1" spc="20" dirty="0">
                <a:solidFill>
                  <a:srgbClr val="FFFFFF"/>
                </a:solidFill>
                <a:latin typeface="Segoe UI"/>
                <a:cs typeface="Segoe UI"/>
              </a:rPr>
              <a:t>технологии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15997" y="3492004"/>
            <a:ext cx="3348354" cy="1884045"/>
          </a:xfrm>
          <a:prstGeom prst="rect">
            <a:avLst/>
          </a:prstGeom>
          <a:solidFill>
            <a:srgbClr val="BCBEC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525145" marR="371475" indent="-228600">
              <a:lnSpc>
                <a:spcPct val="100000"/>
              </a:lnSpc>
              <a:spcBef>
                <a:spcPts val="1075"/>
              </a:spcBef>
              <a:buChar char="•"/>
              <a:tabLst>
                <a:tab pos="525145" algn="l"/>
                <a:tab pos="525780" algn="l"/>
              </a:tabLst>
            </a:pPr>
            <a:r>
              <a:rPr sz="1200" spc="-10" dirty="0">
                <a:solidFill>
                  <a:srgbClr val="343638"/>
                </a:solidFill>
                <a:latin typeface="Segoe UI"/>
                <a:cs typeface="Segoe UI"/>
              </a:rPr>
              <a:t>Разработка </a:t>
            </a:r>
            <a:r>
              <a:rPr sz="1200" dirty="0">
                <a:solidFill>
                  <a:srgbClr val="343638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343638"/>
                </a:solidFill>
                <a:latin typeface="Segoe UI"/>
                <a:cs typeface="Segoe UI"/>
              </a:rPr>
              <a:t>производство </a:t>
            </a:r>
            <a:r>
              <a:rPr sz="1200" spc="-5" dirty="0">
                <a:solidFill>
                  <a:srgbClr val="343638"/>
                </a:solidFill>
                <a:latin typeface="Segoe UI"/>
                <a:cs typeface="Segoe UI"/>
              </a:rPr>
              <a:t>систем  </a:t>
            </a:r>
            <a:r>
              <a:rPr sz="1200" spc="-15" dirty="0">
                <a:solidFill>
                  <a:srgbClr val="343638"/>
                </a:solidFill>
                <a:latin typeface="Segoe UI"/>
                <a:cs typeface="Segoe UI"/>
              </a:rPr>
              <a:t>идентификации:</a:t>
            </a:r>
            <a:endParaRPr sz="1200" dirty="0">
              <a:latin typeface="Segoe UI"/>
              <a:cs typeface="Segoe UI"/>
            </a:endParaRPr>
          </a:p>
          <a:p>
            <a:pPr marL="687705" lvl="1" indent="-102870">
              <a:lnSpc>
                <a:spcPct val="100000"/>
              </a:lnSpc>
              <a:spcBef>
                <a:spcPts val="285"/>
              </a:spcBef>
              <a:buChar char="-"/>
              <a:tabLst>
                <a:tab pos="688340" algn="l"/>
              </a:tabLst>
            </a:pPr>
            <a:r>
              <a:rPr sz="1200" spc="-5" dirty="0">
                <a:solidFill>
                  <a:srgbClr val="343638"/>
                </a:solidFill>
                <a:latin typeface="Segoe UI"/>
                <a:cs typeface="Segoe UI"/>
              </a:rPr>
              <a:t>по </a:t>
            </a:r>
            <a:r>
              <a:rPr sz="1200" spc="-10" dirty="0">
                <a:solidFill>
                  <a:srgbClr val="343638"/>
                </a:solidFill>
                <a:latin typeface="Segoe UI"/>
                <a:cs typeface="Segoe UI"/>
              </a:rPr>
              <a:t>отпечаткам пальцев</a:t>
            </a:r>
            <a:endParaRPr sz="1200" dirty="0">
              <a:latin typeface="Segoe UI"/>
              <a:cs typeface="Segoe UI"/>
            </a:endParaRPr>
          </a:p>
          <a:p>
            <a:pPr marL="687705" lvl="1" indent="-102870">
              <a:lnSpc>
                <a:spcPct val="100000"/>
              </a:lnSpc>
              <a:spcBef>
                <a:spcPts val="285"/>
              </a:spcBef>
              <a:buChar char="-"/>
              <a:tabLst>
                <a:tab pos="688340" algn="l"/>
              </a:tabLst>
            </a:pPr>
            <a:r>
              <a:rPr sz="1200" spc="-5" dirty="0">
                <a:solidFill>
                  <a:srgbClr val="343638"/>
                </a:solidFill>
                <a:latin typeface="Segoe UI"/>
                <a:cs typeface="Segoe UI"/>
              </a:rPr>
              <a:t>по </a:t>
            </a:r>
            <a:r>
              <a:rPr sz="1200" spc="-10" dirty="0">
                <a:solidFill>
                  <a:srgbClr val="343638"/>
                </a:solidFill>
                <a:latin typeface="Segoe UI"/>
                <a:cs typeface="Segoe UI"/>
              </a:rPr>
              <a:t>венам</a:t>
            </a:r>
            <a:r>
              <a:rPr sz="1200" spc="-5" dirty="0">
                <a:solidFill>
                  <a:srgbClr val="343638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343638"/>
                </a:solidFill>
                <a:latin typeface="Segoe UI"/>
                <a:cs typeface="Segoe UI"/>
              </a:rPr>
              <a:t>ладони</a:t>
            </a:r>
            <a:endParaRPr sz="1200" dirty="0">
              <a:latin typeface="Segoe UI"/>
              <a:cs typeface="Segoe UI"/>
            </a:endParaRPr>
          </a:p>
          <a:p>
            <a:pPr marL="525145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525145" algn="l"/>
                <a:tab pos="525780" algn="l"/>
              </a:tabLst>
            </a:pPr>
            <a:r>
              <a:rPr sz="1200" spc="-10" dirty="0">
                <a:solidFill>
                  <a:srgbClr val="343638"/>
                </a:solidFill>
                <a:latin typeface="Segoe UI"/>
                <a:cs typeface="Segoe UI"/>
              </a:rPr>
              <a:t>Разработка</a:t>
            </a:r>
            <a:r>
              <a:rPr sz="1200" spc="-5" dirty="0">
                <a:solidFill>
                  <a:srgbClr val="343638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343638"/>
                </a:solidFill>
                <a:latin typeface="Segoe UI"/>
                <a:cs typeface="Segoe UI"/>
              </a:rPr>
              <a:t>ПО</a:t>
            </a:r>
            <a:endParaRPr sz="1200" dirty="0">
              <a:latin typeface="Segoe UI"/>
              <a:cs typeface="Segoe U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473392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spc="-15" dirty="0">
                <a:latin typeface="Segoe UI Semilight"/>
                <a:cs typeface="Segoe UI Semilight"/>
              </a:rPr>
              <a:t>СТРУКТУРА</a:t>
            </a:r>
            <a:r>
              <a:rPr sz="1800" b="0" spc="-10" dirty="0">
                <a:latin typeface="Segoe UI Semilight"/>
                <a:cs typeface="Segoe UI Semilight"/>
              </a:rPr>
              <a:t> </a:t>
            </a:r>
            <a:r>
              <a:rPr sz="1800" b="0" spc="-40" dirty="0">
                <a:latin typeface="Segoe UI Semilight"/>
                <a:cs typeface="Segoe UI Semilight"/>
              </a:rPr>
              <a:t>КОМПАНИИ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-50" dirty="0">
                <a:solidFill>
                  <a:schemeClr val="tx2"/>
                </a:solidFill>
              </a:rPr>
              <a:t>ИНЖИНИРИНГОВЫЕ </a:t>
            </a:r>
            <a:r>
              <a:rPr spc="-35" dirty="0">
                <a:solidFill>
                  <a:schemeClr val="tx2"/>
                </a:solidFill>
              </a:rPr>
              <a:t>УСЛУГИ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2538006"/>
            <a:ext cx="2613025" cy="1419225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401955">
              <a:lnSpc>
                <a:spcPct val="100000"/>
              </a:lnSpc>
              <a:spcBef>
                <a:spcPts val="1680"/>
              </a:spcBef>
            </a:pPr>
            <a:r>
              <a:rPr sz="1800" spc="30" dirty="0">
                <a:solidFill>
                  <a:srgbClr val="FFFFFF"/>
                </a:solidFill>
                <a:latin typeface="Segoe UI"/>
                <a:cs typeface="Segoe UI"/>
              </a:rPr>
              <a:t>Проектирование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12898" y="2538006"/>
            <a:ext cx="3595014" cy="283764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0" y="3956824"/>
            <a:ext cx="2613025" cy="141922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518159" marR="535305" indent="22225">
              <a:lnSpc>
                <a:spcPct val="100000"/>
              </a:lnSpc>
            </a:pPr>
            <a:r>
              <a:rPr sz="1800" spc="20" dirty="0">
                <a:solidFill>
                  <a:srgbClr val="FFFFFF"/>
                </a:solidFill>
                <a:latin typeface="Segoe UI"/>
                <a:cs typeface="Segoe UI"/>
              </a:rPr>
              <a:t>Изготовление  </a:t>
            </a:r>
            <a:r>
              <a:rPr sz="1800" spc="25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1800" spc="35" dirty="0">
                <a:solidFill>
                  <a:srgbClr val="FFFFFF"/>
                </a:solidFill>
                <a:latin typeface="Segoe UI"/>
                <a:cs typeface="Segoe UI"/>
              </a:rPr>
              <a:t>б</a:t>
            </a:r>
            <a:r>
              <a:rPr sz="1800" spc="25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1800" spc="20" dirty="0">
                <a:solidFill>
                  <a:srgbClr val="FFFFFF"/>
                </a:solidFill>
                <a:latin typeface="Segoe UI"/>
                <a:cs typeface="Segoe UI"/>
              </a:rPr>
              <a:t>р</a:t>
            </a:r>
            <a:r>
              <a:rPr sz="1800" spc="-40" dirty="0">
                <a:solidFill>
                  <a:srgbClr val="FFFFFF"/>
                </a:solidFill>
                <a:latin typeface="Segoe UI"/>
                <a:cs typeface="Segoe UI"/>
              </a:rPr>
              <a:t>у</a:t>
            </a:r>
            <a:r>
              <a:rPr sz="1800" spc="15" dirty="0">
                <a:solidFill>
                  <a:srgbClr val="FFFFFF"/>
                </a:solidFill>
                <a:latin typeface="Segoe UI"/>
                <a:cs typeface="Segoe UI"/>
              </a:rPr>
              <a:t>д</a:t>
            </a:r>
            <a:r>
              <a:rPr sz="1800" spc="25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1800" spc="35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800" spc="25" dirty="0">
                <a:solidFill>
                  <a:srgbClr val="FFFFFF"/>
                </a:solidFill>
                <a:latin typeface="Segoe UI"/>
                <a:cs typeface="Segoe UI"/>
              </a:rPr>
              <a:t>а</a:t>
            </a:r>
            <a:r>
              <a:rPr sz="1800" spc="20" dirty="0">
                <a:solidFill>
                  <a:srgbClr val="FFFFFF"/>
                </a:solidFill>
                <a:latin typeface="Segoe UI"/>
                <a:cs typeface="Segoe UI"/>
              </a:rPr>
              <a:t>ни</a:t>
            </a:r>
            <a:r>
              <a:rPr sz="1800" dirty="0">
                <a:solidFill>
                  <a:srgbClr val="FFFFFF"/>
                </a:solidFill>
                <a:latin typeface="Segoe UI"/>
                <a:cs typeface="Segoe UI"/>
              </a:rPr>
              <a:t>я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30849" y="2869321"/>
            <a:ext cx="15525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solidFill>
                  <a:srgbClr val="231F20"/>
                </a:solidFill>
                <a:latin typeface="Segoe UI"/>
                <a:cs typeface="Segoe UI"/>
              </a:rPr>
              <a:t>С</a:t>
            </a:r>
            <a:r>
              <a:rPr sz="1800" spc="35" dirty="0">
                <a:solidFill>
                  <a:srgbClr val="231F20"/>
                </a:solidFill>
                <a:latin typeface="Segoe UI"/>
                <a:cs typeface="Segoe UI"/>
              </a:rPr>
              <a:t>тр</a:t>
            </a:r>
            <a:r>
              <a:rPr sz="1800" spc="25" dirty="0">
                <a:solidFill>
                  <a:srgbClr val="231F20"/>
                </a:solidFill>
                <a:latin typeface="Segoe UI"/>
                <a:cs typeface="Segoe UI"/>
              </a:rPr>
              <a:t>о</a:t>
            </a:r>
            <a:r>
              <a:rPr sz="1800" spc="35" dirty="0">
                <a:solidFill>
                  <a:srgbClr val="231F20"/>
                </a:solidFill>
                <a:latin typeface="Segoe UI"/>
                <a:cs typeface="Segoe UI"/>
              </a:rPr>
              <a:t>и</a:t>
            </a:r>
            <a:r>
              <a:rPr sz="1800" spc="20" dirty="0">
                <a:solidFill>
                  <a:srgbClr val="231F20"/>
                </a:solidFill>
                <a:latin typeface="Segoe UI"/>
                <a:cs typeface="Segoe UI"/>
              </a:rPr>
              <a:t>т</a:t>
            </a:r>
            <a:r>
              <a:rPr sz="1800" spc="45" dirty="0">
                <a:solidFill>
                  <a:srgbClr val="231F20"/>
                </a:solidFill>
                <a:latin typeface="Segoe UI"/>
                <a:cs typeface="Segoe UI"/>
              </a:rPr>
              <a:t>е</a:t>
            </a:r>
            <a:r>
              <a:rPr sz="1800" spc="20" dirty="0">
                <a:solidFill>
                  <a:srgbClr val="231F20"/>
                </a:solidFill>
                <a:latin typeface="Segoe UI"/>
                <a:cs typeface="Segoe UI"/>
              </a:rPr>
              <a:t>л</a:t>
            </a:r>
            <a:r>
              <a:rPr sz="1800" spc="10" dirty="0">
                <a:solidFill>
                  <a:srgbClr val="231F20"/>
                </a:solidFill>
                <a:latin typeface="Segoe UI"/>
                <a:cs typeface="Segoe UI"/>
              </a:rPr>
              <a:t>ь</a:t>
            </a:r>
            <a:r>
              <a:rPr sz="1800" spc="15" dirty="0">
                <a:solidFill>
                  <a:srgbClr val="231F20"/>
                </a:solidFill>
                <a:latin typeface="Segoe UI"/>
                <a:cs typeface="Segoe UI"/>
              </a:rPr>
              <a:t>н</a:t>
            </a:r>
            <a:r>
              <a:rPr sz="1800" spc="25" dirty="0">
                <a:solidFill>
                  <a:srgbClr val="231F20"/>
                </a:solidFill>
                <a:latin typeface="Segoe UI"/>
                <a:cs typeface="Segoe UI"/>
              </a:rPr>
              <a:t>ы</a:t>
            </a:r>
            <a:r>
              <a:rPr sz="1800" dirty="0">
                <a:solidFill>
                  <a:srgbClr val="231F20"/>
                </a:solidFill>
                <a:latin typeface="Segoe UI"/>
                <a:cs typeface="Segoe UI"/>
              </a:rPr>
              <a:t>е  и </a:t>
            </a:r>
            <a:r>
              <a:rPr sz="1800" spc="30" dirty="0">
                <a:solidFill>
                  <a:srgbClr val="231F20"/>
                </a:solidFill>
                <a:latin typeface="Segoe UI"/>
                <a:cs typeface="Segoe UI"/>
              </a:rPr>
              <a:t>монтажные  </a:t>
            </a:r>
            <a:r>
              <a:rPr sz="1800" spc="25" dirty="0">
                <a:solidFill>
                  <a:srgbClr val="231F20"/>
                </a:solidFill>
                <a:latin typeface="Segoe UI"/>
                <a:cs typeface="Segoe UI"/>
              </a:rPr>
              <a:t>работы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07912" y="3956824"/>
            <a:ext cx="2998470" cy="1419225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101725" marR="513080" indent="-581660">
              <a:lnSpc>
                <a:spcPct val="100000"/>
              </a:lnSpc>
            </a:pPr>
            <a:r>
              <a:rPr sz="1800" spc="15" dirty="0">
                <a:solidFill>
                  <a:srgbClr val="FFFFFF"/>
                </a:solidFill>
                <a:latin typeface="Segoe UI"/>
                <a:cs typeface="Segoe UI"/>
              </a:rPr>
              <a:t>Пусконаладочные  </a:t>
            </a:r>
            <a:r>
              <a:rPr sz="1800" spc="25" dirty="0">
                <a:solidFill>
                  <a:srgbClr val="FFFFFF"/>
                </a:solidFill>
                <a:latin typeface="Segoe UI"/>
                <a:cs typeface="Segoe UI"/>
              </a:rPr>
              <a:t>работы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05950" y="3956824"/>
            <a:ext cx="2998470" cy="1419225"/>
          </a:xfrm>
          <a:prstGeom prst="rect">
            <a:avLst/>
          </a:prstGeom>
          <a:solidFill>
            <a:srgbClr val="BCBEC0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151890" marR="519430" indent="-620395">
              <a:lnSpc>
                <a:spcPct val="100000"/>
              </a:lnSpc>
            </a:pPr>
            <a:r>
              <a:rPr sz="1800" spc="15" dirty="0">
                <a:solidFill>
                  <a:srgbClr val="231F20"/>
                </a:solidFill>
                <a:latin typeface="Segoe UI"/>
                <a:cs typeface="Segoe UI"/>
              </a:rPr>
              <a:t>М</a:t>
            </a:r>
            <a:r>
              <a:rPr sz="1800" spc="40" dirty="0">
                <a:solidFill>
                  <a:srgbClr val="231F20"/>
                </a:solidFill>
                <a:latin typeface="Segoe UI"/>
                <a:cs typeface="Segoe UI"/>
              </a:rPr>
              <a:t>е</a:t>
            </a:r>
            <a:r>
              <a:rPr sz="1800" spc="35" dirty="0">
                <a:solidFill>
                  <a:srgbClr val="231F20"/>
                </a:solidFill>
                <a:latin typeface="Segoe UI"/>
                <a:cs typeface="Segoe UI"/>
              </a:rPr>
              <a:t>тр</a:t>
            </a:r>
            <a:r>
              <a:rPr sz="1800" spc="25" dirty="0">
                <a:solidFill>
                  <a:srgbClr val="231F20"/>
                </a:solidFill>
                <a:latin typeface="Segoe UI"/>
                <a:cs typeface="Segoe UI"/>
              </a:rPr>
              <a:t>олог</a:t>
            </a:r>
            <a:r>
              <a:rPr sz="1800" spc="-5" dirty="0">
                <a:solidFill>
                  <a:srgbClr val="231F20"/>
                </a:solidFill>
                <a:latin typeface="Segoe UI"/>
                <a:cs typeface="Segoe UI"/>
              </a:rPr>
              <a:t>и</a:t>
            </a:r>
            <a:r>
              <a:rPr sz="1800" spc="25" dirty="0">
                <a:solidFill>
                  <a:srgbClr val="231F20"/>
                </a:solidFill>
                <a:latin typeface="Segoe UI"/>
                <a:cs typeface="Segoe UI"/>
              </a:rPr>
              <a:t>ч</a:t>
            </a:r>
            <a:r>
              <a:rPr sz="1800" spc="40" dirty="0">
                <a:solidFill>
                  <a:srgbClr val="231F20"/>
                </a:solidFill>
                <a:latin typeface="Segoe UI"/>
                <a:cs typeface="Segoe UI"/>
              </a:rPr>
              <a:t>е</a:t>
            </a:r>
            <a:r>
              <a:rPr sz="1800" spc="10" dirty="0">
                <a:solidFill>
                  <a:srgbClr val="231F20"/>
                </a:solidFill>
                <a:latin typeface="Segoe UI"/>
                <a:cs typeface="Segoe UI"/>
              </a:rPr>
              <a:t>с</a:t>
            </a:r>
            <a:r>
              <a:rPr sz="1800" spc="45" dirty="0">
                <a:solidFill>
                  <a:srgbClr val="231F20"/>
                </a:solidFill>
                <a:latin typeface="Segoe UI"/>
                <a:cs typeface="Segoe UI"/>
              </a:rPr>
              <a:t>к</a:t>
            </a:r>
            <a:r>
              <a:rPr sz="1800" spc="25" dirty="0">
                <a:solidFill>
                  <a:srgbClr val="231F20"/>
                </a:solidFill>
                <a:latin typeface="Segoe UI"/>
                <a:cs typeface="Segoe UI"/>
              </a:rPr>
              <a:t>ие  </a:t>
            </a:r>
            <a:r>
              <a:rPr sz="1800" spc="30" dirty="0">
                <a:solidFill>
                  <a:srgbClr val="231F20"/>
                </a:solidFill>
                <a:latin typeface="Segoe UI"/>
                <a:cs typeface="Segoe UI"/>
              </a:rPr>
              <a:t>услуги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05950" y="2538006"/>
            <a:ext cx="2998470" cy="141922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648335" marR="354965" indent="-285115">
              <a:lnSpc>
                <a:spcPct val="100000"/>
              </a:lnSpc>
            </a:pPr>
            <a:r>
              <a:rPr sz="1800" spc="25" dirty="0">
                <a:solidFill>
                  <a:srgbClr val="FFFFFF"/>
                </a:solidFill>
                <a:latin typeface="Segoe UI"/>
                <a:cs typeface="Segoe UI"/>
              </a:rPr>
              <a:t>Сдача </a:t>
            </a:r>
            <a:r>
              <a:rPr sz="1800" spc="15" dirty="0">
                <a:solidFill>
                  <a:srgbClr val="FFFFFF"/>
                </a:solidFill>
                <a:latin typeface="Segoe UI"/>
                <a:cs typeface="Segoe UI"/>
              </a:rPr>
              <a:t>оборудования  </a:t>
            </a:r>
            <a:r>
              <a:rPr sz="1800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800" spc="7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Segoe UI"/>
                <a:cs typeface="Segoe UI"/>
              </a:rPr>
              <a:t>эксплуатацию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841946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dirty="0">
                <a:latin typeface="Segoe UI Semilight"/>
                <a:cs typeface="Segoe UI Semilight"/>
              </a:rPr>
              <a:t>О</a:t>
            </a:r>
            <a:r>
              <a:rPr sz="1800" b="0" spc="80" dirty="0">
                <a:latin typeface="Segoe UI Semilight"/>
                <a:cs typeface="Segoe UI Semilight"/>
              </a:rPr>
              <a:t> </a:t>
            </a:r>
            <a:r>
              <a:rPr sz="1800" b="0" spc="5" dirty="0">
                <a:latin typeface="Segoe UI Semilight"/>
                <a:cs typeface="Segoe UI Semilight"/>
              </a:rPr>
              <a:t>НАС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25" dirty="0">
                <a:solidFill>
                  <a:schemeClr val="tx2"/>
                </a:solidFill>
              </a:rPr>
              <a:t>ЧЛЕНСТВО </a:t>
            </a:r>
            <a:r>
              <a:rPr dirty="0">
                <a:solidFill>
                  <a:schemeClr val="tx2"/>
                </a:solidFill>
              </a:rPr>
              <a:t>В </a:t>
            </a:r>
            <a:r>
              <a:rPr spc="35" dirty="0">
                <a:solidFill>
                  <a:schemeClr val="tx2"/>
                </a:solidFill>
              </a:rPr>
              <a:t>МЕЖДУНАРОДНЫХ</a:t>
            </a:r>
            <a:r>
              <a:rPr spc="285" dirty="0">
                <a:solidFill>
                  <a:schemeClr val="tx2"/>
                </a:solidFill>
              </a:rPr>
              <a:t> </a:t>
            </a:r>
            <a:r>
              <a:rPr spc="5" dirty="0">
                <a:solidFill>
                  <a:schemeClr val="tx2"/>
                </a:solidFill>
              </a:rPr>
              <a:t>ОРГАНИЗАЦИЯХ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300" y="2432135"/>
            <a:ext cx="47275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Компания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«Прософт–Системы» является членом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международных 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организаций,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поддерживающих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открытые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технологии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стандарты, 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регулярно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участвует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международных</a:t>
            </a:r>
            <a:r>
              <a:rPr sz="1200" spc="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выставках.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0004" y="4199306"/>
            <a:ext cx="1470101" cy="109400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48010" y="4612881"/>
            <a:ext cx="1585465" cy="35790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75861" y="4546715"/>
            <a:ext cx="1306384" cy="48534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935999" y="3646914"/>
            <a:ext cx="906780" cy="7696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>
              <a:lnSpc>
                <a:spcPts val="2850"/>
              </a:lnSpc>
              <a:spcBef>
                <a:spcPts val="70"/>
              </a:spcBef>
            </a:pPr>
            <a:r>
              <a:rPr sz="2350" spc="-35" dirty="0">
                <a:solidFill>
                  <a:srgbClr val="4E5A8C"/>
                </a:solidFill>
                <a:latin typeface="Minion Pro"/>
                <a:cs typeface="Minion Pro"/>
              </a:rPr>
              <a:t>Б</a:t>
            </a:r>
            <a:r>
              <a:rPr sz="2350" spc="-95" dirty="0">
                <a:solidFill>
                  <a:srgbClr val="4E5A8C"/>
                </a:solidFill>
                <a:latin typeface="Minion Pro"/>
                <a:cs typeface="Minion Pro"/>
              </a:rPr>
              <a:t>У</a:t>
            </a:r>
            <a:r>
              <a:rPr sz="2350" spc="10" dirty="0">
                <a:solidFill>
                  <a:srgbClr val="4E5A8C"/>
                </a:solidFill>
                <a:latin typeface="Minion Pro"/>
                <a:cs typeface="Minion Pro"/>
              </a:rPr>
              <a:t>ДЕТ  </a:t>
            </a:r>
            <a:r>
              <a:rPr sz="2350" spc="25" dirty="0">
                <a:solidFill>
                  <a:srgbClr val="4E5A8C"/>
                </a:solidFill>
                <a:latin typeface="Minion Pro"/>
                <a:cs typeface="Minion Pro"/>
              </a:rPr>
              <a:t>ФОТО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21999" y="2531999"/>
            <a:ext cx="4841998" cy="2831998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1047031"/>
            <a:ext cx="696214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dirty="0">
                <a:solidFill>
                  <a:srgbClr val="414042"/>
                </a:solidFill>
                <a:latin typeface="Segoe UI Semilight"/>
                <a:cs typeface="Segoe UI Semilight"/>
              </a:rPr>
              <a:t>О</a:t>
            </a:r>
            <a:r>
              <a:rPr sz="1800" b="0" spc="-10" dirty="0">
                <a:solidFill>
                  <a:srgbClr val="414042"/>
                </a:solidFill>
                <a:latin typeface="Segoe UI Semilight"/>
                <a:cs typeface="Segoe UI Semilight"/>
              </a:rPr>
              <a:t> </a:t>
            </a:r>
            <a:r>
              <a:rPr sz="1800" b="0" spc="-25" dirty="0">
                <a:solidFill>
                  <a:srgbClr val="414042"/>
                </a:solidFill>
                <a:latin typeface="Segoe UI Semilight"/>
                <a:cs typeface="Segoe UI Semilight"/>
              </a:rPr>
              <a:t>НАС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600" b="1" spc="-50" dirty="0">
                <a:solidFill>
                  <a:schemeClr val="tx2"/>
                </a:solidFill>
                <a:latin typeface="Segoe UI"/>
                <a:cs typeface="Segoe UI"/>
              </a:rPr>
              <a:t>РАСПРЕДЕЛЕНИЕ </a:t>
            </a:r>
            <a:r>
              <a:rPr sz="2600" b="1" spc="-75" dirty="0">
                <a:solidFill>
                  <a:schemeClr val="tx2"/>
                </a:solidFill>
                <a:latin typeface="Segoe UI"/>
                <a:cs typeface="Segoe UI"/>
              </a:rPr>
              <a:t>ДОХОДОВ </a:t>
            </a:r>
            <a:r>
              <a:rPr sz="2600" b="1" spc="-25" dirty="0">
                <a:solidFill>
                  <a:schemeClr val="tx2"/>
                </a:solidFill>
                <a:latin typeface="Segoe UI"/>
                <a:cs typeface="Segoe UI"/>
              </a:rPr>
              <a:t>ПО</a:t>
            </a:r>
            <a:r>
              <a:rPr sz="2600" b="1" spc="70" dirty="0">
                <a:solidFill>
                  <a:schemeClr val="tx2"/>
                </a:solidFill>
                <a:latin typeface="Segoe UI"/>
                <a:cs typeface="Segoe UI"/>
              </a:rPr>
              <a:t> </a:t>
            </a:r>
            <a:r>
              <a:rPr sz="2600" b="1" spc="-55" dirty="0">
                <a:solidFill>
                  <a:schemeClr val="tx2"/>
                </a:solidFill>
                <a:latin typeface="Segoe UI"/>
                <a:cs typeface="Segoe UI"/>
              </a:rPr>
              <a:t>ОТРАСЛЯМ</a:t>
            </a:r>
            <a:endParaRPr sz="2600" dirty="0">
              <a:solidFill>
                <a:schemeClr val="tx2"/>
              </a:solidFill>
              <a:latin typeface="Segoe UI"/>
              <a:cs typeface="Segoe U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29597" y="2529001"/>
            <a:ext cx="2033905" cy="2847340"/>
          </a:xfrm>
          <a:custGeom>
            <a:avLst/>
            <a:gdLst/>
            <a:ahLst/>
            <a:cxnLst/>
            <a:rect l="l" t="t" r="r" b="b"/>
            <a:pathLst>
              <a:path w="2033904" h="2847340">
                <a:moveTo>
                  <a:pt x="0" y="2846997"/>
                </a:moveTo>
                <a:lnTo>
                  <a:pt x="2033562" y="2846997"/>
                </a:lnTo>
                <a:lnTo>
                  <a:pt x="2033562" y="0"/>
                </a:lnTo>
                <a:lnTo>
                  <a:pt x="0" y="0"/>
                </a:lnTo>
                <a:lnTo>
                  <a:pt x="0" y="2846997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004" y="2529001"/>
            <a:ext cx="6176645" cy="2847340"/>
          </a:xfrm>
          <a:custGeom>
            <a:avLst/>
            <a:gdLst/>
            <a:ahLst/>
            <a:cxnLst/>
            <a:rect l="l" t="t" r="r" b="b"/>
            <a:pathLst>
              <a:path w="6176645" h="2847340">
                <a:moveTo>
                  <a:pt x="0" y="2846997"/>
                </a:moveTo>
                <a:lnTo>
                  <a:pt x="6176187" y="2846997"/>
                </a:lnTo>
                <a:lnTo>
                  <a:pt x="6176187" y="0"/>
                </a:lnTo>
                <a:lnTo>
                  <a:pt x="0" y="0"/>
                </a:lnTo>
                <a:lnTo>
                  <a:pt x="0" y="2846997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759950" y="4263528"/>
            <a:ext cx="2209800" cy="955133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2750" b="1" spc="20" dirty="0">
                <a:solidFill>
                  <a:srgbClr val="FFFFFF"/>
                </a:solidFill>
                <a:latin typeface="Segoe UI"/>
                <a:cs typeface="Segoe UI"/>
              </a:rPr>
              <a:t>10%</a:t>
            </a:r>
            <a:endParaRPr sz="2750" dirty="0">
              <a:latin typeface="Segoe UI"/>
              <a:cs typeface="Segoe UI"/>
            </a:endParaRPr>
          </a:p>
          <a:p>
            <a:pPr marL="12700" marR="5080">
              <a:lnSpc>
                <a:spcPct val="127099"/>
              </a:lnSpc>
              <a:spcBef>
                <a:spcPts val="65"/>
              </a:spcBef>
            </a:pPr>
            <a:r>
              <a:rPr sz="900" spc="25" dirty="0" err="1">
                <a:solidFill>
                  <a:srgbClr val="FFFFFF"/>
                </a:solidFill>
                <a:latin typeface="Segoe UI"/>
                <a:cs typeface="Segoe UI"/>
              </a:rPr>
              <a:t>металлургическая</a:t>
            </a:r>
            <a:r>
              <a:rPr sz="9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endParaRPr lang="ru-RU" sz="900" spc="25" dirty="0" smtClean="0">
              <a:solidFill>
                <a:srgbClr val="FFFFFF"/>
              </a:solidFill>
              <a:latin typeface="Segoe UI"/>
              <a:cs typeface="Segoe UI"/>
            </a:endParaRPr>
          </a:p>
          <a:p>
            <a:pPr marL="12700" marR="5080">
              <a:lnSpc>
                <a:spcPct val="127099"/>
              </a:lnSpc>
              <a:spcBef>
                <a:spcPts val="65"/>
              </a:spcBef>
            </a:pPr>
            <a:r>
              <a:rPr sz="900" dirty="0" smtClean="0">
                <a:solidFill>
                  <a:srgbClr val="FFFFFF"/>
                </a:solidFill>
                <a:latin typeface="Segoe UI"/>
                <a:cs typeface="Segoe UI"/>
              </a:rPr>
              <a:t>и </a:t>
            </a:r>
            <a:r>
              <a:rPr sz="900" spc="25" dirty="0" err="1" smtClean="0">
                <a:solidFill>
                  <a:srgbClr val="FFFFFF"/>
                </a:solidFill>
                <a:latin typeface="Segoe UI"/>
                <a:cs typeface="Segoe UI"/>
              </a:rPr>
              <a:t>др</a:t>
            </a:r>
            <a:r>
              <a:rPr lang="ru-RU" sz="900" spc="25" dirty="0" smtClean="0">
                <a:solidFill>
                  <a:srgbClr val="FFFFFF"/>
                </a:solidFill>
                <a:latin typeface="Segoe UI"/>
                <a:cs typeface="Segoe UI"/>
              </a:rPr>
              <a:t>.</a:t>
            </a:r>
            <a:r>
              <a:rPr sz="900" spc="25" dirty="0" smtClean="0">
                <a:solidFill>
                  <a:srgbClr val="FFFFFF"/>
                </a:solidFill>
                <a:latin typeface="Segoe UI"/>
                <a:cs typeface="Segoe UI"/>
              </a:rPr>
              <a:t>  </a:t>
            </a:r>
            <a:r>
              <a:rPr sz="900" spc="25" dirty="0" err="1" smtClean="0">
                <a:solidFill>
                  <a:srgbClr val="FFFFFF"/>
                </a:solidFill>
                <a:latin typeface="Segoe UI"/>
                <a:cs typeface="Segoe UI"/>
              </a:rPr>
              <a:t>отрасли</a:t>
            </a:r>
            <a:r>
              <a:rPr lang="ru-RU" sz="900" spc="25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900" spc="25" dirty="0" err="1" smtClean="0">
                <a:solidFill>
                  <a:srgbClr val="FFFFFF"/>
                </a:solidFill>
                <a:latin typeface="Segoe UI"/>
                <a:cs typeface="Segoe UI"/>
              </a:rPr>
              <a:t>промышленности</a:t>
            </a:r>
            <a:endParaRPr sz="900" dirty="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2004" y="2529014"/>
            <a:ext cx="2051850" cy="284699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16191" y="2529001"/>
            <a:ext cx="2914015" cy="2847340"/>
          </a:xfrm>
          <a:custGeom>
            <a:avLst/>
            <a:gdLst/>
            <a:ahLst/>
            <a:cxnLst/>
            <a:rect l="l" t="t" r="r" b="b"/>
            <a:pathLst>
              <a:path w="2914015" h="2847340">
                <a:moveTo>
                  <a:pt x="0" y="2846997"/>
                </a:moveTo>
                <a:lnTo>
                  <a:pt x="2913405" y="2846997"/>
                </a:lnTo>
                <a:lnTo>
                  <a:pt x="2913405" y="0"/>
                </a:lnTo>
                <a:lnTo>
                  <a:pt x="0" y="0"/>
                </a:lnTo>
                <a:lnTo>
                  <a:pt x="0" y="2846997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93600" y="2530299"/>
            <a:ext cx="1764030" cy="2101215"/>
          </a:xfrm>
          <a:prstGeom prst="rect">
            <a:avLst/>
          </a:prstGeom>
        </p:spPr>
        <p:txBody>
          <a:bodyPr vert="horz" wrap="square" lIns="0" tIns="547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10"/>
              </a:spcBef>
            </a:pPr>
            <a:r>
              <a:rPr sz="6850" b="1" spc="-140" dirty="0">
                <a:solidFill>
                  <a:srgbClr val="FFFFFF"/>
                </a:solidFill>
                <a:latin typeface="Segoe UI"/>
                <a:cs typeface="Segoe UI"/>
              </a:rPr>
              <a:t>25%</a:t>
            </a:r>
            <a:endParaRPr sz="685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2150" spc="30" dirty="0">
                <a:solidFill>
                  <a:srgbClr val="FFFFFF"/>
                </a:solidFill>
                <a:latin typeface="Segoe UI"/>
                <a:cs typeface="Segoe UI"/>
              </a:rPr>
              <a:t>н</a:t>
            </a:r>
            <a:r>
              <a:rPr sz="2150" spc="50" dirty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sz="2150" spc="20" dirty="0">
                <a:solidFill>
                  <a:srgbClr val="FFFFFF"/>
                </a:solidFill>
                <a:latin typeface="Segoe UI"/>
                <a:cs typeface="Segoe UI"/>
              </a:rPr>
              <a:t>фт</a:t>
            </a:r>
            <a:r>
              <a:rPr sz="2150" spc="40" dirty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sz="2150" spc="15" dirty="0">
                <a:solidFill>
                  <a:srgbClr val="FFFFFF"/>
                </a:solidFill>
                <a:latin typeface="Segoe UI"/>
                <a:cs typeface="Segoe UI"/>
              </a:rPr>
              <a:t>г</a:t>
            </a:r>
            <a:r>
              <a:rPr sz="2150" spc="25" dirty="0">
                <a:solidFill>
                  <a:srgbClr val="FFFFFF"/>
                </a:solidFill>
                <a:latin typeface="Segoe UI"/>
                <a:cs typeface="Segoe UI"/>
              </a:rPr>
              <a:t>а</a:t>
            </a:r>
            <a:r>
              <a:rPr sz="2150" spc="40" dirty="0">
                <a:solidFill>
                  <a:srgbClr val="FFFFFF"/>
                </a:solidFill>
                <a:latin typeface="Segoe UI"/>
                <a:cs typeface="Segoe UI"/>
              </a:rPr>
              <a:t>з</a:t>
            </a:r>
            <a:r>
              <a:rPr sz="2150" spc="30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2150" spc="40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2150" spc="35" dirty="0">
                <a:solidFill>
                  <a:srgbClr val="FFFFFF"/>
                </a:solidFill>
                <a:latin typeface="Segoe UI"/>
                <a:cs typeface="Segoe UI"/>
              </a:rPr>
              <a:t>а</a:t>
            </a:r>
            <a:r>
              <a:rPr sz="2150" dirty="0">
                <a:solidFill>
                  <a:srgbClr val="FFFFFF"/>
                </a:solidFill>
                <a:latin typeface="Segoe UI"/>
                <a:cs typeface="Segoe UI"/>
              </a:rPr>
              <a:t>я</a:t>
            </a:r>
            <a:endParaRPr sz="215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2690" y="2323933"/>
            <a:ext cx="2312670" cy="2309495"/>
          </a:xfrm>
          <a:prstGeom prst="rect">
            <a:avLst/>
          </a:prstGeom>
        </p:spPr>
        <p:txBody>
          <a:bodyPr vert="horz" wrap="square" lIns="0" tIns="462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45"/>
              </a:spcBef>
            </a:pPr>
            <a:r>
              <a:rPr sz="9100" b="1" spc="-170" dirty="0">
                <a:solidFill>
                  <a:srgbClr val="FFFFFF"/>
                </a:solidFill>
                <a:latin typeface="Segoe UI"/>
                <a:cs typeface="Segoe UI"/>
              </a:rPr>
              <a:t>65%</a:t>
            </a:r>
            <a:endParaRPr sz="91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200" spc="35" dirty="0">
                <a:solidFill>
                  <a:srgbClr val="FFFFFF"/>
                </a:solidFill>
                <a:latin typeface="Segoe UI"/>
                <a:cs typeface="Segoe UI"/>
              </a:rPr>
              <a:t>энергетическая</a:t>
            </a:r>
            <a:endParaRPr sz="22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29597" y="2529001"/>
            <a:ext cx="2034400" cy="185096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35299" y="2529001"/>
            <a:ext cx="1830705" cy="1695450"/>
          </a:xfrm>
          <a:custGeom>
            <a:avLst/>
            <a:gdLst/>
            <a:ahLst/>
            <a:cxnLst/>
            <a:rect l="l" t="t" r="r" b="b"/>
            <a:pathLst>
              <a:path w="1830704" h="1695450">
                <a:moveTo>
                  <a:pt x="0" y="1695005"/>
                </a:moveTo>
                <a:lnTo>
                  <a:pt x="1830705" y="1695005"/>
                </a:lnTo>
                <a:lnTo>
                  <a:pt x="1830705" y="0"/>
                </a:lnTo>
                <a:lnTo>
                  <a:pt x="0" y="0"/>
                </a:lnTo>
                <a:lnTo>
                  <a:pt x="0" y="1695005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35299" y="4224007"/>
            <a:ext cx="1830705" cy="1151890"/>
          </a:xfrm>
          <a:prstGeom prst="rect">
            <a:avLst/>
          </a:prstGeom>
          <a:solidFill>
            <a:srgbClr val="929595"/>
          </a:solidFill>
        </p:spPr>
        <p:txBody>
          <a:bodyPr vert="horz" wrap="square" lIns="0" tIns="26035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050"/>
              </a:spcBef>
            </a:pPr>
            <a:r>
              <a:rPr sz="2600" b="1" spc="-75" dirty="0">
                <a:solidFill>
                  <a:srgbClr val="FFFFFF"/>
                </a:solidFill>
                <a:latin typeface="Segoe UI"/>
                <a:cs typeface="Segoe UI"/>
              </a:rPr>
              <a:t>&lt;4%</a:t>
            </a:r>
            <a:endParaRPr sz="2600" dirty="0">
              <a:latin typeface="Segoe UI"/>
              <a:cs typeface="Segoe UI"/>
            </a:endParaRPr>
          </a:p>
          <a:p>
            <a:pPr marL="239395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текучесть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кадров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300" y="1047031"/>
            <a:ext cx="556450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spc="-15" dirty="0">
                <a:solidFill>
                  <a:srgbClr val="414042"/>
                </a:solidFill>
                <a:latin typeface="Segoe UI Semilight"/>
                <a:cs typeface="Segoe UI Semilight"/>
              </a:rPr>
              <a:t>СТРУКТУРА</a:t>
            </a:r>
            <a:r>
              <a:rPr sz="1800" b="0" spc="-10" dirty="0">
                <a:solidFill>
                  <a:srgbClr val="414042"/>
                </a:solidFill>
                <a:latin typeface="Segoe UI Semilight"/>
                <a:cs typeface="Segoe UI Semilight"/>
              </a:rPr>
              <a:t> </a:t>
            </a:r>
            <a:r>
              <a:rPr sz="1800" b="0" spc="-40" dirty="0">
                <a:solidFill>
                  <a:srgbClr val="414042"/>
                </a:solidFill>
                <a:latin typeface="Segoe UI Semilight"/>
                <a:cs typeface="Segoe UI Semilight"/>
              </a:rPr>
              <a:t>КОМПАНИИ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600" b="1" spc="40" dirty="0">
                <a:solidFill>
                  <a:schemeClr val="tx2"/>
                </a:solidFill>
                <a:latin typeface="Segoe UI"/>
                <a:cs typeface="Segoe UI"/>
              </a:rPr>
              <a:t>КАДРОВЫЙ </a:t>
            </a:r>
            <a:r>
              <a:rPr sz="2600" b="1" dirty="0">
                <a:solidFill>
                  <a:schemeClr val="tx2"/>
                </a:solidFill>
                <a:latin typeface="Segoe UI"/>
                <a:cs typeface="Segoe UI"/>
              </a:rPr>
              <a:t>СОСТАВ</a:t>
            </a:r>
            <a:r>
              <a:rPr sz="2600" b="1" spc="200" dirty="0">
                <a:solidFill>
                  <a:schemeClr val="tx2"/>
                </a:solidFill>
                <a:latin typeface="Segoe UI"/>
                <a:cs typeface="Segoe UI"/>
              </a:rPr>
              <a:t> </a:t>
            </a:r>
            <a:r>
              <a:rPr sz="2600" b="1" dirty="0">
                <a:solidFill>
                  <a:schemeClr val="tx2"/>
                </a:solidFill>
                <a:latin typeface="Segoe UI"/>
                <a:cs typeface="Segoe UI"/>
              </a:rPr>
              <a:t>КОМПАНИИ</a:t>
            </a:r>
            <a:endParaRPr sz="2600" dirty="0">
              <a:solidFill>
                <a:schemeClr val="tx2"/>
              </a:solidFill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0" y="2529001"/>
            <a:ext cx="3335654" cy="284670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778510" rIns="0" bIns="0" rtlCol="0">
            <a:spAutoFit/>
          </a:bodyPr>
          <a:lstStyle/>
          <a:p>
            <a:pPr marL="539750">
              <a:lnSpc>
                <a:spcPct val="100000"/>
              </a:lnSpc>
              <a:spcBef>
                <a:spcPts val="6130"/>
              </a:spcBef>
            </a:pPr>
            <a:r>
              <a:rPr sz="5600" b="1" spc="-130" dirty="0">
                <a:solidFill>
                  <a:srgbClr val="FFFFFF"/>
                </a:solidFill>
                <a:latin typeface="Segoe UI"/>
                <a:cs typeface="Segoe UI"/>
              </a:rPr>
              <a:t>750</a:t>
            </a:r>
            <a:endParaRPr sz="5600">
              <a:latin typeface="Segoe UI"/>
              <a:cs typeface="Segoe UI"/>
            </a:endParaRPr>
          </a:p>
          <a:p>
            <a:pPr marL="539750" marR="609600">
              <a:lnSpc>
                <a:spcPct val="100000"/>
              </a:lnSpc>
              <a:spcBef>
                <a:spcPts val="120"/>
              </a:spcBef>
            </a:pPr>
            <a:r>
              <a:rPr sz="1900" spc="-10" dirty="0">
                <a:solidFill>
                  <a:srgbClr val="FFFFFF"/>
                </a:solidFill>
                <a:latin typeface="Segoe UI"/>
                <a:cs typeface="Segoe UI"/>
              </a:rPr>
              <a:t>общая</a:t>
            </a:r>
            <a:r>
              <a:rPr sz="1900" spc="-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Segoe UI"/>
                <a:cs typeface="Segoe UI"/>
              </a:rPr>
              <a:t>численность  </a:t>
            </a:r>
            <a:r>
              <a:rPr sz="1900" spc="-30" dirty="0">
                <a:solidFill>
                  <a:srgbClr val="FFFFFF"/>
                </a:solidFill>
                <a:latin typeface="Segoe UI"/>
                <a:cs typeface="Segoe UI"/>
              </a:rPr>
              <a:t>компании</a:t>
            </a:r>
            <a:endParaRPr sz="19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74799" y="2739472"/>
            <a:ext cx="6673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600" b="1" spc="-70" dirty="0">
                <a:solidFill>
                  <a:srgbClr val="FFFFFF"/>
                </a:solidFill>
                <a:latin typeface="Segoe UI"/>
                <a:cs typeface="Segoe UI"/>
              </a:rPr>
              <a:t>1</a:t>
            </a:r>
            <a:r>
              <a:rPr sz="2600" b="1" spc="-30" dirty="0">
                <a:solidFill>
                  <a:srgbClr val="FFFFFF"/>
                </a:solidFill>
                <a:latin typeface="Segoe UI"/>
                <a:cs typeface="Segoe UI"/>
              </a:rPr>
              <a:t>0</a:t>
            </a:r>
            <a:r>
              <a:rPr sz="2600" b="1" dirty="0">
                <a:solidFill>
                  <a:srgbClr val="FFFFFF"/>
                </a:solidFill>
                <a:latin typeface="Segoe UI"/>
                <a:cs typeface="Segoe UI"/>
              </a:rPr>
              <a:t>%</a:t>
            </a:r>
            <a:endParaRPr sz="260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74799" y="2984532"/>
            <a:ext cx="950594" cy="9906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70"/>
              </a:spcBef>
            </a:pPr>
            <a:r>
              <a:rPr sz="1800" b="1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800" b="1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Segoe UI"/>
                <a:cs typeface="Segoe UI"/>
              </a:rPr>
              <a:t>год</a:t>
            </a:r>
            <a:endParaRPr sz="1800">
              <a:latin typeface="Segoe UI"/>
              <a:cs typeface="Segoe UI"/>
            </a:endParaRPr>
          </a:p>
          <a:p>
            <a:pPr marR="5080">
              <a:lnSpc>
                <a:spcPct val="100000"/>
              </a:lnSpc>
              <a:spcBef>
                <a:spcPts val="445"/>
              </a:spcBef>
            </a:pP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cредний</a:t>
            </a:r>
            <a:r>
              <a:rPr sz="1200" spc="-8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рост  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численности  </a:t>
            </a:r>
            <a:r>
              <a:rPr sz="1200" spc="-20" dirty="0">
                <a:solidFill>
                  <a:srgbClr val="FFFFFF"/>
                </a:solidFill>
                <a:latin typeface="Segoe UI"/>
                <a:cs typeface="Segoe UI"/>
              </a:rPr>
              <a:t>сотрудников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15997" y="3236836"/>
            <a:ext cx="1062355" cy="1075690"/>
          </a:xfrm>
          <a:custGeom>
            <a:avLst/>
            <a:gdLst/>
            <a:ahLst/>
            <a:cxnLst/>
            <a:rect l="l" t="t" r="r" b="b"/>
            <a:pathLst>
              <a:path w="1062354" h="1075689">
                <a:moveTo>
                  <a:pt x="0" y="1075270"/>
                </a:moveTo>
                <a:lnTo>
                  <a:pt x="1061999" y="1075270"/>
                </a:lnTo>
                <a:lnTo>
                  <a:pt x="1061999" y="0"/>
                </a:lnTo>
                <a:lnTo>
                  <a:pt x="0" y="0"/>
                </a:lnTo>
                <a:lnTo>
                  <a:pt x="0" y="1075270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15997" y="4312107"/>
            <a:ext cx="612140" cy="637540"/>
          </a:xfrm>
          <a:custGeom>
            <a:avLst/>
            <a:gdLst/>
            <a:ahLst/>
            <a:cxnLst/>
            <a:rect l="l" t="t" r="r" b="b"/>
            <a:pathLst>
              <a:path w="612140" h="637539">
                <a:moveTo>
                  <a:pt x="0" y="636943"/>
                </a:moveTo>
                <a:lnTo>
                  <a:pt x="612000" y="636943"/>
                </a:lnTo>
                <a:lnTo>
                  <a:pt x="612000" y="0"/>
                </a:lnTo>
                <a:lnTo>
                  <a:pt x="0" y="0"/>
                </a:lnTo>
                <a:lnTo>
                  <a:pt x="0" y="636943"/>
                </a:lnTo>
                <a:close/>
              </a:path>
            </a:pathLst>
          </a:custGeom>
          <a:solidFill>
            <a:srgbClr val="033A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15997" y="4949050"/>
            <a:ext cx="396240" cy="426720"/>
          </a:xfrm>
          <a:custGeom>
            <a:avLst/>
            <a:gdLst/>
            <a:ahLst/>
            <a:cxnLst/>
            <a:rect l="l" t="t" r="r" b="b"/>
            <a:pathLst>
              <a:path w="396240" h="426720">
                <a:moveTo>
                  <a:pt x="0" y="426605"/>
                </a:moveTo>
                <a:lnTo>
                  <a:pt x="395998" y="426605"/>
                </a:lnTo>
                <a:lnTo>
                  <a:pt x="395998" y="0"/>
                </a:lnTo>
                <a:lnTo>
                  <a:pt x="0" y="0"/>
                </a:lnTo>
                <a:lnTo>
                  <a:pt x="0" y="426605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315997" y="2529001"/>
            <a:ext cx="3348354" cy="711200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226060" rIns="0" bIns="0" rtlCol="0">
            <a:spAutoFit/>
          </a:bodyPr>
          <a:lstStyle/>
          <a:p>
            <a:pPr marL="251460">
              <a:lnSpc>
                <a:spcPct val="100000"/>
              </a:lnSpc>
              <a:spcBef>
                <a:spcPts val="1780"/>
              </a:spcBef>
            </a:pPr>
            <a:r>
              <a:rPr sz="1600" spc="25" dirty="0">
                <a:solidFill>
                  <a:srgbClr val="FFFFFF"/>
                </a:solidFill>
                <a:latin typeface="Segoe UI"/>
                <a:cs typeface="Segoe UI"/>
              </a:rPr>
              <a:t>Структура кадрового</a:t>
            </a:r>
            <a:r>
              <a:rPr sz="1600" spc="1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Segoe UI"/>
                <a:cs typeface="Segoe UI"/>
              </a:rPr>
              <a:t>состава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61802" y="3611598"/>
            <a:ext cx="814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разработка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73300" y="3379976"/>
            <a:ext cx="2214245" cy="7061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450" b="1" spc="-85" dirty="0">
                <a:solidFill>
                  <a:srgbClr val="414042"/>
                </a:solidFill>
                <a:latin typeface="Segoe UI"/>
                <a:cs typeface="Segoe UI"/>
              </a:rPr>
              <a:t>52%</a:t>
            </a:r>
            <a:r>
              <a:rPr sz="4450" b="1" spc="-68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инжиниринг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73300" y="4185669"/>
            <a:ext cx="2258060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100" b="1" spc="-89" baseline="-23692" dirty="0">
                <a:solidFill>
                  <a:srgbClr val="414042"/>
                </a:solidFill>
                <a:latin typeface="Segoe UI"/>
                <a:cs typeface="Segoe UI"/>
              </a:rPr>
              <a:t>32</a:t>
            </a:r>
            <a:r>
              <a:rPr sz="5100" b="1" spc="-89" baseline="-23692" dirty="0" smtClean="0">
                <a:solidFill>
                  <a:srgbClr val="414042"/>
                </a:solidFill>
                <a:latin typeface="Segoe UI"/>
                <a:cs typeface="Segoe UI"/>
              </a:rPr>
              <a:t>%</a:t>
            </a:r>
            <a:r>
              <a:rPr sz="5100" b="1" spc="615" baseline="-23692" dirty="0" smtClean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dirty="0" err="1">
                <a:solidFill>
                  <a:srgbClr val="414042"/>
                </a:solidFill>
                <a:latin typeface="Segoe UI"/>
                <a:cs typeface="Segoe UI"/>
              </a:rPr>
              <a:t>продажи</a:t>
            </a:r>
            <a:endParaRPr sz="1200" dirty="0">
              <a:solidFill>
                <a:srgbClr val="414042"/>
              </a:solidFill>
              <a:latin typeface="Segoe UI"/>
              <a:cs typeface="Segoe UI"/>
            </a:endParaRPr>
          </a:p>
          <a:p>
            <a:pPr marL="1035685"/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dirty="0" err="1">
                <a:solidFill>
                  <a:srgbClr val="414042"/>
                </a:solidFill>
                <a:latin typeface="Segoe UI"/>
                <a:cs typeface="Segoe UI"/>
              </a:rPr>
              <a:t>администрация</a:t>
            </a:r>
            <a:endParaRPr sz="1200" dirty="0">
              <a:solidFill>
                <a:srgbClr val="414042"/>
              </a:solidFill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73300" y="4955802"/>
            <a:ext cx="1911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7735" algn="l"/>
              </a:tabLst>
            </a:pPr>
            <a:r>
              <a:rPr sz="2400" b="1" spc="-55" dirty="0">
                <a:solidFill>
                  <a:srgbClr val="414042"/>
                </a:solidFill>
                <a:latin typeface="Segoe UI"/>
                <a:cs typeface="Segoe UI"/>
              </a:rPr>
              <a:t>16%	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производство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66004" y="2529001"/>
            <a:ext cx="2610485" cy="1423670"/>
          </a:xfrm>
          <a:prstGeom prst="rect">
            <a:avLst/>
          </a:prstGeom>
          <a:solidFill>
            <a:srgbClr val="005A97"/>
          </a:solidFill>
        </p:spPr>
        <p:txBody>
          <a:bodyPr vert="horz" wrap="square" lIns="0" tIns="156845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235"/>
              </a:spcBef>
            </a:pPr>
            <a:r>
              <a:rPr sz="3600" b="1" spc="-65" dirty="0">
                <a:solidFill>
                  <a:srgbClr val="FFFFFF"/>
                </a:solidFill>
                <a:latin typeface="Segoe UI"/>
                <a:cs typeface="Segoe UI"/>
              </a:rPr>
              <a:t>37</a:t>
            </a:r>
            <a:r>
              <a:rPr sz="3600" b="1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Segoe UI"/>
                <a:cs typeface="Segoe UI"/>
              </a:rPr>
              <a:t>лет</a:t>
            </a:r>
            <a:endParaRPr sz="3600">
              <a:latin typeface="Segoe UI"/>
              <a:cs typeface="Segoe UI"/>
            </a:endParaRPr>
          </a:p>
          <a:p>
            <a:pPr marL="313690" marR="836930">
              <a:lnSpc>
                <a:spcPct val="100000"/>
              </a:lnSpc>
              <a:spcBef>
                <a:spcPts val="210"/>
              </a:spcBef>
            </a:pPr>
            <a:r>
              <a:rPr sz="1500" spc="-10" dirty="0">
                <a:solidFill>
                  <a:srgbClr val="FFFFFF"/>
                </a:solidFill>
                <a:latin typeface="Segoe UI"/>
                <a:cs typeface="Segoe UI"/>
              </a:rPr>
              <a:t>средний</a:t>
            </a:r>
            <a:r>
              <a:rPr sz="1500" spc="-8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Segoe UI"/>
                <a:cs typeface="Segoe UI"/>
              </a:rPr>
              <a:t>возраст  </a:t>
            </a:r>
            <a:r>
              <a:rPr sz="1500" spc="-25" dirty="0">
                <a:solidFill>
                  <a:srgbClr val="FFFFFF"/>
                </a:solidFill>
                <a:latin typeface="Segoe UI"/>
                <a:cs typeface="Segoe UI"/>
              </a:rPr>
              <a:t>сотрудников</a:t>
            </a:r>
            <a:endParaRPr sz="1500">
              <a:latin typeface="Segoe UI"/>
              <a:cs typeface="Segoe U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629285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dirty="0">
                <a:latin typeface="Segoe UI Semilight"/>
                <a:cs typeface="Segoe UI Semilight"/>
              </a:rPr>
              <a:t>О</a:t>
            </a:r>
            <a:r>
              <a:rPr sz="1800" b="0" spc="80" dirty="0">
                <a:latin typeface="Segoe UI Semilight"/>
                <a:cs typeface="Segoe UI Semilight"/>
              </a:rPr>
              <a:t> </a:t>
            </a:r>
            <a:r>
              <a:rPr sz="1800" b="0" spc="5" dirty="0">
                <a:latin typeface="Segoe UI Semilight"/>
                <a:cs typeface="Segoe UI Semilight"/>
              </a:rPr>
              <a:t>НАС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30" dirty="0">
                <a:solidFill>
                  <a:schemeClr val="tx2"/>
                </a:solidFill>
              </a:rPr>
              <a:t>СИСТЕМА </a:t>
            </a:r>
            <a:r>
              <a:rPr spc="15" dirty="0">
                <a:solidFill>
                  <a:schemeClr val="tx2"/>
                </a:solidFill>
              </a:rPr>
              <a:t>МЕНЕДЖМЕНТА</a:t>
            </a:r>
            <a:r>
              <a:rPr spc="170" dirty="0">
                <a:solidFill>
                  <a:schemeClr val="tx2"/>
                </a:solidFill>
              </a:rPr>
              <a:t> </a:t>
            </a:r>
            <a:r>
              <a:rPr spc="20" dirty="0">
                <a:solidFill>
                  <a:schemeClr val="tx2"/>
                </a:solidFill>
              </a:rPr>
              <a:t>КАЧЕСТВА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60875" y="2526360"/>
            <a:ext cx="1997488" cy="284707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60869" y="2526347"/>
            <a:ext cx="1997710" cy="2847340"/>
          </a:xfrm>
          <a:custGeom>
            <a:avLst/>
            <a:gdLst/>
            <a:ahLst/>
            <a:cxnLst/>
            <a:rect l="l" t="t" r="r" b="b"/>
            <a:pathLst>
              <a:path w="1997709" h="2847340">
                <a:moveTo>
                  <a:pt x="0" y="2847086"/>
                </a:moveTo>
                <a:lnTo>
                  <a:pt x="1997494" y="2847086"/>
                </a:lnTo>
                <a:lnTo>
                  <a:pt x="1997494" y="0"/>
                </a:lnTo>
                <a:lnTo>
                  <a:pt x="0" y="0"/>
                </a:lnTo>
                <a:lnTo>
                  <a:pt x="0" y="2847086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19366" y="2420134"/>
            <a:ext cx="2751455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С 2005 </a:t>
            </a:r>
            <a:r>
              <a:rPr lang="ru-RU" sz="1200" spc="-15" dirty="0">
                <a:solidFill>
                  <a:srgbClr val="4140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года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 система менеджмента</a:t>
            </a:r>
          </a:p>
          <a:p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качества инженерной компании «Про-</a:t>
            </a:r>
          </a:p>
          <a:p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софт-Системы» развивается на основе</a:t>
            </a:r>
          </a:p>
          <a:p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международных стандартов 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ISO 9000</a:t>
            </a:r>
            <a:r>
              <a:rPr lang="en-US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12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В 2018 году успешно пройден </a:t>
            </a:r>
            <a:r>
              <a:rPr lang="ru-RU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инспек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</a:p>
          <a:p>
            <a:r>
              <a:rPr lang="ru-RU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ционный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 аудит на соответствие меж-</a:t>
            </a:r>
          </a:p>
          <a:p>
            <a:r>
              <a:rPr lang="ru-RU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дународным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 стандартам качества </a:t>
            </a:r>
            <a:r>
              <a:rPr lang="ru-RU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биз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</a:p>
          <a:p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нес-процессов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9" name="object 9"/>
          <p:cNvSpPr/>
          <p:nvPr/>
        </p:nvSpPr>
        <p:spPr>
          <a:xfrm>
            <a:off x="9743051" y="2532011"/>
            <a:ext cx="2001120" cy="2854708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75298" y="2420134"/>
            <a:ext cx="2836651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Система менеджмента качества ком-</a:t>
            </a:r>
          </a:p>
          <a:p>
            <a:r>
              <a:rPr lang="ru-RU" sz="12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пании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признана отвечающей </a:t>
            </a:r>
            <a:r>
              <a:rPr lang="ru-RU" sz="12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требова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</a:p>
          <a:p>
            <a:r>
              <a:rPr lang="ru-RU" sz="12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ниям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новой версии международного</a:t>
            </a:r>
          </a:p>
          <a:p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стандарта ISO 9001:2015, а система эко-</a:t>
            </a:r>
          </a:p>
          <a:p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логического менеджмента – </a:t>
            </a:r>
            <a:r>
              <a:rPr lang="ru-RU" sz="12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требова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</a:p>
          <a:p>
            <a:r>
              <a:rPr lang="ru-RU" sz="12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ниям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новой версии ГОСТ Р ИСО 14001-</a:t>
            </a:r>
          </a:p>
          <a:p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2016 (ISO 14001:2015).</a:t>
            </a:r>
          </a:p>
          <a:p>
            <a:endParaRPr lang="ru-RU" sz="12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Получены сертификаты соответствия</a:t>
            </a:r>
          </a:p>
          <a:p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международного органа по </a:t>
            </a:r>
            <a:r>
              <a:rPr lang="ru-RU" sz="12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сертифи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</a:p>
          <a:p>
            <a:r>
              <a:rPr lang="ru-RU" sz="12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кации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DEKRA </a:t>
            </a:r>
            <a:r>
              <a:rPr lang="ru-RU" sz="12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Certification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GmbH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659" y="2526106"/>
            <a:ext cx="1997704" cy="2841688"/>
          </a:xfrm>
          <a:prstGeom prst="rect">
            <a:avLst/>
          </a:prstGeom>
        </p:spPr>
      </p:pic>
      <p:sp>
        <p:nvSpPr>
          <p:cNvPr id="13" name="object 10"/>
          <p:cNvSpPr/>
          <p:nvPr/>
        </p:nvSpPr>
        <p:spPr>
          <a:xfrm>
            <a:off x="615950" y="4612710"/>
            <a:ext cx="761999" cy="792618"/>
          </a:xfrm>
          <a:custGeom>
            <a:avLst/>
            <a:gdLst/>
            <a:ahLst/>
            <a:cxnLst/>
            <a:rect l="l" t="t" r="r" b="b"/>
            <a:pathLst>
              <a:path w="1062354" h="1075689">
                <a:moveTo>
                  <a:pt x="0" y="1075270"/>
                </a:moveTo>
                <a:lnTo>
                  <a:pt x="1061999" y="1075270"/>
                </a:lnTo>
                <a:lnTo>
                  <a:pt x="1061999" y="0"/>
                </a:lnTo>
                <a:lnTo>
                  <a:pt x="0" y="0"/>
                </a:lnTo>
                <a:lnTo>
                  <a:pt x="0" y="1075270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1"/>
          <p:cNvSpPr/>
          <p:nvPr/>
        </p:nvSpPr>
        <p:spPr>
          <a:xfrm>
            <a:off x="1377949" y="4917510"/>
            <a:ext cx="432071" cy="487818"/>
          </a:xfrm>
          <a:custGeom>
            <a:avLst/>
            <a:gdLst/>
            <a:ahLst/>
            <a:cxnLst/>
            <a:rect l="l" t="t" r="r" b="b"/>
            <a:pathLst>
              <a:path w="612140" h="637539">
                <a:moveTo>
                  <a:pt x="0" y="636943"/>
                </a:moveTo>
                <a:lnTo>
                  <a:pt x="612000" y="636943"/>
                </a:lnTo>
                <a:lnTo>
                  <a:pt x="612000" y="0"/>
                </a:lnTo>
                <a:lnTo>
                  <a:pt x="0" y="0"/>
                </a:lnTo>
                <a:lnTo>
                  <a:pt x="0" y="636943"/>
                </a:lnTo>
                <a:close/>
              </a:path>
            </a:pathLst>
          </a:custGeom>
          <a:solidFill>
            <a:srgbClr val="033A5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350" y="374650"/>
            <a:ext cx="1033276" cy="39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резентация продукта">
  <a:themeElements>
    <a:clrScheme name="«Прософт-Системы»">
      <a:dk1>
        <a:srgbClr val="005096"/>
      </a:dk1>
      <a:lt1>
        <a:srgbClr val="FFFFFF"/>
      </a:lt1>
      <a:dk2>
        <a:srgbClr val="002346"/>
      </a:dk2>
      <a:lt2>
        <a:srgbClr val="FFFFFF"/>
      </a:lt2>
      <a:accent1>
        <a:srgbClr val="012C81"/>
      </a:accent1>
      <a:accent2>
        <a:srgbClr val="C00000"/>
      </a:accent2>
      <a:accent3>
        <a:srgbClr val="00B050"/>
      </a:accent3>
      <a:accent4>
        <a:srgbClr val="FFC000"/>
      </a:accent4>
      <a:accent5>
        <a:srgbClr val="00AAFF"/>
      </a:accent5>
      <a:accent6>
        <a:srgbClr val="000000"/>
      </a:accent6>
      <a:hlink>
        <a:srgbClr val="0563C1"/>
      </a:hlink>
      <a:folHlink>
        <a:srgbClr val="954F72"/>
      </a:folHlink>
    </a:clrScheme>
    <a:fontScheme name="Другая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12150</TotalTime>
  <Words>2016</Words>
  <Application>Microsoft Office PowerPoint</Application>
  <PresentationFormat>Произвольный</PresentationFormat>
  <Paragraphs>452</Paragraphs>
  <Slides>39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9" baseType="lpstr">
      <vt:lpstr>Arial</vt:lpstr>
      <vt:lpstr>Calibri</vt:lpstr>
      <vt:lpstr>Minion Pro</vt:lpstr>
      <vt:lpstr>Segoe UI</vt:lpstr>
      <vt:lpstr>Segoe UI Light</vt:lpstr>
      <vt:lpstr>Segoe UI Semibold</vt:lpstr>
      <vt:lpstr>Segoe UI Semilight</vt:lpstr>
      <vt:lpstr>Times New Roman</vt:lpstr>
      <vt:lpstr>Office Theme</vt:lpstr>
      <vt:lpstr>Презентация продукта</vt:lpstr>
      <vt:lpstr>Презентация PowerPoint</vt:lpstr>
      <vt:lpstr>Презентация PowerPoint</vt:lpstr>
      <vt:lpstr>СТРУКТУРА КОМПАНИИ</vt:lpstr>
      <vt:lpstr>СТРУКТУРА КОМПАНИИ НАПРАВЛЕНИЯ ДЕЯТЕЛЬНОСТИ</vt:lpstr>
      <vt:lpstr>СТРУКТУРА КОМПАНИИ ИНЖИНИРИНГОВЫЕ УСЛУГИ</vt:lpstr>
      <vt:lpstr>О НАС ЧЛЕНСТВО В МЕЖДУНАРОДНЫХ ОРГАНИЗАЦИЯХ</vt:lpstr>
      <vt:lpstr>Презентация PowerPoint</vt:lpstr>
      <vt:lpstr>Презентация PowerPoint</vt:lpstr>
      <vt:lpstr>О НАС СИСТЕМА МЕНЕДЖМЕНТА КАЧЕСТВА</vt:lpstr>
      <vt:lpstr>СТРУКТУРА КОМПАНИИ ИНЖЕНЕРНЫЙ ЦЕНТР</vt:lpstr>
      <vt:lpstr>СТРУКТУРА КОМПАНИИ УЧЕБНЫЙ ЦЕНТР</vt:lpstr>
      <vt:lpstr>СТРУКТУРА КОМПАНИИ СИСТЕМА УПРАВЛЕНИЯ ПРЕДПРИЯТИЕМ</vt:lpstr>
      <vt:lpstr>Презентация PowerPoint</vt:lpstr>
      <vt:lpstr>ПРОИЗВОДСТВО. ПОКАЗАТЕЛИ</vt:lpstr>
      <vt:lpstr>Презентация PowerPoint</vt:lpstr>
      <vt:lpstr>ПРОИЗВОДСТВО ПРОИЗВОДСТВЕННЫЙ ЦИКЛ</vt:lpstr>
      <vt:lpstr>ПРОИЗВОДСТВО ЦЕХ МОНТАЖА ПЕЧАТНЫХ ПЛАТ</vt:lpstr>
      <vt:lpstr>ПРОИЗВОДСТВО УЧАСТКИ СБОРКИ КОНТРОЛЛЕРОВ И ПРИБОРОВ</vt:lpstr>
      <vt:lpstr>ПРОИЗВОДСТВО ЦЕХ СБОРКИ ШКАФОВ</vt:lpstr>
      <vt:lpstr>ПРОИЗВОДСТВЕННО-СКЛАДСКОЙ КОМПЛЕКС СКЛАД. ОБЩЕЕ ОПИСАНИЕ</vt:lpstr>
      <vt:lpstr>ИСПЫТАТЕЛЬНЫЙ ЦЕНТР ИСПЫТАТЕЛЬНАЯ ЛАБОРАТОРИЯ</vt:lpstr>
      <vt:lpstr>ИСПЫТАТЕЛЬНЫЙ ЦЕНТР ПОВЕРОЧНАЯ ЛАБОРАТОРИЯ</vt:lpstr>
      <vt:lpstr>ИСПЫТАТЕЛЬНЫЙ ЦЕНТР ЭЛЕКТРОТЕХНИЧЕСКАЯ ЛАБОРАТОРИЯ</vt:lpstr>
      <vt:lpstr>ТЕХНИЧЕСКАЯ ПОДДЕРЖКА</vt:lpstr>
      <vt:lpstr>ВЫПУСКАЕМОЕ ОБОРУДОВАНИЕ СОЗДАНИЕ РАСПРЕДЕЛЕННЫХ АСУ ТП ПОВЫШЕННОЙ  НАДЕЖНОСТИ</vt:lpstr>
      <vt:lpstr>ВЫПУСКАЕМОЕ ОБОРУДОВАНИЕ СОЗДАНИЕ ЛОКАЛЬНЫХ АСУ ТП</vt:lpstr>
      <vt:lpstr>ВЫПУСКАЕМОЕ ОБОРУДОВАНИЕ СОЗДАНИЕ ЛОКАЛЬНЫХ АСУ ТП</vt:lpstr>
      <vt:lpstr>ВЫПУСКАЕМОЕ ОБОРУДОВАНИЕ СОЗДАНИЕ ЛОКАЛЬНЫХ АСУ ТП</vt:lpstr>
      <vt:lpstr>Презентация PowerPoint</vt:lpstr>
      <vt:lpstr>Презентация PowerPoint</vt:lpstr>
      <vt:lpstr>ВЫПУСКАЕМОЕ ОБОРУДОВАНИЕ ДЛЯ ТРАСПОРТНОГО МАШИНОСТРОЕНИЯ</vt:lpstr>
      <vt:lpstr>ВЫПУСКАЕМОЕ ОБОРУДОВАНИЕ ДЛЯ ТРАСПОРТНОГО МАШИНОСТРОЕНИЯ</vt:lpstr>
      <vt:lpstr>ВЫПУСКАЕМОЕ ОБОРУДОВАНИЕ ДЛЯ ТРАСПОРТНОГО МАШИНОСТРОЕНИЯ</vt:lpstr>
      <vt:lpstr>ВЫПУСКАЕМОЕ ОБОРУДОВАНИЕ ДЛЯ ТРАСПОРТНОГО МАШИНОСТРОЕНИЯ</vt:lpstr>
      <vt:lpstr>ЗАКАЗЧИКИ КОМПАНИИ</vt:lpstr>
      <vt:lpstr>КРУПНЕЙШИЕ РЕАЛИЗОВАННЫЕ ПРОЕКТЫ</vt:lpstr>
      <vt:lpstr>КРУПНЕЙШИЕ РЕАЛИЗОВАННЫЕ ПРОЕКТЫ</vt:lpstr>
      <vt:lpstr>КРУПНЕЙШИЕ РЕАЛИЗОВАННЫЕ ПРОЕКТЫ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averin@prosoftsystems.ru</dc:creator>
  <cp:lastModifiedBy>Аверин Евгений Борисович</cp:lastModifiedBy>
  <cp:revision>72</cp:revision>
  <dcterms:created xsi:type="dcterms:W3CDTF">2019-03-05T05:03:25Z</dcterms:created>
  <dcterms:modified xsi:type="dcterms:W3CDTF">2020-11-24T11:38:39Z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2019-03-05T00:00:00Z</vt:filetime>
  </property>
  <property fmtid="{D5CDD505-2E9C-101B-9397-08002B2CF9AE}" pid="3" name="Creator">
    <vt:lpwstr>Adobe InDesign CC 14.0 (Windows)</vt:lpwstr>
  </property>
  <property fmtid="{D5CDD505-2E9C-101B-9397-08002B2CF9AE}" pid="4" name="LastSaved">
    <vt:filetime>2019-03-05T00:00:00Z</vt:filetime>
  </property>
</Properties>
</file>