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37"/>
  </p:notesMasterIdLst>
  <p:handoutMasterIdLst>
    <p:handoutMasterId r:id="rId38"/>
  </p:handoutMasterIdLst>
  <p:sldIdLst>
    <p:sldId id="273" r:id="rId5"/>
    <p:sldId id="311" r:id="rId6"/>
    <p:sldId id="310" r:id="rId7"/>
    <p:sldId id="302" r:id="rId8"/>
    <p:sldId id="304" r:id="rId9"/>
    <p:sldId id="274" r:id="rId10"/>
    <p:sldId id="275" r:id="rId11"/>
    <p:sldId id="293" r:id="rId12"/>
    <p:sldId id="276" r:id="rId13"/>
    <p:sldId id="291" r:id="rId14"/>
    <p:sldId id="292" r:id="rId15"/>
    <p:sldId id="295" r:id="rId16"/>
    <p:sldId id="298" r:id="rId17"/>
    <p:sldId id="278" r:id="rId18"/>
    <p:sldId id="300" r:id="rId19"/>
    <p:sldId id="296" r:id="rId20"/>
    <p:sldId id="297" r:id="rId21"/>
    <p:sldId id="299" r:id="rId22"/>
    <p:sldId id="301" r:id="rId23"/>
    <p:sldId id="277" r:id="rId24"/>
    <p:sldId id="290" r:id="rId25"/>
    <p:sldId id="281" r:id="rId26"/>
    <p:sldId id="282" r:id="rId27"/>
    <p:sldId id="280" r:id="rId28"/>
    <p:sldId id="283" r:id="rId29"/>
    <p:sldId id="284" r:id="rId30"/>
    <p:sldId id="279" r:id="rId31"/>
    <p:sldId id="305" r:id="rId32"/>
    <p:sldId id="306" r:id="rId33"/>
    <p:sldId id="307" r:id="rId34"/>
    <p:sldId id="308" r:id="rId35"/>
    <p:sldId id="294" r:id="rId36"/>
  </p:sldIdLst>
  <p:sldSz cx="9144000" cy="6858000" type="screen4x3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33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33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33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33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CEC"/>
    <a:srgbClr val="CC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8" autoAdjust="0"/>
    <p:restoredTop sz="87914" autoAdjust="0"/>
  </p:normalViewPr>
  <p:slideViewPr>
    <p:cSldViewPr snapToGrid="0">
      <p:cViewPr>
        <p:scale>
          <a:sx n="75" d="100"/>
          <a:sy n="75" d="100"/>
        </p:scale>
        <p:origin x="-2022" y="-210"/>
      </p:cViewPr>
      <p:guideLst>
        <p:guide orient="horz" pos="2160"/>
        <p:guide pos="2874"/>
        <p:guide pos="161"/>
        <p:guide pos="932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2706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167D3F-2E1B-46E3-9076-642EAF0E8D8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660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B8AD000-E41D-4063-A916-E60C05347C1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43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-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ata\Marketing Material\Systemkatalog\PPT Grafik Animationen\Catalogues-System_XX10-cover-Collection_0009_X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0" y="5326063"/>
            <a:ext cx="5441950" cy="6096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de-CH" noProof="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19550" y="5935663"/>
            <a:ext cx="4597400" cy="474663"/>
          </a:xfrm>
          <a:prstGeom prst="rect">
            <a:avLst/>
          </a:prstGeom>
        </p:spPr>
        <p:txBody>
          <a:bodyPr/>
          <a:lstStyle>
            <a:lvl1pPr marL="0" indent="0" algn="r">
              <a:defRPr sz="120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de-CH" noProof="0" dirty="0" smtClean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306669"/>
            <a:ext cx="2667000" cy="89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"/>
          <p:cNvSpPr>
            <a:spLocks noChangeArrowheads="1"/>
          </p:cNvSpPr>
          <p:nvPr userDrawn="1"/>
        </p:nvSpPr>
        <p:spPr bwMode="auto">
          <a:xfrm>
            <a:off x="8599488" y="6597650"/>
            <a:ext cx="38893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>
              <a:defRPr/>
            </a:pPr>
            <a:fld id="{F0CA04F7-B320-4C2D-85A4-14AB6841001E}" type="slidenum">
              <a:rPr lang="de-CH" sz="800">
                <a:solidFill>
                  <a:srgbClr val="7F7F7F"/>
                </a:solidFill>
                <a:cs typeface="+mn-cs"/>
              </a:rPr>
              <a:pPr algn="r">
                <a:defRPr/>
              </a:pPr>
              <a:t>‹#›</a:t>
            </a:fld>
            <a:endParaRPr lang="de-DE" sz="800">
              <a:solidFill>
                <a:srgbClr val="7F7F7F"/>
              </a:solidFill>
              <a:cs typeface="+mn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5770" y="653143"/>
            <a:ext cx="7389703" cy="5648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943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ChangeArrowheads="1"/>
          </p:cNvSpPr>
          <p:nvPr userDrawn="1"/>
        </p:nvSpPr>
        <p:spPr bwMode="auto">
          <a:xfrm>
            <a:off x="0" y="1052513"/>
            <a:ext cx="9144000" cy="580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000" b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975"/>
            <a:ext cx="8569647" cy="54991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1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4232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468438" y="556419"/>
            <a:ext cx="7694612" cy="7334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1545770" y="653143"/>
            <a:ext cx="7389703" cy="56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Заголовок </a:t>
            </a:r>
            <a:endParaRPr lang="de-CH" dirty="0" smtClean="0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0" y="652780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CH">
              <a:cs typeface="+mn-cs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6524625"/>
            <a:ext cx="1258888" cy="3413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>
              <a:defRPr/>
            </a:pPr>
            <a:endParaRPr lang="de-DE">
              <a:solidFill>
                <a:srgbClr val="CADCEC"/>
              </a:solidFill>
              <a:cs typeface="+mn-cs"/>
            </a:endParaRPr>
          </a:p>
        </p:txBody>
      </p:sp>
      <p:pic>
        <p:nvPicPr>
          <p:cNvPr id="1033" name="Picture 11" descr="pictos_wei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6559550"/>
            <a:ext cx="1150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hteck 10"/>
          <p:cNvSpPr>
            <a:spLocks noChangeArrowheads="1"/>
          </p:cNvSpPr>
          <p:nvPr/>
        </p:nvSpPr>
        <p:spPr bwMode="auto">
          <a:xfrm>
            <a:off x="8599488" y="6597650"/>
            <a:ext cx="38893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>
              <a:defRPr/>
            </a:pPr>
            <a:fld id="{AEC33F2D-4FDE-4DC2-ABDB-66DA8822ED06}" type="slidenum">
              <a:rPr lang="de-CH" sz="800">
                <a:solidFill>
                  <a:srgbClr val="7F7F7F"/>
                </a:solidFill>
                <a:cs typeface="+mn-cs"/>
              </a:rPr>
              <a:pPr algn="r">
                <a:defRPr/>
              </a:pPr>
              <a:t>‹#›</a:t>
            </a:fld>
            <a:endParaRPr lang="de-DE" sz="800">
              <a:solidFill>
                <a:srgbClr val="7F7F7F"/>
              </a:solidFill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258888" y="6527800"/>
            <a:ext cx="6913562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pic>
        <p:nvPicPr>
          <p:cNvPr id="1036" name="Picture 12" descr="26-215_DE10_ChB0100_Softwa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3811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92" y="20258"/>
            <a:ext cx="1477282" cy="4977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 baseline="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206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206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206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206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206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206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206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 b="1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361950" indent="-3619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714375" indent="-3524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076325" indent="-3619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1438275" indent="-3619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12" Type="http://schemas.openxmlformats.org/officeDocument/2006/relationships/image" Target="../media/image92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1.wmf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6.png"/><Relationship Id="rId5" Type="http://schemas.openxmlformats.org/officeDocument/2006/relationships/image" Target="../media/image51.jpeg"/><Relationship Id="rId10" Type="http://schemas.openxmlformats.org/officeDocument/2006/relationships/image" Target="../media/image55.png"/><Relationship Id="rId4" Type="http://schemas.openxmlformats.org/officeDocument/2006/relationships/image" Target="../media/image50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51" y="1147763"/>
            <a:ext cx="3241847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ПТА-2014</a:t>
            </a:r>
            <a:r>
              <a:rPr lang="de-DE" dirty="0" smtClean="0">
                <a:latin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Интеллектуальные системы освещения</a:t>
            </a:r>
            <a:r>
              <a:rPr lang="de-DE" dirty="0">
                <a:latin typeface="Arial" charset="0"/>
                <a:cs typeface="Arial" charset="0"/>
              </a:rPr>
              <a:t/>
            </a:r>
            <a:br>
              <a:rPr lang="de-DE" dirty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170" name="Untertitel 1"/>
          <p:cNvSpPr>
            <a:spLocks noGrp="1"/>
          </p:cNvSpPr>
          <p:nvPr>
            <p:ph type="subTitle" idx="1"/>
          </p:nvPr>
        </p:nvSpPr>
        <p:spPr>
          <a:xfrm>
            <a:off x="4019550" y="5935663"/>
            <a:ext cx="4597400" cy="474662"/>
          </a:xfrm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технологии </a:t>
            </a:r>
            <a:r>
              <a:rPr lang="en-US" dirty="0"/>
              <a:t>KNX</a:t>
            </a:r>
            <a:r>
              <a:rPr lang="ru-RU" dirty="0"/>
              <a:t>: топология</a:t>
            </a:r>
            <a:endParaRPr lang="en-US" dirty="0"/>
          </a:p>
        </p:txBody>
      </p:sp>
      <p:sp>
        <p:nvSpPr>
          <p:cNvPr id="386" name="Line 321"/>
          <p:cNvSpPr>
            <a:spLocks noChangeShapeType="1"/>
          </p:cNvSpPr>
          <p:nvPr/>
        </p:nvSpPr>
        <p:spPr bwMode="auto">
          <a:xfrm flipH="1">
            <a:off x="7696061" y="3168556"/>
            <a:ext cx="38336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" name="Line 322"/>
          <p:cNvSpPr>
            <a:spLocks noChangeShapeType="1"/>
          </p:cNvSpPr>
          <p:nvPr/>
        </p:nvSpPr>
        <p:spPr bwMode="auto">
          <a:xfrm flipH="1">
            <a:off x="3596858" y="3168556"/>
            <a:ext cx="3890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" name="Rectangle 323"/>
          <p:cNvSpPr>
            <a:spLocks noChangeArrowheads="1"/>
          </p:cNvSpPr>
          <p:nvPr/>
        </p:nvSpPr>
        <p:spPr bwMode="auto">
          <a:xfrm>
            <a:off x="4407269" y="5688848"/>
            <a:ext cx="2963296" cy="6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7572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ru-RU" sz="1400" b="1" dirty="0">
                <a:solidFill>
                  <a:schemeClr val="tx2"/>
                </a:solidFill>
                <a:latin typeface="Arial" pitchFamily="34" charset="0"/>
              </a:rPr>
              <a:t>LC	=</a:t>
            </a: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</a:rPr>
              <a:t> Линейный соединитель</a:t>
            </a:r>
            <a:endParaRPr lang="de-DE" altLang="ru-RU" sz="1400" b="1" dirty="0">
              <a:solidFill>
                <a:schemeClr val="tx2"/>
              </a:solidFill>
              <a:latin typeface="Arial" pitchFamily="34" charset="0"/>
            </a:endParaRPr>
          </a:p>
          <a:p>
            <a:r>
              <a:rPr lang="de-DE" altLang="ru-RU" sz="1400" b="1" dirty="0">
                <a:solidFill>
                  <a:schemeClr val="tx2"/>
                </a:solidFill>
                <a:latin typeface="Arial" pitchFamily="34" charset="0"/>
              </a:rPr>
              <a:t>DVC	=	</a:t>
            </a: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</a:rPr>
              <a:t>Шинное устройство</a:t>
            </a:r>
            <a:endParaRPr lang="de-DE" altLang="ru-RU" sz="1400" b="1" dirty="0">
              <a:solidFill>
                <a:schemeClr val="tx2"/>
              </a:solidFill>
              <a:latin typeface="Arial" pitchFamily="34" charset="0"/>
            </a:endParaRPr>
          </a:p>
          <a:p>
            <a:r>
              <a:rPr lang="de-DE" altLang="ru-RU" sz="1400" b="1" dirty="0">
                <a:solidFill>
                  <a:schemeClr val="tx2"/>
                </a:solidFill>
                <a:latin typeface="Arial" pitchFamily="34" charset="0"/>
              </a:rPr>
              <a:t>PS/</a:t>
            </a:r>
            <a:r>
              <a:rPr lang="de-DE" altLang="ru-RU" sz="1400" b="1" dirty="0" err="1">
                <a:solidFill>
                  <a:schemeClr val="tx2"/>
                </a:solidFill>
                <a:latin typeface="Arial" pitchFamily="34" charset="0"/>
              </a:rPr>
              <a:t>Ch</a:t>
            </a:r>
            <a:r>
              <a:rPr lang="de-DE" altLang="ru-RU" sz="1400" b="1" dirty="0">
                <a:solidFill>
                  <a:schemeClr val="tx2"/>
                </a:solidFill>
                <a:latin typeface="Arial" pitchFamily="34" charset="0"/>
              </a:rPr>
              <a:t>	=	</a:t>
            </a: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</a:rPr>
              <a:t>Блок питания с дросселем</a:t>
            </a:r>
            <a:endParaRPr lang="de-DE" altLang="ru-RU" sz="1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9" name="Rectangle 324"/>
          <p:cNvSpPr>
            <a:spLocks noChangeArrowheads="1"/>
          </p:cNvSpPr>
          <p:nvPr/>
        </p:nvSpPr>
        <p:spPr bwMode="auto">
          <a:xfrm>
            <a:off x="4674549" y="1224736"/>
            <a:ext cx="2727596" cy="3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>
                <a:solidFill>
                  <a:schemeClr val="tx2"/>
                </a:solidFill>
                <a:latin typeface="Arial" pitchFamily="34" charset="0"/>
              </a:rPr>
              <a:t>Главная линия</a:t>
            </a:r>
            <a:r>
              <a:rPr lang="de-DE" altLang="ru-RU" sz="1800" b="1">
                <a:solidFill>
                  <a:schemeClr val="tx2"/>
                </a:solidFill>
                <a:latin typeface="Arial" pitchFamily="34" charset="0"/>
              </a:rPr>
              <a:t> = </a:t>
            </a:r>
            <a:r>
              <a:rPr lang="ru-RU" altLang="ru-RU" sz="1800" b="1">
                <a:solidFill>
                  <a:schemeClr val="tx2"/>
                </a:solidFill>
                <a:latin typeface="Arial" pitchFamily="34" charset="0"/>
              </a:rPr>
              <a:t>Линия</a:t>
            </a:r>
            <a:r>
              <a:rPr lang="de-DE" altLang="ru-RU" sz="1800" b="1">
                <a:solidFill>
                  <a:schemeClr val="tx2"/>
                </a:solidFill>
                <a:latin typeface="Arial" pitchFamily="34" charset="0"/>
              </a:rPr>
              <a:t> 0</a:t>
            </a:r>
          </a:p>
        </p:txBody>
      </p:sp>
      <p:sp>
        <p:nvSpPr>
          <p:cNvPr id="390" name="Rectangle 325"/>
          <p:cNvSpPr>
            <a:spLocks noChangeArrowheads="1"/>
          </p:cNvSpPr>
          <p:nvPr/>
        </p:nvSpPr>
        <p:spPr bwMode="auto">
          <a:xfrm>
            <a:off x="7240278" y="5355176"/>
            <a:ext cx="1084791" cy="3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>
                <a:solidFill>
                  <a:schemeClr val="tx2"/>
                </a:solidFill>
                <a:latin typeface="Arial" pitchFamily="34" charset="0"/>
              </a:rPr>
              <a:t>Линия</a:t>
            </a:r>
            <a:r>
              <a:rPr lang="de-DE" altLang="ru-RU" sz="1800" b="1">
                <a:solidFill>
                  <a:schemeClr val="tx2"/>
                </a:solidFill>
                <a:latin typeface="Arial" pitchFamily="34" charset="0"/>
              </a:rPr>
              <a:t> 15</a:t>
            </a:r>
          </a:p>
        </p:txBody>
      </p:sp>
      <p:sp>
        <p:nvSpPr>
          <p:cNvPr id="391" name="Rectangle 326"/>
          <p:cNvSpPr>
            <a:spLocks noChangeArrowheads="1"/>
          </p:cNvSpPr>
          <p:nvPr/>
        </p:nvSpPr>
        <p:spPr bwMode="auto">
          <a:xfrm>
            <a:off x="3203550" y="5363695"/>
            <a:ext cx="971200" cy="3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>
                <a:solidFill>
                  <a:schemeClr val="tx2"/>
                </a:solidFill>
                <a:latin typeface="Arial" pitchFamily="34" charset="0"/>
              </a:rPr>
              <a:t>Линия</a:t>
            </a:r>
            <a:r>
              <a:rPr lang="de-DE" altLang="ru-RU" sz="1800" b="1">
                <a:solidFill>
                  <a:schemeClr val="tx2"/>
                </a:solidFill>
                <a:latin typeface="Arial" pitchFamily="34" charset="0"/>
              </a:rPr>
              <a:t> 1</a:t>
            </a:r>
          </a:p>
        </p:txBody>
      </p:sp>
      <p:sp>
        <p:nvSpPr>
          <p:cNvPr id="392" name="Line 327"/>
          <p:cNvSpPr>
            <a:spLocks noChangeShapeType="1"/>
          </p:cNvSpPr>
          <p:nvPr/>
        </p:nvSpPr>
        <p:spPr bwMode="auto">
          <a:xfrm>
            <a:off x="3616736" y="1559828"/>
            <a:ext cx="0" cy="364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" name="Line 328"/>
          <p:cNvSpPr>
            <a:spLocks noChangeShapeType="1"/>
          </p:cNvSpPr>
          <p:nvPr/>
        </p:nvSpPr>
        <p:spPr bwMode="auto">
          <a:xfrm>
            <a:off x="2852839" y="1532851"/>
            <a:ext cx="59322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" name="Line 329"/>
          <p:cNvSpPr>
            <a:spLocks noChangeShapeType="1"/>
          </p:cNvSpPr>
          <p:nvPr/>
        </p:nvSpPr>
        <p:spPr bwMode="auto">
          <a:xfrm>
            <a:off x="7706000" y="1556989"/>
            <a:ext cx="0" cy="36561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5" name="Group 330"/>
          <p:cNvGrpSpPr>
            <a:grpSpLocks/>
          </p:cNvGrpSpPr>
          <p:nvPr/>
        </p:nvGrpSpPr>
        <p:grpSpPr bwMode="auto">
          <a:xfrm>
            <a:off x="3223428" y="1777070"/>
            <a:ext cx="788035" cy="427385"/>
            <a:chOff x="1589" y="778"/>
            <a:chExt cx="555" cy="301"/>
          </a:xfrm>
          <a:solidFill>
            <a:schemeClr val="bg1"/>
          </a:solidFill>
        </p:grpSpPr>
        <p:sp>
          <p:nvSpPr>
            <p:cNvPr id="441" name="Freeform 331"/>
            <p:cNvSpPr>
              <a:spLocks/>
            </p:cNvSpPr>
            <p:nvPr/>
          </p:nvSpPr>
          <p:spPr bwMode="auto">
            <a:xfrm>
              <a:off x="1589" y="778"/>
              <a:ext cx="555" cy="301"/>
            </a:xfrm>
            <a:custGeom>
              <a:avLst/>
              <a:gdLst>
                <a:gd name="T0" fmla="*/ 0 w 555"/>
                <a:gd name="T1" fmla="*/ 0 h 301"/>
                <a:gd name="T2" fmla="*/ 554 w 555"/>
                <a:gd name="T3" fmla="*/ 0 h 301"/>
                <a:gd name="T4" fmla="*/ 554 w 555"/>
                <a:gd name="T5" fmla="*/ 300 h 301"/>
                <a:gd name="T6" fmla="*/ 0 w 555"/>
                <a:gd name="T7" fmla="*/ 300 h 301"/>
                <a:gd name="T8" fmla="*/ 0 w 555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301">
                  <a:moveTo>
                    <a:pt x="0" y="0"/>
                  </a:moveTo>
                  <a:lnTo>
                    <a:pt x="554" y="0"/>
                  </a:lnTo>
                  <a:lnTo>
                    <a:pt x="554" y="300"/>
                  </a:lnTo>
                  <a:lnTo>
                    <a:pt x="0" y="30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332"/>
            <p:cNvSpPr>
              <a:spLocks noChangeArrowheads="1"/>
            </p:cNvSpPr>
            <p:nvPr/>
          </p:nvSpPr>
          <p:spPr bwMode="auto">
            <a:xfrm>
              <a:off x="1653" y="814"/>
              <a:ext cx="426" cy="22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altLang="ru-RU" sz="1800" b="1" dirty="0">
                  <a:solidFill>
                    <a:schemeClr val="tx2"/>
                  </a:solidFill>
                  <a:latin typeface="Arial" pitchFamily="34" charset="0"/>
                </a:rPr>
                <a:t>LC 1</a:t>
              </a:r>
            </a:p>
          </p:txBody>
        </p:sp>
      </p:grpSp>
      <p:grpSp>
        <p:nvGrpSpPr>
          <p:cNvPr id="396" name="Group 333"/>
          <p:cNvGrpSpPr>
            <a:grpSpLocks/>
          </p:cNvGrpSpPr>
          <p:nvPr/>
        </p:nvGrpSpPr>
        <p:grpSpPr bwMode="auto">
          <a:xfrm>
            <a:off x="3963186" y="2969775"/>
            <a:ext cx="840570" cy="403247"/>
            <a:chOff x="2110" y="1618"/>
            <a:chExt cx="592" cy="284"/>
          </a:xfrm>
        </p:grpSpPr>
        <p:sp>
          <p:nvSpPr>
            <p:cNvPr id="439" name="Rectangle 334"/>
            <p:cNvSpPr>
              <a:spLocks noChangeArrowheads="1"/>
            </p:cNvSpPr>
            <p:nvPr/>
          </p:nvSpPr>
          <p:spPr bwMode="auto">
            <a:xfrm>
              <a:off x="2110" y="1618"/>
              <a:ext cx="562" cy="280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Rectangle 335"/>
            <p:cNvSpPr>
              <a:spLocks noChangeArrowheads="1"/>
            </p:cNvSpPr>
            <p:nvPr/>
          </p:nvSpPr>
          <p:spPr bwMode="auto">
            <a:xfrm>
              <a:off x="2134" y="1644"/>
              <a:ext cx="568" cy="25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ru-RU" sz="1600" b="1" dirty="0">
                  <a:solidFill>
                    <a:schemeClr val="tx2"/>
                  </a:solidFill>
                  <a:latin typeface="Arial" pitchFamily="34" charset="0"/>
                </a:rPr>
                <a:t>DVC</a:t>
              </a:r>
              <a:r>
                <a:rPr lang="de-DE" altLang="ru-RU" sz="1800" b="1" dirty="0">
                  <a:solidFill>
                    <a:schemeClr val="tx2"/>
                  </a:solidFill>
                  <a:latin typeface="Arial" pitchFamily="34" charset="0"/>
                </a:rPr>
                <a:t> 1</a:t>
              </a:r>
            </a:p>
          </p:txBody>
        </p:sp>
      </p:grpSp>
      <p:grpSp>
        <p:nvGrpSpPr>
          <p:cNvPr id="397" name="Group 336"/>
          <p:cNvGrpSpPr>
            <a:grpSpLocks/>
          </p:cNvGrpSpPr>
          <p:nvPr/>
        </p:nvGrpSpPr>
        <p:grpSpPr bwMode="auto">
          <a:xfrm>
            <a:off x="8052451" y="2958413"/>
            <a:ext cx="797974" cy="397567"/>
            <a:chOff x="4990" y="1610"/>
            <a:chExt cx="562" cy="280"/>
          </a:xfrm>
        </p:grpSpPr>
        <p:sp>
          <p:nvSpPr>
            <p:cNvPr id="437" name="Rectangle 337"/>
            <p:cNvSpPr>
              <a:spLocks noChangeArrowheads="1"/>
            </p:cNvSpPr>
            <p:nvPr/>
          </p:nvSpPr>
          <p:spPr bwMode="auto">
            <a:xfrm>
              <a:off x="4990" y="1610"/>
              <a:ext cx="562" cy="280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Rectangle 338"/>
            <p:cNvSpPr>
              <a:spLocks noChangeArrowheads="1"/>
            </p:cNvSpPr>
            <p:nvPr/>
          </p:nvSpPr>
          <p:spPr bwMode="auto">
            <a:xfrm>
              <a:off x="5002" y="1636"/>
              <a:ext cx="538" cy="22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altLang="ru-RU" sz="1800" b="1" dirty="0">
                  <a:solidFill>
                    <a:schemeClr val="tx2"/>
                  </a:solidFill>
                  <a:latin typeface="Arial" pitchFamily="34" charset="0"/>
                </a:rPr>
                <a:t>DVC 1</a:t>
              </a:r>
            </a:p>
          </p:txBody>
        </p:sp>
      </p:grpSp>
      <p:sp>
        <p:nvSpPr>
          <p:cNvPr id="398" name="Line 339"/>
          <p:cNvSpPr>
            <a:spLocks noChangeShapeType="1"/>
          </p:cNvSpPr>
          <p:nvPr/>
        </p:nvSpPr>
        <p:spPr bwMode="auto">
          <a:xfrm>
            <a:off x="3346958" y="2577885"/>
            <a:ext cx="25415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Line 340"/>
          <p:cNvSpPr>
            <a:spLocks noChangeShapeType="1"/>
          </p:cNvSpPr>
          <p:nvPr/>
        </p:nvSpPr>
        <p:spPr bwMode="auto">
          <a:xfrm>
            <a:off x="7416344" y="2577885"/>
            <a:ext cx="26551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" name="Group 341"/>
          <p:cNvGrpSpPr>
            <a:grpSpLocks/>
          </p:cNvGrpSpPr>
          <p:nvPr/>
        </p:nvGrpSpPr>
        <p:grpSpPr bwMode="auto">
          <a:xfrm>
            <a:off x="7312692" y="1777070"/>
            <a:ext cx="788035" cy="427385"/>
            <a:chOff x="4469" y="778"/>
            <a:chExt cx="555" cy="301"/>
          </a:xfrm>
        </p:grpSpPr>
        <p:sp>
          <p:nvSpPr>
            <p:cNvPr id="435" name="Freeform 342"/>
            <p:cNvSpPr>
              <a:spLocks/>
            </p:cNvSpPr>
            <p:nvPr/>
          </p:nvSpPr>
          <p:spPr bwMode="auto">
            <a:xfrm>
              <a:off x="4469" y="778"/>
              <a:ext cx="555" cy="301"/>
            </a:xfrm>
            <a:custGeom>
              <a:avLst/>
              <a:gdLst>
                <a:gd name="T0" fmla="*/ 0 w 555"/>
                <a:gd name="T1" fmla="*/ 0 h 301"/>
                <a:gd name="T2" fmla="*/ 554 w 555"/>
                <a:gd name="T3" fmla="*/ 0 h 301"/>
                <a:gd name="T4" fmla="*/ 554 w 555"/>
                <a:gd name="T5" fmla="*/ 300 h 301"/>
                <a:gd name="T6" fmla="*/ 0 w 555"/>
                <a:gd name="T7" fmla="*/ 300 h 301"/>
                <a:gd name="T8" fmla="*/ 0 w 555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301">
                  <a:moveTo>
                    <a:pt x="0" y="0"/>
                  </a:moveTo>
                  <a:lnTo>
                    <a:pt x="554" y="0"/>
                  </a:lnTo>
                  <a:lnTo>
                    <a:pt x="554" y="300"/>
                  </a:lnTo>
                  <a:lnTo>
                    <a:pt x="0" y="30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Rectangle 343"/>
            <p:cNvSpPr>
              <a:spLocks noChangeArrowheads="1"/>
            </p:cNvSpPr>
            <p:nvPr/>
          </p:nvSpPr>
          <p:spPr bwMode="auto">
            <a:xfrm>
              <a:off x="4493" y="814"/>
              <a:ext cx="506" cy="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altLang="ru-RU" sz="1800" b="1" dirty="0">
                  <a:solidFill>
                    <a:schemeClr val="tx2"/>
                  </a:solidFill>
                  <a:latin typeface="Arial" pitchFamily="34" charset="0"/>
                </a:rPr>
                <a:t>LC 15</a:t>
              </a:r>
            </a:p>
          </p:txBody>
        </p:sp>
      </p:grpSp>
      <p:sp>
        <p:nvSpPr>
          <p:cNvPr id="401" name="Line 344"/>
          <p:cNvSpPr>
            <a:spLocks noChangeShapeType="1"/>
          </p:cNvSpPr>
          <p:nvPr/>
        </p:nvSpPr>
        <p:spPr bwMode="auto">
          <a:xfrm flipH="1">
            <a:off x="3596858" y="4951929"/>
            <a:ext cx="336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" name="Line 345"/>
          <p:cNvSpPr>
            <a:spLocks noChangeShapeType="1"/>
          </p:cNvSpPr>
          <p:nvPr/>
        </p:nvSpPr>
        <p:spPr bwMode="auto">
          <a:xfrm flipH="1">
            <a:off x="7684702" y="4951929"/>
            <a:ext cx="4415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3" name="Group 346"/>
          <p:cNvGrpSpPr>
            <a:grpSpLocks/>
          </p:cNvGrpSpPr>
          <p:nvPr/>
        </p:nvGrpSpPr>
        <p:grpSpPr bwMode="auto">
          <a:xfrm>
            <a:off x="8033991" y="4753150"/>
            <a:ext cx="957001" cy="403247"/>
            <a:chOff x="4977" y="2874"/>
            <a:chExt cx="674" cy="284"/>
          </a:xfrm>
        </p:grpSpPr>
        <p:sp>
          <p:nvSpPr>
            <p:cNvPr id="433" name="Rectangle 347"/>
            <p:cNvSpPr>
              <a:spLocks noChangeArrowheads="1"/>
            </p:cNvSpPr>
            <p:nvPr/>
          </p:nvSpPr>
          <p:spPr bwMode="auto">
            <a:xfrm>
              <a:off x="4977" y="2874"/>
              <a:ext cx="627" cy="280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Rectangle 348"/>
            <p:cNvSpPr>
              <a:spLocks noChangeArrowheads="1"/>
            </p:cNvSpPr>
            <p:nvPr/>
          </p:nvSpPr>
          <p:spPr bwMode="auto">
            <a:xfrm>
              <a:off x="4993" y="2900"/>
              <a:ext cx="658" cy="25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ru-RU" sz="1600" b="1" dirty="0">
                  <a:solidFill>
                    <a:schemeClr val="tx2"/>
                  </a:solidFill>
                  <a:latin typeface="Arial" pitchFamily="34" charset="0"/>
                </a:rPr>
                <a:t>DVC</a:t>
              </a:r>
              <a:r>
                <a:rPr lang="de-DE" altLang="ru-RU" sz="1800" b="1" dirty="0">
                  <a:solidFill>
                    <a:schemeClr val="tx2"/>
                  </a:solidFill>
                  <a:latin typeface="Arial" pitchFamily="34" charset="0"/>
                </a:rPr>
                <a:t> 63</a:t>
              </a:r>
            </a:p>
          </p:txBody>
        </p:sp>
      </p:grpSp>
      <p:sp>
        <p:nvSpPr>
          <p:cNvPr id="404" name="Line 349"/>
          <p:cNvSpPr>
            <a:spLocks noChangeShapeType="1"/>
          </p:cNvSpPr>
          <p:nvPr/>
        </p:nvSpPr>
        <p:spPr bwMode="auto">
          <a:xfrm>
            <a:off x="4357915" y="3482350"/>
            <a:ext cx="0" cy="120406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Line 350"/>
          <p:cNvSpPr>
            <a:spLocks noChangeShapeType="1"/>
          </p:cNvSpPr>
          <p:nvPr/>
        </p:nvSpPr>
        <p:spPr bwMode="auto">
          <a:xfrm>
            <a:off x="8447179" y="3465311"/>
            <a:ext cx="0" cy="122109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6" name="Group 351"/>
          <p:cNvGrpSpPr>
            <a:grpSpLocks/>
          </p:cNvGrpSpPr>
          <p:nvPr/>
        </p:nvGrpSpPr>
        <p:grpSpPr bwMode="auto">
          <a:xfrm>
            <a:off x="3910652" y="4760245"/>
            <a:ext cx="900206" cy="397567"/>
            <a:chOff x="2073" y="2879"/>
            <a:chExt cx="634" cy="280"/>
          </a:xfrm>
        </p:grpSpPr>
        <p:sp>
          <p:nvSpPr>
            <p:cNvPr id="431" name="Rectangle 352"/>
            <p:cNvSpPr>
              <a:spLocks noChangeArrowheads="1"/>
            </p:cNvSpPr>
            <p:nvPr/>
          </p:nvSpPr>
          <p:spPr bwMode="auto">
            <a:xfrm>
              <a:off x="2073" y="2879"/>
              <a:ext cx="627" cy="280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Rectangle 353"/>
            <p:cNvSpPr>
              <a:spLocks noChangeArrowheads="1"/>
            </p:cNvSpPr>
            <p:nvPr/>
          </p:nvSpPr>
          <p:spPr bwMode="auto">
            <a:xfrm>
              <a:off x="2089" y="2905"/>
              <a:ext cx="618" cy="229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ru-RU" sz="1800" b="1" dirty="0">
                  <a:solidFill>
                    <a:schemeClr val="tx2"/>
                  </a:solidFill>
                  <a:latin typeface="Arial" pitchFamily="34" charset="0"/>
                </a:rPr>
                <a:t>DVC 63</a:t>
              </a:r>
            </a:p>
          </p:txBody>
        </p:sp>
      </p:grpSp>
      <p:sp>
        <p:nvSpPr>
          <p:cNvPr id="407" name="Line 354"/>
          <p:cNvSpPr>
            <a:spLocks noChangeShapeType="1"/>
          </p:cNvSpPr>
          <p:nvPr/>
        </p:nvSpPr>
        <p:spPr bwMode="auto">
          <a:xfrm>
            <a:off x="4092397" y="1990053"/>
            <a:ext cx="313368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" name="Oval 355"/>
          <p:cNvSpPr>
            <a:spLocks noChangeArrowheads="1"/>
          </p:cNvSpPr>
          <p:nvPr/>
        </p:nvSpPr>
        <p:spPr bwMode="auto">
          <a:xfrm>
            <a:off x="3608217" y="4934890"/>
            <a:ext cx="22718" cy="227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" name="Oval 356"/>
          <p:cNvSpPr>
            <a:spLocks noChangeArrowheads="1"/>
          </p:cNvSpPr>
          <p:nvPr/>
        </p:nvSpPr>
        <p:spPr bwMode="auto">
          <a:xfrm>
            <a:off x="3603957" y="2559426"/>
            <a:ext cx="22718" cy="227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" name="Oval 357"/>
          <p:cNvSpPr>
            <a:spLocks noChangeArrowheads="1"/>
          </p:cNvSpPr>
          <p:nvPr/>
        </p:nvSpPr>
        <p:spPr bwMode="auto">
          <a:xfrm>
            <a:off x="3603957" y="3154357"/>
            <a:ext cx="22718" cy="227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" name="Oval 358"/>
          <p:cNvSpPr>
            <a:spLocks noChangeArrowheads="1"/>
          </p:cNvSpPr>
          <p:nvPr/>
        </p:nvSpPr>
        <p:spPr bwMode="auto">
          <a:xfrm>
            <a:off x="7696061" y="4939150"/>
            <a:ext cx="22718" cy="227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" name="Oval 359"/>
          <p:cNvSpPr>
            <a:spLocks noChangeArrowheads="1"/>
          </p:cNvSpPr>
          <p:nvPr/>
        </p:nvSpPr>
        <p:spPr bwMode="auto">
          <a:xfrm>
            <a:off x="7696061" y="3155777"/>
            <a:ext cx="22718" cy="227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" name="Oval 360"/>
          <p:cNvSpPr>
            <a:spLocks noChangeArrowheads="1"/>
          </p:cNvSpPr>
          <p:nvPr/>
        </p:nvSpPr>
        <p:spPr bwMode="auto">
          <a:xfrm>
            <a:off x="7696061" y="2559426"/>
            <a:ext cx="22718" cy="227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" name="Oval 361"/>
          <p:cNvSpPr>
            <a:spLocks noChangeArrowheads="1"/>
          </p:cNvSpPr>
          <p:nvPr/>
        </p:nvSpPr>
        <p:spPr bwMode="auto">
          <a:xfrm>
            <a:off x="7696061" y="1514392"/>
            <a:ext cx="22718" cy="227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" name="Oval 362"/>
          <p:cNvSpPr>
            <a:spLocks noChangeArrowheads="1"/>
          </p:cNvSpPr>
          <p:nvPr/>
        </p:nvSpPr>
        <p:spPr bwMode="auto">
          <a:xfrm>
            <a:off x="3601117" y="1514392"/>
            <a:ext cx="22718" cy="227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6" name="Group 363"/>
          <p:cNvGrpSpPr>
            <a:grpSpLocks/>
          </p:cNvGrpSpPr>
          <p:nvPr/>
        </p:nvGrpSpPr>
        <p:grpSpPr bwMode="auto">
          <a:xfrm>
            <a:off x="2441073" y="2383361"/>
            <a:ext cx="904466" cy="386208"/>
            <a:chOff x="1038" y="1205"/>
            <a:chExt cx="637" cy="272"/>
          </a:xfrm>
        </p:grpSpPr>
        <p:sp>
          <p:nvSpPr>
            <p:cNvPr id="427" name="Rectangle 364"/>
            <p:cNvSpPr>
              <a:spLocks noChangeArrowheads="1"/>
            </p:cNvSpPr>
            <p:nvPr/>
          </p:nvSpPr>
          <p:spPr bwMode="auto">
            <a:xfrm>
              <a:off x="1062" y="1225"/>
              <a:ext cx="612" cy="2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8" name="Group 365"/>
            <p:cNvGrpSpPr>
              <a:grpSpLocks/>
            </p:cNvGrpSpPr>
            <p:nvPr/>
          </p:nvGrpSpPr>
          <p:grpSpPr bwMode="auto">
            <a:xfrm>
              <a:off x="1038" y="1205"/>
              <a:ext cx="637" cy="252"/>
              <a:chOff x="1038" y="1205"/>
              <a:chExt cx="637" cy="252"/>
            </a:xfrm>
          </p:grpSpPr>
          <p:sp>
            <p:nvSpPr>
              <p:cNvPr id="429" name="Rectangle 366"/>
              <p:cNvSpPr>
                <a:spLocks noChangeArrowheads="1"/>
              </p:cNvSpPr>
              <p:nvPr/>
            </p:nvSpPr>
            <p:spPr bwMode="auto">
              <a:xfrm>
                <a:off x="1038" y="1205"/>
                <a:ext cx="612" cy="2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Rectangle 367"/>
              <p:cNvSpPr>
                <a:spLocks noChangeArrowheads="1"/>
              </p:cNvSpPr>
              <p:nvPr/>
            </p:nvSpPr>
            <p:spPr bwMode="auto">
              <a:xfrm>
                <a:off x="1059" y="1220"/>
                <a:ext cx="61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8950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7900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5263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4213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114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86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58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830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ru-RU" sz="1600" b="1" dirty="0">
                    <a:latin typeface="Arial" pitchFamily="34" charset="0"/>
                  </a:rPr>
                  <a:t>PS / </a:t>
                </a:r>
                <a:r>
                  <a:rPr lang="de-DE" altLang="ru-RU" sz="1600" b="1" dirty="0" err="1">
                    <a:latin typeface="Arial" pitchFamily="34" charset="0"/>
                  </a:rPr>
                  <a:t>Ch</a:t>
                </a:r>
                <a:endParaRPr lang="de-DE" altLang="ru-RU" sz="1600" b="1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417" name="Group 368"/>
          <p:cNvGrpSpPr>
            <a:grpSpLocks/>
          </p:cNvGrpSpPr>
          <p:nvPr/>
        </p:nvGrpSpPr>
        <p:grpSpPr bwMode="auto">
          <a:xfrm>
            <a:off x="1963992" y="1342586"/>
            <a:ext cx="904466" cy="386208"/>
            <a:chOff x="702" y="472"/>
            <a:chExt cx="637" cy="272"/>
          </a:xfrm>
        </p:grpSpPr>
        <p:sp>
          <p:nvSpPr>
            <p:cNvPr id="423" name="Rectangle 369"/>
            <p:cNvSpPr>
              <a:spLocks noChangeArrowheads="1"/>
            </p:cNvSpPr>
            <p:nvPr/>
          </p:nvSpPr>
          <p:spPr bwMode="auto">
            <a:xfrm>
              <a:off x="726" y="492"/>
              <a:ext cx="612" cy="2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4" name="Group 370"/>
            <p:cNvGrpSpPr>
              <a:grpSpLocks/>
            </p:cNvGrpSpPr>
            <p:nvPr/>
          </p:nvGrpSpPr>
          <p:grpSpPr bwMode="auto">
            <a:xfrm>
              <a:off x="702" y="472"/>
              <a:ext cx="637" cy="252"/>
              <a:chOff x="702" y="472"/>
              <a:chExt cx="637" cy="252"/>
            </a:xfrm>
          </p:grpSpPr>
          <p:sp>
            <p:nvSpPr>
              <p:cNvPr id="425" name="Rectangle 371"/>
              <p:cNvSpPr>
                <a:spLocks noChangeArrowheads="1"/>
              </p:cNvSpPr>
              <p:nvPr/>
            </p:nvSpPr>
            <p:spPr bwMode="auto">
              <a:xfrm>
                <a:off x="702" y="472"/>
                <a:ext cx="612" cy="2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Rectangle 372"/>
              <p:cNvSpPr>
                <a:spLocks noChangeArrowheads="1"/>
              </p:cNvSpPr>
              <p:nvPr/>
            </p:nvSpPr>
            <p:spPr bwMode="auto">
              <a:xfrm>
                <a:off x="723" y="487"/>
                <a:ext cx="61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8950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7900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5263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4213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114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86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58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830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ru-RU" sz="1600" b="1" dirty="0">
                    <a:latin typeface="Arial" pitchFamily="34" charset="0"/>
                  </a:rPr>
                  <a:t>PS / </a:t>
                </a:r>
                <a:r>
                  <a:rPr lang="de-DE" altLang="ru-RU" sz="1600" b="1" dirty="0" err="1">
                    <a:latin typeface="Arial" pitchFamily="34" charset="0"/>
                  </a:rPr>
                  <a:t>Ch</a:t>
                </a:r>
                <a:endParaRPr lang="de-DE" altLang="ru-RU" sz="1600" b="1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418" name="Group 373"/>
          <p:cNvGrpSpPr>
            <a:grpSpLocks/>
          </p:cNvGrpSpPr>
          <p:nvPr/>
        </p:nvGrpSpPr>
        <p:grpSpPr bwMode="auto">
          <a:xfrm>
            <a:off x="6482062" y="2383361"/>
            <a:ext cx="904466" cy="386208"/>
            <a:chOff x="3884" y="1205"/>
            <a:chExt cx="637" cy="272"/>
          </a:xfrm>
        </p:grpSpPr>
        <p:sp>
          <p:nvSpPr>
            <p:cNvPr id="419" name="Rectangle 374"/>
            <p:cNvSpPr>
              <a:spLocks noChangeArrowheads="1"/>
            </p:cNvSpPr>
            <p:nvPr/>
          </p:nvSpPr>
          <p:spPr bwMode="auto">
            <a:xfrm>
              <a:off x="3908" y="1225"/>
              <a:ext cx="612" cy="2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420" name="Group 375"/>
            <p:cNvGrpSpPr>
              <a:grpSpLocks/>
            </p:cNvGrpSpPr>
            <p:nvPr/>
          </p:nvGrpSpPr>
          <p:grpSpPr bwMode="auto">
            <a:xfrm>
              <a:off x="3884" y="1205"/>
              <a:ext cx="637" cy="252"/>
              <a:chOff x="3884" y="1205"/>
              <a:chExt cx="637" cy="252"/>
            </a:xfrm>
          </p:grpSpPr>
          <p:sp>
            <p:nvSpPr>
              <p:cNvPr id="421" name="Rectangle 376"/>
              <p:cNvSpPr>
                <a:spLocks noChangeArrowheads="1"/>
              </p:cNvSpPr>
              <p:nvPr/>
            </p:nvSpPr>
            <p:spPr bwMode="auto">
              <a:xfrm>
                <a:off x="3884" y="1205"/>
                <a:ext cx="612" cy="2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22" name="Rectangle 377"/>
              <p:cNvSpPr>
                <a:spLocks noChangeArrowheads="1"/>
              </p:cNvSpPr>
              <p:nvPr/>
            </p:nvSpPr>
            <p:spPr bwMode="auto">
              <a:xfrm>
                <a:off x="3905" y="1220"/>
                <a:ext cx="61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8950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7900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5263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4213" defTabSz="5588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114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86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58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83013" defTabSz="55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ru-RU" sz="1600" b="1">
                    <a:latin typeface="Arial" pitchFamily="34" charset="0"/>
                  </a:rPr>
                  <a:t>PS / Ch</a:t>
                </a:r>
              </a:p>
            </p:txBody>
          </p:sp>
        </p:grpSp>
      </p:grpSp>
      <p:pic>
        <p:nvPicPr>
          <p:cNvPr id="202" name="Picture 2" descr="http://upload.wikimedia.org/wikipedia/commons/thumb/c/c2/KNX_logo.svg/1280px-KNX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5" y="5426304"/>
            <a:ext cx="2184916" cy="10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технологии </a:t>
            </a:r>
            <a:r>
              <a:rPr lang="en-US" dirty="0"/>
              <a:t>KNX</a:t>
            </a:r>
            <a:r>
              <a:rPr lang="ru-RU" dirty="0"/>
              <a:t>: </a:t>
            </a:r>
            <a:r>
              <a:rPr lang="ru-RU" dirty="0" smtClean="0"/>
              <a:t>особенности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6401" y="1610013"/>
            <a:ext cx="7736774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Питание передается по шинному кабелю вместе с сигналом</a:t>
            </a:r>
            <a:endParaRPr lang="en-US" altLang="ru-RU" sz="1800" dirty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Идентификация осуществляется по индивидуальному адресу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Команды отправляются по групповым адресам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Всего в проекте до 64535 групповых адресов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Светодиод для индикации состояния устройства</a:t>
            </a:r>
            <a:endParaRPr lang="en-US" altLang="ru-RU" sz="1800" dirty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Кнопка программирования для изменения статуса устройства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Макс длина кабеля линии – 1000 м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Конфигурация сети задается ПО </a:t>
            </a:r>
            <a:r>
              <a:rPr lang="en-US" altLang="ru-RU" sz="1800" dirty="0" smtClean="0"/>
              <a:t>ETS</a:t>
            </a:r>
            <a:endParaRPr lang="ru-RU" altLang="ru-RU" sz="1800" dirty="0" smtClean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Тысячи компаний производителей и инсталляторов по всему миру</a:t>
            </a:r>
            <a:endParaRPr lang="en-US" altLang="ru-RU" sz="1800" dirty="0"/>
          </a:p>
        </p:txBody>
      </p:sp>
      <p:pic>
        <p:nvPicPr>
          <p:cNvPr id="5" name="Picture 2" descr="http://upload.wikimedia.org/wikipedia/commons/thumb/c/c2/KNX_logo.svg/1280px-KNX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5" y="5426304"/>
            <a:ext cx="2184916" cy="10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технологии </a:t>
            </a:r>
            <a:r>
              <a:rPr lang="en-US" dirty="0"/>
              <a:t>KNX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работа с </a:t>
            </a:r>
            <a:r>
              <a:rPr lang="en-US" dirty="0" smtClean="0"/>
              <a:t>Saia PCD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11225" y="1691481"/>
            <a:ext cx="3009900" cy="2171700"/>
            <a:chOff x="3434" y="2457"/>
            <a:chExt cx="2048" cy="1608"/>
          </a:xfrm>
        </p:grpSpPr>
        <p:pic>
          <p:nvPicPr>
            <p:cNvPr id="4" name="Picture 3" descr="M33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4" y="2457"/>
              <a:ext cx="2048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536" y="2683"/>
              <a:ext cx="1844" cy="860"/>
              <a:chOff x="1908" y="1361"/>
              <a:chExt cx="1045" cy="500"/>
            </a:xfrm>
          </p:grpSpPr>
          <p:pic>
            <p:nvPicPr>
              <p:cNvPr id="6" name="Picture 5" descr="PCD3_F221_front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696" t="6261" r="26086" b="5565"/>
              <a:stretch>
                <a:fillRect/>
              </a:stretch>
            </p:blipFill>
            <p:spPr bwMode="auto">
              <a:xfrm>
                <a:off x="2174" y="1361"/>
                <a:ext cx="259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PCD3_F221_front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696" t="6261" r="26086" b="5565"/>
              <a:stretch>
                <a:fillRect/>
              </a:stretch>
            </p:blipFill>
            <p:spPr bwMode="auto">
              <a:xfrm>
                <a:off x="1908" y="1361"/>
                <a:ext cx="259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PCD3_F221_front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696" t="6261" r="26086" b="5565"/>
              <a:stretch>
                <a:fillRect/>
              </a:stretch>
            </p:blipFill>
            <p:spPr bwMode="auto">
              <a:xfrm>
                <a:off x="2438" y="1361"/>
                <a:ext cx="259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PCD3_F221_front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696" t="6261" r="26086" b="5565"/>
              <a:stretch>
                <a:fillRect/>
              </a:stretch>
            </p:blipFill>
            <p:spPr bwMode="auto">
              <a:xfrm>
                <a:off x="2704" y="1361"/>
                <a:ext cx="249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84325" y="4017168"/>
            <a:ext cx="20859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/>
              <a:t>Интерфейс и драйвер</a:t>
            </a:r>
            <a:r>
              <a:rPr lang="en-US" sz="1000"/>
              <a:t> 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504950" y="5099843"/>
            <a:ext cx="107950" cy="5445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1349375" y="1518443"/>
            <a:ext cx="2876550" cy="0"/>
          </a:xfrm>
          <a:prstGeom prst="line">
            <a:avLst/>
          </a:prstGeom>
          <a:noFill/>
          <a:ln w="41275">
            <a:solidFill>
              <a:srgbClr val="CB034A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358900" y="1499393"/>
            <a:ext cx="0" cy="666750"/>
          </a:xfrm>
          <a:prstGeom prst="line">
            <a:avLst/>
          </a:prstGeom>
          <a:noFill/>
          <a:ln w="34925">
            <a:solidFill>
              <a:srgbClr val="CB034A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1606550" y="3909218"/>
            <a:ext cx="1614488" cy="485775"/>
          </a:xfrm>
          <a:prstGeom prst="rightArrow">
            <a:avLst>
              <a:gd name="adj1" fmla="val 50000"/>
              <a:gd name="adj2" fmla="val 8308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927225" y="5560218"/>
            <a:ext cx="20859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/>
              <a:t>Функции</a:t>
            </a:r>
            <a:r>
              <a:rPr lang="en-US" sz="1000"/>
              <a:t> EIB</a:t>
            </a:r>
            <a:r>
              <a:rPr lang="ru-RU" sz="1000"/>
              <a:t> с</a:t>
            </a:r>
            <a:r>
              <a:rPr lang="en-US" sz="1000"/>
              <a:t> 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1606550" y="5376068"/>
            <a:ext cx="1938338" cy="733425"/>
          </a:xfrm>
          <a:prstGeom prst="rightArrow">
            <a:avLst>
              <a:gd name="adj1" fmla="val 50000"/>
              <a:gd name="adj2" fmla="val 6607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12900" y="5703093"/>
            <a:ext cx="20859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/>
              <a:t>соответствующими</a:t>
            </a:r>
            <a:r>
              <a:rPr lang="en-US" sz="1000"/>
              <a:t> FBox 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4216400" y="2089943"/>
            <a:ext cx="4210050" cy="1136650"/>
            <a:chOff x="3234" y="1452"/>
            <a:chExt cx="2652" cy="716"/>
          </a:xfrm>
        </p:grpSpPr>
        <p:pic>
          <p:nvPicPr>
            <p:cNvPr id="19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 l="16249" t="22267" r="17453" b="54163"/>
            <a:stretch>
              <a:fillRect/>
            </a:stretch>
          </p:blipFill>
          <p:spPr bwMode="auto">
            <a:xfrm>
              <a:off x="3242" y="1463"/>
              <a:ext cx="2644" cy="70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3234" y="1452"/>
              <a:ext cx="450" cy="25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4235450" y="1499393"/>
            <a:ext cx="0" cy="1466850"/>
          </a:xfrm>
          <a:prstGeom prst="line">
            <a:avLst/>
          </a:prstGeom>
          <a:noFill/>
          <a:ln w="34925">
            <a:solidFill>
              <a:srgbClr val="CB034A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2060575" y="1388268"/>
            <a:ext cx="112395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 dirty="0"/>
              <a:t>  Канал </a:t>
            </a:r>
            <a:r>
              <a:rPr lang="en-US" sz="1000" dirty="0"/>
              <a:t>RS 232</a:t>
            </a:r>
            <a:r>
              <a:rPr lang="ru-RU" sz="1000" dirty="0"/>
              <a:t> </a:t>
            </a:r>
            <a:endParaRPr lang="en-US" sz="1000" dirty="0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594225" y="2493168"/>
            <a:ext cx="990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/>
              <a:t>Интерфейс</a:t>
            </a:r>
            <a:endParaRPr lang="en-US" sz="1000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4689475" y="3479794"/>
            <a:ext cx="1019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 dirty="0"/>
              <a:t>Интерфейс</a:t>
            </a:r>
            <a:endParaRPr lang="en-US" sz="1000" dirty="0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5965031" y="3461667"/>
            <a:ext cx="7254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 dirty="0"/>
              <a:t>Драйвер</a:t>
            </a:r>
            <a:endParaRPr lang="fr-FR" sz="1000" dirty="0"/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5307186" y="2698030"/>
            <a:ext cx="891257" cy="215444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dirty="0"/>
              <a:t>S-Mode/EIB</a:t>
            </a:r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flipH="1">
            <a:off x="7131050" y="4337843"/>
            <a:ext cx="400050" cy="257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0" name="Picture 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188" y="4818856"/>
            <a:ext cx="1019175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" name="Picture 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3011" y="5030786"/>
            <a:ext cx="1000125" cy="981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3488" y="4740857"/>
            <a:ext cx="942975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" name="Picture 58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7838" y="5074294"/>
            <a:ext cx="1000000" cy="980952"/>
          </a:xfrm>
          <a:prstGeom prst="rect">
            <a:avLst/>
          </a:prstGeom>
          <a:noFill/>
          <a:ln/>
        </p:spPr>
      </p:pic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1562770" y="3922166"/>
            <a:ext cx="3312368" cy="0"/>
          </a:xfrm>
          <a:prstGeom prst="line">
            <a:avLst/>
          </a:prstGeom>
          <a:noFill/>
          <a:ln w="41275">
            <a:solidFill>
              <a:srgbClr val="CB034A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grpSp>
        <p:nvGrpSpPr>
          <p:cNvPr id="34" name="Group 78"/>
          <p:cNvGrpSpPr>
            <a:grpSpLocks/>
          </p:cNvGrpSpPr>
          <p:nvPr/>
        </p:nvGrpSpPr>
        <p:grpSpPr bwMode="auto">
          <a:xfrm>
            <a:off x="-463550" y="2851943"/>
            <a:ext cx="88900" cy="88900"/>
            <a:chOff x="45" y="1139"/>
            <a:chExt cx="56" cy="56"/>
          </a:xfrm>
        </p:grpSpPr>
        <p:sp>
          <p:nvSpPr>
            <p:cNvPr id="35" name="Oval 79"/>
            <p:cNvSpPr>
              <a:spLocks noChangeArrowheads="1"/>
            </p:cNvSpPr>
            <p:nvPr/>
          </p:nvSpPr>
          <p:spPr bwMode="auto">
            <a:xfrm>
              <a:off x="45" y="1139"/>
              <a:ext cx="56" cy="56"/>
            </a:xfrm>
            <a:prstGeom prst="ellipse">
              <a:avLst/>
            </a:prstGeom>
            <a:solidFill>
              <a:srgbClr val="CADCEC"/>
            </a:solidFill>
            <a:ln w="9525">
              <a:solidFill>
                <a:srgbClr val="CADCEC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80"/>
            <p:cNvSpPr>
              <a:spLocks noChangeArrowheads="1"/>
            </p:cNvSpPr>
            <p:nvPr/>
          </p:nvSpPr>
          <p:spPr bwMode="auto">
            <a:xfrm>
              <a:off x="56" y="1151"/>
              <a:ext cx="11" cy="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1562770" y="3490118"/>
            <a:ext cx="0" cy="432048"/>
          </a:xfrm>
          <a:prstGeom prst="line">
            <a:avLst/>
          </a:prstGeom>
          <a:noFill/>
          <a:ln w="34925">
            <a:solidFill>
              <a:srgbClr val="CB034A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423073" y="2966243"/>
            <a:ext cx="0" cy="10509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307186" y="4017168"/>
            <a:ext cx="11588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1" descr="EIB 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3454" y="3675185"/>
            <a:ext cx="679450" cy="10287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14" y="3697603"/>
            <a:ext cx="1314450" cy="8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14" y="3271587"/>
            <a:ext cx="628299" cy="65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0532"/>
            <a:ext cx="749364" cy="7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технологии </a:t>
            </a:r>
            <a:r>
              <a:rPr lang="en-US" dirty="0" smtClean="0"/>
              <a:t>DALI: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65" y="3429001"/>
            <a:ext cx="5521910" cy="311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dali-ag.org/fileadmin/_processed_/csm_discover-standard_e10ca036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266824"/>
            <a:ext cx="7675562" cy="20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438" y="3457575"/>
            <a:ext cx="2184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DALI</a:t>
            </a:r>
            <a:r>
              <a:rPr lang="ru-RU" dirty="0" smtClean="0"/>
              <a:t>-</a:t>
            </a:r>
            <a:r>
              <a:rPr lang="en-US" dirty="0" smtClean="0"/>
              <a:t>AG</a:t>
            </a:r>
            <a:r>
              <a:rPr lang="ru-RU" dirty="0" smtClean="0"/>
              <a:t>.</a:t>
            </a:r>
            <a:r>
              <a:rPr lang="en-US" dirty="0" smtClean="0"/>
              <a:t>ORG</a:t>
            </a:r>
          </a:p>
          <a:p>
            <a:r>
              <a:rPr lang="ru-RU" dirty="0" smtClean="0"/>
              <a:t>Ассоциация </a:t>
            </a:r>
          </a:p>
          <a:p>
            <a:r>
              <a:rPr lang="ru-RU" dirty="0" smtClean="0"/>
              <a:t>производителей </a:t>
            </a:r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2" y="5671069"/>
            <a:ext cx="2560692" cy="7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1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технологии </a:t>
            </a:r>
            <a:r>
              <a:rPr lang="en-US" dirty="0" smtClean="0"/>
              <a:t>DALI</a:t>
            </a:r>
            <a:r>
              <a:rPr lang="ru-RU" dirty="0" smtClean="0"/>
              <a:t>: особенности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8438" y="1352550"/>
            <a:ext cx="6877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DALI:</a:t>
            </a:r>
          </a:p>
          <a:p>
            <a:r>
              <a:rPr lang="en-US" dirty="0"/>
              <a:t>Digital </a:t>
            </a:r>
            <a:r>
              <a:rPr lang="en-US" dirty="0" err="1"/>
              <a:t>Adresable</a:t>
            </a:r>
            <a:r>
              <a:rPr lang="en-US" dirty="0"/>
              <a:t> Lighting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Стандарт Международной Электротехнической Комиссии (</a:t>
            </a:r>
            <a:r>
              <a:rPr lang="en-US" dirty="0" smtClean="0"/>
              <a:t>International </a:t>
            </a:r>
            <a:r>
              <a:rPr lang="en-US" dirty="0" err="1" smtClean="0"/>
              <a:t>Electrotechnical</a:t>
            </a:r>
            <a:r>
              <a:rPr lang="en-US" dirty="0" smtClean="0"/>
              <a:t> </a:t>
            </a:r>
            <a:r>
              <a:rPr lang="en-US" dirty="0" err="1" smtClean="0"/>
              <a:t>Commision</a:t>
            </a:r>
            <a:r>
              <a:rPr lang="ru-RU" dirty="0" smtClean="0"/>
              <a:t>)</a:t>
            </a:r>
            <a:endParaRPr lang="en-US" dirty="0"/>
          </a:p>
          <a:p>
            <a:r>
              <a:rPr lang="en-US" dirty="0"/>
              <a:t>(IEC 62386)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1068"/>
            <a:ext cx="2560692" cy="7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74" y="2983766"/>
            <a:ext cx="5302889" cy="127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70" y="4476750"/>
            <a:ext cx="5368193" cy="11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8438" y="3429000"/>
            <a:ext cx="18897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Топология:</a:t>
            </a:r>
          </a:p>
          <a:p>
            <a:r>
              <a:rPr lang="ru-RU" dirty="0" smtClean="0"/>
              <a:t>Шина</a:t>
            </a:r>
          </a:p>
          <a:p>
            <a:r>
              <a:rPr lang="ru-RU" dirty="0" smtClean="0"/>
              <a:t>Звезда</a:t>
            </a:r>
          </a:p>
          <a:p>
            <a:r>
              <a:rPr lang="ru-RU" dirty="0" smtClean="0"/>
              <a:t>Произвольная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технологии </a:t>
            </a:r>
            <a:r>
              <a:rPr lang="en-US" dirty="0"/>
              <a:t>DALI</a:t>
            </a:r>
            <a:r>
              <a:rPr lang="ru-RU" dirty="0"/>
              <a:t>: особенности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4928" y="1476374"/>
            <a:ext cx="8128247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/>
              <a:t>Питание передается по шинному кабелю вместе с сигналом</a:t>
            </a:r>
            <a:endParaRPr lang="en-US" altLang="ru-RU" sz="1800" dirty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/>
              <a:t>Идентификация осуществляется по индивидуальному адресу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/>
              <a:t>Команды отправляются по </a:t>
            </a:r>
            <a:r>
              <a:rPr lang="ru-RU" altLang="ru-RU" sz="1800" dirty="0" smtClean="0"/>
              <a:t>индивидуальным, групповым адресам, </a:t>
            </a:r>
            <a:br>
              <a:rPr lang="ru-RU" altLang="ru-RU" sz="1800" dirty="0" smtClean="0"/>
            </a:br>
            <a:r>
              <a:rPr lang="ru-RU" altLang="ru-RU" sz="1800" dirty="0" smtClean="0"/>
              <a:t>или широкополосной передачей – для всех</a:t>
            </a:r>
            <a:endParaRPr lang="ru-RU" altLang="ru-RU" sz="1800" dirty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/>
              <a:t>В каждом устройстве до </a:t>
            </a:r>
            <a:r>
              <a:rPr lang="ru-RU" altLang="ru-RU" sz="1800" dirty="0" smtClean="0"/>
              <a:t>16 сцен</a:t>
            </a:r>
            <a:endParaRPr lang="ru-RU" altLang="ru-RU" sz="1800" dirty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/>
              <a:t>В каждом устройстве </a:t>
            </a:r>
            <a:r>
              <a:rPr lang="ru-RU" altLang="ru-RU" sz="1800" dirty="0" smtClean="0"/>
              <a:t>до 16 </a:t>
            </a:r>
            <a:r>
              <a:rPr lang="ru-RU" altLang="ru-RU" sz="1800" dirty="0"/>
              <a:t>групповых </a:t>
            </a:r>
            <a:r>
              <a:rPr lang="ru-RU" altLang="ru-RU" sz="1800" dirty="0" smtClean="0"/>
              <a:t>адресов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Информационный кабель прокладывается вместе с силовым (одним кабелем, дополнительные проводники в силовом кабеле)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Макс длина кабеля от источника до приёмника сигнала 300 м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Настройка сети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осуществляется с помощью бесплатного ПО (например, </a:t>
            </a:r>
            <a:r>
              <a:rPr lang="en-US" altLang="ru-RU" sz="1800" b="1" dirty="0" err="1" smtClean="0"/>
              <a:t>MasterConfigurator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от </a:t>
            </a:r>
            <a:r>
              <a:rPr lang="en-US" altLang="ru-RU" sz="1800" b="1" dirty="0" err="1" smtClean="0"/>
              <a:t>Tridonic</a:t>
            </a:r>
            <a:r>
              <a:rPr lang="en-US" altLang="ru-RU" sz="1800" dirty="0" smtClean="0"/>
              <a:t>)</a:t>
            </a:r>
            <a:endParaRPr lang="ru-RU" altLang="ru-RU" sz="1800" dirty="0" smtClean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/>
              <a:t>Бесплатное диагностическое ПО </a:t>
            </a:r>
            <a:r>
              <a:rPr lang="en-US" altLang="ru-RU" sz="1800" dirty="0" smtClean="0"/>
              <a:t>(</a:t>
            </a:r>
            <a:r>
              <a:rPr lang="en-US" altLang="ru-RU" sz="1800" dirty="0" err="1" smtClean="0"/>
              <a:t>DALImonitor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от </a:t>
            </a:r>
            <a:r>
              <a:rPr lang="en-US" altLang="ru-RU" sz="1800" b="1" dirty="0" err="1" smtClean="0"/>
              <a:t>Tridonic</a:t>
            </a:r>
            <a:r>
              <a:rPr lang="ru-RU" altLang="ru-RU" sz="1800" dirty="0" smtClean="0"/>
              <a:t>)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7087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технологии </a:t>
            </a:r>
            <a:r>
              <a:rPr lang="en-US" dirty="0"/>
              <a:t>DALI</a:t>
            </a:r>
            <a:r>
              <a:rPr lang="ru-RU" dirty="0"/>
              <a:t>: </a:t>
            </a:r>
            <a:r>
              <a:rPr lang="ru-RU" sz="1800" dirty="0" smtClean="0"/>
              <a:t>конфигурирование с контроллера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320925"/>
            <a:ext cx="3646487" cy="27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2" y="5671069"/>
            <a:ext cx="2560692" cy="7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438" y="1638300"/>
            <a:ext cx="7605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Возможно конфигурирование с </a:t>
            </a:r>
            <a:r>
              <a:rPr lang="en-US" dirty="0" smtClean="0"/>
              <a:t>Web </a:t>
            </a:r>
            <a:r>
              <a:rPr lang="ru-RU" dirty="0" smtClean="0"/>
              <a:t>интерфейса контроллера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5" y="2320925"/>
            <a:ext cx="395605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технологии </a:t>
            </a:r>
            <a:r>
              <a:rPr lang="en-US" dirty="0"/>
              <a:t>DALI</a:t>
            </a:r>
            <a:r>
              <a:rPr lang="ru-RU" dirty="0" smtClean="0"/>
              <a:t>: модули </a:t>
            </a:r>
            <a:r>
              <a:rPr lang="en-US" dirty="0" smtClean="0"/>
              <a:t>PCD2.2610 </a:t>
            </a:r>
            <a:r>
              <a:rPr lang="ru-RU" dirty="0" smtClean="0"/>
              <a:t>и </a:t>
            </a:r>
            <a:r>
              <a:rPr lang="en-US" dirty="0" smtClean="0"/>
              <a:t>PCD3.261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5" y="1584843"/>
            <a:ext cx="3398997" cy="29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71069"/>
            <a:ext cx="2560692" cy="7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441968"/>
            <a:ext cx="2721752" cy="28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1444" y="4520598"/>
            <a:ext cx="6181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4080"/>
                </a:solidFill>
              </a:rPr>
              <a:t>Один </a:t>
            </a:r>
            <a:r>
              <a:rPr lang="en-GB" altLang="ru-RU" dirty="0" smtClean="0">
                <a:solidFill>
                  <a:srgbClr val="004080"/>
                </a:solidFill>
              </a:rPr>
              <a:t>DALI </a:t>
            </a:r>
            <a:r>
              <a:rPr lang="ru-RU" altLang="ru-RU" dirty="0" smtClean="0">
                <a:solidFill>
                  <a:srgbClr val="004080"/>
                </a:solidFill>
              </a:rPr>
              <a:t>интерфейс на </a:t>
            </a:r>
            <a:r>
              <a:rPr lang="en-GB" altLang="ru-RU" dirty="0" smtClean="0">
                <a:solidFill>
                  <a:srgbClr val="004080"/>
                </a:solidFill>
              </a:rPr>
              <a:t>64 </a:t>
            </a:r>
            <a:r>
              <a:rPr lang="ru-RU" altLang="ru-RU" dirty="0" smtClean="0">
                <a:solidFill>
                  <a:srgbClr val="004080"/>
                </a:solidFill>
              </a:rPr>
              <a:t>балласта на модуль</a:t>
            </a:r>
            <a:endParaRPr lang="en-GB" altLang="ru-RU" dirty="0">
              <a:solidFill>
                <a:srgbClr val="004080"/>
              </a:solidFill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altLang="ru-RU" dirty="0">
                <a:solidFill>
                  <a:srgbClr val="004080"/>
                </a:solidFill>
              </a:rPr>
              <a:t> </a:t>
            </a:r>
            <a:r>
              <a:rPr lang="ru-RU" altLang="ru-RU" dirty="0" smtClean="0">
                <a:solidFill>
                  <a:srgbClr val="004080"/>
                </a:solidFill>
              </a:rPr>
              <a:t>Интегрированный блок питания </a:t>
            </a:r>
            <a:r>
              <a:rPr lang="en-US" altLang="ru-RU" dirty="0" smtClean="0">
                <a:solidFill>
                  <a:srgbClr val="004080"/>
                </a:solidFill>
              </a:rPr>
              <a:t>DALI </a:t>
            </a:r>
            <a:r>
              <a:rPr lang="en-GB" altLang="ru-RU" dirty="0" smtClean="0">
                <a:solidFill>
                  <a:srgbClr val="004080"/>
                </a:solidFill>
              </a:rPr>
              <a:t>(</a:t>
            </a:r>
            <a:r>
              <a:rPr lang="ru-RU" altLang="ru-RU" dirty="0" smtClean="0">
                <a:solidFill>
                  <a:srgbClr val="004080"/>
                </a:solidFill>
              </a:rPr>
              <a:t>отключаемый</a:t>
            </a:r>
            <a:r>
              <a:rPr lang="en-GB" altLang="ru-RU" dirty="0" smtClean="0">
                <a:solidFill>
                  <a:srgbClr val="004080"/>
                </a:solidFill>
              </a:rPr>
              <a:t>)</a:t>
            </a:r>
            <a:endParaRPr lang="en-GB" altLang="ru-RU" dirty="0">
              <a:solidFill>
                <a:srgbClr val="004080"/>
              </a:solidFill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altLang="ru-RU" dirty="0">
                <a:solidFill>
                  <a:srgbClr val="004080"/>
                </a:solidFill>
              </a:rPr>
              <a:t> </a:t>
            </a:r>
            <a:r>
              <a:rPr lang="ru-RU" altLang="ru-RU" dirty="0" smtClean="0">
                <a:solidFill>
                  <a:srgbClr val="004080"/>
                </a:solidFill>
              </a:rPr>
              <a:t>Специальная библиотека </a:t>
            </a:r>
            <a:endParaRPr lang="en-GB" altLang="ru-RU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3389"/>
            <a:ext cx="2560692" cy="7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технологии </a:t>
            </a:r>
            <a:r>
              <a:rPr lang="en-US" dirty="0"/>
              <a:t>DALI</a:t>
            </a:r>
            <a:r>
              <a:rPr lang="ru-RU" dirty="0" smtClean="0"/>
              <a:t>: подключение компонентов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49" y="1593116"/>
            <a:ext cx="4683125" cy="13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33" y="3298636"/>
            <a:ext cx="6419041" cy="31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</a:t>
            </a:r>
            <a:r>
              <a:rPr lang="en-US" dirty="0" err="1" smtClean="0"/>
              <a:t>Tridonic</a:t>
            </a:r>
            <a:r>
              <a:rPr lang="ru-RU" dirty="0" smtClean="0"/>
              <a:t> </a:t>
            </a:r>
            <a:r>
              <a:rPr lang="en-US" dirty="0" smtClean="0"/>
              <a:t>DALI </a:t>
            </a:r>
            <a:endParaRPr lang="en-US" dirty="0"/>
          </a:p>
        </p:txBody>
      </p:sp>
      <p:pic>
        <p:nvPicPr>
          <p:cNvPr id="1028" name="Picture 4" descr="http://resources.tridonic.com/PDB/Ressource/Web_TR/FolderImage/TA_CON_F_DALI_XC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6" y="1632745"/>
            <a:ext cx="860206" cy="71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sources.tridonic.com/PDB/Ressource/Web_TR/FolderImage/TA_CON_F_DALI_MC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44" y="1584802"/>
            <a:ext cx="1231919" cy="8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sources.tridonic.com/PDB/Ressource/Web_TR/FolderImage/TA_CON_F_MSensor.jpg?_ga=1.173730726.406314588.14105164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96" y="1524229"/>
            <a:ext cx="1014504" cy="9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sources.tridonic.com/PDB/Ressource/Web_TR/FolderImage/TA_CON_F_MSensor_CEILINGMOUN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95" y="1436530"/>
            <a:ext cx="1770326" cy="11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esources.tridonic.com/PDB/Ressource/Web_TR/FolderImage/TA_CON_F_MSensor_5DPI_14f.jpg?_ga=1.203041684.406314588.14105164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6" y="2678646"/>
            <a:ext cx="1397644" cy="14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esources.tridonic.com/PDB/Ressource/Web_TR/FolderImage/TA_CON_F_basicDIM_DGC_Sensor_5DPI_14r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03" y="2773304"/>
            <a:ext cx="1157030" cy="12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2" y="4448566"/>
            <a:ext cx="1375693" cy="16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93" y="4355509"/>
            <a:ext cx="23812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http://resources.tridonic.com/PDB/Ressource/Web_TR/FolderImage/TA_CON_F_DALI_3-RM-C_smal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48" y="4251946"/>
            <a:ext cx="1753605" cy="12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resources.tridonic.com/PDB/Ressource/Web_TR/FolderImage/TA_CON_F_DALI_RM_S_smal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77" y="4478302"/>
            <a:ext cx="1618849" cy="11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17" y="1477806"/>
            <a:ext cx="781444" cy="102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02" y="2610050"/>
            <a:ext cx="2421643" cy="13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70" y="2678646"/>
            <a:ext cx="2585254" cy="119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66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9" y="1308100"/>
            <a:ext cx="8189913" cy="53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 пожаловать в «Кремниевую Долину Европы»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3172311"/>
            <a:ext cx="7902575" cy="3477875"/>
          </a:xfrm>
          <a:prstGeom prst="rect">
            <a:avLst/>
          </a:prstGeom>
          <a:noFill/>
          <a:ln w="0"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Машиностроение, электропромышленность и металлопромышленность (сокращенно МЭМ, по-немецки «MEM-</a:t>
            </a:r>
            <a:r>
              <a:rPr lang="ru-RU" b="1" dirty="0" err="1"/>
              <a:t>Industrie</a:t>
            </a:r>
            <a:r>
              <a:rPr lang="ru-RU" b="1" dirty="0"/>
              <a:t>») являются ведущими отраслями швейцарской экономики. </a:t>
            </a:r>
          </a:p>
          <a:p>
            <a:endParaRPr lang="ru-RU" b="1" dirty="0"/>
          </a:p>
          <a:p>
            <a:r>
              <a:rPr lang="ru-RU" b="1" dirty="0"/>
              <a:t>В начале 2009 г. в них было занято более 330 000 работающих. Предприятия МЭМ являются самым крупным работодателем в Швейцарии. Около 80% всей производимой продукции экспортируется за рубеж. Это означает, что данные отрасли зависят прежде всего от международного рынка.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87" y="1308100"/>
            <a:ext cx="138545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1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smtClean="0"/>
              <a:t>SEAK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44" y="546286"/>
            <a:ext cx="5020798" cy="59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181472"/>
            <a:ext cx="43053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223" y="1794999"/>
            <a:ext cx="356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Принцип передачи сигналов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588" y="3538857"/>
            <a:ext cx="4067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Преимущества: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Не требуется дополнительная прокладка проводов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Простота и надежность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Нет ограничения по длине линии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Не генерирует помехи в силовой сети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88" y="5130140"/>
            <a:ext cx="38647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Недостатки: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Низкая скорость передачи информации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12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Типовые решения интеллектуального освещения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588" y="1448789"/>
            <a:ext cx="4631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Основные функции: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Кнопочное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Проходной выключатель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Централизованное отключение света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Тревожное включение света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Лестничное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Коридорная функция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по движению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по присутствию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по освещенности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Сумеречное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Управление по времени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Сценарии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световой температурой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цветом (настроение)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Диспетчерское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Управления с пульта, планшета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011387" y="4035027"/>
            <a:ext cx="3970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Аварийное освещение: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Диагностика работоспособности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путями эвакуации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011387" y="1448789"/>
            <a:ext cx="3991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Связь с другими функциями здания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жалюзи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Климат-контроль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Система вентиляции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ОПС</a:t>
            </a:r>
          </a:p>
        </p:txBody>
      </p:sp>
    </p:spTree>
    <p:extLst>
      <p:ext uri="{BB962C8B-B14F-4D97-AF65-F5344CB8AC3E}">
        <p14:creationId xmlns:p14="http://schemas.microsoft.com/office/powerpoint/2010/main" val="39977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Применение: коттеджи, квартиры класса Люкс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4385" y="1404939"/>
            <a:ext cx="3044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Технология:</a:t>
            </a:r>
            <a:r>
              <a:rPr lang="ru-RU" dirty="0" smtClean="0"/>
              <a:t> </a:t>
            </a:r>
            <a:r>
              <a:rPr lang="en-US" dirty="0" smtClean="0"/>
              <a:t>KNX, DALI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384" y="1828799"/>
            <a:ext cx="4999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Наиболее востребованные функции: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Кнопочное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Проходной выключатель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Централизованное отключение света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Тревожное включение света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Лестничное </a:t>
            </a:r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53892" y="2136575"/>
            <a:ext cx="39901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присутствию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освещенности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с планшета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Сценарии</a:t>
            </a:r>
          </a:p>
        </p:txBody>
      </p:sp>
      <p:pic>
        <p:nvPicPr>
          <p:cNvPr id="8196" name="Picture 4" descr="http://www.vip-interior.ru/images/koteges/h_kotte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0" y="3767791"/>
            <a:ext cx="6191465" cy="27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Применение: </a:t>
            </a:r>
            <a:r>
              <a:rPr lang="en-US" dirty="0" smtClean="0"/>
              <a:t>VIP </a:t>
            </a:r>
            <a:r>
              <a:rPr lang="ru-RU" dirty="0" smtClean="0"/>
              <a:t>офисы, конференц-залы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021" y="1664370"/>
            <a:ext cx="4431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Технология: </a:t>
            </a:r>
            <a:r>
              <a:rPr lang="en-US" dirty="0" smtClean="0"/>
              <a:t>DALI</a:t>
            </a:r>
            <a:r>
              <a:rPr lang="ru-RU" dirty="0" smtClean="0"/>
              <a:t>, </a:t>
            </a:r>
            <a:r>
              <a:rPr lang="en-US" dirty="0" smtClean="0"/>
              <a:t>Web-</a:t>
            </a:r>
            <a:r>
              <a:rPr lang="ru-RU" dirty="0" smtClean="0"/>
              <a:t>интерфейс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5021" y="2327564"/>
            <a:ext cx="49988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Наиболее востребованные функции: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Кнопочное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Централизованное </a:t>
            </a:r>
            <a:r>
              <a:rPr lang="ru-RU" dirty="0"/>
              <a:t>отключение </a:t>
            </a:r>
            <a:r>
              <a:rPr lang="ru-RU" dirty="0" smtClean="0"/>
              <a:t>света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Сценарии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Диспетчерское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с планшета</a:t>
            </a:r>
            <a:endParaRPr lang="ru-RU" dirty="0"/>
          </a:p>
        </p:txBody>
      </p:sp>
      <p:pic>
        <p:nvPicPr>
          <p:cNvPr id="2052" name="Picture 4" descr="http://www.dali-ag.org/fileadmin/_processed_/csm_03_lw02_074_ja_Aula_d4e5df88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984280"/>
            <a:ext cx="4413428" cy="22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Применение: Склады и производственные цеха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27" y="3904014"/>
            <a:ext cx="3828548" cy="25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2475" y="2721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Диагностика работоспособности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путями эвакуации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88" y="156623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Кнопочное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Лестничное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Коридорная </a:t>
            </a:r>
            <a:r>
              <a:rPr lang="ru-RU" dirty="0"/>
              <a:t>функция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движению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присутствию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освещенности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Сумеречное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времени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Сценарии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световой температурой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Диспетчерское </a:t>
            </a:r>
            <a:r>
              <a:rPr lang="ru-RU" dirty="0"/>
              <a:t>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Управления с пульта, планшета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8254" y="1648844"/>
            <a:ext cx="320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Технологии: </a:t>
            </a:r>
            <a:r>
              <a:rPr lang="en-US" dirty="0" smtClean="0"/>
              <a:t>DALI, SEAK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Применение: </a:t>
            </a:r>
            <a:r>
              <a:rPr lang="ru-RU" dirty="0"/>
              <a:t>А</a:t>
            </a:r>
            <a:r>
              <a:rPr lang="ru-RU" dirty="0" smtClean="0"/>
              <a:t>дминистративные и офисные здания</a:t>
            </a:r>
            <a:endParaRPr lang="en-US" dirty="0"/>
          </a:p>
        </p:txBody>
      </p:sp>
      <p:pic>
        <p:nvPicPr>
          <p:cNvPr id="4098" name="Picture 2" descr="http://www.dali-ag.org/fileadmin/_processed_/csm_discover_50626f6e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284606"/>
            <a:ext cx="6860227" cy="22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450" y="136099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Кнопочное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Проходной выключатель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Централизованное отключение света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Лестничное </a:t>
            </a:r>
            <a:r>
              <a:rPr lang="ru-RU" dirty="0"/>
              <a:t>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Коридорная функция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</a:t>
            </a:r>
            <a:r>
              <a:rPr lang="ru-RU" dirty="0"/>
              <a:t>по присутствию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</a:t>
            </a:r>
            <a:r>
              <a:rPr lang="ru-RU" dirty="0" smtClean="0"/>
              <a:t>освещенности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</a:t>
            </a:r>
            <a:r>
              <a:rPr lang="ru-RU" dirty="0" smtClean="0"/>
              <a:t>времени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2475" y="136099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Сценарии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световой температурой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цветом (настроение)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Диспетчерское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Управления с пульта, </a:t>
            </a:r>
            <a:r>
              <a:rPr lang="ru-RU" dirty="0" smtClean="0"/>
              <a:t>планшета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4279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Аварийное освещение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путями эвакуации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Применение: Торговые и выставочные центры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53" y="3698601"/>
            <a:ext cx="4032262" cy="26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88" y="20481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по времени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Сценарии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световой температурой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Управление цветом (настроение)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Диспетчерское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Управления с пульта, планшет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8254" y="1448789"/>
            <a:ext cx="320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Технологии: </a:t>
            </a:r>
            <a:r>
              <a:rPr lang="en-US" dirty="0" smtClean="0"/>
              <a:t>DALI, SEAK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Применения. Уличное освещение</a:t>
            </a:r>
            <a:endParaRPr lang="en-US" dirty="0"/>
          </a:p>
        </p:txBody>
      </p:sp>
      <p:pic>
        <p:nvPicPr>
          <p:cNvPr id="6146" name="Picture 2" descr="http://www.linkstroy.ru/uploads/imagecache/original/pictures/articles/2013/01/node-4782-svetodiodnoe-osves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50" y="3429000"/>
            <a:ext cx="4459925" cy="30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88" y="1448789"/>
            <a:ext cx="46313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Основные функции: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по движению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по освещенности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Сумеречное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Управление по времени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Управление световой температурой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Диспетчерское управление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8254" y="1448789"/>
            <a:ext cx="320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Технологии: </a:t>
            </a:r>
            <a:r>
              <a:rPr lang="en-US" dirty="0" smtClean="0"/>
              <a:t>DALI, SEAK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546225" y="652463"/>
            <a:ext cx="7389813" cy="56515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Типовые узлы автоматизации зданий</a:t>
            </a:r>
            <a:endParaRPr lang="en-US" altLang="ru-RU" smtClean="0">
              <a:latin typeface="Arial" charset="0"/>
              <a:cs typeface="Arial" charset="0"/>
            </a:endParaRPr>
          </a:p>
        </p:txBody>
      </p:sp>
      <p:pic>
        <p:nvPicPr>
          <p:cNvPr id="32771" name="Picture 2" descr="http://www.sbc-support.ch/gallery/output/PCD-PCD3-Mxxxx-M5560-Frontal_0007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52875"/>
            <a:ext cx="1905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www.sbc-support.ch/gallery/output/PCD-PCD3-Mxxxx-M5560-Frontal_0007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84450"/>
            <a:ext cx="1905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3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763713" y="28987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2774" name="Прямая соединительная линия 6"/>
          <p:cNvCxnSpPr>
            <a:cxnSpLocks noChangeShapeType="1"/>
          </p:cNvCxnSpPr>
          <p:nvPr/>
        </p:nvCxnSpPr>
        <p:spPr bwMode="auto">
          <a:xfrm flipH="1">
            <a:off x="1042988" y="2944813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Прямая соединительная линия 7"/>
          <p:cNvCxnSpPr>
            <a:cxnSpLocks noChangeShapeType="1"/>
          </p:cNvCxnSpPr>
          <p:nvPr/>
        </p:nvCxnSpPr>
        <p:spPr bwMode="auto">
          <a:xfrm flipH="1">
            <a:off x="1042988" y="4311650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6" name="Picture 4" descr="http://www.sbc-support.ch/gallery/output/Logos-OftenUsed_0019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23764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7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042988" y="2205038"/>
            <a:ext cx="0" cy="3527425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8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1042988" y="2205038"/>
            <a:ext cx="3168650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4211638" y="1844675"/>
            <a:ext cx="0" cy="403225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Прямая соединительная линия 41"/>
          <p:cNvCxnSpPr>
            <a:cxnSpLocks noChangeShapeType="1"/>
          </p:cNvCxnSpPr>
          <p:nvPr/>
        </p:nvCxnSpPr>
        <p:spPr bwMode="auto">
          <a:xfrm flipH="1">
            <a:off x="4211638" y="1844675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Прямая соединительная линия 43"/>
          <p:cNvCxnSpPr>
            <a:cxnSpLocks noChangeShapeType="1"/>
          </p:cNvCxnSpPr>
          <p:nvPr/>
        </p:nvCxnSpPr>
        <p:spPr bwMode="auto">
          <a:xfrm flipH="1">
            <a:off x="4211638" y="3213100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Прямая соединительная линия 44"/>
          <p:cNvCxnSpPr>
            <a:cxnSpLocks noChangeShapeType="1"/>
          </p:cNvCxnSpPr>
          <p:nvPr/>
        </p:nvCxnSpPr>
        <p:spPr bwMode="auto">
          <a:xfrm flipH="1">
            <a:off x="4211638" y="3932238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Прямая соединительная линия 45"/>
          <p:cNvCxnSpPr>
            <a:cxnSpLocks noChangeShapeType="1"/>
          </p:cNvCxnSpPr>
          <p:nvPr/>
        </p:nvCxnSpPr>
        <p:spPr bwMode="auto">
          <a:xfrm flipH="1">
            <a:off x="4211638" y="4581525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Прямая соединительная линия 46"/>
          <p:cNvCxnSpPr>
            <a:cxnSpLocks noChangeShapeType="1"/>
          </p:cNvCxnSpPr>
          <p:nvPr/>
        </p:nvCxnSpPr>
        <p:spPr bwMode="auto">
          <a:xfrm flipH="1">
            <a:off x="4211638" y="5229225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Прямая соединительная линия 47"/>
          <p:cNvCxnSpPr>
            <a:cxnSpLocks noChangeShapeType="1"/>
          </p:cNvCxnSpPr>
          <p:nvPr/>
        </p:nvCxnSpPr>
        <p:spPr bwMode="auto">
          <a:xfrm flipH="1">
            <a:off x="4211638" y="5876925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Прямая соединительная линия 48"/>
          <p:cNvCxnSpPr>
            <a:cxnSpLocks noChangeShapeType="1"/>
          </p:cNvCxnSpPr>
          <p:nvPr/>
        </p:nvCxnSpPr>
        <p:spPr bwMode="auto">
          <a:xfrm flipH="1">
            <a:off x="4211638" y="2565400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Скругленный прямоугольник 18"/>
          <p:cNvSpPr/>
          <p:nvPr/>
        </p:nvSpPr>
        <p:spPr bwMode="auto">
          <a:xfrm>
            <a:off x="4572000" y="1628775"/>
            <a:ext cx="3527425" cy="4429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3366"/>
                </a:solidFill>
              </a:rPr>
              <a:t>Котельная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572000" y="2276475"/>
            <a:ext cx="3527425" cy="4429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3366"/>
                </a:solidFill>
              </a:rPr>
              <a:t>ИТП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572000" y="2924175"/>
            <a:ext cx="3527425" cy="4429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3366"/>
                </a:solidFill>
              </a:rPr>
              <a:t>Холодоснабжение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572000" y="3644900"/>
            <a:ext cx="3527425" cy="4429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3366"/>
                </a:solidFill>
              </a:rPr>
              <a:t>Насосные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572000" y="4292600"/>
            <a:ext cx="3527425" cy="4429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3366"/>
                </a:solidFill>
              </a:rPr>
              <a:t>Электроснабжение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572000" y="4940300"/>
            <a:ext cx="3527425" cy="4429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3366"/>
                </a:solidFill>
              </a:rPr>
              <a:t>ДГУ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572000" y="5589588"/>
            <a:ext cx="3527425" cy="442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b="1" dirty="0" err="1">
                <a:solidFill>
                  <a:srgbClr val="003366"/>
                </a:solidFill>
              </a:rPr>
              <a:t>Вентустановки</a:t>
            </a:r>
            <a:endParaRPr lang="ru-RU" b="1" dirty="0">
              <a:solidFill>
                <a:srgbClr val="003366"/>
              </a:solidFill>
            </a:endParaRPr>
          </a:p>
        </p:txBody>
      </p:sp>
      <p:pic>
        <p:nvPicPr>
          <p:cNvPr id="32794" name="Picture 4" descr="http://www.sbc-support.ch/gallery/output/PCD-PCD3-Mxxxx-M5560-Frontal_0007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00213"/>
            <a:ext cx="10731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4" descr="http://www.sbc-support.ch/gallery/output/PCD-PCD3-Mxxxx-M5560-Frontal_0007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349500"/>
            <a:ext cx="1073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365625"/>
            <a:ext cx="625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16338"/>
            <a:ext cx="6254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997200"/>
            <a:ext cx="625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013325"/>
            <a:ext cx="625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661025"/>
            <a:ext cx="625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84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46225" y="652463"/>
            <a:ext cx="7389813" cy="56515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Типовые узлы автоматизации зданий: вентустановка</a:t>
            </a:r>
            <a:endParaRPr lang="en-US" altLang="ru-RU" smtClean="0">
              <a:latin typeface="Arial" charset="0"/>
              <a:cs typeface="Arial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20800"/>
            <a:ext cx="807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735388"/>
            <a:ext cx="18383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4368800"/>
            <a:ext cx="1800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149725"/>
            <a:ext cx="1752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679825"/>
            <a:ext cx="1428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585913"/>
            <a:ext cx="13525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Saia Burgess Controls AG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879850"/>
            <a:ext cx="252095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187450" y="1597025"/>
          <a:ext cx="3298825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5" imgW="6096000" imgH="4067085" progId="MSGraph.Chart.8">
                  <p:embed followColorScheme="full"/>
                </p:oleObj>
              </mc:Choice>
              <mc:Fallback>
                <p:oleObj name="Chart" r:id="rId5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97025"/>
                        <a:ext cx="3298825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116013" y="2060575"/>
            <a:ext cx="1081087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348038" y="3357563"/>
            <a:ext cx="1025525" cy="1587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41688" y="3205163"/>
            <a:ext cx="1584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 sz="1400">
              <a:solidFill>
                <a:srgbClr val="003373"/>
              </a:solidFill>
            </a:endParaRPr>
          </a:p>
          <a:p>
            <a:r>
              <a:rPr lang="en-US" altLang="ru-RU" sz="1200">
                <a:solidFill>
                  <a:srgbClr val="003373"/>
                </a:solidFill>
              </a:rPr>
              <a:t>       28 % </a:t>
            </a:r>
          </a:p>
          <a:p>
            <a:r>
              <a:rPr lang="ru-RU" altLang="ru-RU" sz="1200">
                <a:solidFill>
                  <a:srgbClr val="003373"/>
                </a:solidFill>
              </a:rPr>
              <a:t>Промышленные </a:t>
            </a:r>
            <a:r>
              <a:rPr lang="en-US" altLang="ru-RU" sz="1200">
                <a:solidFill>
                  <a:srgbClr val="003373"/>
                </a:solidFill>
              </a:rPr>
              <a:t> </a:t>
            </a:r>
          </a:p>
          <a:p>
            <a:r>
              <a:rPr lang="ru-RU" altLang="ru-RU" sz="1200">
                <a:solidFill>
                  <a:srgbClr val="003373"/>
                </a:solidFill>
              </a:rPr>
              <a:t>Обрабатывающие Машины</a:t>
            </a:r>
            <a:endParaRPr lang="en-US" altLang="ru-RU" sz="1200">
              <a:solidFill>
                <a:schemeClr val="tx2"/>
              </a:solidFill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699125" y="4692650"/>
            <a:ext cx="1443038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102350" y="4946650"/>
            <a:ext cx="1030288" cy="12700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616700" y="4184650"/>
            <a:ext cx="1981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ru-RU" sz="1400">
                <a:solidFill>
                  <a:srgbClr val="003373"/>
                </a:solidFill>
              </a:rPr>
              <a:t>36 % D</a:t>
            </a:r>
          </a:p>
          <a:p>
            <a:pPr>
              <a:spcBef>
                <a:spcPct val="30000"/>
              </a:spcBef>
            </a:pPr>
            <a:r>
              <a:rPr lang="en-US" altLang="ru-RU" sz="1400">
                <a:solidFill>
                  <a:srgbClr val="003373"/>
                </a:solidFill>
              </a:rPr>
              <a:t>20 % CH</a:t>
            </a:r>
          </a:p>
          <a:p>
            <a:pPr>
              <a:spcBef>
                <a:spcPct val="30000"/>
              </a:spcBef>
            </a:pPr>
            <a:r>
              <a:rPr lang="fr-CH" altLang="ru-RU" sz="1400">
                <a:solidFill>
                  <a:srgbClr val="003373"/>
                </a:solidFill>
              </a:rPr>
              <a:t>   9 % IT</a:t>
            </a:r>
          </a:p>
          <a:p>
            <a:pPr>
              <a:spcBef>
                <a:spcPct val="30000"/>
              </a:spcBef>
            </a:pPr>
            <a:r>
              <a:rPr lang="fr-CH" altLang="ru-RU" sz="1400">
                <a:solidFill>
                  <a:srgbClr val="003373"/>
                </a:solidFill>
              </a:rPr>
              <a:t>   7 % BNL</a:t>
            </a:r>
          </a:p>
          <a:p>
            <a:pPr>
              <a:spcBef>
                <a:spcPct val="30000"/>
              </a:spcBef>
            </a:pPr>
            <a:r>
              <a:rPr lang="fr-CH" altLang="ru-RU" sz="1400">
                <a:solidFill>
                  <a:srgbClr val="003373"/>
                </a:solidFill>
              </a:rPr>
              <a:t>   8 % FR</a:t>
            </a:r>
            <a:endParaRPr lang="en-US" altLang="ru-RU" sz="1400">
              <a:solidFill>
                <a:srgbClr val="003373"/>
              </a:solidFill>
            </a:endParaRPr>
          </a:p>
          <a:p>
            <a:pPr>
              <a:spcBef>
                <a:spcPct val="30000"/>
              </a:spcBef>
            </a:pPr>
            <a:r>
              <a:rPr lang="en-US" altLang="ru-RU" sz="1400">
                <a:solidFill>
                  <a:schemeClr val="tx1"/>
                </a:solidFill>
              </a:rPr>
              <a:t>20 % </a:t>
            </a:r>
            <a:r>
              <a:rPr lang="ru-RU" altLang="ru-RU" sz="1400">
                <a:solidFill>
                  <a:schemeClr val="tx1"/>
                </a:solidFill>
              </a:rPr>
              <a:t>Остальные страны</a:t>
            </a:r>
            <a:endParaRPr lang="en-US" altLang="ru-RU" sz="1400">
              <a:solidFill>
                <a:schemeClr val="tx1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5962650" y="5246688"/>
            <a:ext cx="1182688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981575" y="4413250"/>
            <a:ext cx="2135188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5616575" y="5545138"/>
            <a:ext cx="1520825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5218113" y="5805488"/>
            <a:ext cx="1928812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 flipV="1">
            <a:off x="5962650" y="5245100"/>
            <a:ext cx="3175" cy="155575"/>
          </a:xfrm>
          <a:prstGeom prst="line">
            <a:avLst/>
          </a:prstGeom>
          <a:noFill/>
          <a:ln w="95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7" name="Picture 27" descr="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4987925"/>
            <a:ext cx="2794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541838"/>
            <a:ext cx="2794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625975"/>
            <a:ext cx="4238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0" descr="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5559425"/>
            <a:ext cx="2905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n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327650"/>
            <a:ext cx="2905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187450" y="1341438"/>
            <a:ext cx="168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200">
                <a:solidFill>
                  <a:srgbClr val="003373"/>
                </a:solidFill>
              </a:rPr>
              <a:t>72%</a:t>
            </a:r>
            <a:r>
              <a:rPr lang="ru-RU" altLang="ru-RU" sz="1200">
                <a:solidFill>
                  <a:srgbClr val="003373"/>
                </a:solidFill>
              </a:rPr>
              <a:t> Инфраструктурная</a:t>
            </a:r>
            <a:br>
              <a:rPr lang="ru-RU" altLang="ru-RU" sz="1200">
                <a:solidFill>
                  <a:srgbClr val="003373"/>
                </a:solidFill>
              </a:rPr>
            </a:br>
            <a:r>
              <a:rPr lang="ru-RU" altLang="ru-RU" sz="1200">
                <a:solidFill>
                  <a:srgbClr val="003373"/>
                </a:solidFill>
              </a:rPr>
              <a:t>Автоматизация</a:t>
            </a:r>
            <a:endParaRPr lang="en-US" altLang="ru-RU" sz="1200">
              <a:solidFill>
                <a:srgbClr val="003373"/>
              </a:solidFill>
            </a:endParaRPr>
          </a:p>
        </p:txBody>
      </p:sp>
      <p:pic>
        <p:nvPicPr>
          <p:cNvPr id="23" name="Picture 33" descr="Maschine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936875"/>
            <a:ext cx="4937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Maschine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708275"/>
            <a:ext cx="6270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5" descr="tunnel-zu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382838"/>
            <a:ext cx="14541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6" descr="krankenhau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728788"/>
            <a:ext cx="8191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 descr="hochhaus_mi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514475"/>
            <a:ext cx="5746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8" descr="glob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5389563"/>
            <a:ext cx="382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" descr="PCD-PCD1-Mxxx-M21x0-Isometric_0002_WS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878013"/>
            <a:ext cx="1814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" descr="PCD-PCD3-Mxxxx-M2330-Isometric_0003_WS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071688"/>
            <a:ext cx="1333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6" descr="Axx-ALE3-Isometric_0005_WS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2762250"/>
            <a:ext cx="941387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8" descr="Axx-ALD1-Isometric_0001_W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114675"/>
            <a:ext cx="612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10" descr="Axx-AAD1-Isometric_0001_WS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246438"/>
            <a:ext cx="6302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Рисунок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4799013"/>
            <a:ext cx="2717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Рисунок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224088"/>
            <a:ext cx="18827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546225" y="652463"/>
            <a:ext cx="7389813" cy="56515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Семинар по автоматизации зданий</a:t>
            </a:r>
            <a:endParaRPr lang="en-US" altLang="ru-RU" smtClean="0">
              <a:latin typeface="Arial" charset="0"/>
              <a:cs typeface="Arial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36550" y="1409700"/>
            <a:ext cx="8556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20-24 октября </a:t>
            </a:r>
            <a:r>
              <a:rPr lang="ru-RU" altLang="ru-RU"/>
              <a:t>наша компания совместно с коллегами из Швейцарии проводит очередной продвинутый курс по инжинирингу автоматизации зданий на базе Saia PCD.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20.10.2014</a:t>
            </a:r>
          </a:p>
          <a:p>
            <a:pPr eaLnBrk="1" hangingPunct="1"/>
            <a:r>
              <a:rPr lang="ru-RU" altLang="ru-RU"/>
              <a:t>Коммуникационные технологии </a:t>
            </a:r>
            <a:r>
              <a:rPr lang="en-US" altLang="ru-RU"/>
              <a:t>KNX, LON, DALI – </a:t>
            </a:r>
            <a:r>
              <a:rPr lang="ru-RU" altLang="ru-RU"/>
              <a:t>общие сведения.</a:t>
            </a:r>
          </a:p>
          <a:p>
            <a:pPr eaLnBrk="1" hangingPunct="1"/>
            <a:r>
              <a:rPr lang="ru-RU" altLang="ru-RU"/>
              <a:t>Драйверы управления освещением </a:t>
            </a:r>
            <a:r>
              <a:rPr lang="en-US" altLang="ru-RU"/>
              <a:t>Tridonic (DALI)</a:t>
            </a:r>
          </a:p>
          <a:p>
            <a:pPr eaLnBrk="1" hangingPunct="1"/>
            <a:r>
              <a:rPr lang="ru-RU" altLang="ru-RU"/>
              <a:t>Работа </a:t>
            </a:r>
            <a:r>
              <a:rPr lang="en-US" altLang="ru-RU"/>
              <a:t>SaiaPCD </a:t>
            </a:r>
            <a:r>
              <a:rPr lang="ru-RU" altLang="ru-RU"/>
              <a:t>с технологиями </a:t>
            </a:r>
            <a:r>
              <a:rPr lang="en-US" altLang="ru-RU"/>
              <a:t>KNX, LIN, BACnet, DALI, SEAK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 b="1"/>
              <a:t>21.10.2014</a:t>
            </a:r>
          </a:p>
          <a:p>
            <a:pPr eaLnBrk="1" hangingPunct="1"/>
            <a:r>
              <a:rPr lang="en-US" altLang="ru-RU"/>
              <a:t>WebEditor 8.0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en-US" altLang="ru-RU" b="1"/>
              <a:t>22-24.10.2014</a:t>
            </a:r>
          </a:p>
          <a:p>
            <a:pPr eaLnBrk="1" hangingPunct="1"/>
            <a:r>
              <a:rPr lang="ru-RU" altLang="ru-RU"/>
              <a:t>Технология программирования </a:t>
            </a:r>
            <a:r>
              <a:rPr lang="en-US" altLang="ru-RU"/>
              <a:t>HVAC </a:t>
            </a:r>
            <a:r>
              <a:rPr lang="ru-RU" altLang="ru-RU"/>
              <a:t>систем.</a:t>
            </a:r>
          </a:p>
          <a:p>
            <a:pPr eaLnBrk="1" hangingPunct="1"/>
            <a:r>
              <a:rPr lang="en-US" altLang="ru-RU"/>
              <a:t>BACnet</a:t>
            </a:r>
          </a:p>
          <a:p>
            <a:pPr eaLnBrk="1" hangingPunct="1"/>
            <a:r>
              <a:rPr lang="ru-RU" altLang="ru-RU"/>
              <a:t>Библиотека </a:t>
            </a:r>
            <a:r>
              <a:rPr lang="en-US" altLang="ru-RU"/>
              <a:t>DDC 2.5</a:t>
            </a:r>
          </a:p>
          <a:p>
            <a:pPr eaLnBrk="1" hangingPunct="1"/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912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546225" y="652463"/>
            <a:ext cx="7389813" cy="56515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Семинар по автоматизации зданий</a:t>
            </a:r>
            <a:endParaRPr lang="en-US" altLang="ru-RU" smtClean="0">
              <a:latin typeface="Arial" charset="0"/>
              <a:cs typeface="Arial" charset="0"/>
            </a:endParaRP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635000" y="1660525"/>
            <a:ext cx="825817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Первый день ведут сотрудники </a:t>
            </a:r>
            <a:r>
              <a:rPr lang="en-US" altLang="ru-RU"/>
              <a:t>SBC Rus, </a:t>
            </a:r>
            <a:r>
              <a:rPr lang="ru-RU" altLang="ru-RU"/>
              <a:t>второй-четвертый – коллеги из Швейцарии.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Рассматриваемые библиотеки содержат многолетний технологический опыт использования контроллеров в автоматизации зданий, а так же шаблоны программ и web-интерфейсов, которые надо только адаптировать под конкретные условия, но, при желании, на их основе можно создать другие, в своем корпоративном стиле.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Освоение этих технологий поможет в повышении качества и скорости разработки программы и уменьшит количество ошибок как программистов, так и технологов.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Регистрация на сайте </a:t>
            </a:r>
            <a:r>
              <a:rPr lang="en-US" altLang="ru-RU" b="1"/>
              <a:t>saia.ru</a:t>
            </a:r>
            <a:r>
              <a:rPr lang="en-US" altLang="ru-RU"/>
              <a:t> (</a:t>
            </a:r>
            <a:r>
              <a:rPr lang="en-US" altLang="ru-RU" b="1"/>
              <a:t>saia-burgess.ru</a:t>
            </a:r>
            <a:r>
              <a:rPr lang="en-US" altLang="ru-R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7209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535874"/>
            <a:ext cx="7224300" cy="481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интеллектуальной системы управления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7" y="1345045"/>
            <a:ext cx="367188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4160854"/>
            <a:ext cx="3480316" cy="231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19" y="4912951"/>
            <a:ext cx="1238250" cy="447675"/>
          </a:xfrm>
          <a:prstGeom prst="rect">
            <a:avLst/>
          </a:prstGeom>
        </p:spPr>
      </p:pic>
      <p:pic>
        <p:nvPicPr>
          <p:cNvPr id="6" name="Picture 12" descr="http://www.knx.org/fileadmin/template/images/logos/knx_logo_testl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5387854"/>
            <a:ext cx="119221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sbc-support.ch/gallery/output/Logos-OftenUsed_0022_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28" y="6018092"/>
            <a:ext cx="1235199" cy="45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sbc-support.ch/gallery/output/Logos-OftenUsed_0019_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33" y="4330448"/>
            <a:ext cx="1898594" cy="4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88" y="1450614"/>
            <a:ext cx="27310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 освещенности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 температуре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 присутствию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 часам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Из диспетчерской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0020" y="4090719"/>
            <a:ext cx="23894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Управление 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Светильниками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Фан-</a:t>
            </a:r>
            <a:r>
              <a:rPr lang="ru-RU" dirty="0" err="1" smtClean="0"/>
              <a:t>койлами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Шторами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Вентиляцией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9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Экономия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9550" y="3098800"/>
            <a:ext cx="7308850" cy="287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841500" y="4533900"/>
            <a:ext cx="431800" cy="1435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273300" y="3429000"/>
            <a:ext cx="431800" cy="2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717800" y="3429000"/>
            <a:ext cx="431800" cy="2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136900" y="3429000"/>
            <a:ext cx="431800" cy="2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003675" y="4533900"/>
            <a:ext cx="431800" cy="1435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571875" y="4533900"/>
            <a:ext cx="431800" cy="1435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435475" y="5251450"/>
            <a:ext cx="431800" cy="717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70450" y="5251450"/>
            <a:ext cx="431800" cy="717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302250" y="5251450"/>
            <a:ext cx="431800" cy="717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734050" y="4533900"/>
            <a:ext cx="431800" cy="1435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6153150" y="3403600"/>
            <a:ext cx="431800" cy="256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7019925" y="3403600"/>
            <a:ext cx="431800" cy="256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6588125" y="3403600"/>
            <a:ext cx="431800" cy="256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7451725" y="4533900"/>
            <a:ext cx="431800" cy="1435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25600" y="6007100"/>
            <a:ext cx="6104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20:00  21:00  22:00  23:00   00       1:00    2:00     3:00    4:00    5:00   6:00     7:00   8:00     9:00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479551" y="1663700"/>
            <a:ext cx="730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Простое управление уличного освещения по часам дает экономию 30-40%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6299" y="320280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100%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2878" y="5116017"/>
            <a:ext cx="1442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Интенсивность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063522" y="602741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Время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766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25" y="3545695"/>
            <a:ext cx="1294179" cy="8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Picture 19" descr="http://www.svet-consulting.ru/Catalog/Tridonic/images-2/8750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29" y="3483773"/>
            <a:ext cx="1217039" cy="10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Прямое управление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4" y="3810025"/>
            <a:ext cx="1411184" cy="80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14" y="3675222"/>
            <a:ext cx="879459" cy="8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73" y="4749203"/>
            <a:ext cx="2370702" cy="15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97" y="4614400"/>
            <a:ext cx="2370702" cy="15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63" y="4614400"/>
            <a:ext cx="2370702" cy="15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84271" y="5965249"/>
            <a:ext cx="559794" cy="22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5999087" y="6003333"/>
            <a:ext cx="559794" cy="22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8333381" y="6189179"/>
            <a:ext cx="559794" cy="22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14248" y="3281363"/>
            <a:ext cx="0" cy="4619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69547" y="3429000"/>
            <a:ext cx="1" cy="324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033" idx="2"/>
          </p:cNvCxnSpPr>
          <p:nvPr/>
        </p:nvCxnSpPr>
        <p:spPr>
          <a:xfrm rot="5400000">
            <a:off x="3050698" y="4562697"/>
            <a:ext cx="455762" cy="4397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4858501" y="4765975"/>
            <a:ext cx="488934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6794807" y="4639032"/>
            <a:ext cx="795646" cy="2773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597231"/>
            <a:ext cx="682846" cy="6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83" y="1724257"/>
            <a:ext cx="720790" cy="54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lamponoff.ru/image/cache/data/lezard/viklSP2w_1-500x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97" y="1597231"/>
            <a:ext cx="813545" cy="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173187" y="3429000"/>
            <a:ext cx="0" cy="381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567543" y="2457450"/>
            <a:ext cx="0" cy="13525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173187" y="3429000"/>
            <a:ext cx="11963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119313" y="3281363"/>
            <a:ext cx="0" cy="5286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19313" y="3281363"/>
            <a:ext cx="32949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466471" y="3157521"/>
            <a:ext cx="1" cy="3881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074906" y="3157521"/>
            <a:ext cx="0" cy="6334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074906" y="3157521"/>
            <a:ext cx="53915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814896" y="2962288"/>
            <a:ext cx="27475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 flipV="1">
            <a:off x="4562475" y="2305050"/>
            <a:ext cx="0" cy="6572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/>
          <p:nvPr/>
        </p:nvCxnSpPr>
        <p:spPr>
          <a:xfrm>
            <a:off x="3498444" y="211455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H="1">
            <a:off x="1707962" y="2800350"/>
            <a:ext cx="17904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/>
          <p:nvPr/>
        </p:nvCxnSpPr>
        <p:spPr>
          <a:xfrm>
            <a:off x="1707962" y="2800350"/>
            <a:ext cx="0" cy="1009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>
            <a:endCxn id="1032" idx="0"/>
          </p:cNvCxnSpPr>
          <p:nvPr/>
        </p:nvCxnSpPr>
        <p:spPr>
          <a:xfrm>
            <a:off x="1814896" y="2962288"/>
            <a:ext cx="0" cy="8477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единительная линия 1058"/>
          <p:cNvCxnSpPr/>
          <p:nvPr/>
        </p:nvCxnSpPr>
        <p:spPr>
          <a:xfrm>
            <a:off x="1567543" y="2457450"/>
            <a:ext cx="8931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единительная линия 1060"/>
          <p:cNvCxnSpPr>
            <a:endCxn id="1035" idx="2"/>
          </p:cNvCxnSpPr>
          <p:nvPr/>
        </p:nvCxnSpPr>
        <p:spPr>
          <a:xfrm flipV="1">
            <a:off x="2460736" y="2265851"/>
            <a:ext cx="0" cy="1915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2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7" y="1549862"/>
            <a:ext cx="1050685" cy="8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66" name="Соединительная линия уступом 1065"/>
          <p:cNvCxnSpPr>
            <a:stCxn id="1062" idx="2"/>
            <a:endCxn id="1032" idx="2"/>
          </p:cNvCxnSpPr>
          <p:nvPr/>
        </p:nvCxnSpPr>
        <p:spPr>
          <a:xfrm rot="16200000" flipH="1">
            <a:off x="227685" y="3027188"/>
            <a:ext cx="2238437" cy="935986"/>
          </a:xfrm>
          <a:prstGeom prst="bentConnector3">
            <a:avLst>
              <a:gd name="adj1" fmla="val 110212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7" name="TextBox 1076"/>
          <p:cNvSpPr txBox="1"/>
          <p:nvPr/>
        </p:nvSpPr>
        <p:spPr>
          <a:xfrm>
            <a:off x="5414248" y="1549862"/>
            <a:ext cx="3199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Релейное управление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Импульсные реле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1-10В</a:t>
            </a:r>
          </a:p>
        </p:txBody>
      </p:sp>
      <p:cxnSp>
        <p:nvCxnSpPr>
          <p:cNvPr id="1080" name="Прямая соединительная линия 1079"/>
          <p:cNvCxnSpPr/>
          <p:nvPr/>
        </p:nvCxnSpPr>
        <p:spPr>
          <a:xfrm flipH="1">
            <a:off x="3498444" y="3069163"/>
            <a:ext cx="53947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Прямая соединительная линия 1081"/>
          <p:cNvCxnSpPr>
            <a:endCxn id="1033" idx="0"/>
          </p:cNvCxnSpPr>
          <p:nvPr/>
        </p:nvCxnSpPr>
        <p:spPr>
          <a:xfrm>
            <a:off x="3498443" y="3069163"/>
            <a:ext cx="1" cy="6060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Прямая соединительная линия 1083"/>
          <p:cNvCxnSpPr/>
          <p:nvPr/>
        </p:nvCxnSpPr>
        <p:spPr>
          <a:xfrm>
            <a:off x="5593278" y="3069163"/>
            <a:ext cx="0" cy="522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Прямая соединительная линия 1086"/>
          <p:cNvCxnSpPr/>
          <p:nvPr/>
        </p:nvCxnSpPr>
        <p:spPr>
          <a:xfrm>
            <a:off x="7707824" y="3069163"/>
            <a:ext cx="0" cy="4765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055838" y="2633669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220</a:t>
            </a:r>
            <a:r>
              <a:rPr lang="ru-RU" dirty="0" smtClean="0"/>
              <a:t>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Интерфейсное управление</a:t>
            </a:r>
            <a:endParaRPr 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4" y="3810025"/>
            <a:ext cx="1411184" cy="80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73" y="4749203"/>
            <a:ext cx="2370702" cy="15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97" y="4614400"/>
            <a:ext cx="2370702" cy="15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63" y="4614400"/>
            <a:ext cx="2370702" cy="15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84271" y="5965249"/>
            <a:ext cx="559794" cy="22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999087" y="6003333"/>
            <a:ext cx="559794" cy="22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333381" y="6189179"/>
            <a:ext cx="559794" cy="22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597231"/>
            <a:ext cx="682846" cy="6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83" y="1724257"/>
            <a:ext cx="720790" cy="54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lamponoff.ru/image/cache/data/lezard/viklSP2w_1-500x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97" y="1597231"/>
            <a:ext cx="813545" cy="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7" y="1549862"/>
            <a:ext cx="1050685" cy="8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95" y="4204236"/>
            <a:ext cx="1294179" cy="8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81" y="4155816"/>
            <a:ext cx="1294179" cy="8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97" y="4155816"/>
            <a:ext cx="1294179" cy="8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>
            <a:stCxn id="3" idx="0"/>
          </p:cNvCxnSpPr>
          <p:nvPr/>
        </p:nvCxnSpPr>
        <p:spPr>
          <a:xfrm flipV="1">
            <a:off x="1814896" y="3301340"/>
            <a:ext cx="0" cy="508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14896" y="3301340"/>
            <a:ext cx="651848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315688" y="2265851"/>
            <a:ext cx="11876" cy="103548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1" idx="2"/>
          </p:cNvCxnSpPr>
          <p:nvPr/>
        </p:nvCxnSpPr>
        <p:spPr>
          <a:xfrm flipV="1">
            <a:off x="3616978" y="2265851"/>
            <a:ext cx="0" cy="103548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2" idx="2"/>
          </p:cNvCxnSpPr>
          <p:nvPr/>
        </p:nvCxnSpPr>
        <p:spPr>
          <a:xfrm flipH="1">
            <a:off x="4635669" y="2392878"/>
            <a:ext cx="1" cy="9084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0"/>
          </p:cNvCxnSpPr>
          <p:nvPr/>
        </p:nvCxnSpPr>
        <p:spPr>
          <a:xfrm flipV="1">
            <a:off x="3684271" y="3301340"/>
            <a:ext cx="0" cy="85447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7" idx="0"/>
          </p:cNvCxnSpPr>
          <p:nvPr/>
        </p:nvCxnSpPr>
        <p:spPr>
          <a:xfrm flipV="1">
            <a:off x="5999087" y="3301340"/>
            <a:ext cx="0" cy="85447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4" idx="0"/>
          </p:cNvCxnSpPr>
          <p:nvPr/>
        </p:nvCxnSpPr>
        <p:spPr>
          <a:xfrm flipH="1" flipV="1">
            <a:off x="8111584" y="3301340"/>
            <a:ext cx="1" cy="90289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964168" y="3484615"/>
            <a:ext cx="47945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964168" y="3484615"/>
            <a:ext cx="0" cy="6001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78984" y="3484615"/>
            <a:ext cx="0" cy="6001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333381" y="3484615"/>
            <a:ext cx="0" cy="6485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623957" y="1455080"/>
            <a:ext cx="1269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DALI</a:t>
            </a:r>
          </a:p>
          <a:p>
            <a:r>
              <a:rPr lang="en-US" dirty="0" smtClean="0"/>
              <a:t>KNX</a:t>
            </a:r>
          </a:p>
          <a:p>
            <a:r>
              <a:rPr lang="en-US" dirty="0" smtClean="0"/>
              <a:t>LON</a:t>
            </a:r>
            <a:endParaRPr lang="en-US" dirty="0"/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26" y="1501654"/>
            <a:ext cx="895103" cy="7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80" y="2314142"/>
            <a:ext cx="568345" cy="4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79" y="1431329"/>
            <a:ext cx="656073" cy="15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Прямая соединительная линия 46"/>
          <p:cNvCxnSpPr>
            <a:stCxn id="2051" idx="2"/>
          </p:cNvCxnSpPr>
          <p:nvPr/>
        </p:nvCxnSpPr>
        <p:spPr>
          <a:xfrm flipH="1">
            <a:off x="5942015" y="2978930"/>
            <a:ext cx="1" cy="3224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http://habrastorage.org/storage1/bf9dd90f/03f6244a/8fd92f8c/f37d2eed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89" y="1638132"/>
            <a:ext cx="649560" cy="6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единительная линия 48"/>
          <p:cNvCxnSpPr>
            <a:stCxn id="2053" idx="2"/>
          </p:cNvCxnSpPr>
          <p:nvPr/>
        </p:nvCxnSpPr>
        <p:spPr>
          <a:xfrm>
            <a:off x="6887969" y="2287692"/>
            <a:ext cx="0" cy="101364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rot="16200000" flipH="1">
            <a:off x="227685" y="3027188"/>
            <a:ext cx="2238437" cy="935986"/>
          </a:xfrm>
          <a:prstGeom prst="bentConnector3">
            <a:avLst>
              <a:gd name="adj1" fmla="val 110212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74555" y="3528523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220</a:t>
            </a:r>
            <a:r>
              <a:rPr lang="ru-RU" dirty="0" smtClean="0"/>
              <a:t>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 сети интеллектуального здания</a:t>
            </a:r>
            <a:endParaRPr lang="en-US" dirty="0"/>
          </a:p>
        </p:txBody>
      </p:sp>
      <p:pic>
        <p:nvPicPr>
          <p:cNvPr id="3" name="Picture 2" descr="http://www.sbc-support.ch/gallery/output/PCD-PCD3-Mxxxx-M5560-Frontal_0007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3960019"/>
            <a:ext cx="1905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sbc-support.ch/gallery/output/PCD-PCD3-Mxxxx-M5560-Frontal_0007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2591594"/>
            <a:ext cx="1905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1403351" y="2905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6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682626" y="2212182"/>
            <a:ext cx="0" cy="3527425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682626" y="2212182"/>
            <a:ext cx="2736850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единительная линия 15"/>
          <p:cNvCxnSpPr>
            <a:cxnSpLocks noChangeShapeType="1"/>
          </p:cNvCxnSpPr>
          <p:nvPr/>
        </p:nvCxnSpPr>
        <p:spPr bwMode="auto">
          <a:xfrm flipH="1">
            <a:off x="682626" y="2951957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24"/>
          <p:cNvCxnSpPr>
            <a:cxnSpLocks noChangeShapeType="1"/>
          </p:cNvCxnSpPr>
          <p:nvPr/>
        </p:nvCxnSpPr>
        <p:spPr bwMode="auto">
          <a:xfrm flipH="1">
            <a:off x="682626" y="4318794"/>
            <a:ext cx="720725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" descr="http://www.sbc-support.ch/gallery/output/Logos-OftenUsed_0019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91457"/>
            <a:ext cx="23764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sbc-support.ch/gallery/output/Key-Pictures-Keys_0002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6" y="4804569"/>
            <a:ext cx="19923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682626" y="5739607"/>
            <a:ext cx="863600" cy="0"/>
          </a:xfrm>
          <a:prstGeom prst="lin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0" descr="http://www.sbc-support.ch/gallery/output/Miscellaneous-Computer-Apple_00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5452269"/>
            <a:ext cx="9699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3346451" y="2212182"/>
            <a:ext cx="1152525" cy="64770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4572001" y="2212182"/>
            <a:ext cx="3887787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4498976" y="3291682"/>
            <a:ext cx="3889375" cy="0"/>
          </a:xfrm>
          <a:prstGeom prst="lin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43"/>
          <p:cNvCxnSpPr>
            <a:cxnSpLocks noChangeShapeType="1"/>
          </p:cNvCxnSpPr>
          <p:nvPr/>
        </p:nvCxnSpPr>
        <p:spPr bwMode="auto">
          <a:xfrm>
            <a:off x="4498976" y="4444207"/>
            <a:ext cx="388937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9" descr="http://im2-tub-ru.yandex.net/i?id=89799542-49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3004344"/>
            <a:ext cx="9556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://www.sbc-support.ch/gallery/output/PCD-PCD7-Lxxx-L600-Isometric_0002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1" y="4083844"/>
            <a:ext cx="12239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1635919"/>
            <a:ext cx="18907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1491457"/>
            <a:ext cx="18907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46"/>
          <p:cNvCxnSpPr>
            <a:cxnSpLocks noChangeShapeType="1"/>
          </p:cNvCxnSpPr>
          <p:nvPr/>
        </p:nvCxnSpPr>
        <p:spPr bwMode="auto">
          <a:xfrm flipH="1" flipV="1">
            <a:off x="3346451" y="2931319"/>
            <a:ext cx="1152525" cy="360363"/>
          </a:xfrm>
          <a:prstGeom prst="lin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Прямая соединительная линия 48"/>
          <p:cNvCxnSpPr>
            <a:cxnSpLocks noChangeShapeType="1"/>
          </p:cNvCxnSpPr>
          <p:nvPr/>
        </p:nvCxnSpPr>
        <p:spPr bwMode="auto">
          <a:xfrm flipH="1" flipV="1">
            <a:off x="3308351" y="2905919"/>
            <a:ext cx="1190625" cy="1538288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12" descr="http://www.knx.org/fileadmin/template/images/logos/knx_logo_testlr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2499519"/>
            <a:ext cx="119221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://www.sbc-support.ch/gallery/output/Logos-OftenUsed_0022_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48582"/>
            <a:ext cx="1584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http://www.sbc-support.ch/gallery/output/Logos-OftenUsed_0026_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6" y="3796507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технологии </a:t>
            </a:r>
            <a:r>
              <a:rPr lang="en-US" dirty="0" smtClean="0"/>
              <a:t>KNX</a:t>
            </a:r>
            <a:r>
              <a:rPr lang="ru-RU" dirty="0" smtClean="0"/>
              <a:t>: топология</a:t>
            </a:r>
            <a:endParaRPr lang="en-US" dirty="0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6078536" y="3854078"/>
            <a:ext cx="1170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486574" y="3396878"/>
            <a:ext cx="152400" cy="457200"/>
            <a:chOff x="864" y="1008"/>
            <a:chExt cx="96" cy="28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6181774" y="3396878"/>
            <a:ext cx="152400" cy="457200"/>
            <a:chOff x="864" y="1008"/>
            <a:chExt cx="96" cy="288"/>
          </a:xfrm>
        </p:grpSpPr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12" name="Rectangle 17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 rot="10800000">
            <a:off x="6715174" y="3854078"/>
            <a:ext cx="152400" cy="457200"/>
            <a:chOff x="864" y="1008"/>
            <a:chExt cx="96" cy="288"/>
          </a:xfrm>
        </p:grpSpPr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 rot="10800000">
            <a:off x="6334174" y="3854078"/>
            <a:ext cx="152400" cy="457200"/>
            <a:chOff x="864" y="1008"/>
            <a:chExt cx="96" cy="288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6831013" y="25447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7516813" y="1935163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7440613" y="1630363"/>
            <a:ext cx="152400" cy="457200"/>
            <a:chOff x="864" y="1008"/>
            <a:chExt cx="96" cy="288"/>
          </a:xfrm>
        </p:grpSpPr>
        <p:grpSp>
          <p:nvGrpSpPr>
            <p:cNvPr id="27" name="Group 33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29" name="Rectangle 34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5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 rot="10800000">
            <a:off x="7440613" y="3001963"/>
            <a:ext cx="152400" cy="457200"/>
            <a:chOff x="864" y="1008"/>
            <a:chExt cx="96" cy="288"/>
          </a:xfrm>
        </p:grpSpPr>
        <p:grpSp>
          <p:nvGrpSpPr>
            <p:cNvPr id="32" name="Group 38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34" name="Rectangle 3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42"/>
          <p:cNvGrpSpPr>
            <a:grpSpLocks/>
          </p:cNvGrpSpPr>
          <p:nvPr/>
        </p:nvGrpSpPr>
        <p:grpSpPr bwMode="auto">
          <a:xfrm rot="16200000">
            <a:off x="6678613" y="2316163"/>
            <a:ext cx="152400" cy="457200"/>
            <a:chOff x="864" y="1008"/>
            <a:chExt cx="96" cy="288"/>
          </a:xfrm>
        </p:grpSpPr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39" name="Rectangle 44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45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7"/>
          <p:cNvGrpSpPr>
            <a:grpSpLocks/>
          </p:cNvGrpSpPr>
          <p:nvPr/>
        </p:nvGrpSpPr>
        <p:grpSpPr bwMode="auto">
          <a:xfrm rot="5400000">
            <a:off x="8202613" y="2316163"/>
            <a:ext cx="152400" cy="457200"/>
            <a:chOff x="864" y="1008"/>
            <a:chExt cx="96" cy="288"/>
          </a:xfrm>
        </p:grpSpPr>
        <p:grpSp>
          <p:nvGrpSpPr>
            <p:cNvPr id="42" name="Group 48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44" name="Rectangle 4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0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Line 52"/>
          <p:cNvSpPr>
            <a:spLocks noChangeShapeType="1"/>
          </p:cNvSpPr>
          <p:nvPr/>
        </p:nvSpPr>
        <p:spPr bwMode="auto">
          <a:xfrm rot="2700000">
            <a:off x="6831013" y="25447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53"/>
          <p:cNvGrpSpPr>
            <a:grpSpLocks/>
          </p:cNvGrpSpPr>
          <p:nvPr/>
        </p:nvGrpSpPr>
        <p:grpSpPr bwMode="auto">
          <a:xfrm rot="18900000">
            <a:off x="6907213" y="1782763"/>
            <a:ext cx="152400" cy="457200"/>
            <a:chOff x="864" y="1008"/>
            <a:chExt cx="96" cy="288"/>
          </a:xfrm>
        </p:grpSpPr>
        <p:grpSp>
          <p:nvGrpSpPr>
            <p:cNvPr id="48" name="Group 54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50" name="Rectangle 55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56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8"/>
          <p:cNvGrpSpPr>
            <a:grpSpLocks/>
          </p:cNvGrpSpPr>
          <p:nvPr/>
        </p:nvGrpSpPr>
        <p:grpSpPr bwMode="auto">
          <a:xfrm rot="8100000">
            <a:off x="7974013" y="2849563"/>
            <a:ext cx="152400" cy="457200"/>
            <a:chOff x="864" y="1008"/>
            <a:chExt cx="96" cy="288"/>
          </a:xfrm>
        </p:grpSpPr>
        <p:grpSp>
          <p:nvGrpSpPr>
            <p:cNvPr id="53" name="Group 59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55" name="Rectangle 60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61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Line 63"/>
          <p:cNvSpPr>
            <a:spLocks noChangeShapeType="1"/>
          </p:cNvSpPr>
          <p:nvPr/>
        </p:nvSpPr>
        <p:spPr bwMode="auto">
          <a:xfrm rot="8100000">
            <a:off x="7415213" y="230187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" name="Group 64"/>
          <p:cNvGrpSpPr>
            <a:grpSpLocks/>
          </p:cNvGrpSpPr>
          <p:nvPr/>
        </p:nvGrpSpPr>
        <p:grpSpPr bwMode="auto">
          <a:xfrm rot="2700000">
            <a:off x="7974013" y="1782763"/>
            <a:ext cx="152400" cy="457200"/>
            <a:chOff x="864" y="1008"/>
            <a:chExt cx="96" cy="288"/>
          </a:xfrm>
        </p:grpSpPr>
        <p:grpSp>
          <p:nvGrpSpPr>
            <p:cNvPr id="59" name="Group 65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61" name="Rectangle 66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67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69"/>
          <p:cNvSpPr>
            <a:spLocks noChangeShapeType="1"/>
          </p:cNvSpPr>
          <p:nvPr/>
        </p:nvSpPr>
        <p:spPr bwMode="auto">
          <a:xfrm>
            <a:off x="6154737" y="5083709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70"/>
          <p:cNvGrpSpPr>
            <a:grpSpLocks/>
          </p:cNvGrpSpPr>
          <p:nvPr/>
        </p:nvGrpSpPr>
        <p:grpSpPr bwMode="auto">
          <a:xfrm>
            <a:off x="6383337" y="4626509"/>
            <a:ext cx="152400" cy="457200"/>
            <a:chOff x="864" y="1008"/>
            <a:chExt cx="96" cy="288"/>
          </a:xfrm>
        </p:grpSpPr>
        <p:grpSp>
          <p:nvGrpSpPr>
            <p:cNvPr id="65" name="Group 71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67" name="Rectangle 72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3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75"/>
          <p:cNvGrpSpPr>
            <a:grpSpLocks/>
          </p:cNvGrpSpPr>
          <p:nvPr/>
        </p:nvGrpSpPr>
        <p:grpSpPr bwMode="auto">
          <a:xfrm>
            <a:off x="6078537" y="4626509"/>
            <a:ext cx="152400" cy="457200"/>
            <a:chOff x="864" y="1008"/>
            <a:chExt cx="96" cy="288"/>
          </a:xfrm>
        </p:grpSpPr>
        <p:grpSp>
          <p:nvGrpSpPr>
            <p:cNvPr id="70" name="Group 76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72" name="Rectangle 77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78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80"/>
          <p:cNvGrpSpPr>
            <a:grpSpLocks/>
          </p:cNvGrpSpPr>
          <p:nvPr/>
        </p:nvGrpSpPr>
        <p:grpSpPr bwMode="auto">
          <a:xfrm rot="10800000">
            <a:off x="6611937" y="5083709"/>
            <a:ext cx="152400" cy="457200"/>
            <a:chOff x="864" y="1008"/>
            <a:chExt cx="96" cy="288"/>
          </a:xfrm>
        </p:grpSpPr>
        <p:grpSp>
          <p:nvGrpSpPr>
            <p:cNvPr id="75" name="Group 81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77" name="Rectangle 82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83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85"/>
          <p:cNvGrpSpPr>
            <a:grpSpLocks/>
          </p:cNvGrpSpPr>
          <p:nvPr/>
        </p:nvGrpSpPr>
        <p:grpSpPr bwMode="auto">
          <a:xfrm rot="10800000">
            <a:off x="6230937" y="5083709"/>
            <a:ext cx="152400" cy="457200"/>
            <a:chOff x="864" y="1008"/>
            <a:chExt cx="96" cy="288"/>
          </a:xfrm>
        </p:grpSpPr>
        <p:grpSp>
          <p:nvGrpSpPr>
            <p:cNvPr id="80" name="Group 86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82" name="Rectangle 87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88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90"/>
          <p:cNvSpPr>
            <a:spLocks noChangeShapeType="1"/>
          </p:cNvSpPr>
          <p:nvPr/>
        </p:nvSpPr>
        <p:spPr bwMode="auto">
          <a:xfrm>
            <a:off x="7145337" y="5083709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91"/>
          <p:cNvSpPr>
            <a:spLocks noChangeShapeType="1"/>
          </p:cNvSpPr>
          <p:nvPr/>
        </p:nvSpPr>
        <p:spPr bwMode="auto">
          <a:xfrm>
            <a:off x="7831137" y="4474109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" name="Group 92"/>
          <p:cNvGrpSpPr>
            <a:grpSpLocks/>
          </p:cNvGrpSpPr>
          <p:nvPr/>
        </p:nvGrpSpPr>
        <p:grpSpPr bwMode="auto">
          <a:xfrm>
            <a:off x="7754937" y="4169309"/>
            <a:ext cx="152400" cy="457200"/>
            <a:chOff x="864" y="1008"/>
            <a:chExt cx="96" cy="288"/>
          </a:xfrm>
        </p:grpSpPr>
        <p:grpSp>
          <p:nvGrpSpPr>
            <p:cNvPr id="87" name="Group 93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89" name="Rectangle 94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95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97"/>
          <p:cNvGrpSpPr>
            <a:grpSpLocks/>
          </p:cNvGrpSpPr>
          <p:nvPr/>
        </p:nvGrpSpPr>
        <p:grpSpPr bwMode="auto">
          <a:xfrm rot="10800000">
            <a:off x="7754937" y="5540909"/>
            <a:ext cx="152400" cy="457200"/>
            <a:chOff x="864" y="1008"/>
            <a:chExt cx="96" cy="288"/>
          </a:xfrm>
        </p:grpSpPr>
        <p:grpSp>
          <p:nvGrpSpPr>
            <p:cNvPr id="92" name="Group 98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94" name="Rectangle 9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00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" name="Line 101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Line 102"/>
          <p:cNvSpPr>
            <a:spLocks noChangeShapeType="1"/>
          </p:cNvSpPr>
          <p:nvPr/>
        </p:nvSpPr>
        <p:spPr bwMode="auto">
          <a:xfrm rot="2700000">
            <a:off x="7145337" y="5083709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" name="Group 103"/>
          <p:cNvGrpSpPr>
            <a:grpSpLocks/>
          </p:cNvGrpSpPr>
          <p:nvPr/>
        </p:nvGrpSpPr>
        <p:grpSpPr bwMode="auto">
          <a:xfrm rot="18900000">
            <a:off x="7221537" y="4321709"/>
            <a:ext cx="152400" cy="457200"/>
            <a:chOff x="864" y="1008"/>
            <a:chExt cx="96" cy="288"/>
          </a:xfrm>
        </p:grpSpPr>
        <p:grpSp>
          <p:nvGrpSpPr>
            <p:cNvPr id="98" name="Group 104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100" name="Rectangle 105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06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" name="Line 107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08"/>
          <p:cNvGrpSpPr>
            <a:grpSpLocks/>
          </p:cNvGrpSpPr>
          <p:nvPr/>
        </p:nvGrpSpPr>
        <p:grpSpPr bwMode="auto">
          <a:xfrm rot="8100000">
            <a:off x="8288337" y="5388509"/>
            <a:ext cx="152400" cy="457200"/>
            <a:chOff x="864" y="1008"/>
            <a:chExt cx="96" cy="288"/>
          </a:xfrm>
        </p:grpSpPr>
        <p:grpSp>
          <p:nvGrpSpPr>
            <p:cNvPr id="103" name="Group 109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105" name="Rectangle 110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1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" name="Line 112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Line 113"/>
          <p:cNvSpPr>
            <a:spLocks noChangeShapeType="1"/>
          </p:cNvSpPr>
          <p:nvPr/>
        </p:nvSpPr>
        <p:spPr bwMode="auto">
          <a:xfrm rot="8100000">
            <a:off x="7754937" y="4826534"/>
            <a:ext cx="652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" name="Group 114"/>
          <p:cNvGrpSpPr>
            <a:grpSpLocks/>
          </p:cNvGrpSpPr>
          <p:nvPr/>
        </p:nvGrpSpPr>
        <p:grpSpPr bwMode="auto">
          <a:xfrm rot="2700000">
            <a:off x="8288337" y="4321709"/>
            <a:ext cx="152400" cy="457200"/>
            <a:chOff x="864" y="1008"/>
            <a:chExt cx="96" cy="288"/>
          </a:xfrm>
        </p:grpSpPr>
        <p:grpSp>
          <p:nvGrpSpPr>
            <p:cNvPr id="109" name="Group 115"/>
            <p:cNvGrpSpPr>
              <a:grpSpLocks/>
            </p:cNvGrpSpPr>
            <p:nvPr/>
          </p:nvGrpSpPr>
          <p:grpSpPr bwMode="auto">
            <a:xfrm>
              <a:off x="864" y="1008"/>
              <a:ext cx="96" cy="192"/>
              <a:chOff x="2352" y="1824"/>
              <a:chExt cx="240" cy="336"/>
            </a:xfrm>
          </p:grpSpPr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240" cy="240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17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240" cy="96"/>
              </a:xfrm>
              <a:prstGeom prst="rect">
                <a:avLst/>
              </a:prstGeom>
              <a:solidFill>
                <a:srgbClr val="76C63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Line 118"/>
            <p:cNvSpPr>
              <a:spLocks noChangeShapeType="1"/>
            </p:cNvSpPr>
            <p:nvPr/>
          </p:nvSpPr>
          <p:spPr bwMode="auto">
            <a:xfrm flipV="1">
              <a:off x="912" y="120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" name="Text Box 119"/>
          <p:cNvSpPr txBox="1">
            <a:spLocks noChangeArrowheads="1"/>
          </p:cNvSpPr>
          <p:nvPr/>
        </p:nvSpPr>
        <p:spPr bwMode="auto">
          <a:xfrm>
            <a:off x="5973285" y="2923530"/>
            <a:ext cx="1331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 smtClean="0"/>
              <a:t>Шина</a:t>
            </a:r>
            <a:endParaRPr lang="en-US" altLang="ru-RU" dirty="0"/>
          </a:p>
        </p:txBody>
      </p:sp>
      <p:sp>
        <p:nvSpPr>
          <p:cNvPr id="114" name="Text Box 120"/>
          <p:cNvSpPr txBox="1">
            <a:spLocks noChangeArrowheads="1"/>
          </p:cNvSpPr>
          <p:nvPr/>
        </p:nvSpPr>
        <p:spPr bwMode="auto">
          <a:xfrm>
            <a:off x="7384419" y="3350306"/>
            <a:ext cx="1854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 smtClean="0"/>
              <a:t>Звезда</a:t>
            </a:r>
            <a:endParaRPr lang="en-US" altLang="ru-RU" dirty="0"/>
          </a:p>
        </p:txBody>
      </p:sp>
      <p:sp>
        <p:nvSpPr>
          <p:cNvPr id="115" name="Text Box 121"/>
          <p:cNvSpPr txBox="1">
            <a:spLocks noChangeArrowheads="1"/>
          </p:cNvSpPr>
          <p:nvPr/>
        </p:nvSpPr>
        <p:spPr bwMode="auto">
          <a:xfrm>
            <a:off x="5663294" y="5832636"/>
            <a:ext cx="2582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 smtClean="0"/>
              <a:t>Произвольная</a:t>
            </a:r>
            <a:endParaRPr lang="en-US" alt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4" y="1310925"/>
            <a:ext cx="5893148" cy="443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http://upload.wikimedia.org/wikipedia/commons/thumb/c/c2/KNX_logo.svg/1280px-KNX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5" y="5426304"/>
            <a:ext cx="2184916" cy="10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ia_EN">
  <a:themeElements>
    <a:clrScheme name="Saia-Burgess Controls">
      <a:dk1>
        <a:srgbClr val="002060"/>
      </a:dk1>
      <a:lt1>
        <a:srgbClr val="FFFFFF"/>
      </a:lt1>
      <a:dk2>
        <a:srgbClr val="002060"/>
      </a:dk2>
      <a:lt2>
        <a:srgbClr val="CCCCCC"/>
      </a:lt2>
      <a:accent1>
        <a:srgbClr val="6B6BCE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8006F7F190F4FB9860C0D98894D20" ma:contentTypeVersion="1" ma:contentTypeDescription="Create a new document." ma:contentTypeScope="" ma:versionID="7b61e260c46ccf89489edc405c9f441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95d8da4dda1f7fb21b9becbf4159f1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C7B3A1-EA34-4D99-9F45-18DE7EE3F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0E4D7-C10D-4D5A-821D-2B74BB7A2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E8F100A-BE4C-4AF7-AD98-B093A7407DF1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861</Words>
  <Application>Microsoft Office PowerPoint</Application>
  <PresentationFormat>Экран (4:3)</PresentationFormat>
  <Paragraphs>254</Paragraphs>
  <Slides>32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Saia_EN</vt:lpstr>
      <vt:lpstr>Microsoft Graph Chart</vt:lpstr>
      <vt:lpstr>ПТА-2014 Интеллектуальные системы освещения </vt:lpstr>
      <vt:lpstr>Добро пожаловать в «Кремниевую Долину Европы»</vt:lpstr>
      <vt:lpstr>Saia Burgess Controls AG</vt:lpstr>
      <vt:lpstr>Пример интеллектуальной системы управления</vt:lpstr>
      <vt:lpstr>Экономия</vt:lpstr>
      <vt:lpstr>Прямое управление</vt:lpstr>
      <vt:lpstr>Интерфейсное управление</vt:lpstr>
      <vt:lpstr>Фрагмент сети интеллектуального здания</vt:lpstr>
      <vt:lpstr>Обзор технологии KNX: топология</vt:lpstr>
      <vt:lpstr>Обзор технологии KNX: топология</vt:lpstr>
      <vt:lpstr>Обзор технологии KNX: особенности</vt:lpstr>
      <vt:lpstr>Обзор технологии KNX: работа с Saia PCD</vt:lpstr>
      <vt:lpstr>Обзор технологии DALI:</vt:lpstr>
      <vt:lpstr>Обзор технологии DALI: особенности</vt:lpstr>
      <vt:lpstr>Обзор технологии DALI: особенности</vt:lpstr>
      <vt:lpstr>Обзор технологии DALI: конфигурирование с контроллера</vt:lpstr>
      <vt:lpstr>Обзор технологии DALI: модули PCD2.2610 и PCD3.261</vt:lpstr>
      <vt:lpstr>Обзор технологии DALI: подключение компонентов</vt:lpstr>
      <vt:lpstr>Оборудование Tridonic DALI </vt:lpstr>
      <vt:lpstr>Технология SEAK</vt:lpstr>
      <vt:lpstr>Типовые решения интеллектуального освещения</vt:lpstr>
      <vt:lpstr>Применение: коттеджи, квартиры класса Люкс</vt:lpstr>
      <vt:lpstr>Применение: VIP офисы, конференц-залы</vt:lpstr>
      <vt:lpstr>Применение: Склады и производственные цеха</vt:lpstr>
      <vt:lpstr>Применение: Административные и офисные здания</vt:lpstr>
      <vt:lpstr>Применение: Торговые и выставочные центры</vt:lpstr>
      <vt:lpstr>Применения. Уличное освещение</vt:lpstr>
      <vt:lpstr>Типовые узлы автоматизации зданий</vt:lpstr>
      <vt:lpstr>Типовые узлы автоматизации зданий: вентустановка</vt:lpstr>
      <vt:lpstr>Семинар по автоматизации зданий</vt:lpstr>
      <vt:lpstr>Семинар по автоматизации зданий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Saia® System Catalogue  Chapter B1 – Saia® Software</dc:title>
  <dc:creator>Арнольд</dc:creator>
  <cp:lastModifiedBy>Арнольд</cp:lastModifiedBy>
  <cp:revision>48</cp:revision>
  <dcterms:created xsi:type="dcterms:W3CDTF">2014-10-01T14:00:21Z</dcterms:created>
  <dcterms:modified xsi:type="dcterms:W3CDTF">2014-10-08T10:28:17Z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0x0101002DB8006F7F190F4FB9860C0D98894D20</vt:lpwstr>
  </property>
</Properties>
</file>