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25"/>
  </p:notesMasterIdLst>
  <p:handoutMasterIdLst>
    <p:handoutMasterId r:id="rId26"/>
  </p:handoutMasterIdLst>
  <p:sldIdLst>
    <p:sldId id="672" r:id="rId3"/>
    <p:sldId id="469" r:id="rId4"/>
    <p:sldId id="671" r:id="rId5"/>
    <p:sldId id="670" r:id="rId6"/>
    <p:sldId id="665" r:id="rId7"/>
    <p:sldId id="663" r:id="rId8"/>
    <p:sldId id="606" r:id="rId9"/>
    <p:sldId id="686" r:id="rId10"/>
    <p:sldId id="673" r:id="rId11"/>
    <p:sldId id="675" r:id="rId12"/>
    <p:sldId id="676" r:id="rId13"/>
    <p:sldId id="629" r:id="rId14"/>
    <p:sldId id="687" r:id="rId15"/>
    <p:sldId id="682" r:id="rId16"/>
    <p:sldId id="683" r:id="rId17"/>
    <p:sldId id="684" r:id="rId18"/>
    <p:sldId id="688" r:id="rId19"/>
    <p:sldId id="631" r:id="rId20"/>
    <p:sldId id="642" r:id="rId21"/>
    <p:sldId id="677" r:id="rId22"/>
    <p:sldId id="659" r:id="rId23"/>
    <p:sldId id="472" r:id="rId24"/>
  </p:sldIdLst>
  <p:sldSz cx="12192000" cy="6858000"/>
  <p:notesSz cx="7102475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  <a:srgbClr val="DCE6F2"/>
    <a:srgbClr val="F8F8F8"/>
    <a:srgbClr val="DDDDDD"/>
    <a:srgbClr val="EAEAEA"/>
    <a:srgbClr val="1579AB"/>
    <a:srgbClr val="046390"/>
    <a:srgbClr val="99CCFF"/>
    <a:srgbClr val="FBCC3D"/>
    <a:srgbClr val="008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7" autoAdjust="0"/>
    <p:restoredTop sz="87515" autoAdjust="0"/>
  </p:normalViewPr>
  <p:slideViewPr>
    <p:cSldViewPr snapToGrid="0">
      <p:cViewPr varScale="1">
        <p:scale>
          <a:sx n="116" d="100"/>
          <a:sy n="116" d="100"/>
        </p:scale>
        <p:origin x="8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-2922" y="-84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513" cy="512304"/>
          </a:xfrm>
          <a:prstGeom prst="rect">
            <a:avLst/>
          </a:prstGeom>
        </p:spPr>
        <p:txBody>
          <a:bodyPr vert="horz" lIns="94778" tIns="47388" rIns="94778" bIns="4738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2305" y="0"/>
            <a:ext cx="3078513" cy="512304"/>
          </a:xfrm>
          <a:prstGeom prst="rect">
            <a:avLst/>
          </a:prstGeom>
        </p:spPr>
        <p:txBody>
          <a:bodyPr vert="horz" lIns="94778" tIns="47388" rIns="94778" bIns="47388" rtlCol="0"/>
          <a:lstStyle>
            <a:lvl1pPr algn="r">
              <a:defRPr sz="1200"/>
            </a:lvl1pPr>
          </a:lstStyle>
          <a:p>
            <a:fld id="{D070F632-CA55-4173-9AA3-1E717F915A04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0674"/>
            <a:ext cx="3078513" cy="512303"/>
          </a:xfrm>
          <a:prstGeom prst="rect">
            <a:avLst/>
          </a:prstGeom>
        </p:spPr>
        <p:txBody>
          <a:bodyPr vert="horz" lIns="94778" tIns="47388" rIns="94778" bIns="4738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2305" y="9720674"/>
            <a:ext cx="3078513" cy="512303"/>
          </a:xfrm>
          <a:prstGeom prst="rect">
            <a:avLst/>
          </a:prstGeom>
        </p:spPr>
        <p:txBody>
          <a:bodyPr vert="horz" lIns="94778" tIns="47388" rIns="94778" bIns="47388" rtlCol="0" anchor="b"/>
          <a:lstStyle>
            <a:lvl1pPr algn="r">
              <a:defRPr sz="1200"/>
            </a:lvl1pPr>
          </a:lstStyle>
          <a:p>
            <a:fld id="{B0C98F4A-7B7C-4F93-A537-3ACDDCF8F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932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513" cy="512304"/>
          </a:xfrm>
          <a:prstGeom prst="rect">
            <a:avLst/>
          </a:prstGeom>
        </p:spPr>
        <p:txBody>
          <a:bodyPr vert="horz" lIns="94778" tIns="47388" rIns="94778" bIns="4738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2305" y="0"/>
            <a:ext cx="3078513" cy="512304"/>
          </a:xfrm>
          <a:prstGeom prst="rect">
            <a:avLst/>
          </a:prstGeom>
        </p:spPr>
        <p:txBody>
          <a:bodyPr vert="horz" lIns="94778" tIns="47388" rIns="94778" bIns="47388" rtlCol="0"/>
          <a:lstStyle>
            <a:lvl1pPr algn="r">
              <a:defRPr sz="1200"/>
            </a:lvl1pPr>
          </a:lstStyle>
          <a:p>
            <a:fld id="{59D51379-7221-4004-A934-034F0A6E4F9B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8" rIns="94778" bIns="4738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18" y="4861156"/>
            <a:ext cx="5682643" cy="4605821"/>
          </a:xfrm>
          <a:prstGeom prst="rect">
            <a:avLst/>
          </a:prstGeom>
        </p:spPr>
        <p:txBody>
          <a:bodyPr vert="horz" lIns="94778" tIns="47388" rIns="94778" bIns="4738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0674"/>
            <a:ext cx="3078513" cy="512303"/>
          </a:xfrm>
          <a:prstGeom prst="rect">
            <a:avLst/>
          </a:prstGeom>
        </p:spPr>
        <p:txBody>
          <a:bodyPr vert="horz" lIns="94778" tIns="47388" rIns="94778" bIns="4738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2305" y="9720674"/>
            <a:ext cx="3078513" cy="512303"/>
          </a:xfrm>
          <a:prstGeom prst="rect">
            <a:avLst/>
          </a:prstGeom>
        </p:spPr>
        <p:txBody>
          <a:bodyPr vert="horz" lIns="94778" tIns="47388" rIns="94778" bIns="47388" rtlCol="0" anchor="b"/>
          <a:lstStyle>
            <a:lvl1pPr algn="r">
              <a:defRPr sz="1200"/>
            </a:lvl1pPr>
          </a:lstStyle>
          <a:p>
            <a:fld id="{DC248CE4-1D50-420E-B797-6336E458A2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31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269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390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709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675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523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5ABB2D-B065-45A3-AA93-5C2F1E61647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92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709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27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140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971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096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50180" name="Номер слайда 3"/>
          <p:cNvSpPr txBox="1">
            <a:spLocks noGrp="1"/>
          </p:cNvSpPr>
          <p:nvPr/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78" tIns="47388" rIns="94778" bIns="47388" anchor="b"/>
          <a:lstStyle/>
          <a:p>
            <a:pPr algn="r"/>
            <a:fld id="{EBC77725-1EB2-49F5-9EA8-FB4249C6CE13}" type="slidenum">
              <a:rPr lang="ru-RU" sz="1200">
                <a:latin typeface="Calibri" pitchFamily="34" charset="0"/>
              </a:rPr>
              <a:pPr algn="r"/>
              <a:t>15</a:t>
            </a:fld>
            <a:endParaRPr lang="ru-R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74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8CE4-1D50-420E-B797-6336E458A29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32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48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49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538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945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E0AD-E3E6-4FBC-A1AF-277DE1D3C807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7D070-55C0-450C-8B61-454D051554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007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48"/>
            <a:ext cx="12186587" cy="68610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5363" y="1700808"/>
            <a:ext cx="11594125" cy="345638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384032" y="5708148"/>
            <a:ext cx="4079539" cy="57606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  <a:p>
            <a:r>
              <a:rPr lang="ru-RU" dirty="0"/>
              <a:t>Компания</a:t>
            </a: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10740088" y="5383810"/>
            <a:ext cx="1189401" cy="1224745"/>
          </a:xfrm>
          <a:prstGeom prst="rect">
            <a:avLst/>
          </a:prstGeom>
          <a:solidFill>
            <a:srgbClr val="278ABB"/>
          </a:solidFill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3291"/>
            <a:ext cx="2496277" cy="519264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11040402" y="5874172"/>
            <a:ext cx="5975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2017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6096002" y="5383810"/>
            <a:ext cx="4573927" cy="1224745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39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48"/>
            <a:ext cx="12186587" cy="686104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3291"/>
            <a:ext cx="2496277" cy="519264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9487132" y="353292"/>
            <a:ext cx="239988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spc="4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spc="40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Прямая соединительная линия 10"/>
          <p:cNvCxnSpPr>
            <a:cxnSpLocks/>
          </p:cNvCxnSpPr>
          <p:nvPr userDrawn="1"/>
        </p:nvCxnSpPr>
        <p:spPr>
          <a:xfrm>
            <a:off x="9422105" y="872555"/>
            <a:ext cx="2769897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Заголовок 1"/>
          <p:cNvSpPr>
            <a:spLocks noGrp="1"/>
          </p:cNvSpPr>
          <p:nvPr>
            <p:ph type="ctrTitle"/>
          </p:nvPr>
        </p:nvSpPr>
        <p:spPr>
          <a:xfrm>
            <a:off x="335360" y="1796819"/>
            <a:ext cx="8640960" cy="316835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sz="43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27381" y="5551702"/>
            <a:ext cx="5856651" cy="890060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  <a:p>
            <a:r>
              <a:rPr lang="ru-RU" dirty="0"/>
              <a:t>Компания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040402" y="5874172"/>
            <a:ext cx="5975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2017</a:t>
            </a:r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851" y="1480310"/>
            <a:ext cx="1226948" cy="122694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103" y="2781935"/>
            <a:ext cx="1226948" cy="122694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703" y="2781935"/>
            <a:ext cx="1223240" cy="122694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106" y="5383810"/>
            <a:ext cx="1226948" cy="122694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703" y="4082227"/>
            <a:ext cx="1226948" cy="122694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106" y="4082230"/>
            <a:ext cx="1226948" cy="1226948"/>
          </a:xfrm>
          <a:prstGeom prst="rect">
            <a:avLst/>
          </a:prstGeom>
        </p:spPr>
      </p:pic>
      <p:sp>
        <p:nvSpPr>
          <p:cNvPr id="39" name="Прямоугольник 38"/>
          <p:cNvSpPr/>
          <p:nvPr userDrawn="1"/>
        </p:nvSpPr>
        <p:spPr>
          <a:xfrm>
            <a:off x="10740088" y="5382709"/>
            <a:ext cx="1189401" cy="1228049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335362" y="5383810"/>
            <a:ext cx="6398129" cy="1224745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pic>
        <p:nvPicPr>
          <p:cNvPr id="41" name="Рисунок 4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838" y="5383810"/>
            <a:ext cx="1226948" cy="122694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87" y="5381607"/>
            <a:ext cx="1226948" cy="122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77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3046"/>
            <a:ext cx="12186581" cy="68610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33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50711" y="6174479"/>
            <a:ext cx="4078776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3291"/>
            <a:ext cx="2496277" cy="519264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308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3046"/>
            <a:ext cx="12186581" cy="68610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33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50711" y="6174479"/>
            <a:ext cx="4078776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rgbClr val="00579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rgbClr val="00579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0" y="356660"/>
            <a:ext cx="2496289" cy="51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03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3048"/>
            <a:ext cx="12186579" cy="68610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49949" y="6174479"/>
            <a:ext cx="4079539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3291"/>
            <a:ext cx="2496277" cy="519264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144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3048"/>
            <a:ext cx="12186579" cy="6861043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49949" y="6174479"/>
            <a:ext cx="4079539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213773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rgbClr val="00579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rgbClr val="00579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0" y="356660"/>
            <a:ext cx="2496289" cy="51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0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856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3048"/>
            <a:ext cx="12186579" cy="68610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49949" y="6174479"/>
            <a:ext cx="4079539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3291"/>
            <a:ext cx="2496277" cy="519264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57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3048"/>
            <a:ext cx="12186579" cy="68610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49949" y="6174479"/>
            <a:ext cx="4079539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rgbClr val="00579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rgbClr val="00579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0" y="356660"/>
            <a:ext cx="2496289" cy="51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92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3046"/>
            <a:ext cx="12186576" cy="68610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49949" y="6174479"/>
            <a:ext cx="4079539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3291"/>
            <a:ext cx="2496277" cy="519264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718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3046"/>
            <a:ext cx="12186576" cy="68610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49949" y="6174479"/>
            <a:ext cx="4079539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rgbClr val="00579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rgbClr val="00579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0" y="356660"/>
            <a:ext cx="2496289" cy="51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54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3048"/>
            <a:ext cx="12186581" cy="68610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49949" y="6174479"/>
            <a:ext cx="4079539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3291"/>
            <a:ext cx="2496277" cy="519264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chemeClr val="bg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713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3046"/>
            <a:ext cx="12186581" cy="68610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1" y="4197084"/>
            <a:ext cx="11280339" cy="171783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43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7849949" y="6174479"/>
            <a:ext cx="4079539" cy="423956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>
                <a:solidFill>
                  <a:srgbClr val="005791"/>
                </a:solidFill>
                <a:latin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Автор</a:t>
            </a: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35362" y="4197087"/>
            <a:ext cx="11594127" cy="1717831"/>
          </a:xfrm>
          <a:prstGeom prst="rect">
            <a:avLst/>
          </a:prstGeom>
          <a:noFill/>
          <a:ln w="9525">
            <a:solidFill>
              <a:srgbClr val="33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endParaRPr lang="ru-RU">
              <a:ln w="3175">
                <a:noFill/>
              </a:ln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0247744" y="872555"/>
            <a:ext cx="1944256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10247746" y="353292"/>
            <a:ext cx="16817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solidFill>
                  <a:srgbClr val="00579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WWW.PROSOFT.RU</a:t>
            </a:r>
            <a:endParaRPr lang="ru-RU" sz="1600" dirty="0">
              <a:solidFill>
                <a:srgbClr val="005791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0" y="356660"/>
            <a:ext cx="2496289" cy="51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85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400" smtClean="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100" smtClean="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900" smtClean="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smtClean="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tabLst/>
              <a:defRPr lang="ru-RU" sz="160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221E2-0FE2-4601-A2BF-1E359924C1D9}" type="datetime1">
              <a:rPr lang="ru-RU" smtClean="0"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64266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1"/>
            <a:ext cx="9121013" cy="86858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20757"/>
            <a:ext cx="5384800" cy="4905409"/>
          </a:xfrm>
        </p:spPr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sz="240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sz="210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sz="190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sz="160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20757"/>
            <a:ext cx="5384800" cy="4905409"/>
          </a:xfrm>
        </p:spPr>
        <p:txBody>
          <a:bodyPr vert="horz" lIns="0" tIns="0" rIns="0" bIns="0" rtlCol="0"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100" dirty="0" smtClean="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900" dirty="0" smtClean="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500" dirty="0" smtClean="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500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20A24-432C-4AF6-A7E6-222843785CB1}" type="datetime1">
              <a:rPr lang="ru-RU" smtClean="0"/>
              <a:t>01.09.2020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3824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1"/>
            <a:ext cx="9121013" cy="8685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392" y="1220756"/>
            <a:ext cx="5386917" cy="63976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700" b="0">
                <a:solidFill>
                  <a:srgbClr val="005791"/>
                </a:solidFill>
              </a:defRPr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1988841"/>
            <a:ext cx="5386917" cy="4137323"/>
          </a:xfrm>
        </p:spPr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400" dirty="0" smtClean="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100" dirty="0" smtClean="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tabLst/>
              <a:defRPr lang="ru-RU" sz="1900" dirty="0" smtClean="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013" y="1220756"/>
            <a:ext cx="5389033" cy="63976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700" b="0">
                <a:solidFill>
                  <a:srgbClr val="005791"/>
                </a:solidFill>
              </a:defRPr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1988841"/>
            <a:ext cx="5389033" cy="4137323"/>
          </a:xfrm>
        </p:spPr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400" smtClean="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100" smtClean="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900" smtClean="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smtClean="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D979-C767-4314-A10F-B9F4F3D0A6E3}" type="datetime1">
              <a:rPr lang="ru-RU" smtClean="0"/>
              <a:t>01.09.2020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71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1"/>
            <a:ext cx="9121013" cy="8685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1252700"/>
            <a:ext cx="10972800" cy="1695992"/>
          </a:xfrm>
        </p:spPr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400" dirty="0" smtClean="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100" dirty="0" smtClean="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tabLst/>
              <a:defRPr lang="ru-RU" sz="1900" dirty="0" smtClean="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D979-C767-4314-A10F-B9F4F3D0A6E3}" type="datetime1">
              <a:rPr lang="ru-RU" smtClean="0"/>
              <a:t>01.09.2020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4"/>
          </p:nvPr>
        </p:nvSpPr>
        <p:spPr>
          <a:xfrm>
            <a:off x="4359133" y="3205114"/>
            <a:ext cx="3445665" cy="3031343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3"/>
          </p:nvPr>
        </p:nvSpPr>
        <p:spPr>
          <a:xfrm>
            <a:off x="609602" y="3205114"/>
            <a:ext cx="3436249" cy="3031343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5"/>
          </p:nvPr>
        </p:nvSpPr>
        <p:spPr>
          <a:xfrm>
            <a:off x="8147940" y="3205114"/>
            <a:ext cx="3434461" cy="3031343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22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994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1"/>
            <a:ext cx="9121013" cy="8685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D979-C767-4314-A10F-B9F4F3D0A6E3}" type="datetime1">
              <a:rPr lang="ru-RU" smtClean="0"/>
              <a:t>01.09.2020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Объект 3"/>
          <p:cNvSpPr>
            <a:spLocks noGrp="1"/>
          </p:cNvSpPr>
          <p:nvPr>
            <p:ph sz="half" idx="2"/>
          </p:nvPr>
        </p:nvSpPr>
        <p:spPr>
          <a:xfrm>
            <a:off x="609602" y="1220755"/>
            <a:ext cx="3406388" cy="3992607"/>
          </a:xfrm>
        </p:spPr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400" dirty="0" smtClean="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100" dirty="0" smtClean="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tabLst/>
              <a:defRPr lang="ru-RU" sz="1900" dirty="0" smtClean="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half" idx="16"/>
          </p:nvPr>
        </p:nvSpPr>
        <p:spPr>
          <a:xfrm>
            <a:off x="4392807" y="1220755"/>
            <a:ext cx="3406388" cy="3992607"/>
          </a:xfrm>
        </p:spPr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400" dirty="0" smtClean="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100" dirty="0" smtClean="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tabLst/>
              <a:defRPr lang="ru-RU" sz="1900" dirty="0" smtClean="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18" name="Объект 3"/>
          <p:cNvSpPr>
            <a:spLocks noGrp="1"/>
          </p:cNvSpPr>
          <p:nvPr>
            <p:ph sz="half" idx="17"/>
          </p:nvPr>
        </p:nvSpPr>
        <p:spPr>
          <a:xfrm>
            <a:off x="8210046" y="1220755"/>
            <a:ext cx="3406388" cy="3992607"/>
          </a:xfrm>
        </p:spPr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400" dirty="0" smtClean="0"/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2100" dirty="0" smtClean="0"/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tabLst/>
              <a:defRPr lang="ru-RU" sz="1900" dirty="0" smtClean="0"/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z="1600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22" name="Content Placeholder 8"/>
          <p:cNvSpPr>
            <a:spLocks noGrp="1"/>
          </p:cNvSpPr>
          <p:nvPr>
            <p:ph sz="quarter" idx="14"/>
          </p:nvPr>
        </p:nvSpPr>
        <p:spPr>
          <a:xfrm>
            <a:off x="4359133" y="5469784"/>
            <a:ext cx="3445665" cy="766673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3" name="Content Placeholder 8"/>
          <p:cNvSpPr>
            <a:spLocks noGrp="1"/>
          </p:cNvSpPr>
          <p:nvPr>
            <p:ph sz="quarter" idx="13"/>
          </p:nvPr>
        </p:nvSpPr>
        <p:spPr>
          <a:xfrm>
            <a:off x="609602" y="5469784"/>
            <a:ext cx="3436249" cy="766673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4" name="Content Placeholder 8"/>
          <p:cNvSpPr>
            <a:spLocks noGrp="1"/>
          </p:cNvSpPr>
          <p:nvPr>
            <p:ph sz="quarter" idx="15"/>
          </p:nvPr>
        </p:nvSpPr>
        <p:spPr>
          <a:xfrm>
            <a:off x="8147940" y="5469784"/>
            <a:ext cx="3434461" cy="766673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70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1"/>
            <a:ext cx="9121013" cy="86858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BDDC-1ADB-4119-85C3-72EC476D274F}" type="datetime1">
              <a:rPr lang="ru-RU" smtClean="0"/>
              <a:t>01.09.2020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Content Placeholder 8"/>
          <p:cNvSpPr>
            <a:spLocks noGrp="1"/>
          </p:cNvSpPr>
          <p:nvPr>
            <p:ph sz="quarter" idx="14"/>
          </p:nvPr>
        </p:nvSpPr>
        <p:spPr>
          <a:xfrm>
            <a:off x="4359133" y="1124746"/>
            <a:ext cx="3445665" cy="5111711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3"/>
          </p:nvPr>
        </p:nvSpPr>
        <p:spPr>
          <a:xfrm>
            <a:off x="609602" y="1124746"/>
            <a:ext cx="3436249" cy="5111711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5"/>
          </p:nvPr>
        </p:nvSpPr>
        <p:spPr>
          <a:xfrm>
            <a:off x="8147940" y="1124746"/>
            <a:ext cx="3434461" cy="5111711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9171195" y="3811523"/>
            <a:ext cx="2424932" cy="2424932"/>
          </a:xfrm>
          <a:prstGeom prst="rect">
            <a:avLst/>
          </a:prstGeom>
          <a:solidFill>
            <a:srgbClr val="005791"/>
          </a:solidFill>
        </p:spPr>
        <p:txBody>
          <a:bodyPr lIns="182870" tIns="121914" rIns="182870" bIns="182870">
            <a:norm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Clr>
                <a:srgbClr val="33A7D4"/>
              </a:buClr>
              <a:buFontTx/>
              <a:buNone/>
              <a:defRPr sz="2400" b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2pPr>
            <a:lvl3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3pPr>
            <a:lvl4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4pPr>
            <a:lvl5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420164" y="3813045"/>
            <a:ext cx="2407471" cy="2407471"/>
          </a:xfrm>
          <a:prstGeom prst="rect">
            <a:avLst/>
          </a:prstGeom>
          <a:solidFill>
            <a:srgbClr val="005791"/>
          </a:solidFill>
        </p:spPr>
        <p:txBody>
          <a:bodyPr lIns="182870" tIns="121914" rIns="182870" bIns="182870">
            <a:norm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Clr>
                <a:srgbClr val="33A7D4"/>
              </a:buClr>
              <a:buFontTx/>
              <a:buNone/>
              <a:defRPr sz="2400" b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2pPr>
            <a:lvl3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3pPr>
            <a:lvl4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4pPr>
            <a:lvl5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41696" y="3812840"/>
            <a:ext cx="2423616" cy="2423616"/>
          </a:xfrm>
          <a:prstGeom prst="rect">
            <a:avLst/>
          </a:prstGeom>
          <a:solidFill>
            <a:srgbClr val="005791"/>
          </a:solidFill>
          <a:ln>
            <a:noFill/>
          </a:ln>
        </p:spPr>
        <p:txBody>
          <a:bodyPr lIns="182870" tIns="121914" rIns="182870" bIns="182870">
            <a:norm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Clr>
                <a:srgbClr val="33A7D4"/>
              </a:buClr>
              <a:buFontTx/>
              <a:buNone/>
              <a:defRPr sz="2400" b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2pPr>
            <a:lvl3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3pPr>
            <a:lvl4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4pPr>
            <a:lvl5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717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1"/>
            <a:ext cx="9121013" cy="86858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BDDC-1ADB-4119-85C3-72EC476D274F}" type="datetime1">
              <a:rPr lang="ru-RU" smtClean="0"/>
              <a:t>01.09.2020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2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4800601"/>
            <a:ext cx="10945216" cy="566739"/>
          </a:xfrm>
          <a:prstGeom prst="rect">
            <a:avLst/>
          </a:prstGeom>
        </p:spPr>
        <p:txBody>
          <a:bodyPr anchor="b"/>
          <a:lstStyle>
            <a:lvl1pPr algn="l">
              <a:defRPr sz="27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23392" y="1124745"/>
            <a:ext cx="10945216" cy="3602831"/>
          </a:xfrm>
        </p:spPr>
        <p:txBody>
          <a:bodyPr/>
          <a:lstStyle>
            <a:lvl1pPr marL="0" indent="0">
              <a:buNone/>
              <a:defRPr sz="4300"/>
            </a:lvl1pPr>
            <a:lvl2pPr marL="609570" indent="0">
              <a:buNone/>
              <a:defRPr sz="37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392" y="5367339"/>
            <a:ext cx="10945216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7328-5958-4C02-88F3-DE2AAF94489B}" type="datetime1">
              <a:rPr lang="ru-RU" smtClean="0"/>
              <a:t>01.09.2020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83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60649"/>
            <a:ext cx="1728192" cy="35949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>
                <a:solidFill>
                  <a:schemeClr val="bg1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CE221E2-0FE2-4601-A2BF-1E359924C1D9}" type="datetime1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34884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60649"/>
            <a:ext cx="1728192" cy="359491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CE221E2-0FE2-4601-A2BF-1E359924C1D9}" type="datetime1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4"/>
          </p:nvPr>
        </p:nvSpPr>
        <p:spPr>
          <a:xfrm>
            <a:off x="4359133" y="1124746"/>
            <a:ext cx="3445665" cy="5111711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3"/>
          </p:nvPr>
        </p:nvSpPr>
        <p:spPr>
          <a:xfrm>
            <a:off x="609602" y="1124746"/>
            <a:ext cx="3436249" cy="5111711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8147940" y="1124746"/>
            <a:ext cx="3434461" cy="5111711"/>
          </a:xfrm>
          <a:prstGeom prst="rect">
            <a:avLst/>
          </a:prstGeom>
        </p:spPr>
        <p:txBody>
          <a:bodyPr lIns="182870" tIns="121914" rIns="182870" bIns="182870"/>
          <a:lstStyle>
            <a:lvl1pPr marL="0" indent="0">
              <a:buClr>
                <a:srgbClr val="33A7D4"/>
              </a:buCl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9171195" y="3811523"/>
            <a:ext cx="2424932" cy="2424932"/>
          </a:xfrm>
          <a:prstGeom prst="rect">
            <a:avLst/>
          </a:prstGeom>
          <a:solidFill>
            <a:srgbClr val="33A7D4"/>
          </a:solidFill>
        </p:spPr>
        <p:txBody>
          <a:bodyPr lIns="182870" tIns="121914" rIns="182870" bIns="182870">
            <a:norm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Clr>
                <a:srgbClr val="33A7D4"/>
              </a:buClr>
              <a:buFontTx/>
              <a:buNone/>
              <a:defRPr sz="2400" b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2pPr>
            <a:lvl3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3pPr>
            <a:lvl4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4pPr>
            <a:lvl5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5420164" y="3813045"/>
            <a:ext cx="2407471" cy="2407471"/>
          </a:xfrm>
          <a:prstGeom prst="rect">
            <a:avLst/>
          </a:prstGeom>
          <a:solidFill>
            <a:srgbClr val="33A7D4"/>
          </a:solidFill>
        </p:spPr>
        <p:txBody>
          <a:bodyPr lIns="182870" tIns="121914" rIns="182870" bIns="182870">
            <a:norm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Clr>
                <a:srgbClr val="33A7D4"/>
              </a:buClr>
              <a:buFontTx/>
              <a:buNone/>
              <a:defRPr sz="2400" b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2pPr>
            <a:lvl3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3pPr>
            <a:lvl4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4pPr>
            <a:lvl5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41696" y="3812840"/>
            <a:ext cx="2423616" cy="2423616"/>
          </a:xfrm>
          <a:prstGeom prst="rect">
            <a:avLst/>
          </a:prstGeom>
          <a:solidFill>
            <a:srgbClr val="33A7D4"/>
          </a:solidFill>
          <a:ln>
            <a:noFill/>
          </a:ln>
        </p:spPr>
        <p:txBody>
          <a:bodyPr lIns="182870" tIns="121914" rIns="182870" bIns="182870">
            <a:normAutofit/>
          </a:bodyPr>
          <a:lstStyle>
            <a:lvl1pPr marL="0" indent="0">
              <a:lnSpc>
                <a:spcPct val="85000"/>
              </a:lnSpc>
              <a:spcAft>
                <a:spcPts val="0"/>
              </a:spcAft>
              <a:buClr>
                <a:srgbClr val="33A7D4"/>
              </a:buClr>
              <a:buFontTx/>
              <a:buNone/>
              <a:defRPr sz="2400" b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2pPr>
            <a:lvl3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3pPr>
            <a:lvl4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4pPr>
            <a:lvl5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3745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60649"/>
            <a:ext cx="1728192" cy="35949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tabLst/>
              <a:defRPr lang="ru-RU" smtClean="0">
                <a:solidFill>
                  <a:schemeClr val="bg1"/>
                </a:solidFill>
              </a:defRPr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>
                <a:solidFill>
                  <a:schemeClr val="bg1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CE221E2-0FE2-4601-A2BF-1E359924C1D9}" type="datetime1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7511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60649"/>
            <a:ext cx="1728192" cy="35949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37055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1pPr>
            <a:lvl2pPr marL="71963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2pPr>
            <a:lvl3pPr marL="1193741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3pPr>
            <a:lvl4pPr marL="1676317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 smtClean="0">
                <a:solidFill>
                  <a:schemeClr val="bg1"/>
                </a:solidFill>
              </a:defRPr>
            </a:lvl4pPr>
            <a:lvl5pPr marL="2150426" indent="-237055">
              <a:buClr>
                <a:srgbClr val="33A7D4"/>
              </a:buClr>
              <a:buSzPct val="90000"/>
              <a:buFont typeface="Arial" panose="020B0604020202020204" pitchFamily="34" charset="0"/>
              <a:buChar char="•"/>
              <a:defRPr lang="ru-RU">
                <a:solidFill>
                  <a:schemeClr val="bg1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DCE221E2-0FE2-4601-A2BF-1E359924C1D9}" type="datetime1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64265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0"/>
            <a:ext cx="1218117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372" y="2564905"/>
            <a:ext cx="11329259" cy="182420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90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60649"/>
            <a:ext cx="1728192" cy="359491"/>
          </a:xfrm>
          <a:prstGeom prst="rect">
            <a:avLst/>
          </a:prstGeom>
        </p:spPr>
      </p:pic>
      <p:grpSp>
        <p:nvGrpSpPr>
          <p:cNvPr id="13" name="Группа 12"/>
          <p:cNvGrpSpPr/>
          <p:nvPr userDrawn="1"/>
        </p:nvGrpSpPr>
        <p:grpSpPr>
          <a:xfrm>
            <a:off x="4796732" y="5829268"/>
            <a:ext cx="2575608" cy="384721"/>
            <a:chOff x="3559198" y="4371949"/>
            <a:chExt cx="1931706" cy="288541"/>
          </a:xfrm>
        </p:grpSpPr>
        <p:sp>
          <p:nvSpPr>
            <p:cNvPr id="14" name="TextBox 13"/>
            <p:cNvSpPr txBox="1"/>
            <p:nvPr userDrawn="1"/>
          </p:nvSpPr>
          <p:spPr>
            <a:xfrm>
              <a:off x="3851368" y="4371949"/>
              <a:ext cx="1639536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WWW.PROSOFT.RU</a:t>
              </a:r>
              <a:endParaRPr lang="ru-RU" sz="19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8" name="Picture 2" descr="\\fileserver.prosoft.ru\MARKET\_Profiles\rudkovsky\Desktop\earth94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198" y="4401106"/>
              <a:ext cx="249462" cy="249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83648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0"/>
            <a:ext cx="1218117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2360992"/>
            <a:ext cx="6336704" cy="2136016"/>
          </a:xfrm>
          <a:prstGeom prst="rect">
            <a:avLst/>
          </a:prstGeom>
        </p:spPr>
      </p:pic>
      <p:grpSp>
        <p:nvGrpSpPr>
          <p:cNvPr id="6" name="Группа 5"/>
          <p:cNvGrpSpPr/>
          <p:nvPr userDrawn="1"/>
        </p:nvGrpSpPr>
        <p:grpSpPr>
          <a:xfrm>
            <a:off x="4796732" y="5829268"/>
            <a:ext cx="2575608" cy="384721"/>
            <a:chOff x="3559198" y="4371949"/>
            <a:chExt cx="1931706" cy="28854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3851368" y="4371949"/>
              <a:ext cx="1639536" cy="288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0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WWW.PROSOFT.RU</a:t>
              </a:r>
              <a:endParaRPr lang="ru-RU" sz="1900" dirty="0">
                <a:solidFill>
                  <a:schemeClr val="bg1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2" name="Picture 2" descr="\\fileserver.prosoft.ru\MARKET\_Profiles\rudkovsky\Desktop\earth94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198" y="4401106"/>
              <a:ext cx="249462" cy="249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3110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97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289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79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71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836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D4CBB-E90F-470F-B688-1448C207537A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703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image" Target="../media/image2.jp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"/>
            <a:ext cx="12185233" cy="6860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D4CBB-E90F-470F-B688-1448C207537A}" type="datetimeFigureOut">
              <a:rPr lang="ru-RU" smtClean="0"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DC6F2-BD36-4EDC-9AAA-C827D3FF4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5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392" y="1220755"/>
            <a:ext cx="10959008" cy="489654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>
              <a:buClr>
                <a:srgbClr val="33A7D4"/>
              </a:buClr>
              <a:buSzPct val="90000"/>
            </a:pPr>
            <a:r>
              <a:rPr lang="ru-RU" dirty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492875"/>
            <a:ext cx="2844800" cy="365125"/>
          </a:xfrm>
          <a:prstGeom prst="rect">
            <a:avLst/>
          </a:prstGeom>
        </p:spPr>
        <p:txBody>
          <a:bodyPr vert="horz" lIns="0" tIns="60958" rIns="121917" bIns="60958" rtlCol="0" anchor="ctr"/>
          <a:lstStyle>
            <a:lvl1pPr algn="l">
              <a:defRPr sz="11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7E2AC0B-A0AC-4744-B700-E57F2BA51245}" type="datetime1">
              <a:rPr lang="ru-RU" smtClean="0"/>
              <a:pPr/>
              <a:t>01.09.2020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492875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1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492875"/>
            <a:ext cx="2844800" cy="365125"/>
          </a:xfrm>
          <a:prstGeom prst="rect">
            <a:avLst/>
          </a:prstGeom>
        </p:spPr>
        <p:txBody>
          <a:bodyPr vert="horz" lIns="121917" tIns="60958" rIns="0" bIns="60958" rtlCol="0" anchor="ctr"/>
          <a:lstStyle>
            <a:lvl1pPr algn="r">
              <a:defRPr sz="1100">
                <a:solidFill>
                  <a:srgbClr val="00579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60648"/>
            <a:ext cx="1728192" cy="359491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95808" y="7308"/>
            <a:ext cx="8572533" cy="8556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584381" y="877869"/>
            <a:ext cx="11607619" cy="0"/>
          </a:xfrm>
          <a:prstGeom prst="line">
            <a:avLst/>
          </a:prstGeom>
          <a:ln w="6350">
            <a:solidFill>
              <a:srgbClr val="33A7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32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</p:sldLayoutIdLst>
  <p:hf hdr="0"/>
  <p:txStyles>
    <p:titleStyle>
      <a:lvl1pPr algn="l" defTabSz="1219170" rtl="0" eaLnBrk="1" latinLnBrk="0" hangingPunct="1">
        <a:spcBef>
          <a:spcPct val="0"/>
        </a:spcBef>
        <a:buNone/>
        <a:defRPr sz="3200" kern="1200">
          <a:solidFill>
            <a:srgbClr val="00579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37061" indent="-237061" algn="l" defTabSz="1219170" rtl="0" eaLnBrk="1" latinLnBrk="0" hangingPunct="1">
        <a:spcBef>
          <a:spcPct val="20000"/>
        </a:spcBef>
        <a:buClr>
          <a:srgbClr val="FF0000"/>
        </a:buClr>
        <a:buSzPct val="90000"/>
        <a:buFont typeface="Arial" panose="020B0604020202020204" pitchFamily="34" charset="0"/>
        <a:buChar char="•"/>
        <a:defRPr lang="ru-RU" sz="2400" kern="1200" dirty="0" smtClean="0">
          <a:solidFill>
            <a:schemeClr val="tx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19649" indent="-237061" algn="l" defTabSz="1219170" rtl="0" eaLnBrk="1" latinLnBrk="0" hangingPunct="1">
        <a:spcBef>
          <a:spcPct val="20000"/>
        </a:spcBef>
        <a:buClr>
          <a:srgbClr val="FF0000"/>
        </a:buClr>
        <a:buSzPct val="90000"/>
        <a:buFont typeface="Arial" panose="020B0604020202020204" pitchFamily="34" charset="0"/>
        <a:buChar char="•"/>
        <a:defRPr lang="ru-RU" sz="2100" kern="1200" dirty="0" smtClean="0">
          <a:solidFill>
            <a:schemeClr val="tx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93770" indent="-237061" algn="l" defTabSz="1219170" rtl="0" eaLnBrk="1" latinLnBrk="0" hangingPunct="1">
        <a:spcBef>
          <a:spcPct val="20000"/>
        </a:spcBef>
        <a:buClr>
          <a:srgbClr val="FF0000"/>
        </a:buClr>
        <a:buSzPct val="90000"/>
        <a:buFont typeface="Arial" panose="020B0604020202020204" pitchFamily="34" charset="0"/>
        <a:buChar char="•"/>
        <a:defRPr lang="ru-RU" sz="1900" kern="1200" dirty="0" smtClean="0">
          <a:solidFill>
            <a:schemeClr val="tx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76358" indent="-237061" algn="l" defTabSz="1219170" rtl="0" eaLnBrk="1" latinLnBrk="0" hangingPunct="1">
        <a:spcBef>
          <a:spcPct val="20000"/>
        </a:spcBef>
        <a:buClr>
          <a:srgbClr val="FF0000"/>
        </a:buClr>
        <a:buSzPct val="90000"/>
        <a:buFont typeface="Arial" panose="020B0604020202020204" pitchFamily="34" charset="0"/>
        <a:buChar char="•"/>
        <a:defRPr lang="ru-RU" sz="1600" kern="1200" dirty="0" smtClean="0">
          <a:solidFill>
            <a:schemeClr val="tx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150480" indent="-237061" algn="l" defTabSz="1219170" rtl="0" eaLnBrk="1" latinLnBrk="0" hangingPunct="1">
        <a:spcBef>
          <a:spcPct val="20000"/>
        </a:spcBef>
        <a:buClr>
          <a:srgbClr val="FF0000"/>
        </a:buClr>
        <a:buSzPct val="90000"/>
        <a:buFont typeface="Arial" panose="020B0604020202020204" pitchFamily="34" charset="0"/>
        <a:buChar char="•"/>
        <a:defRPr lang="ru-RU" sz="1600" kern="1200" dirty="0" smtClean="0">
          <a:solidFill>
            <a:schemeClr val="tx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4.jpeg"/><Relationship Id="rId5" Type="http://schemas.openxmlformats.org/officeDocument/2006/relationships/image" Target="../media/image73.jp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yakubov.n@prosoft.ru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ECB804B9-C052-496D-8E25-76A4029B0BE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351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l"/>
            <a:r>
              <a:rPr lang="ru-RU" sz="3200" b="1" dirty="0" smtClean="0">
                <a:solidFill>
                  <a:srgbClr val="04639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Оборудование по венам ладони</a:t>
            </a:r>
            <a:endParaRPr lang="ru-RU" sz="3200" b="1" dirty="0">
              <a:solidFill>
                <a:srgbClr val="046390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711028"/>
              </p:ext>
            </p:extLst>
          </p:nvPr>
        </p:nvGraphicFramePr>
        <p:xfrm>
          <a:off x="595808" y="1347244"/>
          <a:ext cx="5757091" cy="5053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5707"/>
                <a:gridCol w="1120346"/>
                <a:gridCol w="1153298"/>
                <a:gridCol w="1136821"/>
                <a:gridCol w="1070919"/>
              </a:tblGrid>
              <a:tr h="4196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Модель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Терминал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PV-WTC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Считыватель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PV-WM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Считыватель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DCR-PV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Контроллер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UniPass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</a:tr>
              <a:tr h="4196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Кол-во биометрических шаблонов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300 000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300 000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</a:tr>
              <a:tr h="139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Количество карт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1 000 000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1 000 000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</a:tr>
              <a:tr h="2797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Тип сканера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Оптический, инфракрасный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Оптический, инфракрасный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Оптический, инфракрасный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</a:tr>
              <a:tr h="2797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Интерфейс связи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Ethernet, USB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USB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USB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Ethernet, USB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</a:tr>
              <a:tr h="4196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Время идентификации (1:1000)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 более 2 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 более 2 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</a:tr>
              <a:tr h="559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Вероятность ошибочного предоставления доступа, 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0,00008%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-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0,00008%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</a:tr>
              <a:tr h="559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Вероятность ошибочного отказа доступа, %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1%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</a:tr>
              <a:tr h="139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WIEGAND </a:t>
                      </a:r>
                      <a:r>
                        <a:rPr lang="ru-RU" sz="900">
                          <a:effectLst/>
                        </a:rPr>
                        <a:t>выход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есть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есть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</a:tr>
              <a:tr h="4196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Исполнение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Накладной, ЖК-дисплей, клавиатура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Накладной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Настольный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Накладной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</a:tr>
              <a:tr h="4196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Формат карт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Em-marine, Mifare, HID Prox, HID iClass, Legic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Em-marine, Mifare, HID Prox, HID iClass, Legic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</a:tr>
              <a:tr h="2797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Температурный диапазон, </a:t>
                      </a:r>
                      <a:r>
                        <a:rPr lang="ru-RU" sz="900" baseline="30000">
                          <a:effectLst/>
                        </a:rPr>
                        <a:t>0</a:t>
                      </a:r>
                      <a:r>
                        <a:rPr lang="ru-RU" sz="900">
                          <a:effectLst/>
                        </a:rPr>
                        <a:t>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0…+50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0…+50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0…+50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0…+50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</a:tr>
              <a:tr h="2797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Параметры электропитания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12V, 1A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12V, 0,4A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5V, 0,5A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12V, 1A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</a:tr>
              <a:tr h="139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PoE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</a:tr>
              <a:tr h="139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Размеры, мм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215*150*117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170*150*125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70*154*95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145*100*40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77" marR="53477" marT="0" marB="0"/>
                </a:tc>
              </a:tr>
            </a:tbl>
          </a:graphicData>
        </a:graphic>
      </p:graphicFrame>
      <p:pic>
        <p:nvPicPr>
          <p:cNvPr id="3084" name="Picture 12" descr="http://tehnosb.ru/wp-content/uploads/2018/04/%D0%A2%D0%B5%D1%80%D0%BC%D0%B8%D0%BD%D0%B0%D0%BB-pv-wtc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899" y="1347244"/>
            <a:ext cx="3137090" cy="238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avtoritet.net/sites/default/files/pv-w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899" y="3971931"/>
            <a:ext cx="3285371" cy="271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tehnosb.ru/wp-content/uploads/2018/04/DCR-PV2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746" y="3971931"/>
            <a:ext cx="2321250" cy="232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tehnosb.ru/wp-content/uploads/2018/04/Unipas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392" y="1561622"/>
            <a:ext cx="2395958" cy="195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427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l"/>
            <a:r>
              <a:rPr lang="ru-RU" sz="3200" b="1" dirty="0" smtClean="0">
                <a:solidFill>
                  <a:srgbClr val="04639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Аксессуары</a:t>
            </a:r>
            <a:endParaRPr lang="ru-RU" sz="3200" b="1" dirty="0">
              <a:solidFill>
                <a:srgbClr val="046390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70462" y="1047606"/>
            <a:ext cx="3241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Контроллер </a:t>
            </a:r>
            <a:r>
              <a:rPr lang="ru-RU" dirty="0" err="1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BioSmart</a:t>
            </a:r>
            <a:r>
              <a:rPr lang="ru-RU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Prox</a:t>
            </a:r>
            <a:r>
              <a:rPr lang="ru-RU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-E</a:t>
            </a:r>
            <a:endParaRPr lang="ru-RU" dirty="0"/>
          </a:p>
        </p:txBody>
      </p:sp>
      <p:pic>
        <p:nvPicPr>
          <p:cNvPr id="9" name="Рисунок 8" descr="http://www.bio-smart.ru/uploads/images/5dfb1c861b564118c548e00521c79ce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41" y="1544740"/>
            <a:ext cx="2769381" cy="23494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993038" y="1047606"/>
            <a:ext cx="4011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Настольный считыватель карт DCR</a:t>
            </a:r>
            <a:endParaRPr lang="ru-RU" dirty="0"/>
          </a:p>
        </p:txBody>
      </p:sp>
      <p:pic>
        <p:nvPicPr>
          <p:cNvPr id="13" name="Рисунок 12" descr="http://www.bio-smart.ru/uploads/images/54d5a1e7ac8f173c54fe2d700be5f56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358" y="1624739"/>
            <a:ext cx="4527164" cy="21894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66687" y="4050459"/>
            <a:ext cx="2902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Считыватель карт BS-RD</a:t>
            </a:r>
            <a:endParaRPr lang="ru-RU" dirty="0"/>
          </a:p>
        </p:txBody>
      </p:sp>
      <p:pic>
        <p:nvPicPr>
          <p:cNvPr id="15" name="Рисунок 14" descr="http://www.bio-smart.ru/uploads/images/c3e37d7c999b0f809c2bfa961e5bceaf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26" y="4576027"/>
            <a:ext cx="951230" cy="19894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3328319" y="4050459"/>
            <a:ext cx="4480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Считыватель </a:t>
            </a:r>
            <a:r>
              <a:rPr lang="ru-RU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отпечатков пальцев FS-80</a:t>
            </a:r>
            <a:endParaRPr lang="ru-RU" dirty="0"/>
          </a:p>
        </p:txBody>
      </p:sp>
      <p:pic>
        <p:nvPicPr>
          <p:cNvPr id="17" name="Рисунок 16" descr="http://www.bio-smart.ru/uploads/images/5ded233c439f2db09a03aa4b4197938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91" y="4604457"/>
            <a:ext cx="2977242" cy="19894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8068717" y="4050459"/>
            <a:ext cx="4136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Блок управления реле БУР-</a:t>
            </a:r>
            <a:r>
              <a:rPr lang="ru-RU" dirty="0" err="1">
                <a:solidFill>
                  <a:srgbClr val="40404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BioSmart</a:t>
            </a:r>
            <a:endParaRPr lang="ru-RU" dirty="0"/>
          </a:p>
        </p:txBody>
      </p:sp>
      <p:pic>
        <p:nvPicPr>
          <p:cNvPr id="19" name="Рисунок 18" descr="http://www.bio-smart.ru/uploads/images/477f96a9e663d2edc428f812069bc48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769" y="4419791"/>
            <a:ext cx="2376861" cy="2328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377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601705" y="247087"/>
            <a:ext cx="6673753" cy="6858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Программное обеспечение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BioSmart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Новинки оборудования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528" y="1051708"/>
            <a:ext cx="974905" cy="28808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32" y="4096814"/>
            <a:ext cx="2198496" cy="26402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08" y="1051708"/>
            <a:ext cx="4000475" cy="568533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35374" y="4401264"/>
            <a:ext cx="47081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Мультиформатный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считыватель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WR-10</a:t>
            </a:r>
            <a:endParaRPr lang="ru-RU" sz="1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Поддержка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OSDP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и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Wiegand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26/32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Степень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защиты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IP54,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монтаж как внутри так и вне 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помещений</a:t>
            </a:r>
            <a:endParaRPr lang="en-US" sz="1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Поддержка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форматов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EM Marin,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Mifare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 (Classic/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DESFire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), HID (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Prox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iClass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iClass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 SE), </a:t>
            </a:r>
            <a:r>
              <a:rPr lang="en-US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Legic</a:t>
            </a:r>
            <a:endParaRPr lang="en-US" sz="1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Возможность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работы с защищенной областью карт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Mifare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Legic</a:t>
            </a:r>
            <a:r>
              <a:rPr lang="en-US" sz="8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35373" y="1237338"/>
            <a:ext cx="47081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Терминал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PV-WTC3</a:t>
            </a:r>
            <a:endParaRPr lang="ru-RU" sz="1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1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Бесконтактная идентификация по рисунку вен ладони</a:t>
            </a:r>
            <a:endParaRPr lang="ru-RU" sz="8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Улучшенный оптический модуль (не критичен к повороту руки, более широкий угол обзора и число кадров в секунду при сканировании ладони)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Встроенный </a:t>
            </a:r>
            <a:r>
              <a:rPr lang="ru-RU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мультиформатный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считыватель карт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7 дюймовый 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HD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сенсорный экран</a:t>
            </a:r>
          </a:p>
        </p:txBody>
      </p:sp>
    </p:spTree>
    <p:extLst>
      <p:ext uri="{BB962C8B-B14F-4D97-AF65-F5344CB8AC3E}">
        <p14:creationId xmlns:p14="http://schemas.microsoft.com/office/powerpoint/2010/main" val="2954985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601705" y="247087"/>
            <a:ext cx="6673753" cy="6858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Новинки оборудования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19137" y="1102719"/>
            <a:ext cx="4281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ru-RU" sz="2400" b="1" dirty="0">
                <a:latin typeface="Noto Sans"/>
              </a:rPr>
              <a:t>Терминал </a:t>
            </a:r>
            <a:r>
              <a:rPr lang="en-US" sz="2400" b="1" dirty="0" err="1">
                <a:latin typeface="Noto Sans"/>
              </a:rPr>
              <a:t>BioSmart</a:t>
            </a:r>
            <a:r>
              <a:rPr lang="en-US" sz="2400" b="1" dirty="0">
                <a:latin typeface="Noto Sans"/>
              </a:rPr>
              <a:t> </a:t>
            </a:r>
            <a:r>
              <a:rPr lang="en-US" sz="2400" b="1" dirty="0" smtClean="0">
                <a:latin typeface="Noto Sans"/>
              </a:rPr>
              <a:t>Quasar</a:t>
            </a:r>
            <a:endParaRPr lang="en-US" sz="2400" b="1" dirty="0">
              <a:effectLst/>
              <a:latin typeface="Noto San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08" y="746607"/>
            <a:ext cx="3502325" cy="62138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57667" y="1899054"/>
            <a:ext cx="721035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Процессор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ARM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 6 ядер,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RAM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 2 Гб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Интерфейсы </a:t>
            </a:r>
            <a:r>
              <a:rPr lang="ru-RU" dirty="0" err="1"/>
              <a:t>Wi-Fi</a:t>
            </a:r>
            <a:r>
              <a:rPr lang="ru-RU" dirty="0"/>
              <a:t>, </a:t>
            </a:r>
            <a:r>
              <a:rPr lang="ru-RU" dirty="0" err="1"/>
              <a:t>Bluetooth</a:t>
            </a:r>
            <a:r>
              <a:rPr lang="ru-RU" dirty="0"/>
              <a:t>, </a:t>
            </a:r>
            <a:r>
              <a:rPr lang="ru-RU" dirty="0" err="1" smtClean="0"/>
              <a:t>Ethernet</a:t>
            </a:r>
            <a:r>
              <a:rPr lang="en-US" dirty="0" smtClean="0"/>
              <a:t>, RS-485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2 камеры RGB + </a:t>
            </a:r>
            <a:r>
              <a:rPr lang="en-US" dirty="0"/>
              <a:t>I</a:t>
            </a:r>
            <a:r>
              <a:rPr lang="en-US" dirty="0" smtClean="0"/>
              <a:t>R</a:t>
            </a:r>
            <a:r>
              <a:rPr lang="ru-RU" dirty="0" smtClean="0"/>
              <a:t>, </a:t>
            </a:r>
            <a:r>
              <a:rPr lang="ru-RU" dirty="0"/>
              <a:t>1,3 </a:t>
            </a:r>
            <a:r>
              <a:rPr lang="en-US" dirty="0" err="1" smtClean="0"/>
              <a:t>Mpix</a:t>
            </a:r>
            <a:r>
              <a:rPr lang="ru-RU" dirty="0" smtClean="0"/>
              <a:t>, </a:t>
            </a:r>
            <a:r>
              <a:rPr lang="ru-RU" dirty="0"/>
              <a:t>разрешение каждой камеры 1280 × 960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Поддержка карт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форматов </a:t>
            </a:r>
            <a:r>
              <a:rPr lang="en-US" dirty="0" err="1"/>
              <a:t>Em-marin</a:t>
            </a:r>
            <a:r>
              <a:rPr lang="en-US" dirty="0"/>
              <a:t>, HID, </a:t>
            </a:r>
            <a:r>
              <a:rPr lang="en-US" dirty="0" err="1"/>
              <a:t>Mifare</a:t>
            </a:r>
            <a:r>
              <a:rPr lang="en-US" dirty="0"/>
              <a:t> Classic, </a:t>
            </a:r>
            <a:r>
              <a:rPr lang="en-US" dirty="0" err="1"/>
              <a:t>Mifare</a:t>
            </a:r>
            <a:r>
              <a:rPr lang="en-US" dirty="0"/>
              <a:t> </a:t>
            </a:r>
            <a:r>
              <a:rPr lang="en-US" dirty="0" err="1"/>
              <a:t>DESFire</a:t>
            </a:r>
            <a:r>
              <a:rPr lang="en-US" dirty="0"/>
              <a:t>, </a:t>
            </a:r>
            <a:r>
              <a:rPr lang="en-US" dirty="0" err="1"/>
              <a:t>iClass</a:t>
            </a:r>
            <a:r>
              <a:rPr lang="en-US" dirty="0"/>
              <a:t> </a:t>
            </a:r>
            <a:r>
              <a:rPr lang="en-US" dirty="0" smtClean="0"/>
              <a:t>SE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Подсветка светодиодная и инфракрасная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Питание </a:t>
            </a:r>
            <a:r>
              <a:rPr lang="ru-RU" dirty="0" err="1"/>
              <a:t>PoE</a:t>
            </a:r>
            <a:r>
              <a:rPr lang="ru-RU" dirty="0"/>
              <a:t> 802.3at 4 класс, 25 </a:t>
            </a:r>
            <a:r>
              <a:rPr lang="ru-RU" dirty="0" smtClean="0"/>
              <a:t>Вт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Реле для управления замком «сухой» контакт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</a:rPr>
              <a:t>Время идентификации </a:t>
            </a:r>
            <a:r>
              <a:rPr lang="ru-RU" dirty="0"/>
              <a:t>н</a:t>
            </a:r>
            <a:r>
              <a:rPr lang="ru-RU" dirty="0" smtClean="0"/>
              <a:t>е </a:t>
            </a:r>
            <a:r>
              <a:rPr lang="ru-RU" dirty="0"/>
              <a:t>более 1,5 </a:t>
            </a:r>
            <a:r>
              <a:rPr lang="ru-RU" dirty="0" smtClean="0"/>
              <a:t>с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Диапазон рабочих </a:t>
            </a:r>
            <a:r>
              <a:rPr lang="ru-RU" dirty="0" smtClean="0"/>
              <a:t>температур </a:t>
            </a:r>
            <a:r>
              <a:rPr lang="ru-RU" dirty="0"/>
              <a:t>0 ... +</a:t>
            </a:r>
            <a:r>
              <a:rPr lang="ru-RU" dirty="0" smtClean="0"/>
              <a:t>50°С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Операционная </a:t>
            </a:r>
            <a:r>
              <a:rPr lang="ru-RU" dirty="0" smtClean="0"/>
              <a:t>система </a:t>
            </a:r>
            <a:r>
              <a:rPr lang="ru-RU" dirty="0" err="1"/>
              <a:t>Linux</a:t>
            </a:r>
            <a:r>
              <a:rPr lang="ru-RU" dirty="0"/>
              <a:t>, версия ядра </a:t>
            </a:r>
            <a:r>
              <a:rPr lang="ru-RU" dirty="0" smtClean="0"/>
              <a:t>4.4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Максимальное количество </a:t>
            </a:r>
            <a:r>
              <a:rPr lang="ru-RU" dirty="0" smtClean="0"/>
              <a:t>пользователей 100 000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Максимальное количество шаблонов </a:t>
            </a:r>
            <a:r>
              <a:rPr lang="ru-RU" dirty="0" smtClean="0"/>
              <a:t>лиц 1 000 000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Максимальное количество хранимых </a:t>
            </a:r>
            <a:r>
              <a:rPr lang="ru-RU" dirty="0" smtClean="0"/>
              <a:t>событий 10 000 000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Максимальное количество хранимых событий c </a:t>
            </a:r>
            <a:r>
              <a:rPr lang="ru-RU" dirty="0" smtClean="0"/>
              <a:t>фото 100 000</a:t>
            </a:r>
            <a:endParaRPr lang="ru-RU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246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601705" y="247087"/>
            <a:ext cx="6673753" cy="6858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Программное обеспечение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BioSmart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403" y="932888"/>
            <a:ext cx="3593724" cy="28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37"/>
          <p:cNvSpPr txBox="1">
            <a:spLocks noChangeArrowheads="1"/>
          </p:cNvSpPr>
          <p:nvPr/>
        </p:nvSpPr>
        <p:spPr bwMode="auto">
          <a:xfrm>
            <a:off x="339867" y="1160220"/>
            <a:ext cx="7197427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Регистрация данных сотрудников, биометрия, карты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Построение отчетов по рабочему времени, форма Т13</a:t>
            </a:r>
            <a:endParaRPr lang="en-US" sz="2000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Дизайнер пропусков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Дизайнер отчетов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Онлайн мониторинг событий приходов, уходов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Рассылка отчетов по </a:t>
            </a:r>
            <a:r>
              <a:rPr lang="en-US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e-mail, SMS </a:t>
            </a: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информирование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Разграничение доступа по полномочиям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Ограничение доступа по зонам, уровням доступа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Интеграция со сторонними системами </a:t>
            </a:r>
            <a:r>
              <a:rPr lang="en-US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ERP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(1С, </a:t>
            </a:r>
            <a:r>
              <a:rPr lang="en-US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SAP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 и др.)</a:t>
            </a:r>
            <a:endParaRPr lang="en-US" sz="2000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WEB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интерфейс</a:t>
            </a:r>
            <a:r>
              <a:rPr lang="en-US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(</a:t>
            </a: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в разработке)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Поддержка языков</a:t>
            </a:r>
            <a:r>
              <a:rPr lang="en-US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: </a:t>
            </a: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русский, английский,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немецкий, чешский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В качестве БД использует </a:t>
            </a:r>
            <a:r>
              <a:rPr lang="en-US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PostgreSQL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Поддерживает работу как под </a:t>
            </a:r>
            <a:r>
              <a:rPr lang="en-US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Windows</a:t>
            </a: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, так и под </a:t>
            </a:r>
            <a:r>
              <a:rPr lang="en-US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Linux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00" y="3880160"/>
            <a:ext cx="3435807" cy="295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Программное обеспечение</a:t>
            </a:r>
          </a:p>
        </p:txBody>
      </p:sp>
    </p:spTree>
    <p:extLst>
      <p:ext uri="{BB962C8B-B14F-4D97-AF65-F5344CB8AC3E}">
        <p14:creationId xmlns:p14="http://schemas.microsoft.com/office/powerpoint/2010/main" val="1777762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1037"/>
          <p:cNvSpPr txBox="1">
            <a:spLocks noChangeArrowheads="1"/>
          </p:cNvSpPr>
          <p:nvPr/>
        </p:nvSpPr>
        <p:spPr bwMode="auto">
          <a:xfrm>
            <a:off x="419099" y="1631868"/>
            <a:ext cx="7831742" cy="461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ts val="3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Повышение трудовой дисциплины</a:t>
            </a: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Снижение количества прогулов и опозданий</a:t>
            </a:r>
            <a:endParaRPr lang="en-US" sz="2000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Детальный учет рабочего времени</a:t>
            </a: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Четкий контроль за передвижением сотрудников</a:t>
            </a: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Моментальное информирование по e-</a:t>
            </a:r>
            <a:r>
              <a:rPr lang="ru-RU" sz="2000" dirty="0" err="1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mail</a:t>
            </a: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 и SMS</a:t>
            </a: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Отслеживание перемещений посетителей</a:t>
            </a: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Ограничение доступа по зонам и уровню допуска</a:t>
            </a: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Повышение эффективности и безопасности </a:t>
            </a: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работы </a:t>
            </a:r>
          </a:p>
          <a:p>
            <a:pPr>
              <a:lnSpc>
                <a:spcPts val="3000"/>
              </a:lnSpc>
              <a:spcBef>
                <a:spcPts val="400"/>
              </a:spcBef>
            </a:pPr>
            <a:r>
              <a:rPr lang="ru-RU" sz="20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     организации</a:t>
            </a:r>
            <a:endParaRPr lang="ru-RU" sz="2000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Окупаемость от 3 месяцев</a:t>
            </a:r>
          </a:p>
          <a:p>
            <a:pPr marL="342900" indent="-342900">
              <a:lnSpc>
                <a:spcPts val="3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21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04040"/>
              </a:solidFill>
            </a:endParaRPr>
          </a:p>
          <a:p>
            <a:pPr marL="285750" indent="-285750">
              <a:lnSpc>
                <a:spcPts val="21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04040"/>
              </a:solidFill>
            </a:endParaRPr>
          </a:p>
          <a:p>
            <a:pPr marL="285750" indent="-285750">
              <a:lnSpc>
                <a:spcPts val="21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04040"/>
              </a:solidFill>
            </a:endParaRPr>
          </a:p>
          <a:p>
            <a:pPr marL="285750" indent="-285750">
              <a:lnSpc>
                <a:spcPts val="21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404040"/>
              </a:solidFill>
            </a:endParaRP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619916" y="202860"/>
            <a:ext cx="92534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биометрического контроля доступа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39" y="1058492"/>
            <a:ext cx="4003136" cy="403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Повышение эффективности персонала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055" y="5423048"/>
            <a:ext cx="4496420" cy="61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3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380091" y="1032294"/>
            <a:ext cx="6677784" cy="55769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Ограничение доступа в служебные помещения, доступ через турникеты, шлюзовые кабины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Контроль перемещения сотрудников </a:t>
            </a:r>
            <a:br>
              <a:rPr lang="ru-RU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по зданию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Доступ посетителей по картам, биометрии.  Оформление предварительной заявки </a:t>
            </a:r>
            <a:r>
              <a:rPr lang="en-US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/>
            </a:r>
            <a:br>
              <a:rPr lang="en-US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на доступ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Учет рабочего времени сотрудников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Постановка</a:t>
            </a:r>
            <a:r>
              <a:rPr lang="en-US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/</a:t>
            </a:r>
            <a:r>
              <a:rPr lang="ru-RU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снятие помещений с охраны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Доступ к ячейкам для временного </a:t>
            </a:r>
            <a:r>
              <a:rPr lang="en-US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/>
            </a:r>
            <a:br>
              <a:rPr lang="en-US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хранения вещей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Ограничение доступа к ПК, </a:t>
            </a:r>
            <a:r>
              <a:rPr lang="en-US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/>
            </a:r>
            <a:br>
              <a:rPr lang="en-US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sz="21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конфиденциальной информации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046" y="1644769"/>
            <a:ext cx="5259679" cy="408317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Возможности</a:t>
            </a:r>
          </a:p>
        </p:txBody>
      </p:sp>
    </p:spTree>
    <p:extLst>
      <p:ext uri="{BB962C8B-B14F-4D97-AF65-F5344CB8AC3E}">
        <p14:creationId xmlns:p14="http://schemas.microsoft.com/office/powerpoint/2010/main" val="3360238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223573" y="1032294"/>
            <a:ext cx="6127800" cy="55769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ru-RU" sz="21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Мобильное приложение для платформ </a:t>
            </a:r>
            <a:r>
              <a:rPr lang="en-US" sz="21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Android</a:t>
            </a:r>
            <a:r>
              <a:rPr lang="ru-RU" sz="21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 и </a:t>
            </a:r>
            <a:r>
              <a:rPr lang="en-US" sz="21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iOS </a:t>
            </a:r>
            <a:r>
              <a:rPr lang="ru-RU" sz="21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 подключением к серверу </a:t>
            </a:r>
            <a:r>
              <a:rPr lang="en-US" sz="2100" dirty="0" err="1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BioSmart</a:t>
            </a:r>
            <a:r>
              <a:rPr lang="en-US" sz="21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 Studio</a:t>
            </a:r>
            <a:endParaRPr lang="ru-RU" sz="2100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ru-RU" sz="21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Возможность создания виртуальных точек на карте, лицензирование по числу сотрудников</a:t>
            </a:r>
            <a:endParaRPr lang="ru-RU" sz="2100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ru-RU" sz="21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Принцип работы основан на </a:t>
            </a:r>
            <a:r>
              <a:rPr lang="ru-RU" sz="2100" dirty="0" err="1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геолокации</a:t>
            </a:r>
            <a:r>
              <a:rPr lang="ru-RU" sz="21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 и «</a:t>
            </a:r>
            <a:r>
              <a:rPr lang="ru-RU" sz="2100" dirty="0" err="1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селфи</a:t>
            </a:r>
            <a:r>
              <a:rPr lang="ru-RU" sz="21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» – сотрудник открывает приложение, выбирает подходящую виртуальную проходную на карте, делает фотографию себя и отправляет ее на сервер при приходе и уходе на объект</a:t>
            </a:r>
            <a:endParaRPr lang="ru-RU" sz="2100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ru-RU" sz="21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Вся информация автоматически попадает в табель учета рабочего времени и учитывается при его расчете</a:t>
            </a:r>
            <a:endParaRPr lang="ru-RU" sz="2100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ru-RU" sz="21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Доступна функция отправки уведомлений в режиме реального времени</a:t>
            </a:r>
            <a:endParaRPr lang="ru-RU" sz="2100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Мобильные сотрудники</a:t>
            </a:r>
            <a:endParaRPr lang="ru-RU" b="1" dirty="0"/>
          </a:p>
        </p:txBody>
      </p:sp>
      <p:pic>
        <p:nvPicPr>
          <p:cNvPr id="1026" name="Picture 2" descr="https://static.tildacdn.com/tild3961-3563-4238-b038-336338356665/BioSmart__Studio_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64" y="1178545"/>
            <a:ext cx="5309353" cy="528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986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819722" y="294161"/>
            <a:ext cx="2934252" cy="334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Нам </a:t>
            </a:r>
            <a:r>
              <a:rPr lang="ru-RU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дове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Текст 2"/>
          <p:cNvSpPr txBox="1">
            <a:spLocks/>
          </p:cNvSpPr>
          <p:nvPr/>
        </p:nvSpPr>
        <p:spPr>
          <a:xfrm>
            <a:off x="972944" y="5921245"/>
            <a:ext cx="7075501" cy="767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Более 5000 внедрении по России, СНГ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Реализованные проекты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348" y="1324908"/>
            <a:ext cx="2669048" cy="8603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28" y="4084174"/>
            <a:ext cx="1899909" cy="14249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4" y="4463587"/>
            <a:ext cx="2577925" cy="6661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94" y="3921512"/>
            <a:ext cx="2329289" cy="1750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53" y="1455749"/>
            <a:ext cx="2293661" cy="5987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08" y="3152801"/>
            <a:ext cx="2613609" cy="5192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69" y="3039977"/>
            <a:ext cx="2927806" cy="7042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15" y="3152801"/>
            <a:ext cx="2764536" cy="524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22" y="1149793"/>
            <a:ext cx="2089969" cy="121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0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Энергомаш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08" y="1067844"/>
            <a:ext cx="4222138" cy="3167449"/>
          </a:xfrm>
          <a:prstGeom prst="rect">
            <a:avLst/>
          </a:prstGeom>
        </p:spPr>
      </p:pic>
      <p:pic>
        <p:nvPicPr>
          <p:cNvPr id="2050" name="Picture 2" descr="EW50 Series Industrial LTE Cellular Gatew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76" y="4235293"/>
            <a:ext cx="2417802" cy="241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20114" y="1487974"/>
            <a:ext cx="53189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Специально для мобильных объектов было разработано переносное решение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Нет необходимости в проводном интернете благодаря 4</a:t>
            </a:r>
            <a:r>
              <a:rPr lang="en-US" sz="2400" dirty="0" smtClean="0"/>
              <a:t>G</a:t>
            </a:r>
            <a:r>
              <a:rPr lang="ru-RU" sz="2400" dirty="0" smtClean="0"/>
              <a:t> роутеру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Руководство так же мобильно на ноутбуке может смотреть статистику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В перспективе расширение проекта на другие объекты организации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Так же проработана и батарейная версия кейса для объектов без постоянного энергоснабжения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44854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63591"/>
            <a:ext cx="577489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BioSmart</a:t>
            </a:r>
            <a:r>
              <a:rPr lang="ru-RU" sz="32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: технологии, оборудование, ПО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и примеры реализаций</a:t>
            </a:r>
            <a:endParaRPr lang="ru-RU" sz="3200" b="1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026" name="Picture 2" descr="http://test.bio-smart.ru/uploads/image/9bcc64434c551443038e0cdddd9e966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894" y="1591016"/>
            <a:ext cx="5656661" cy="77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bio-smart.ru/uploads/image/7b7583fa0dc0e0fa09decaf0fcc753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158" y="3395135"/>
            <a:ext cx="5656802" cy="319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bio-smart.ru/uploads/image/79078343524c9d4d0d2748e3e4910ec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8622"/>
            <a:ext cx="4475097" cy="25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867" y="3395134"/>
            <a:ext cx="2283521" cy="319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36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Кировская керамика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893" y="1532237"/>
            <a:ext cx="5332895" cy="4740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808" y="1532237"/>
            <a:ext cx="53189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Старый карточный СКУД заменен на биометрический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3 двухсторонние точки прохода (турникет)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1250 человек в базе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Однофакторная идентификация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Интеграция с 1С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Исключены махинации с картами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В перспективе интеграция с имеющейся системой видеонаблюдения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64291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kleschov\Рабочий стол\Dek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383" y="1645881"/>
            <a:ext cx="1368535" cy="19321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729" y="1586505"/>
            <a:ext cx="1391652" cy="1991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Documents and Settings\kleschov\Рабочий стол\bio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275" y="4041102"/>
            <a:ext cx="1410090" cy="20019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C:\Дельфин\_СКУД BioSmart\Рисунки\Сертификаты\Свидетельство о регистрации BioSmart-Studi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384" y="4071262"/>
            <a:ext cx="1368535" cy="1939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60" y="4041102"/>
            <a:ext cx="1379972" cy="20019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0467" y="1091345"/>
            <a:ext cx="618860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Соответствие требованиям </a:t>
            </a:r>
            <a:r>
              <a:rPr lang="en-US" b="1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ISO9001:2008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Сертификат по ГОСТ-Р </a:t>
            </a:r>
            <a:r>
              <a:rPr lang="ru-RU" b="1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51241-2008 </a:t>
            </a:r>
            <a:br>
              <a:rPr lang="ru-RU" b="1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(для систем контроля и управлением доступа)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Сертификат по ГОСТ-Р </a:t>
            </a:r>
            <a:r>
              <a:rPr lang="ru-RU" b="1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19794-4-2006</a:t>
            </a:r>
            <a:r>
              <a:rPr lang="ru-RU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                       «Автоматическая идентификация. Идентификация биометрическая. Форматы обмена биометрическими данными. Часть 4 Данные изображения отпечатка пальца»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Сертификат по ГОСТ-Р </a:t>
            </a:r>
            <a:r>
              <a:rPr lang="ru-RU" b="1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19794-2.2005   </a:t>
            </a:r>
            <a:r>
              <a:rPr lang="ru-RU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                     «Автоматическая идентификация. Идентификации биометрическая. Форматы обмена биометрическими данными. Часть 2.</a:t>
            </a:r>
            <a:r>
              <a:rPr lang="en-US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Контрольные точки»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Свидетельство о регистрации программного обеспечения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Свидетельство на товарный знак </a:t>
            </a:r>
            <a:r>
              <a:rPr lang="en-US" dirty="0" err="1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BioSmart</a:t>
            </a:r>
            <a:endParaRPr lang="en-US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Сертификат совместимости 1С</a:t>
            </a:r>
            <a:endParaRPr lang="en-US" dirty="0">
              <a:solidFill>
                <a:schemeClr val="tx2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859" y="1618326"/>
            <a:ext cx="1379972" cy="19614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Сертификаты</a:t>
            </a:r>
          </a:p>
        </p:txBody>
      </p:sp>
    </p:spTree>
    <p:extLst>
      <p:ext uri="{BB962C8B-B14F-4D97-AF65-F5344CB8AC3E}">
        <p14:creationId xmlns:p14="http://schemas.microsoft.com/office/powerpoint/2010/main" val="2790901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7979" y="2381456"/>
            <a:ext cx="10515600" cy="257772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СПАСИБО ЗА ВНИМАНИЕ </a:t>
            </a:r>
            <a:r>
              <a:rPr lang="en-US" sz="2800" b="1" dirty="0">
                <a:solidFill>
                  <a:schemeClr val="bg1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!</a:t>
            </a:r>
            <a:endParaRPr lang="en-US" sz="2800" b="1" dirty="0">
              <a:solidFill>
                <a:srgbClr val="0463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>
              <a:solidFill>
                <a:srgbClr val="04639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5857" y="5049793"/>
            <a:ext cx="3919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Якубов Никита, бренд</a:t>
            </a:r>
            <a:r>
              <a:rPr lang="en-US" sz="2000" dirty="0" smtClean="0">
                <a:solidFill>
                  <a:schemeClr val="bg1"/>
                </a:solidFill>
              </a:rPr>
              <a:t>-</a:t>
            </a:r>
            <a:r>
              <a:rPr lang="ru-RU" sz="2000" dirty="0" smtClean="0">
                <a:solidFill>
                  <a:schemeClr val="bg1"/>
                </a:solidFill>
              </a:rPr>
              <a:t>менеджер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hlinkClick r:id="rId2"/>
              </a:rPr>
              <a:t>yakubov.n@prosoft.ru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+7 (495) 234-06-36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44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tx2"/>
                </a:solidFill>
                <a:cs typeface="Arial" panose="020B0604020202020204" pitchFamily="34" charset="0"/>
              </a:rPr>
              <a:t>Разработка математических </a:t>
            </a:r>
            <a:r>
              <a:rPr lang="en-US" dirty="0">
                <a:solidFill>
                  <a:schemeClr val="tx2"/>
                </a:solidFill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ru-RU" dirty="0">
                <a:solidFill>
                  <a:schemeClr val="tx2"/>
                </a:solidFill>
                <a:cs typeface="Arial" panose="020B0604020202020204" pitchFamily="34" charset="0"/>
              </a:rPr>
              <a:t>алгоритмов распознавания отпечатков </a:t>
            </a:r>
            <a:endParaRPr 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2"/>
                </a:solidFill>
                <a:cs typeface="Arial" panose="020B0604020202020204" pitchFamily="34" charset="0"/>
              </a:rPr>
              <a:t>   </a:t>
            </a:r>
            <a:r>
              <a:rPr lang="ru-RU" dirty="0">
                <a:solidFill>
                  <a:schemeClr val="tx2"/>
                </a:solidFill>
                <a:cs typeface="Arial" panose="020B0604020202020204" pitchFamily="34" charset="0"/>
              </a:rPr>
              <a:t>пальцев, рисунка вен </a:t>
            </a:r>
            <a:r>
              <a:rPr lang="ru-RU" dirty="0" smtClean="0">
                <a:solidFill>
                  <a:schemeClr val="tx2"/>
                </a:solidFill>
                <a:cs typeface="Arial" panose="020B0604020202020204" pitchFamily="34" charset="0"/>
              </a:rPr>
              <a:t>ладоней </a:t>
            </a:r>
            <a:r>
              <a:rPr lang="ru-RU" smtClean="0">
                <a:solidFill>
                  <a:schemeClr val="tx2"/>
                </a:solidFill>
                <a:cs typeface="Arial" panose="020B0604020202020204" pitchFamily="34" charset="0"/>
              </a:rPr>
              <a:t>и лица</a:t>
            </a:r>
            <a:endParaRPr lang="ru-RU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tx2"/>
                </a:solidFill>
                <a:cs typeface="Arial" panose="020B0604020202020204" pitchFamily="34" charset="0"/>
              </a:rPr>
              <a:t>Разработка и серийное производство </a:t>
            </a:r>
            <a:endParaRPr 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2"/>
                </a:solidFill>
                <a:cs typeface="Arial" panose="020B0604020202020204" pitchFamily="34" charset="0"/>
              </a:rPr>
              <a:t>   </a:t>
            </a:r>
            <a:r>
              <a:rPr lang="ru-RU" dirty="0">
                <a:solidFill>
                  <a:schemeClr val="tx2"/>
                </a:solidFill>
                <a:cs typeface="Arial" panose="020B0604020202020204" pitchFamily="34" charset="0"/>
              </a:rPr>
              <a:t>устройств биометрической идентификации</a:t>
            </a:r>
          </a:p>
          <a:p>
            <a:pPr>
              <a:lnSpc>
                <a:spcPct val="100000"/>
              </a:lnSpc>
            </a:pPr>
            <a:endParaRPr lang="ru-RU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tx2"/>
                </a:solidFill>
                <a:cs typeface="Arial" panose="020B0604020202020204" pitchFamily="34" charset="0"/>
              </a:rPr>
              <a:t>Разработка программного обеспечения </a:t>
            </a:r>
            <a:endParaRPr 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2"/>
                </a:solidFill>
                <a:cs typeface="Arial" panose="020B0604020202020204" pitchFamily="34" charset="0"/>
              </a:rPr>
              <a:t>   </a:t>
            </a:r>
            <a:r>
              <a:rPr lang="ru-RU" dirty="0">
                <a:solidFill>
                  <a:schemeClr val="tx2"/>
                </a:solidFill>
                <a:cs typeface="Arial" panose="020B0604020202020204" pitchFamily="34" charset="0"/>
              </a:rPr>
              <a:t>для задач контроля доступа и учета</a:t>
            </a:r>
            <a:endParaRPr 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tx2"/>
                </a:solidFill>
                <a:cs typeface="Arial" panose="020B0604020202020204" pitchFamily="34" charset="0"/>
              </a:rPr>
              <a:t>   </a:t>
            </a:r>
            <a:r>
              <a:rPr lang="ru-RU" dirty="0">
                <a:solidFill>
                  <a:schemeClr val="tx2"/>
                </a:solidFill>
                <a:cs typeface="Arial" panose="020B0604020202020204" pitchFamily="34" charset="0"/>
              </a:rPr>
              <a:t>рабочего времени</a:t>
            </a:r>
          </a:p>
          <a:p>
            <a:pPr marL="0" indent="0">
              <a:buNone/>
            </a:pPr>
            <a:endParaRPr lang="ru-RU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 компании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15" y="1280494"/>
            <a:ext cx="5324189" cy="425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24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644788" y="187817"/>
            <a:ext cx="5233499" cy="585069"/>
          </a:xfrm>
          <a:prstGeom prst="rect">
            <a:avLst/>
          </a:prstGeom>
        </p:spPr>
        <p:txBody>
          <a:bodyPr/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</a:p>
        </p:txBody>
      </p:sp>
      <p:pic>
        <p:nvPicPr>
          <p:cNvPr id="12" name="Рисунок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09569" y="5740739"/>
            <a:ext cx="916634" cy="83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Procedu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7647" y="5795416"/>
            <a:ext cx="1036638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ru-RU" sz="2400" b="1" dirty="0">
              <a:solidFill>
                <a:srgbClr val="0463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-285750">
              <a:lnSpc>
                <a:spcPct val="100000"/>
              </a:lnSpc>
              <a:spcBef>
                <a:spcPts val="0"/>
              </a:spcBef>
            </a:pPr>
            <a:endParaRPr lang="ru-RU" sz="20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0" indent="-285750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2"/>
                </a:solidFill>
                <a:cs typeface="Arial" panose="020B0604020202020204" pitchFamily="34" charset="0"/>
              </a:rPr>
              <a:t>Производство оборудования</a:t>
            </a:r>
            <a:r>
              <a:rPr lang="en-US" sz="20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cs typeface="Arial" panose="020B0604020202020204" pitchFamily="34" charset="0"/>
              </a:rPr>
              <a:t>в г. Екатеринбурге </a:t>
            </a:r>
            <a:endParaRPr lang="en-US" sz="20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2"/>
                </a:solidFill>
                <a:cs typeface="Arial" panose="020B0604020202020204" pitchFamily="34" charset="0"/>
              </a:rPr>
              <a:t>    </a:t>
            </a:r>
            <a:r>
              <a:rPr lang="ru-RU" sz="2000" dirty="0">
                <a:solidFill>
                  <a:schemeClr val="tx2"/>
                </a:solidFill>
                <a:cs typeface="Arial" panose="020B0604020202020204" pitchFamily="34" charset="0"/>
              </a:rPr>
              <a:t>на собственных производственных площадях </a:t>
            </a:r>
            <a:br>
              <a:rPr lang="ru-RU" sz="2000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2"/>
                </a:solidFill>
                <a:cs typeface="Arial" panose="020B0604020202020204" pitchFamily="34" charset="0"/>
              </a:rPr>
              <a:t>    </a:t>
            </a:r>
            <a:r>
              <a:rPr lang="ru-RU" sz="2000" dirty="0">
                <a:solidFill>
                  <a:schemeClr val="tx2"/>
                </a:solidFill>
                <a:cs typeface="Arial" panose="020B0604020202020204" pitchFamily="34" charset="0"/>
              </a:rPr>
              <a:t>более 10 000 квадратных метров с новейшим </a:t>
            </a:r>
            <a:endParaRPr lang="en-US" sz="20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2"/>
                </a:solidFill>
                <a:cs typeface="Arial" panose="020B0604020202020204" pitchFamily="34" charset="0"/>
              </a:rPr>
              <a:t>    </a:t>
            </a:r>
            <a:r>
              <a:rPr lang="ru-RU" sz="2000" dirty="0">
                <a:solidFill>
                  <a:schemeClr val="tx2"/>
                </a:solidFill>
                <a:cs typeface="Arial" panose="020B0604020202020204" pitchFamily="34" charset="0"/>
              </a:rPr>
              <a:t>производственным оборудованием</a:t>
            </a:r>
          </a:p>
          <a:p>
            <a:pPr marL="0" indent="288000">
              <a:lnSpc>
                <a:spcPct val="100000"/>
              </a:lnSpc>
              <a:spcBef>
                <a:spcPts val="0"/>
              </a:spcBef>
              <a:buClr>
                <a:srgbClr val="1579AB"/>
              </a:buClr>
              <a:buNone/>
            </a:pPr>
            <a:endParaRPr lang="ru-RU" sz="20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</a:pPr>
            <a:r>
              <a:rPr lang="ru-RU" sz="2000" dirty="0">
                <a:solidFill>
                  <a:schemeClr val="tx2"/>
                </a:solidFill>
                <a:cs typeface="Arial" panose="020B0604020202020204" pitchFamily="34" charset="0"/>
              </a:rPr>
              <a:t>Гарантия на оборудование – 5 лет, </a:t>
            </a:r>
            <a:br>
              <a:rPr lang="ru-RU" sz="2000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tx2"/>
                </a:solidFill>
                <a:cs typeface="Arial" panose="020B0604020202020204" pitchFamily="34" charset="0"/>
              </a:rPr>
              <a:t>наличие сертификатов качества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</a:pPr>
            <a:endParaRPr lang="ru-RU" sz="20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defRPr/>
            </a:pPr>
            <a:r>
              <a:rPr lang="ru-RU" sz="2000" dirty="0">
                <a:solidFill>
                  <a:schemeClr val="tx2"/>
                </a:solidFill>
                <a:cs typeface="Arial" panose="020B0604020202020204" pitchFamily="34" charset="0"/>
              </a:rPr>
              <a:t>Предприятие сертифицировано </a:t>
            </a:r>
            <a:br>
              <a:rPr lang="ru-RU" sz="2000" dirty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tx2"/>
                </a:solidFill>
                <a:cs typeface="Arial" panose="020B0604020202020204" pitchFamily="34" charset="0"/>
              </a:rPr>
              <a:t>по </a:t>
            </a:r>
            <a:r>
              <a:rPr lang="en-US" sz="2000" dirty="0">
                <a:solidFill>
                  <a:schemeClr val="tx2"/>
                </a:solidFill>
                <a:cs typeface="Arial" panose="020B0604020202020204" pitchFamily="34" charset="0"/>
              </a:rPr>
              <a:t>ISO 9001</a:t>
            </a:r>
            <a:endParaRPr lang="ru-RU" sz="20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 компании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961" y="5661331"/>
            <a:ext cx="673372" cy="938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40" y="1301037"/>
            <a:ext cx="5281007" cy="42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03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768345" y="247214"/>
            <a:ext cx="7037993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Реализованные проекты</a:t>
            </a:r>
          </a:p>
        </p:txBody>
      </p:sp>
      <p:sp>
        <p:nvSpPr>
          <p:cNvPr id="12" name="Rectangle 81"/>
          <p:cNvSpPr>
            <a:spLocks noChangeArrowheads="1"/>
          </p:cNvSpPr>
          <p:nvPr/>
        </p:nvSpPr>
        <p:spPr bwMode="auto">
          <a:xfrm>
            <a:off x="-85725" y="4088607"/>
            <a:ext cx="7267575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Ctr="1"/>
          <a:lstStyle/>
          <a:p>
            <a:endParaRPr lang="ru-RU" sz="2400" dirty="0">
              <a:solidFill>
                <a:srgbClr val="1F497D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ru-RU" sz="2400" dirty="0">
              <a:solidFill>
                <a:srgbClr val="1F497D"/>
              </a:solidFill>
              <a:cs typeface="Times New Roman" pitchFamily="18" charset="0"/>
            </a:endParaRPr>
          </a:p>
          <a:p>
            <a:endParaRPr lang="ru-RU" sz="2400" dirty="0">
              <a:solidFill>
                <a:srgbClr val="1F497D"/>
              </a:solidFill>
              <a:cs typeface="Times New Roman" pitchFamily="18" charset="0"/>
            </a:endParaRPr>
          </a:p>
          <a:p>
            <a:endParaRPr lang="ru-RU" sz="2400" dirty="0">
              <a:solidFill>
                <a:srgbClr val="1F497D"/>
              </a:solidFill>
              <a:latin typeface="Arial Narrow" pitchFamily="34" charset="0"/>
            </a:endParaRPr>
          </a:p>
        </p:txBody>
      </p:sp>
      <p:sp>
        <p:nvSpPr>
          <p:cNvPr id="15" name="Text Box 1037"/>
          <p:cNvSpPr txBox="1">
            <a:spLocks noChangeArrowheads="1"/>
          </p:cNvSpPr>
          <p:nvPr/>
        </p:nvSpPr>
        <p:spPr bwMode="auto">
          <a:xfrm>
            <a:off x="460914" y="1324697"/>
            <a:ext cx="5679827" cy="534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marL="324000" indent="-3240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Реализовано</a:t>
            </a: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 более 5000 проектов </a:t>
            </a:r>
            <a: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в области биометрии (СКУД, УРВ и др.)</a:t>
            </a:r>
          </a:p>
          <a:p>
            <a:pPr marL="324000" indent="-3240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Крупные проекты</a:t>
            </a:r>
            <a:r>
              <a:rPr lang="en-US" sz="2400" b="1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:</a:t>
            </a:r>
            <a:r>
              <a:rPr lang="ru-RU" sz="2400" b="1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X5 RG, Связной, </a:t>
            </a:r>
            <a: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РЖД, Мин. обороны</a:t>
            </a:r>
          </a:p>
          <a:p>
            <a:pPr marL="324000" indent="-3240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Проекты в банках: </a:t>
            </a:r>
            <a:r>
              <a:rPr lang="ru-RU" sz="2400" dirty="0" smtClean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Сбербанк</a:t>
            </a: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ЦБ РФ, </a:t>
            </a:r>
            <a:r>
              <a:rPr lang="ru-RU" sz="2400" dirty="0" err="1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ГазПромБанк</a:t>
            </a: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, Банк24.ру</a:t>
            </a:r>
          </a:p>
          <a:p>
            <a:pPr marL="324000" indent="-3240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Проекты СКУД в аэропортах: </a:t>
            </a:r>
            <a:r>
              <a:rPr lang="en-US" sz="2400" b="1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Домодедово, Внуково г. Москва, </a:t>
            </a:r>
            <a: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sz="2400" dirty="0" err="1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Курумоч</a:t>
            </a: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 г. Самара, аэропорт в г. Сочи, </a:t>
            </a:r>
            <a: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Кольцово г. Екатеринбург, </a:t>
            </a:r>
            <a: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другие аэропорты</a:t>
            </a:r>
          </a:p>
          <a:p>
            <a:pPr>
              <a:lnSpc>
                <a:spcPts val="2100"/>
              </a:lnSpc>
              <a:spcBef>
                <a:spcPts val="400"/>
              </a:spcBef>
              <a:buClr>
                <a:srgbClr val="1579AB"/>
              </a:buClr>
            </a:pPr>
            <a:r>
              <a:rPr lang="ru-RU" sz="1400" dirty="0">
                <a:solidFill>
                  <a:srgbClr val="002060"/>
                </a:solidFill>
              </a:rPr>
              <a:t>                          </a:t>
            </a:r>
          </a:p>
          <a:p>
            <a:pPr>
              <a:lnSpc>
                <a:spcPts val="2100"/>
              </a:lnSpc>
              <a:spcBef>
                <a:spcPts val="400"/>
              </a:spcBef>
              <a:buClr>
                <a:srgbClr val="1579AB"/>
              </a:buClr>
            </a:pPr>
            <a:r>
              <a:rPr lang="ru-RU" sz="1400" dirty="0">
                <a:solidFill>
                  <a:srgbClr val="002060"/>
                </a:solidFill>
              </a:rPr>
              <a:t>                  </a:t>
            </a:r>
            <a:endParaRPr lang="ru-RU" sz="1600" b="1" dirty="0">
              <a:solidFill>
                <a:srgbClr val="1F497D"/>
              </a:solidFill>
            </a:endParaRPr>
          </a:p>
          <a:p>
            <a:pPr>
              <a:lnSpc>
                <a:spcPts val="2100"/>
              </a:lnSpc>
              <a:spcBef>
                <a:spcPts val="400"/>
              </a:spcBef>
            </a:pPr>
            <a:endParaRPr lang="en-US" sz="1600" dirty="0">
              <a:solidFill>
                <a:srgbClr val="404040"/>
              </a:solidFill>
            </a:endParaRPr>
          </a:p>
          <a:p>
            <a:pPr marL="285750" indent="-285750">
              <a:lnSpc>
                <a:spcPts val="2100"/>
              </a:lnSpc>
              <a:spcBef>
                <a:spcPts val="400"/>
              </a:spcBef>
              <a:buFontTx/>
              <a:buChar char="-"/>
            </a:pPr>
            <a:endParaRPr lang="en-US" sz="1600" dirty="0">
              <a:solidFill>
                <a:srgbClr val="404040"/>
              </a:solidFill>
            </a:endParaRPr>
          </a:p>
          <a:p>
            <a:pPr marL="285750" indent="-285750">
              <a:lnSpc>
                <a:spcPts val="2100"/>
              </a:lnSpc>
              <a:spcBef>
                <a:spcPts val="400"/>
              </a:spcBef>
              <a:buFontTx/>
              <a:buChar char="-"/>
            </a:pPr>
            <a:endParaRPr lang="ru-RU" sz="1600" dirty="0">
              <a:solidFill>
                <a:srgbClr val="404040"/>
              </a:solidFill>
            </a:endParaRPr>
          </a:p>
        </p:txBody>
      </p:sp>
      <p:sp>
        <p:nvSpPr>
          <p:cNvPr id="18" name="Rectangle 81"/>
          <p:cNvSpPr>
            <a:spLocks noChangeArrowheads="1"/>
          </p:cNvSpPr>
          <p:nvPr/>
        </p:nvSpPr>
        <p:spPr bwMode="auto">
          <a:xfrm>
            <a:off x="-2737595" y="2957209"/>
            <a:ext cx="7640638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Ctr="1"/>
          <a:lstStyle/>
          <a:p>
            <a:endParaRPr lang="ru-RU" sz="1600" b="1" dirty="0">
              <a:solidFill>
                <a:srgbClr val="1F497D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30" y="1454562"/>
            <a:ext cx="5390014" cy="434457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57484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1147362" y="4313208"/>
            <a:ext cx="5374208" cy="2544792"/>
            <a:chOff x="2160524" y="1668462"/>
            <a:chExt cx="7956877" cy="4729709"/>
          </a:xfrm>
        </p:grpSpPr>
        <p:grpSp>
          <p:nvGrpSpPr>
            <p:cNvPr id="15" name="Группа 22"/>
            <p:cNvGrpSpPr>
              <a:grpSpLocks/>
            </p:cNvGrpSpPr>
            <p:nvPr/>
          </p:nvGrpSpPr>
          <p:grpSpPr bwMode="auto">
            <a:xfrm>
              <a:off x="8216011" y="3239682"/>
              <a:ext cx="1901390" cy="2631844"/>
              <a:chOff x="6668311" y="3026894"/>
              <a:chExt cx="1900879" cy="2630923"/>
            </a:xfrm>
          </p:grpSpPr>
          <p:sp>
            <p:nvSpPr>
              <p:cNvPr id="26" name="Text Box 13"/>
              <p:cNvSpPr txBox="1">
                <a:spLocks noChangeArrowheads="1"/>
              </p:cNvSpPr>
              <p:nvPr/>
            </p:nvSpPr>
            <p:spPr bwMode="auto">
              <a:xfrm>
                <a:off x="6668311" y="5248492"/>
                <a:ext cx="1900879" cy="409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ru-RU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Кодирование </a:t>
                </a:r>
              </a:p>
            </p:txBody>
          </p:sp>
          <p:pic>
            <p:nvPicPr>
              <p:cNvPr id="27" name="Picture 28" descr="шаблон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0881" y="3026894"/>
                <a:ext cx="1358057" cy="187716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Стрелка вправо 50"/>
            <p:cNvSpPr>
              <a:spLocks noChangeArrowheads="1"/>
            </p:cNvSpPr>
            <p:nvPr/>
          </p:nvSpPr>
          <p:spPr bwMode="auto">
            <a:xfrm>
              <a:off x="4331935" y="3665539"/>
              <a:ext cx="811565" cy="876063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10000">
                  <a:schemeClr val="tx2"/>
                </a:gs>
                <a:gs pos="97000">
                  <a:schemeClr val="accent1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 w="9525" algn="ctr">
              <a:noFill/>
              <a:round/>
              <a:headEnd/>
              <a:tailEnd/>
            </a:ln>
          </p:spPr>
          <p:txBody>
            <a:bodyPr wrap="none" anchorCtr="1"/>
            <a:lstStyle/>
            <a:p>
              <a:pPr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grpSp>
          <p:nvGrpSpPr>
            <p:cNvPr id="17" name="Группа 20"/>
            <p:cNvGrpSpPr>
              <a:grpSpLocks/>
            </p:cNvGrpSpPr>
            <p:nvPr/>
          </p:nvGrpSpPr>
          <p:grpSpPr bwMode="auto">
            <a:xfrm>
              <a:off x="2160524" y="3249614"/>
              <a:ext cx="2113556" cy="3148557"/>
              <a:chOff x="612008" y="3036826"/>
              <a:chExt cx="2114183" cy="3148770"/>
            </a:xfrm>
          </p:grpSpPr>
          <p:pic>
            <p:nvPicPr>
              <p:cNvPr id="24" name="Picture 14" descr="пик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7323" y="3036826"/>
                <a:ext cx="1383553" cy="18400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 Box 13"/>
              <p:cNvSpPr txBox="1">
                <a:spLocks noChangeArrowheads="1"/>
              </p:cNvSpPr>
              <p:nvPr/>
            </p:nvSpPr>
            <p:spPr bwMode="auto">
              <a:xfrm>
                <a:off x="612008" y="4984254"/>
                <a:ext cx="2114183" cy="1201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ru-RU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Получение </a:t>
                </a:r>
              </a:p>
              <a:p>
                <a:pPr algn="ctr">
                  <a:defRPr/>
                </a:pPr>
                <a:r>
                  <a:rPr lang="ru-RU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изображения </a:t>
                </a:r>
                <a:br>
                  <a:rPr lang="ru-RU" sz="12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ru-RU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со сканера</a:t>
                </a:r>
              </a:p>
            </p:txBody>
          </p:sp>
        </p:grpSp>
        <p:grpSp>
          <p:nvGrpSpPr>
            <p:cNvPr id="18" name="Группа 21"/>
            <p:cNvGrpSpPr>
              <a:grpSpLocks/>
            </p:cNvGrpSpPr>
            <p:nvPr/>
          </p:nvGrpSpPr>
          <p:grpSpPr bwMode="auto">
            <a:xfrm>
              <a:off x="4633467" y="3249613"/>
              <a:ext cx="3248025" cy="2711649"/>
              <a:chOff x="3085052" y="3036826"/>
              <a:chExt cx="3248210" cy="2711717"/>
            </a:xfrm>
          </p:grpSpPr>
          <p:pic>
            <p:nvPicPr>
              <p:cNvPr id="22" name="Picture 26" descr="пик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8200" y="3036826"/>
                <a:ext cx="1381915" cy="185800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 Box 13"/>
              <p:cNvSpPr txBox="1">
                <a:spLocks noChangeArrowheads="1"/>
              </p:cNvSpPr>
              <p:nvPr/>
            </p:nvSpPr>
            <p:spPr bwMode="auto">
              <a:xfrm>
                <a:off x="3085052" y="5041263"/>
                <a:ext cx="3248210" cy="70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Поиск характерных точек </a:t>
                </a:r>
              </a:p>
              <a:p>
                <a:pPr algn="ctr">
                  <a:defRPr/>
                </a:pPr>
                <a:r>
                  <a:rPr lang="ru-RU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Получение векторной модели</a:t>
                </a:r>
              </a:p>
            </p:txBody>
          </p:sp>
        </p:grpSp>
        <p:sp>
          <p:nvSpPr>
            <p:cNvPr id="19" name="Стрелка вправо 50"/>
            <p:cNvSpPr>
              <a:spLocks noChangeArrowheads="1"/>
            </p:cNvSpPr>
            <p:nvPr/>
          </p:nvSpPr>
          <p:spPr bwMode="auto">
            <a:xfrm>
              <a:off x="7305644" y="3646051"/>
              <a:ext cx="848735" cy="1047084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10000">
                  <a:schemeClr val="tx2"/>
                </a:gs>
                <a:gs pos="97000">
                  <a:schemeClr val="accent1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 w="9525" algn="ctr">
              <a:noFill/>
              <a:round/>
              <a:headEnd/>
              <a:tailEnd/>
            </a:ln>
          </p:spPr>
          <p:txBody>
            <a:bodyPr wrap="none" anchorCtr="1"/>
            <a:lstStyle/>
            <a:p>
              <a:pPr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20" name="Круговая стрелка 19"/>
            <p:cNvSpPr/>
            <p:nvPr/>
          </p:nvSpPr>
          <p:spPr bwMode="auto">
            <a:xfrm flipH="1">
              <a:off x="2329590" y="1908175"/>
              <a:ext cx="7442200" cy="3211512"/>
            </a:xfrm>
            <a:prstGeom prst="circularArrow">
              <a:avLst>
                <a:gd name="adj1" fmla="val 3037"/>
                <a:gd name="adj2" fmla="val 520236"/>
                <a:gd name="adj3" fmla="val 20361387"/>
                <a:gd name="adj4" fmla="val 11539173"/>
                <a:gd name="adj5" fmla="val 8832"/>
              </a:avLst>
            </a:prstGeom>
            <a:solidFill>
              <a:schemeClr val="accent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Ctr="1"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1" name="Знак запрета 20"/>
            <p:cNvSpPr/>
            <p:nvPr/>
          </p:nvSpPr>
          <p:spPr bwMode="auto">
            <a:xfrm>
              <a:off x="5522053" y="1668462"/>
              <a:ext cx="1079500" cy="1081088"/>
            </a:xfrm>
            <a:prstGeom prst="noSmoking">
              <a:avLst>
                <a:gd name="adj" fmla="val 9261"/>
              </a:avLst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Ctr="1"/>
            <a:lstStyle/>
            <a:p>
              <a:pPr>
                <a:defRPr/>
              </a:pPr>
              <a:endParaRPr lang="ru-RU" dirty="0"/>
            </a:p>
          </p:txBody>
        </p:sp>
      </p:grpSp>
      <p:sp>
        <p:nvSpPr>
          <p:cNvPr id="28" name="Заголовок 1"/>
          <p:cNvSpPr txBox="1">
            <a:spLocks/>
          </p:cNvSpPr>
          <p:nvPr/>
        </p:nvSpPr>
        <p:spPr>
          <a:xfrm>
            <a:off x="534665" y="205790"/>
            <a:ext cx="9846944" cy="6065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ru-RU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идентификации по отпечаткам пальцев</a:t>
            </a:r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335065" y="1055400"/>
            <a:ext cx="7158898" cy="354864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defRPr/>
            </a:pP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Получение графического образа </a:t>
            </a:r>
            <a: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отпечатка со сканера</a:t>
            </a:r>
          </a:p>
          <a:p>
            <a:pPr marL="285750" indent="-285750">
              <a:lnSpc>
                <a:spcPct val="110000"/>
              </a:lnSpc>
              <a:defRPr/>
            </a:pP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Графическое отображение отпечатка </a:t>
            </a:r>
            <a: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преобразуется в специальный </a:t>
            </a:r>
            <a: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математический шаблон </a:t>
            </a:r>
          </a:p>
          <a:p>
            <a:pPr marL="285750" indent="-285750">
              <a:lnSpc>
                <a:spcPct val="110000"/>
              </a:lnSpc>
              <a:defRPr/>
            </a:pP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Полное изображение расположения на пальцах </a:t>
            </a:r>
            <a: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2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папиллярного узора не сохраняется, восстановить исходное изображение из шаблона невозможно</a:t>
            </a:r>
          </a:p>
          <a:p>
            <a:pPr marL="0" indent="0">
              <a:lnSpc>
                <a:spcPct val="110000"/>
              </a:lnSpc>
              <a:buClr>
                <a:srgbClr val="046390"/>
              </a:buClr>
              <a:buFont typeface="Arial" panose="020B0604020202020204" pitchFamily="34" charset="0"/>
              <a:buNone/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046390"/>
              </a:buClr>
              <a:buNone/>
            </a:pPr>
            <a:endParaRPr lang="ru-RU" sz="2400" dirty="0">
              <a:latin typeface="+mj-lt"/>
            </a:endParaRPr>
          </a:p>
          <a:p>
            <a:pPr marL="0" indent="0">
              <a:buClr>
                <a:srgbClr val="046390"/>
              </a:buClr>
              <a:buNone/>
            </a:pPr>
            <a:endParaRPr lang="ru-RU" sz="24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186" y="1430518"/>
            <a:ext cx="4493138" cy="4077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Технология </a:t>
            </a:r>
            <a:r>
              <a:rPr lang="ru-RU" b="1" dirty="0"/>
              <a:t>по отпечатку пальца</a:t>
            </a:r>
          </a:p>
        </p:txBody>
      </p:sp>
    </p:spTree>
    <p:extLst>
      <p:ext uri="{BB962C8B-B14F-4D97-AF65-F5344CB8AC3E}">
        <p14:creationId xmlns:p14="http://schemas.microsoft.com/office/powerpoint/2010/main" val="184209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24000" indent="-324000"/>
            <a:r>
              <a:rPr lang="ru-RU" sz="2200" dirty="0">
                <a:solidFill>
                  <a:schemeClr val="tx2"/>
                </a:solidFill>
                <a:cs typeface="Arial" panose="020B0604020202020204" pitchFamily="34" charset="0"/>
              </a:rPr>
              <a:t>Производится считывание рисунка вен ладоней в ИК спектре</a:t>
            </a:r>
          </a:p>
          <a:p>
            <a:pPr marL="324000" indent="-324000"/>
            <a:r>
              <a:rPr lang="ru-RU" sz="2200" dirty="0">
                <a:solidFill>
                  <a:schemeClr val="tx2"/>
                </a:solidFill>
                <a:cs typeface="Arial" panose="020B0604020202020204" pitchFamily="34" charset="0"/>
              </a:rPr>
              <a:t>Восстановленный гемоглобин крови поглощает инфракрасное излучение</a:t>
            </a:r>
          </a:p>
          <a:p>
            <a:pPr marL="324000" indent="-324000"/>
            <a:r>
              <a:rPr lang="ru-RU" sz="2200" dirty="0">
                <a:solidFill>
                  <a:schemeClr val="tx2"/>
                </a:solidFill>
                <a:cs typeface="Arial" panose="020B0604020202020204" pitchFamily="34" charset="0"/>
              </a:rPr>
              <a:t>Сосуды ладони отражают излучение меньшей</a:t>
            </a:r>
            <a:r>
              <a:rPr lang="en-US" sz="22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chemeClr val="tx2"/>
                </a:solidFill>
                <a:cs typeface="Arial" panose="020B0604020202020204" pitchFamily="34" charset="0"/>
              </a:rPr>
              <a:t>интенсивности в ИК спектре</a:t>
            </a:r>
          </a:p>
          <a:p>
            <a:pPr marL="324000" indent="-324000"/>
            <a:r>
              <a:rPr lang="ru-RU" sz="2200" dirty="0">
                <a:solidFill>
                  <a:schemeClr val="tx2"/>
                </a:solidFill>
                <a:cs typeface="Arial" panose="020B0604020202020204" pitchFamily="34" charset="0"/>
              </a:rPr>
              <a:t>Полученное изображение преобразуется в шаблон (математическая модель)</a:t>
            </a:r>
          </a:p>
          <a:p>
            <a:pPr marL="324000" indent="-324000"/>
            <a:r>
              <a:rPr lang="ru-RU" sz="2200" dirty="0">
                <a:solidFill>
                  <a:schemeClr val="tx2"/>
                </a:solidFill>
                <a:cs typeface="Arial" panose="020B0604020202020204" pitchFamily="34" charset="0"/>
              </a:rPr>
              <a:t>Восстановить исходное изображение из шаблона невозможно</a:t>
            </a:r>
          </a:p>
          <a:p>
            <a:pPr marL="0" indent="0">
              <a:buClr>
                <a:srgbClr val="046390"/>
              </a:buClr>
              <a:buNone/>
            </a:pPr>
            <a:endParaRPr lang="ru-RU" sz="2200" dirty="0">
              <a:latin typeface="+mj-lt"/>
            </a:endParaRPr>
          </a:p>
          <a:p>
            <a:pPr>
              <a:buClr>
                <a:srgbClr val="046390"/>
              </a:buClr>
              <a:buFont typeface="Wingdings" panose="05000000000000000000" pitchFamily="2" charset="2"/>
              <a:buChar char="§"/>
            </a:pPr>
            <a:endParaRPr lang="ru-RU" sz="2200" dirty="0">
              <a:latin typeface="+mj-lt"/>
            </a:endParaRPr>
          </a:p>
          <a:p>
            <a:pPr>
              <a:buClr>
                <a:srgbClr val="046390"/>
              </a:buClr>
              <a:buFont typeface="Wingdings" panose="05000000000000000000" pitchFamily="2" charset="2"/>
              <a:buChar char="§"/>
            </a:pPr>
            <a:endParaRPr lang="ru-RU" sz="2200" dirty="0"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Технология </a:t>
            </a:r>
            <a:r>
              <a:rPr lang="ru-RU" b="1" dirty="0"/>
              <a:t>по венам ладони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69" y="3508154"/>
            <a:ext cx="3558222" cy="2781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530" y="3543653"/>
            <a:ext cx="3434082" cy="2800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90" y="3508154"/>
            <a:ext cx="3510116" cy="2836346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317041" y="6453603"/>
            <a:ext cx="12710651" cy="732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46390"/>
              </a:buClr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Схема сканера                             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Получение изображения                      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Область интереса</a:t>
            </a:r>
          </a:p>
          <a:p>
            <a:pPr>
              <a:buClr>
                <a:srgbClr val="046390"/>
              </a:buClr>
              <a:buFont typeface="Wingdings" panose="05000000000000000000" pitchFamily="2" charset="2"/>
              <a:buChar char="§"/>
            </a:pPr>
            <a:endParaRPr lang="ru-RU" sz="2400" dirty="0">
              <a:latin typeface="+mj-lt"/>
            </a:endParaRPr>
          </a:p>
          <a:p>
            <a:pPr>
              <a:buClr>
                <a:srgbClr val="046390"/>
              </a:buClr>
              <a:buFont typeface="Wingdings" panose="05000000000000000000" pitchFamily="2" charset="2"/>
              <a:buChar char="§"/>
            </a:pPr>
            <a:endParaRPr lang="ru-RU" sz="2400" dirty="0">
              <a:latin typeface="+mj-lt"/>
            </a:endParaRPr>
          </a:p>
          <a:p>
            <a:pPr>
              <a:buClr>
                <a:srgbClr val="046390"/>
              </a:buClr>
              <a:buFont typeface="Wingdings" panose="05000000000000000000" pitchFamily="2" charset="2"/>
              <a:buChar char="§"/>
            </a:pP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0583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595808" y="992155"/>
            <a:ext cx="10959008" cy="2392883"/>
          </a:xfrm>
        </p:spPr>
        <p:txBody>
          <a:bodyPr>
            <a:noAutofit/>
          </a:bodyPr>
          <a:lstStyle/>
          <a:p>
            <a:pPr marL="324000" indent="-324000"/>
            <a:r>
              <a:rPr lang="ru-RU" sz="2000" dirty="0" smtClean="0">
                <a:solidFill>
                  <a:schemeClr val="tx2"/>
                </a:solidFill>
                <a:cs typeface="Arial" panose="020B0604020202020204" pitchFamily="34" charset="0"/>
              </a:rPr>
              <a:t>На эталонном изображении лица алгоритм выделяет контрольные точки</a:t>
            </a:r>
            <a:endParaRPr lang="ru-RU" sz="20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324000" indent="-324000"/>
            <a:r>
              <a:rPr lang="ru-RU" sz="2000" dirty="0" smtClean="0">
                <a:solidFill>
                  <a:schemeClr val="tx2"/>
                </a:solidFill>
                <a:cs typeface="Arial" panose="020B0604020202020204" pitchFamily="34" charset="0"/>
              </a:rPr>
              <a:t>На основании их расположения и удаленности друг от друга строится математическая модель, которая представляет собой некий дескриптор хранящийся в базе</a:t>
            </a:r>
            <a:endParaRPr lang="ru-RU" sz="20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324000" indent="-324000"/>
            <a:r>
              <a:rPr lang="ru-RU" sz="2000" dirty="0" smtClean="0">
                <a:solidFill>
                  <a:schemeClr val="tx2"/>
                </a:solidFill>
                <a:cs typeface="Arial" panose="020B0604020202020204" pitchFamily="34" charset="0"/>
              </a:rPr>
              <a:t>При идентификации терминал проверяет ИК подсветкой живой ли человек перед ним</a:t>
            </a:r>
            <a:endParaRPr lang="ru-RU" sz="20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324000" indent="-324000"/>
            <a:r>
              <a:rPr lang="ru-RU" sz="2000" dirty="0" smtClean="0">
                <a:solidFill>
                  <a:schemeClr val="tx2"/>
                </a:solidFill>
                <a:cs typeface="Arial" panose="020B0604020202020204" pitchFamily="34" charset="0"/>
              </a:rPr>
              <a:t>Изображение с камеры терминала преобразуется в дескриптор как и ранее внесенный в базу эталон (дескриптор занимает считанные килобайты)</a:t>
            </a:r>
            <a:endParaRPr lang="ru-RU" sz="20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324000" indent="-324000"/>
            <a:r>
              <a:rPr lang="ru-RU" sz="2000" dirty="0" smtClean="0">
                <a:solidFill>
                  <a:schemeClr val="tx2"/>
                </a:solidFill>
                <a:cs typeface="Arial" panose="020B0604020202020204" pitchFamily="34" charset="0"/>
              </a:rPr>
              <a:t>Алгоритм производит сравнение полученного дескриптора с эталонами в базе</a:t>
            </a:r>
            <a:endParaRPr lang="ru-RU" sz="2000" dirty="0"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Технология </a:t>
            </a:r>
            <a:r>
              <a:rPr lang="ru-RU" b="1" dirty="0"/>
              <a:t>по </a:t>
            </a:r>
            <a:r>
              <a:rPr lang="ru-RU" b="1" dirty="0" smtClean="0"/>
              <a:t>лицу</a:t>
            </a:r>
            <a:endParaRPr lang="ru-RU" b="1" dirty="0"/>
          </a:p>
        </p:txBody>
      </p:sp>
      <p:pic>
        <p:nvPicPr>
          <p:cNvPr id="1026" name="Picture 2" descr="https://i.ytimg.com/vi/KEcZn2aZzDQ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097" y="3385038"/>
            <a:ext cx="609600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982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l"/>
            <a:r>
              <a:rPr lang="ru-RU" sz="3200" b="1" dirty="0" smtClean="0">
                <a:solidFill>
                  <a:srgbClr val="046390"/>
                </a:solidFill>
                <a:latin typeface="Segoe UI Light" panose="020B0502040204020203" pitchFamily="34" charset="0"/>
                <a:cs typeface="Arial" panose="020B0604020202020204" pitchFamily="34" charset="0"/>
              </a:rPr>
              <a:t>Оборудование по отпечаткам пальцев</a:t>
            </a:r>
            <a:endParaRPr lang="ru-RU" sz="3200" b="1" dirty="0">
              <a:solidFill>
                <a:srgbClr val="046390"/>
              </a:solidFill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593616"/>
              </p:ext>
            </p:extLst>
          </p:nvPr>
        </p:nvGraphicFramePr>
        <p:xfrm>
          <a:off x="376237" y="1019175"/>
          <a:ext cx="7246615" cy="56205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0448"/>
                <a:gridCol w="1184835"/>
                <a:gridCol w="1184835"/>
                <a:gridCol w="1224889"/>
                <a:gridCol w="1185481"/>
                <a:gridCol w="1186127"/>
              </a:tblGrid>
              <a:tr h="510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Модель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Контроллер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BioSmart 4-O/E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Контроллер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BioSmart 5M-O</a:t>
                      </a:r>
                      <a:r>
                        <a:rPr lang="ru-RU" sz="900">
                          <a:effectLst/>
                        </a:rPr>
                        <a:t>/Е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Терминал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WTC2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Считыватель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BioSmart Mini-O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Считыватель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BioSmart Mini-E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</a:tr>
              <a:tr h="510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Кол-во биометрических шаблонов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4500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4500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4500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4500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</a:tr>
              <a:tr h="1703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Количество карт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3000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5000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</a:tr>
              <a:tr h="340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Тип сканера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оптический/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емкостной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оптический/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емкостной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Оптический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Оптический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Емкостной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</a:tr>
              <a:tr h="1703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Интерфейс связи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Ethernet, RS485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Ethernet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Ethernet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RS485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RS485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</a:tr>
              <a:tr h="510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Время идентификации (1:1000)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970 мс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970 мс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970 мс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970 мс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970 мс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</a:tr>
              <a:tr h="6812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Вероятность ошибочного предоставления доступа, 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</a:t>
                      </a:r>
                      <a:r>
                        <a:rPr lang="en-US" sz="900" baseline="30000">
                          <a:effectLst/>
                        </a:rPr>
                        <a:t>-3</a:t>
                      </a:r>
                      <a:r>
                        <a:rPr lang="en-US" sz="900">
                          <a:effectLst/>
                        </a:rPr>
                        <a:t>…10</a:t>
                      </a:r>
                      <a:r>
                        <a:rPr lang="en-US" sz="900" baseline="30000">
                          <a:effectLst/>
                        </a:rPr>
                        <a:t>-4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</a:t>
                      </a:r>
                      <a:r>
                        <a:rPr lang="en-US" sz="900" baseline="30000">
                          <a:effectLst/>
                        </a:rPr>
                        <a:t>-3</a:t>
                      </a:r>
                      <a:r>
                        <a:rPr lang="en-US" sz="900">
                          <a:effectLst/>
                        </a:rPr>
                        <a:t>…10</a:t>
                      </a:r>
                      <a:r>
                        <a:rPr lang="en-US" sz="900" baseline="30000">
                          <a:effectLst/>
                        </a:rPr>
                        <a:t>-4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10</a:t>
                      </a:r>
                      <a:r>
                        <a:rPr lang="en-US" sz="900" baseline="30000" dirty="0">
                          <a:effectLst/>
                        </a:rPr>
                        <a:t>-3</a:t>
                      </a:r>
                      <a:r>
                        <a:rPr lang="en-US" sz="900" dirty="0">
                          <a:effectLst/>
                        </a:rPr>
                        <a:t>…10</a:t>
                      </a:r>
                      <a:r>
                        <a:rPr lang="en-US" sz="900" baseline="30000" dirty="0">
                          <a:effectLst/>
                        </a:rPr>
                        <a:t>-4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</a:tr>
              <a:tr h="510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Вероятность ошибочного отказа доступа, 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</a:tr>
              <a:tr h="1703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WIEGAND </a:t>
                      </a:r>
                      <a:r>
                        <a:rPr lang="ru-RU" sz="900">
                          <a:effectLst/>
                        </a:rPr>
                        <a:t>выход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есть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есть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есть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</a:tr>
              <a:tr h="510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Исполнение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Накладной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Накладной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Накладной, ЖК дисплей, клавиатура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Накладной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Врезной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</a:tr>
              <a:tr h="510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Формат карт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Em-Marine, Mifare, HID iClass/Prox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Em-Marine, Mifare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Em-Marine, Mifare, HID iClass SE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Em-Marine, Mifare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Em-Marine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</a:tr>
              <a:tr h="340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Температурный диапазон, </a:t>
                      </a:r>
                      <a:r>
                        <a:rPr lang="ru-RU" sz="900" baseline="30000">
                          <a:effectLst/>
                        </a:rPr>
                        <a:t>0</a:t>
                      </a:r>
                      <a:r>
                        <a:rPr lang="ru-RU" sz="900">
                          <a:effectLst/>
                        </a:rPr>
                        <a:t>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0…+50</a:t>
                      </a:r>
                      <a:r>
                        <a:rPr lang="ru-RU" sz="900">
                          <a:effectLst/>
                        </a:rPr>
                        <a:t>/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-40…+50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0…+50</a:t>
                      </a:r>
                      <a:r>
                        <a:rPr lang="ru-RU" sz="900">
                          <a:effectLst/>
                        </a:rPr>
                        <a:t>/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-40…+50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0…+50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0…+50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-40…+50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</a:tr>
              <a:tr h="3406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Параметры электропитания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12V, 0,4/0</a:t>
                      </a:r>
                      <a:r>
                        <a:rPr lang="ru-RU" sz="900">
                          <a:effectLst/>
                        </a:rPr>
                        <a:t>,8</a:t>
                      </a:r>
                      <a:r>
                        <a:rPr lang="en-US" sz="900">
                          <a:effectLst/>
                        </a:rPr>
                        <a:t>A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12V, 0,25</a:t>
                      </a:r>
                      <a:r>
                        <a:rPr lang="ru-RU" sz="900">
                          <a:effectLst/>
                        </a:rPr>
                        <a:t>/0,6</a:t>
                      </a:r>
                      <a:r>
                        <a:rPr lang="en-US" sz="900">
                          <a:effectLst/>
                        </a:rPr>
                        <a:t>A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12V, 0,4A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12V, 0,2A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12V, 0,5A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</a:tr>
              <a:tr h="1703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PoE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</a:tr>
              <a:tr h="1703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Размеры, мм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175*75*54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160*50*43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142*123*41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155*50*40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68*68*40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18" marR="56718" marT="0" marB="0"/>
                </a:tc>
              </a:tr>
            </a:tbl>
          </a:graphicData>
        </a:graphic>
      </p:graphicFrame>
      <p:pic>
        <p:nvPicPr>
          <p:cNvPr id="1044" name="Picture 20" descr="https://www.asmag.com/upload/pic/image/56206.1248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670" y="1019175"/>
            <a:ext cx="2501360" cy="250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argus-video.ru/image/import_files/64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848" y="1019175"/>
            <a:ext cx="1496884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static-eu.insales.ru/images/products/1/364/137478508/aedd3253235f08330b0031235570ab0c8bb77da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670" y="3781425"/>
            <a:ext cx="1215418" cy="301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dateshop.ru/userfls/shop/large/8607_schityvatel-otpechatkov-p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906" y="3917167"/>
            <a:ext cx="2747598" cy="274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935901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39166</TotalTime>
  <Words>1110</Words>
  <Application>Microsoft Office PowerPoint</Application>
  <PresentationFormat>Широкоэкранный</PresentationFormat>
  <Paragraphs>374</Paragraphs>
  <Slides>22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Arial</vt:lpstr>
      <vt:lpstr>Arial Narrow</vt:lpstr>
      <vt:lpstr>Calibri</vt:lpstr>
      <vt:lpstr>Noto Sans</vt:lpstr>
      <vt:lpstr>Segoe UI</vt:lpstr>
      <vt:lpstr>Segoe UI Light</vt:lpstr>
      <vt:lpstr>Segoe UI Semibold</vt:lpstr>
      <vt:lpstr>Times New Roman</vt:lpstr>
      <vt:lpstr>Wingdings</vt:lpstr>
      <vt:lpstr>Специальное оформление</vt:lpstr>
      <vt:lpstr>Тема Office</vt:lpstr>
      <vt:lpstr>Презентация PowerPoint</vt:lpstr>
      <vt:lpstr>Презентация PowerPoint</vt:lpstr>
      <vt:lpstr>О компании</vt:lpstr>
      <vt:lpstr>О компании</vt:lpstr>
      <vt:lpstr>Результаты</vt:lpstr>
      <vt:lpstr>Технология по отпечатку пальца</vt:lpstr>
      <vt:lpstr>Технология по венам ладони</vt:lpstr>
      <vt:lpstr>Технология по лицу</vt:lpstr>
      <vt:lpstr>Оборудование по отпечаткам пальцев</vt:lpstr>
      <vt:lpstr>Оборудование по венам ладони</vt:lpstr>
      <vt:lpstr>Аксессуары</vt:lpstr>
      <vt:lpstr>Новинки оборудования</vt:lpstr>
      <vt:lpstr>Новинки оборудования</vt:lpstr>
      <vt:lpstr>Программное обеспечение</vt:lpstr>
      <vt:lpstr>Повышение эффективности персонала</vt:lpstr>
      <vt:lpstr>Возможности</vt:lpstr>
      <vt:lpstr>Мобильные сотрудники</vt:lpstr>
      <vt:lpstr>Реализованные проекты</vt:lpstr>
      <vt:lpstr>Энергомаш</vt:lpstr>
      <vt:lpstr>Кировская керамика</vt:lpstr>
      <vt:lpstr>Сертификаты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Shklyaev Evgeniy</dc:creator>
  <cp:lastModifiedBy>Yakubov Nikita</cp:lastModifiedBy>
  <cp:revision>1061</cp:revision>
  <cp:lastPrinted>2015-06-03T10:55:47Z</cp:lastPrinted>
  <dcterms:created xsi:type="dcterms:W3CDTF">2014-05-20T09:29:34Z</dcterms:created>
  <dcterms:modified xsi:type="dcterms:W3CDTF">2020-09-01T10:27:07Z</dcterms:modified>
</cp:coreProperties>
</file>