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33"/>
  </p:notesMasterIdLst>
  <p:handoutMasterIdLst>
    <p:handoutMasterId r:id="rId34"/>
  </p:handoutMasterIdLst>
  <p:sldIdLst>
    <p:sldId id="672" r:id="rId3"/>
    <p:sldId id="675" r:id="rId4"/>
    <p:sldId id="676" r:id="rId5"/>
    <p:sldId id="659" r:id="rId6"/>
    <p:sldId id="678" r:id="rId7"/>
    <p:sldId id="679" r:id="rId8"/>
    <p:sldId id="680" r:id="rId9"/>
    <p:sldId id="682" r:id="rId10"/>
    <p:sldId id="685" r:id="rId11"/>
    <p:sldId id="686" r:id="rId12"/>
    <p:sldId id="687" r:id="rId13"/>
    <p:sldId id="688" r:id="rId14"/>
    <p:sldId id="689" r:id="rId15"/>
    <p:sldId id="683" r:id="rId16"/>
    <p:sldId id="690" r:id="rId17"/>
    <p:sldId id="691" r:id="rId18"/>
    <p:sldId id="692" r:id="rId19"/>
    <p:sldId id="693" r:id="rId20"/>
    <p:sldId id="694" r:id="rId21"/>
    <p:sldId id="695" r:id="rId22"/>
    <p:sldId id="696" r:id="rId23"/>
    <p:sldId id="697" r:id="rId24"/>
    <p:sldId id="698" r:id="rId25"/>
    <p:sldId id="684" r:id="rId26"/>
    <p:sldId id="699" r:id="rId27"/>
    <p:sldId id="700" r:id="rId28"/>
    <p:sldId id="701" r:id="rId29"/>
    <p:sldId id="702" r:id="rId30"/>
    <p:sldId id="677" r:id="rId31"/>
    <p:sldId id="674" r:id="rId32"/>
  </p:sldIdLst>
  <p:sldSz cx="12192000" cy="6858000"/>
  <p:notesSz cx="7102475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579AB"/>
    <a:srgbClr val="046390"/>
    <a:srgbClr val="99CCFF"/>
    <a:srgbClr val="FBCC3D"/>
    <a:srgbClr val="0080BE"/>
    <a:srgbClr val="BAE18F"/>
    <a:srgbClr val="FFAFAF"/>
    <a:srgbClr val="F55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7" autoAdjust="0"/>
    <p:restoredTop sz="87515" autoAdjust="0"/>
  </p:normalViewPr>
  <p:slideViewPr>
    <p:cSldViewPr snapToGrid="0">
      <p:cViewPr varScale="1">
        <p:scale>
          <a:sx n="116" d="100"/>
          <a:sy n="116" d="100"/>
        </p:scale>
        <p:origin x="8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-2922" y="-84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513" cy="512304"/>
          </a:xfrm>
          <a:prstGeom prst="rect">
            <a:avLst/>
          </a:prstGeom>
        </p:spPr>
        <p:txBody>
          <a:bodyPr vert="horz" lIns="94778" tIns="47388" rIns="94778" bIns="4738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2305" y="0"/>
            <a:ext cx="3078513" cy="512304"/>
          </a:xfrm>
          <a:prstGeom prst="rect">
            <a:avLst/>
          </a:prstGeom>
        </p:spPr>
        <p:txBody>
          <a:bodyPr vert="horz" lIns="94778" tIns="47388" rIns="94778" bIns="47388" rtlCol="0"/>
          <a:lstStyle>
            <a:lvl1pPr algn="r">
              <a:defRPr sz="1200"/>
            </a:lvl1pPr>
          </a:lstStyle>
          <a:p>
            <a:fld id="{D070F632-CA55-4173-9AA3-1E717F915A04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0674"/>
            <a:ext cx="3078513" cy="512303"/>
          </a:xfrm>
          <a:prstGeom prst="rect">
            <a:avLst/>
          </a:prstGeom>
        </p:spPr>
        <p:txBody>
          <a:bodyPr vert="horz" lIns="94778" tIns="47388" rIns="94778" bIns="4738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2305" y="9720674"/>
            <a:ext cx="3078513" cy="512303"/>
          </a:xfrm>
          <a:prstGeom prst="rect">
            <a:avLst/>
          </a:prstGeom>
        </p:spPr>
        <p:txBody>
          <a:bodyPr vert="horz" lIns="94778" tIns="47388" rIns="94778" bIns="47388" rtlCol="0" anchor="b"/>
          <a:lstStyle>
            <a:lvl1pPr algn="r">
              <a:defRPr sz="1200"/>
            </a:lvl1pPr>
          </a:lstStyle>
          <a:p>
            <a:fld id="{B0C98F4A-7B7C-4F93-A537-3ACDDCF8F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932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513" cy="512304"/>
          </a:xfrm>
          <a:prstGeom prst="rect">
            <a:avLst/>
          </a:prstGeom>
        </p:spPr>
        <p:txBody>
          <a:bodyPr vert="horz" lIns="94778" tIns="47388" rIns="94778" bIns="4738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305" y="0"/>
            <a:ext cx="3078513" cy="512304"/>
          </a:xfrm>
          <a:prstGeom prst="rect">
            <a:avLst/>
          </a:prstGeom>
        </p:spPr>
        <p:txBody>
          <a:bodyPr vert="horz" lIns="94778" tIns="47388" rIns="94778" bIns="47388" rtlCol="0"/>
          <a:lstStyle>
            <a:lvl1pPr algn="r">
              <a:defRPr sz="1200"/>
            </a:lvl1pPr>
          </a:lstStyle>
          <a:p>
            <a:fld id="{59D51379-7221-4004-A934-034F0A6E4F9B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8" rIns="94778" bIns="4738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18" y="4861156"/>
            <a:ext cx="5682643" cy="4605821"/>
          </a:xfrm>
          <a:prstGeom prst="rect">
            <a:avLst/>
          </a:prstGeom>
        </p:spPr>
        <p:txBody>
          <a:bodyPr vert="horz" lIns="94778" tIns="47388" rIns="94778" bIns="4738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0674"/>
            <a:ext cx="3078513" cy="512303"/>
          </a:xfrm>
          <a:prstGeom prst="rect">
            <a:avLst/>
          </a:prstGeom>
        </p:spPr>
        <p:txBody>
          <a:bodyPr vert="horz" lIns="94778" tIns="47388" rIns="94778" bIns="4738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305" y="9720674"/>
            <a:ext cx="3078513" cy="512303"/>
          </a:xfrm>
          <a:prstGeom prst="rect">
            <a:avLst/>
          </a:prstGeom>
        </p:spPr>
        <p:txBody>
          <a:bodyPr vert="horz" lIns="94778" tIns="47388" rIns="94778" bIns="47388" rtlCol="0" anchor="b"/>
          <a:lstStyle>
            <a:lvl1pPr algn="r">
              <a:defRPr sz="1200"/>
            </a:lvl1pPr>
          </a:lstStyle>
          <a:p>
            <a:fld id="{DC248CE4-1D50-420E-B797-6336E458A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31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71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553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964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797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197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140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791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950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65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34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697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512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03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455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448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15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454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372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5076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3628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694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523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429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2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457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071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08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20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48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49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538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945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E0AD-E3E6-4FBC-A1AF-277DE1D3C807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D070-55C0-450C-8B61-454D05155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007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48"/>
            <a:ext cx="12186587" cy="68610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5363" y="1700808"/>
            <a:ext cx="11594125" cy="345638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384032" y="5708148"/>
            <a:ext cx="4079539" cy="57606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  <a:p>
            <a:r>
              <a:rPr lang="ru-RU" dirty="0"/>
              <a:t>Компания</a:t>
            </a: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0740088" y="5383810"/>
            <a:ext cx="1189401" cy="1224745"/>
          </a:xfrm>
          <a:prstGeom prst="rect">
            <a:avLst/>
          </a:prstGeom>
          <a:solidFill>
            <a:srgbClr val="278ABB"/>
          </a:solidFill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3291"/>
            <a:ext cx="2496277" cy="519264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11040402" y="5874172"/>
            <a:ext cx="5975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2017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6096002" y="5383810"/>
            <a:ext cx="4573927" cy="1224745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39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48"/>
            <a:ext cx="12186587" cy="686104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3291"/>
            <a:ext cx="2496277" cy="519264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9487132" y="353292"/>
            <a:ext cx="239988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spc="4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spc="4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Прямая соединительная линия 10"/>
          <p:cNvCxnSpPr>
            <a:cxnSpLocks/>
          </p:cNvCxnSpPr>
          <p:nvPr userDrawn="1"/>
        </p:nvCxnSpPr>
        <p:spPr>
          <a:xfrm>
            <a:off x="9422105" y="872555"/>
            <a:ext cx="2769897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1"/>
          <p:cNvSpPr>
            <a:spLocks noGrp="1"/>
          </p:cNvSpPr>
          <p:nvPr>
            <p:ph type="ctrTitle"/>
          </p:nvPr>
        </p:nvSpPr>
        <p:spPr>
          <a:xfrm>
            <a:off x="335360" y="1796819"/>
            <a:ext cx="8640960" cy="316835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43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27381" y="5551702"/>
            <a:ext cx="5856651" cy="890060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  <a:p>
            <a:r>
              <a:rPr lang="ru-RU" dirty="0"/>
              <a:t>Компания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040402" y="5874172"/>
            <a:ext cx="5975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2017</a:t>
            </a:r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851" y="1480310"/>
            <a:ext cx="1226948" cy="122694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103" y="2781935"/>
            <a:ext cx="1226948" cy="122694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703" y="2781935"/>
            <a:ext cx="1223240" cy="122694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106" y="5383810"/>
            <a:ext cx="1226948" cy="122694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703" y="4082227"/>
            <a:ext cx="1226948" cy="122694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106" y="4082230"/>
            <a:ext cx="1226948" cy="1226948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0740088" y="5382709"/>
            <a:ext cx="1189401" cy="1228049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335362" y="5383810"/>
            <a:ext cx="6398129" cy="1224745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pic>
        <p:nvPicPr>
          <p:cNvPr id="41" name="Рисунок 4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838" y="5383810"/>
            <a:ext cx="1226948" cy="122694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87" y="5381607"/>
            <a:ext cx="1226948" cy="122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77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3046"/>
            <a:ext cx="12186581" cy="68610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33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50711" y="6174479"/>
            <a:ext cx="4078776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3291"/>
            <a:ext cx="2496277" cy="519264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308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3046"/>
            <a:ext cx="12186581" cy="68610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33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50711" y="6174479"/>
            <a:ext cx="4078776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00579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rgbClr val="00579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0" y="356660"/>
            <a:ext cx="2496289" cy="51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03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3048"/>
            <a:ext cx="12186579" cy="68610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49949" y="6174479"/>
            <a:ext cx="4079539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3291"/>
            <a:ext cx="2496277" cy="519264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144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3048"/>
            <a:ext cx="12186579" cy="6861043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49949" y="6174479"/>
            <a:ext cx="4079539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213773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00579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rgbClr val="00579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0" y="356660"/>
            <a:ext cx="2496289" cy="51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0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856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3048"/>
            <a:ext cx="12186579" cy="68610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49949" y="6174479"/>
            <a:ext cx="4079539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3291"/>
            <a:ext cx="2496277" cy="519264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57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3048"/>
            <a:ext cx="12186579" cy="68610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49949" y="6174479"/>
            <a:ext cx="4079539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00579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rgbClr val="00579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0" y="356660"/>
            <a:ext cx="2496289" cy="51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92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3046"/>
            <a:ext cx="12186576" cy="68610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49949" y="6174479"/>
            <a:ext cx="4079539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3291"/>
            <a:ext cx="2496277" cy="519264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718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3046"/>
            <a:ext cx="12186576" cy="68610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49949" y="6174479"/>
            <a:ext cx="4079539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00579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rgbClr val="00579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0" y="356660"/>
            <a:ext cx="2496289" cy="51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54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3048"/>
            <a:ext cx="12186581" cy="68610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49949" y="6174479"/>
            <a:ext cx="4079539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3291"/>
            <a:ext cx="2496277" cy="519264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713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3046"/>
            <a:ext cx="12186581" cy="68610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49949" y="6174479"/>
            <a:ext cx="4079539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00579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rgbClr val="00579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0" y="356660"/>
            <a:ext cx="2496289" cy="51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85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400" smtClean="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100" smtClean="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900" smtClean="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smtClean="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tabLst/>
              <a:defRPr lang="ru-RU" sz="160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221E2-0FE2-4601-A2BF-1E359924C1D9}" type="datetime1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64266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1"/>
            <a:ext cx="9121013" cy="86858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20757"/>
            <a:ext cx="5384800" cy="4905409"/>
          </a:xfrm>
        </p:spPr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sz="240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sz="210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sz="190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sz="160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20757"/>
            <a:ext cx="5384800" cy="4905409"/>
          </a:xfrm>
        </p:spPr>
        <p:txBody>
          <a:bodyPr vert="horz" lIns="0" tIns="0" rIns="0" bIns="0" rtlCol="0"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100" dirty="0" smtClean="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900" dirty="0" smtClean="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500" dirty="0" smtClean="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500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20A24-432C-4AF6-A7E6-222843785CB1}" type="datetime1">
              <a:rPr lang="ru-RU" smtClean="0"/>
              <a:t>25.09.2020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382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1"/>
            <a:ext cx="9121013" cy="8685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392" y="1220756"/>
            <a:ext cx="5386917" cy="63976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700" b="0">
                <a:solidFill>
                  <a:srgbClr val="005791"/>
                </a:solidFill>
              </a:defRPr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1988841"/>
            <a:ext cx="5386917" cy="4137323"/>
          </a:xfrm>
        </p:spPr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400" dirty="0" smtClean="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100" dirty="0" smtClean="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tabLst/>
              <a:defRPr lang="ru-RU" sz="1900" dirty="0" smtClean="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013" y="1220756"/>
            <a:ext cx="5389033" cy="63976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700" b="0">
                <a:solidFill>
                  <a:srgbClr val="005791"/>
                </a:solidFill>
              </a:defRPr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1988841"/>
            <a:ext cx="5389033" cy="4137323"/>
          </a:xfrm>
        </p:spPr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400" smtClean="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100" smtClean="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900" smtClean="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smtClean="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D979-C767-4314-A10F-B9F4F3D0A6E3}" type="datetime1">
              <a:rPr lang="ru-RU" smtClean="0"/>
              <a:t>25.09.2020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71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1"/>
            <a:ext cx="9121013" cy="8685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1252700"/>
            <a:ext cx="10972800" cy="1695992"/>
          </a:xfrm>
        </p:spPr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400" dirty="0" smtClean="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100" dirty="0" smtClean="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tabLst/>
              <a:defRPr lang="ru-RU" sz="1900" dirty="0" smtClean="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D979-C767-4314-A10F-B9F4F3D0A6E3}" type="datetime1">
              <a:rPr lang="ru-RU" smtClean="0"/>
              <a:t>25.09.2020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4"/>
          </p:nvPr>
        </p:nvSpPr>
        <p:spPr>
          <a:xfrm>
            <a:off x="4359133" y="3205114"/>
            <a:ext cx="3445665" cy="3031343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3"/>
          </p:nvPr>
        </p:nvSpPr>
        <p:spPr>
          <a:xfrm>
            <a:off x="609602" y="3205114"/>
            <a:ext cx="3436249" cy="3031343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5"/>
          </p:nvPr>
        </p:nvSpPr>
        <p:spPr>
          <a:xfrm>
            <a:off x="8147940" y="3205114"/>
            <a:ext cx="3434461" cy="3031343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22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994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1"/>
            <a:ext cx="9121013" cy="8685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D979-C767-4314-A10F-B9F4F3D0A6E3}" type="datetime1">
              <a:rPr lang="ru-RU" smtClean="0"/>
              <a:t>25.09.2020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Объект 3"/>
          <p:cNvSpPr>
            <a:spLocks noGrp="1"/>
          </p:cNvSpPr>
          <p:nvPr>
            <p:ph sz="half" idx="2"/>
          </p:nvPr>
        </p:nvSpPr>
        <p:spPr>
          <a:xfrm>
            <a:off x="609602" y="1220755"/>
            <a:ext cx="3406388" cy="3992607"/>
          </a:xfrm>
        </p:spPr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400" dirty="0" smtClean="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100" dirty="0" smtClean="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tabLst/>
              <a:defRPr lang="ru-RU" sz="1900" dirty="0" smtClean="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half" idx="16"/>
          </p:nvPr>
        </p:nvSpPr>
        <p:spPr>
          <a:xfrm>
            <a:off x="4392807" y="1220755"/>
            <a:ext cx="3406388" cy="3992607"/>
          </a:xfrm>
        </p:spPr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400" dirty="0" smtClean="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100" dirty="0" smtClean="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tabLst/>
              <a:defRPr lang="ru-RU" sz="1900" dirty="0" smtClean="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half" idx="17"/>
          </p:nvPr>
        </p:nvSpPr>
        <p:spPr>
          <a:xfrm>
            <a:off x="8210046" y="1220755"/>
            <a:ext cx="3406388" cy="3992607"/>
          </a:xfrm>
        </p:spPr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400" dirty="0" smtClean="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100" dirty="0" smtClean="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tabLst/>
              <a:defRPr lang="ru-RU" sz="1900" dirty="0" smtClean="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14"/>
          </p:nvPr>
        </p:nvSpPr>
        <p:spPr>
          <a:xfrm>
            <a:off x="4359133" y="5469784"/>
            <a:ext cx="3445665" cy="766673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3" name="Content Placeholder 8"/>
          <p:cNvSpPr>
            <a:spLocks noGrp="1"/>
          </p:cNvSpPr>
          <p:nvPr>
            <p:ph sz="quarter" idx="13"/>
          </p:nvPr>
        </p:nvSpPr>
        <p:spPr>
          <a:xfrm>
            <a:off x="609602" y="5469784"/>
            <a:ext cx="3436249" cy="766673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8"/>
          <p:cNvSpPr>
            <a:spLocks noGrp="1"/>
          </p:cNvSpPr>
          <p:nvPr>
            <p:ph sz="quarter" idx="15"/>
          </p:nvPr>
        </p:nvSpPr>
        <p:spPr>
          <a:xfrm>
            <a:off x="8147940" y="5469784"/>
            <a:ext cx="3434461" cy="766673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70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1"/>
            <a:ext cx="9121013" cy="86858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BDDC-1ADB-4119-85C3-72EC476D274F}" type="datetime1">
              <a:rPr lang="ru-RU" smtClean="0"/>
              <a:t>25.09.2020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Content Placeholder 8"/>
          <p:cNvSpPr>
            <a:spLocks noGrp="1"/>
          </p:cNvSpPr>
          <p:nvPr>
            <p:ph sz="quarter" idx="14"/>
          </p:nvPr>
        </p:nvSpPr>
        <p:spPr>
          <a:xfrm>
            <a:off x="4359133" y="1124746"/>
            <a:ext cx="3445665" cy="5111711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3"/>
          </p:nvPr>
        </p:nvSpPr>
        <p:spPr>
          <a:xfrm>
            <a:off x="609602" y="1124746"/>
            <a:ext cx="3436249" cy="5111711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5"/>
          </p:nvPr>
        </p:nvSpPr>
        <p:spPr>
          <a:xfrm>
            <a:off x="8147940" y="1124746"/>
            <a:ext cx="3434461" cy="5111711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9171195" y="3811523"/>
            <a:ext cx="2424932" cy="2424932"/>
          </a:xfrm>
          <a:prstGeom prst="rect">
            <a:avLst/>
          </a:prstGeom>
          <a:solidFill>
            <a:srgbClr val="005791"/>
          </a:solidFill>
        </p:spPr>
        <p:txBody>
          <a:bodyPr lIns="182870" tIns="121914" rIns="182870" bIns="182870">
            <a:norm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Clr>
                <a:srgbClr val="33A7D4"/>
              </a:buClr>
              <a:buFontTx/>
              <a:buNone/>
              <a:defRPr sz="24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2pPr>
            <a:lvl3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3pPr>
            <a:lvl4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4pPr>
            <a:lvl5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420164" y="3813045"/>
            <a:ext cx="2407471" cy="2407471"/>
          </a:xfrm>
          <a:prstGeom prst="rect">
            <a:avLst/>
          </a:prstGeom>
          <a:solidFill>
            <a:srgbClr val="005791"/>
          </a:solidFill>
        </p:spPr>
        <p:txBody>
          <a:bodyPr lIns="182870" tIns="121914" rIns="182870" bIns="182870">
            <a:norm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Clr>
                <a:srgbClr val="33A7D4"/>
              </a:buClr>
              <a:buFontTx/>
              <a:buNone/>
              <a:defRPr sz="24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2pPr>
            <a:lvl3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3pPr>
            <a:lvl4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4pPr>
            <a:lvl5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41696" y="3812840"/>
            <a:ext cx="2423616" cy="2423616"/>
          </a:xfrm>
          <a:prstGeom prst="rect">
            <a:avLst/>
          </a:prstGeom>
          <a:solidFill>
            <a:srgbClr val="005791"/>
          </a:solidFill>
          <a:ln>
            <a:noFill/>
          </a:ln>
        </p:spPr>
        <p:txBody>
          <a:bodyPr lIns="182870" tIns="121914" rIns="182870" bIns="182870">
            <a:norm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Clr>
                <a:srgbClr val="33A7D4"/>
              </a:buClr>
              <a:buFontTx/>
              <a:buNone/>
              <a:defRPr sz="24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2pPr>
            <a:lvl3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3pPr>
            <a:lvl4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4pPr>
            <a:lvl5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717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1"/>
            <a:ext cx="9121013" cy="86858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BDDC-1ADB-4119-85C3-72EC476D274F}" type="datetime1">
              <a:rPr lang="ru-RU" smtClean="0"/>
              <a:t>25.09.2020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2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800601"/>
            <a:ext cx="10945216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23392" y="1124745"/>
            <a:ext cx="10945216" cy="3602831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7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392" y="5367339"/>
            <a:ext cx="10945216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7328-5958-4C02-88F3-DE2AAF94489B}" type="datetime1">
              <a:rPr lang="ru-RU" smtClean="0"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83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60649"/>
            <a:ext cx="1728192" cy="35949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>
                <a:solidFill>
                  <a:schemeClr val="bg1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CE221E2-0FE2-4601-A2BF-1E359924C1D9}" type="datetime1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34884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60649"/>
            <a:ext cx="1728192" cy="359491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CE221E2-0FE2-4601-A2BF-1E359924C1D9}" type="datetime1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4"/>
          </p:nvPr>
        </p:nvSpPr>
        <p:spPr>
          <a:xfrm>
            <a:off x="4359133" y="1124746"/>
            <a:ext cx="3445665" cy="5111711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3"/>
          </p:nvPr>
        </p:nvSpPr>
        <p:spPr>
          <a:xfrm>
            <a:off x="609602" y="1124746"/>
            <a:ext cx="3436249" cy="5111711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8147940" y="1124746"/>
            <a:ext cx="3434461" cy="5111711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9171195" y="3811523"/>
            <a:ext cx="2424932" cy="2424932"/>
          </a:xfrm>
          <a:prstGeom prst="rect">
            <a:avLst/>
          </a:prstGeom>
          <a:solidFill>
            <a:srgbClr val="33A7D4"/>
          </a:solidFill>
        </p:spPr>
        <p:txBody>
          <a:bodyPr lIns="182870" tIns="121914" rIns="182870" bIns="182870">
            <a:norm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Clr>
                <a:srgbClr val="33A7D4"/>
              </a:buClr>
              <a:buFontTx/>
              <a:buNone/>
              <a:defRPr sz="24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2pPr>
            <a:lvl3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3pPr>
            <a:lvl4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4pPr>
            <a:lvl5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420164" y="3813045"/>
            <a:ext cx="2407471" cy="2407471"/>
          </a:xfrm>
          <a:prstGeom prst="rect">
            <a:avLst/>
          </a:prstGeom>
          <a:solidFill>
            <a:srgbClr val="33A7D4"/>
          </a:solidFill>
        </p:spPr>
        <p:txBody>
          <a:bodyPr lIns="182870" tIns="121914" rIns="182870" bIns="182870">
            <a:norm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Clr>
                <a:srgbClr val="33A7D4"/>
              </a:buClr>
              <a:buFontTx/>
              <a:buNone/>
              <a:defRPr sz="24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2pPr>
            <a:lvl3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3pPr>
            <a:lvl4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4pPr>
            <a:lvl5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41696" y="3812840"/>
            <a:ext cx="2423616" cy="2423616"/>
          </a:xfrm>
          <a:prstGeom prst="rect">
            <a:avLst/>
          </a:prstGeom>
          <a:solidFill>
            <a:srgbClr val="33A7D4"/>
          </a:solidFill>
          <a:ln>
            <a:noFill/>
          </a:ln>
        </p:spPr>
        <p:txBody>
          <a:bodyPr lIns="182870" tIns="121914" rIns="182870" bIns="182870">
            <a:norm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Clr>
                <a:srgbClr val="33A7D4"/>
              </a:buClr>
              <a:buFontTx/>
              <a:buNone/>
              <a:defRPr sz="24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2pPr>
            <a:lvl3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3pPr>
            <a:lvl4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4pPr>
            <a:lvl5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3745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60649"/>
            <a:ext cx="1728192" cy="35949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tabLst/>
              <a:defRPr lang="ru-RU" smtClean="0">
                <a:solidFill>
                  <a:schemeClr val="bg1"/>
                </a:solidFill>
              </a:defRPr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>
                <a:solidFill>
                  <a:schemeClr val="bg1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CE221E2-0FE2-4601-A2BF-1E359924C1D9}" type="datetime1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7511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60649"/>
            <a:ext cx="1728192" cy="35949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>
                <a:solidFill>
                  <a:schemeClr val="bg1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CE221E2-0FE2-4601-A2BF-1E359924C1D9}" type="datetime1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64265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0"/>
            <a:ext cx="1218117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372" y="2564905"/>
            <a:ext cx="11329259" cy="182420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9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60649"/>
            <a:ext cx="1728192" cy="359491"/>
          </a:xfrm>
          <a:prstGeom prst="rect">
            <a:avLst/>
          </a:prstGeom>
        </p:spPr>
      </p:pic>
      <p:grpSp>
        <p:nvGrpSpPr>
          <p:cNvPr id="13" name="Группа 12"/>
          <p:cNvGrpSpPr/>
          <p:nvPr userDrawn="1"/>
        </p:nvGrpSpPr>
        <p:grpSpPr>
          <a:xfrm>
            <a:off x="4796732" y="5829268"/>
            <a:ext cx="2575608" cy="384721"/>
            <a:chOff x="3559198" y="4371949"/>
            <a:chExt cx="1931706" cy="288541"/>
          </a:xfrm>
        </p:grpSpPr>
        <p:sp>
          <p:nvSpPr>
            <p:cNvPr id="14" name="TextBox 13"/>
            <p:cNvSpPr txBox="1"/>
            <p:nvPr userDrawn="1"/>
          </p:nvSpPr>
          <p:spPr>
            <a:xfrm>
              <a:off x="3851368" y="4371949"/>
              <a:ext cx="1639536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WWW.PROSOFT.RU</a:t>
              </a:r>
              <a:endParaRPr lang="ru-RU" sz="19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8" name="Picture 2" descr="\\fileserver.prosoft.ru\MARKET\_Profiles\rudkovsky\Desktop\earth94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198" y="4401106"/>
              <a:ext cx="249462" cy="249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83648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0"/>
            <a:ext cx="1218117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2360992"/>
            <a:ext cx="6336704" cy="2136016"/>
          </a:xfrm>
          <a:prstGeom prst="rect">
            <a:avLst/>
          </a:prstGeom>
        </p:spPr>
      </p:pic>
      <p:grpSp>
        <p:nvGrpSpPr>
          <p:cNvPr id="6" name="Группа 5"/>
          <p:cNvGrpSpPr/>
          <p:nvPr userDrawn="1"/>
        </p:nvGrpSpPr>
        <p:grpSpPr>
          <a:xfrm>
            <a:off x="4796732" y="5829268"/>
            <a:ext cx="2575608" cy="384721"/>
            <a:chOff x="3559198" y="4371949"/>
            <a:chExt cx="1931706" cy="28854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3851368" y="4371949"/>
              <a:ext cx="1639536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WWW.PROSOFT.RU</a:t>
              </a:r>
              <a:endParaRPr lang="ru-RU" sz="19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2" name="Picture 2" descr="\\fileserver.prosoft.ru\MARKET\_Profiles\rudkovsky\Desktop\earth94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198" y="4401106"/>
              <a:ext cx="249462" cy="249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3110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97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289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79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71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836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703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image" Target="../media/image2.jp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12185233" cy="6860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D4CBB-E90F-470F-B688-1448C207537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5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392" y="1220755"/>
            <a:ext cx="10959008" cy="489654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492875"/>
            <a:ext cx="2844800" cy="365125"/>
          </a:xfrm>
          <a:prstGeom prst="rect">
            <a:avLst/>
          </a:prstGeom>
        </p:spPr>
        <p:txBody>
          <a:bodyPr vert="horz" lIns="0" tIns="60958" rIns="121917" bIns="60958" rtlCol="0" anchor="ctr"/>
          <a:lstStyle>
            <a:lvl1pPr algn="l">
              <a:defRPr sz="11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7E2AC0B-A0AC-4744-B700-E57F2BA51245}" type="datetime1">
              <a:rPr lang="ru-RU" smtClean="0"/>
              <a:pPr/>
              <a:t>25.09.2020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492875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1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492875"/>
            <a:ext cx="2844800" cy="365125"/>
          </a:xfrm>
          <a:prstGeom prst="rect">
            <a:avLst/>
          </a:prstGeom>
        </p:spPr>
        <p:txBody>
          <a:bodyPr vert="horz" lIns="121917" tIns="60958" rIns="0" bIns="60958" rtlCol="0" anchor="ctr"/>
          <a:lstStyle>
            <a:lvl1pPr algn="r">
              <a:defRPr sz="1100">
                <a:solidFill>
                  <a:srgbClr val="0057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60648"/>
            <a:ext cx="1728192" cy="359491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95808" y="7308"/>
            <a:ext cx="8572533" cy="8556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584381" y="877869"/>
            <a:ext cx="11607619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32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p:hf hdr="0"/>
  <p:txStyles>
    <p:titleStyle>
      <a:lvl1pPr algn="l" defTabSz="1219170" rtl="0" eaLnBrk="1" latinLnBrk="0" hangingPunct="1">
        <a:spcBef>
          <a:spcPct val="0"/>
        </a:spcBef>
        <a:buNone/>
        <a:defRPr sz="3200" kern="1200">
          <a:solidFill>
            <a:srgbClr val="00579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37061" indent="-237061" algn="l" defTabSz="1219170" rtl="0" eaLnBrk="1" latinLnBrk="0" hangingPunct="1">
        <a:spcBef>
          <a:spcPct val="20000"/>
        </a:spcBef>
        <a:buClr>
          <a:srgbClr val="FF0000"/>
        </a:buClr>
        <a:buSzPct val="90000"/>
        <a:buFont typeface="Arial" panose="020B0604020202020204" pitchFamily="34" charset="0"/>
        <a:buChar char="•"/>
        <a:defRPr lang="ru-RU" sz="2400" kern="1200" dirty="0" smtClean="0">
          <a:solidFill>
            <a:schemeClr val="tx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19649" indent="-237061" algn="l" defTabSz="1219170" rtl="0" eaLnBrk="1" latinLnBrk="0" hangingPunct="1">
        <a:spcBef>
          <a:spcPct val="20000"/>
        </a:spcBef>
        <a:buClr>
          <a:srgbClr val="FF0000"/>
        </a:buClr>
        <a:buSzPct val="90000"/>
        <a:buFont typeface="Arial" panose="020B0604020202020204" pitchFamily="34" charset="0"/>
        <a:buChar char="•"/>
        <a:defRPr lang="ru-RU" sz="2100" kern="1200" dirty="0" smtClean="0">
          <a:solidFill>
            <a:schemeClr val="tx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93770" indent="-237061" algn="l" defTabSz="1219170" rtl="0" eaLnBrk="1" latinLnBrk="0" hangingPunct="1">
        <a:spcBef>
          <a:spcPct val="20000"/>
        </a:spcBef>
        <a:buClr>
          <a:srgbClr val="FF0000"/>
        </a:buClr>
        <a:buSzPct val="90000"/>
        <a:buFont typeface="Arial" panose="020B0604020202020204" pitchFamily="34" charset="0"/>
        <a:buChar char="•"/>
        <a:defRPr lang="ru-RU" sz="1900" kern="1200" dirty="0" smtClean="0">
          <a:solidFill>
            <a:schemeClr val="tx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76358" indent="-237061" algn="l" defTabSz="1219170" rtl="0" eaLnBrk="1" latinLnBrk="0" hangingPunct="1">
        <a:spcBef>
          <a:spcPct val="20000"/>
        </a:spcBef>
        <a:buClr>
          <a:srgbClr val="FF0000"/>
        </a:buClr>
        <a:buSzPct val="90000"/>
        <a:buFont typeface="Arial" panose="020B0604020202020204" pitchFamily="34" charset="0"/>
        <a:buChar char="•"/>
        <a:defRPr lang="ru-RU" sz="1600" kern="1200" dirty="0" smtClean="0">
          <a:solidFill>
            <a:schemeClr val="tx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150480" indent="-237061" algn="l" defTabSz="1219170" rtl="0" eaLnBrk="1" latinLnBrk="0" hangingPunct="1">
        <a:spcBef>
          <a:spcPct val="20000"/>
        </a:spcBef>
        <a:buClr>
          <a:srgbClr val="FF0000"/>
        </a:buClr>
        <a:buSzPct val="90000"/>
        <a:buFont typeface="Arial" panose="020B0604020202020204" pitchFamily="34" charset="0"/>
        <a:buChar char="•"/>
        <a:defRPr lang="ru-RU" sz="1600" kern="1200" dirty="0" smtClean="0">
          <a:solidFill>
            <a:schemeClr val="tx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yakubov.n@prosoft.ru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ECB804B9-C052-496D-8E25-76A4029B0BE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35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Правила установки модулей в </a:t>
            </a:r>
            <a:r>
              <a:rPr lang="ru-RU" b="1" dirty="0" err="1" smtClean="0"/>
              <a:t>крейт</a:t>
            </a:r>
            <a:endParaRPr lang="ru-RU" b="1" dirty="0"/>
          </a:p>
        </p:txBody>
      </p:sp>
      <p:pic>
        <p:nvPicPr>
          <p:cNvPr id="9" name="Рисунок 8" descr="C:\Users\baranov-r\Documents\work\Regul R600\Крейт ЦП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581" y="1445434"/>
            <a:ext cx="4106023" cy="30963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753079" y="1373426"/>
            <a:ext cx="74226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ЦП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95019" y="1383017"/>
            <a:ext cx="55876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И</a:t>
            </a:r>
            <a:r>
              <a:rPr lang="ru-RU" dirty="0" smtClean="0"/>
              <a:t>П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202357" y="4603913"/>
            <a:ext cx="1593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(Основной текст)"/>
                <a:cs typeface="Arial" panose="020B0604020202020204" pitchFamily="34" charset="0"/>
              </a:rPr>
              <a:t>Базовый </a:t>
            </a:r>
            <a:r>
              <a:rPr lang="ru-RU" sz="1600" dirty="0" err="1" smtClean="0">
                <a:latin typeface="Calibri (Основной текст)"/>
                <a:cs typeface="Arial" panose="020B0604020202020204" pitchFamily="34" charset="0"/>
              </a:rPr>
              <a:t>крейт</a:t>
            </a:r>
            <a:endParaRPr lang="ru-RU" sz="1600" dirty="0">
              <a:latin typeface="Calibri (Основной текст)"/>
              <a:cs typeface="Arial" panose="020B0604020202020204" pitchFamily="34" charset="0"/>
            </a:endParaRPr>
          </a:p>
        </p:txBody>
      </p:sp>
      <p:pic>
        <p:nvPicPr>
          <p:cNvPr id="13" name="Рисунок 12" descr="C:\Users\baranov-r\Documents\work\Regul R600\Крейт УСО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20" y="1428664"/>
            <a:ext cx="4357273" cy="31131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5906820" y="1363770"/>
            <a:ext cx="6480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И</a:t>
            </a:r>
            <a:r>
              <a:rPr lang="ru-RU" dirty="0" smtClean="0"/>
              <a:t>П</a:t>
            </a:r>
            <a:endParaRPr lang="ru-RU" dirty="0"/>
          </a:p>
        </p:txBody>
      </p:sp>
      <p:cxnSp>
        <p:nvCxnSpPr>
          <p:cNvPr id="15" name="Соединительная линия уступом 14"/>
          <p:cNvCxnSpPr/>
          <p:nvPr/>
        </p:nvCxnSpPr>
        <p:spPr>
          <a:xfrm flipV="1">
            <a:off x="2343213" y="3101618"/>
            <a:ext cx="4211679" cy="216026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/>
          <p:nvPr/>
        </p:nvCxnSpPr>
        <p:spPr>
          <a:xfrm rot="10800000">
            <a:off x="2271206" y="3101620"/>
            <a:ext cx="4178031" cy="180021"/>
          </a:xfrm>
          <a:prstGeom prst="bentConnector3">
            <a:avLst>
              <a:gd name="adj1" fmla="val 57354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12821" y="4627151"/>
            <a:ext cx="1978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latin typeface="Calibri (Основной текст)"/>
                <a:cs typeface="Arial" panose="020B0604020202020204" pitchFamily="34" charset="0"/>
              </a:rPr>
              <a:t>Крейт</a:t>
            </a:r>
            <a:r>
              <a:rPr lang="ru-RU" sz="1600" dirty="0" smtClean="0">
                <a:latin typeface="Calibri (Основной текст)"/>
                <a:cs typeface="Arial" panose="020B0604020202020204" pitchFamily="34" charset="0"/>
              </a:rPr>
              <a:t> расширения</a:t>
            </a:r>
            <a:endParaRPr lang="ru-RU" sz="1600" dirty="0">
              <a:latin typeface="Calibri (Основной текст)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71205" y="5092275"/>
            <a:ext cx="8013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Дополнительные </a:t>
            </a:r>
            <a:r>
              <a:rPr lang="ru-RU" dirty="0" err="1" smtClean="0">
                <a:latin typeface="Calibri (Основной текст)"/>
                <a:cs typeface="Arial" panose="020B0604020202020204" pitchFamily="34" charset="0"/>
              </a:rPr>
              <a:t>крейты</a:t>
            </a: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 подключаются к </a:t>
            </a:r>
            <a:r>
              <a:rPr lang="ru-RU" dirty="0">
                <a:latin typeface="Calibri (Основной текст)"/>
                <a:cs typeface="Arial" panose="020B0604020202020204" pitchFamily="34" charset="0"/>
              </a:rPr>
              <a:t>базовому </a:t>
            </a: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посредством </a:t>
            </a:r>
            <a:br>
              <a:rPr lang="ru-RU" dirty="0" smtClean="0">
                <a:latin typeface="Calibri (Основной текст)"/>
                <a:cs typeface="Arial" panose="020B0604020202020204" pitchFamily="34" charset="0"/>
              </a:rPr>
            </a:b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коммуникационных </a:t>
            </a:r>
            <a:r>
              <a:rPr lang="ru-RU" dirty="0">
                <a:latin typeface="Calibri (Основной текст)"/>
                <a:cs typeface="Arial" panose="020B0604020202020204" pitchFamily="34" charset="0"/>
              </a:rPr>
              <a:t>портов (</a:t>
            </a:r>
            <a:r>
              <a:rPr lang="en-US" dirty="0">
                <a:latin typeface="Calibri (Основной текст)"/>
                <a:cs typeface="Arial" panose="020B0604020202020204" pitchFamily="34" charset="0"/>
              </a:rPr>
              <a:t>IN</a:t>
            </a:r>
            <a:r>
              <a:rPr lang="ru-RU" dirty="0">
                <a:latin typeface="Calibri (Основной текст)"/>
                <a:cs typeface="Arial" panose="020B0604020202020204" pitchFamily="34" charset="0"/>
              </a:rPr>
              <a:t> и </a:t>
            </a:r>
            <a:r>
              <a:rPr lang="en-US" dirty="0">
                <a:latin typeface="Calibri (Основной текст)"/>
                <a:cs typeface="Arial" panose="020B0604020202020204" pitchFamily="34" charset="0"/>
              </a:rPr>
              <a:t>OUT</a:t>
            </a:r>
            <a:r>
              <a:rPr lang="ru-RU" dirty="0">
                <a:latin typeface="Calibri (Основной текст)"/>
                <a:cs typeface="Arial" panose="020B0604020202020204" pitchFamily="34" charset="0"/>
              </a:rPr>
              <a:t>), расположенных на модуле </a:t>
            </a: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ИП;</a:t>
            </a:r>
            <a:endParaRPr lang="ru-RU" dirty="0">
              <a:latin typeface="Calibri (Основной текст)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71205" y="5738606"/>
            <a:ext cx="5592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Схема с полным резервированием аналогична </a:t>
            </a:r>
            <a:br>
              <a:rPr lang="ru-RU" dirty="0" smtClean="0">
                <a:latin typeface="Calibri (Основной текст)"/>
                <a:cs typeface="Arial" panose="020B0604020202020204" pitchFamily="34" charset="0"/>
              </a:rPr>
            </a:b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(для каждой линейки в отдельности).</a:t>
            </a:r>
            <a:endParaRPr lang="ru-RU" dirty="0">
              <a:latin typeface="Calibri (Основной текст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43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Схемы соединения </a:t>
            </a:r>
            <a:r>
              <a:rPr lang="ru-RU" b="1" dirty="0" err="1" smtClean="0"/>
              <a:t>крейтов</a:t>
            </a:r>
            <a:endParaRPr lang="ru-RU" b="1" dirty="0"/>
          </a:p>
        </p:txBody>
      </p:sp>
      <p:pic>
        <p:nvPicPr>
          <p:cNvPr id="20" name="Рисунок 19" descr="C:\Users\baranov-r\Documents\work\Regul R600\Кольцо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24" y="1010945"/>
            <a:ext cx="3943241" cy="502496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090842" y="6183911"/>
            <a:ext cx="1744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(Основной текст)"/>
                <a:cs typeface="Arial" panose="020B0604020202020204" pitchFamily="34" charset="0"/>
              </a:rPr>
              <a:t>Схема «кольцо»</a:t>
            </a:r>
            <a:endParaRPr lang="ru-RU" sz="1600" dirty="0">
              <a:latin typeface="Calibri (Основной текст)"/>
              <a:cs typeface="Arial" panose="020B0604020202020204" pitchFamily="34" charset="0"/>
            </a:endParaRPr>
          </a:p>
        </p:txBody>
      </p:sp>
      <p:pic>
        <p:nvPicPr>
          <p:cNvPr id="22" name="Рисунок 21" descr="C:\Users\baranov-r\Documents\work\Regul R600\Звезд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278" y="1010945"/>
            <a:ext cx="3917782" cy="502496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7469580" y="6183910"/>
            <a:ext cx="1721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 (Основной текст)"/>
                <a:cs typeface="Arial" panose="020B0604020202020204" pitchFamily="34" charset="0"/>
              </a:rPr>
              <a:t>Схема «звезда»</a:t>
            </a:r>
            <a:endParaRPr lang="ru-RU" sz="1600" dirty="0">
              <a:latin typeface="Calibri (Основной текст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Резервирование ЦПУ</a:t>
            </a:r>
            <a:endParaRPr lang="ru-RU" b="1" dirty="0"/>
          </a:p>
        </p:txBody>
      </p:sp>
      <p:pic>
        <p:nvPicPr>
          <p:cNvPr id="7" name="Рисунок 6" descr="C:\Users\baranov-r\Documents\work\Regul R600\СИСТЕМНОЕ РУКОВОДСТВО\ЦП_резервированн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8" y="1161298"/>
            <a:ext cx="6801770" cy="53218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943694" y="2314132"/>
            <a:ext cx="3740576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В базовом </a:t>
            </a:r>
            <a:r>
              <a:rPr lang="ru-RU" dirty="0" err="1" smtClean="0">
                <a:latin typeface="Calibri (Основной текст)"/>
                <a:cs typeface="Arial" panose="020B0604020202020204" pitchFamily="34" charset="0"/>
              </a:rPr>
              <a:t>крейте</a:t>
            </a: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 2 ИП, 2 ЦП, </a:t>
            </a:r>
            <a:r>
              <a:rPr lang="en-US" dirty="0" smtClean="0">
                <a:latin typeface="Calibri (Основной текст)"/>
                <a:cs typeface="Arial" panose="020B0604020202020204" pitchFamily="34" charset="0"/>
              </a:rPr>
              <a:t/>
            </a:r>
            <a:br>
              <a:rPr lang="en-US" dirty="0" smtClean="0">
                <a:latin typeface="Calibri (Основной текст)"/>
                <a:cs typeface="Arial" panose="020B0604020202020204" pitchFamily="34" charset="0"/>
              </a:rPr>
            </a:b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затем </a:t>
            </a:r>
            <a:r>
              <a:rPr lang="en-US" dirty="0" smtClean="0">
                <a:latin typeface="Calibri (Основной текст)"/>
                <a:cs typeface="Arial" panose="020B0604020202020204" pitchFamily="34" charset="0"/>
              </a:rPr>
              <a:t>IO + </a:t>
            </a:r>
            <a:r>
              <a:rPr lang="en-US" dirty="0" err="1" smtClean="0">
                <a:latin typeface="Calibri (Основной текст)"/>
                <a:cs typeface="Arial" panose="020B0604020202020204" pitchFamily="34" charset="0"/>
              </a:rPr>
              <a:t>Comm</a:t>
            </a:r>
            <a:r>
              <a:rPr lang="en-US" dirty="0" smtClean="0">
                <a:latin typeface="Calibri (Основной текст)"/>
                <a:cs typeface="Arial" panose="020B0604020202020204" pitchFamily="34" charset="0"/>
              </a:rPr>
              <a:t>  </a:t>
            </a: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модули;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В </a:t>
            </a:r>
            <a:r>
              <a:rPr lang="ru-RU" dirty="0" err="1" smtClean="0">
                <a:latin typeface="Calibri (Основной текст)"/>
                <a:cs typeface="Arial" panose="020B0604020202020204" pitchFamily="34" charset="0"/>
              </a:rPr>
              <a:t>крейте</a:t>
            </a: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  расширения 2</a:t>
            </a:r>
            <a:r>
              <a:rPr lang="en-US" dirty="0" smtClean="0">
                <a:latin typeface="Calibri (Основной текст)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ИП,</a:t>
            </a:r>
            <a:br>
              <a:rPr lang="ru-RU" dirty="0" smtClean="0">
                <a:latin typeface="Calibri (Основной текст)"/>
                <a:cs typeface="Arial" panose="020B0604020202020204" pitchFamily="34" charset="0"/>
              </a:rPr>
            </a:b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затем </a:t>
            </a:r>
            <a:r>
              <a:rPr lang="en-US" dirty="0" smtClean="0">
                <a:latin typeface="Calibri (Основной текст)"/>
                <a:cs typeface="Arial" panose="020B0604020202020204" pitchFamily="34" charset="0"/>
              </a:rPr>
              <a:t>IO + </a:t>
            </a:r>
            <a:r>
              <a:rPr lang="en-US" dirty="0" err="1" smtClean="0">
                <a:latin typeface="Calibri (Основной текст)"/>
                <a:cs typeface="Arial" panose="020B0604020202020204" pitchFamily="34" charset="0"/>
              </a:rPr>
              <a:t>Comm</a:t>
            </a: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 модули;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Каждый модуль ИП базового</a:t>
            </a:r>
            <a:br>
              <a:rPr lang="ru-RU" dirty="0" smtClean="0">
                <a:latin typeface="Calibri (Основной текст)"/>
                <a:cs typeface="Arial" panose="020B0604020202020204" pitchFamily="34" charset="0"/>
              </a:rPr>
            </a:br>
            <a:r>
              <a:rPr lang="ru-RU" dirty="0" err="1" smtClean="0">
                <a:latin typeface="Calibri (Основной текст)"/>
                <a:cs typeface="Arial" panose="020B0604020202020204" pitchFamily="34" charset="0"/>
              </a:rPr>
              <a:t>крейта</a:t>
            </a: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 образует отдельное</a:t>
            </a:r>
            <a:br>
              <a:rPr lang="ru-RU" dirty="0" smtClean="0">
                <a:latin typeface="Calibri (Основной текст)"/>
                <a:cs typeface="Arial" panose="020B0604020202020204" pitchFamily="34" charset="0"/>
              </a:rPr>
            </a:br>
            <a:r>
              <a:rPr lang="en-US" dirty="0" err="1" smtClean="0">
                <a:latin typeface="Calibri (Основной текст)"/>
                <a:cs typeface="Arial" panose="020B0604020202020204" pitchFamily="34" charset="0"/>
              </a:rPr>
              <a:t>Ethercat</a:t>
            </a:r>
            <a:r>
              <a:rPr lang="en-US" dirty="0" smtClean="0">
                <a:latin typeface="Calibri (Основной текст)"/>
                <a:cs typeface="Arial" panose="020B0604020202020204" pitchFamily="34" charset="0"/>
              </a:rPr>
              <a:t>-</a:t>
            </a: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кольцо, соединяясь</a:t>
            </a:r>
            <a:br>
              <a:rPr lang="ru-RU" dirty="0" smtClean="0">
                <a:latin typeface="Calibri (Основной текст)"/>
                <a:cs typeface="Arial" panose="020B0604020202020204" pitchFamily="34" charset="0"/>
              </a:rPr>
            </a:b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с соответствующими по </a:t>
            </a:r>
            <a:br>
              <a:rPr lang="ru-RU" dirty="0" smtClean="0">
                <a:latin typeface="Calibri (Основной текст)"/>
                <a:cs typeface="Arial" panose="020B0604020202020204" pitchFamily="34" charset="0"/>
              </a:rPr>
            </a:b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номеру слота ИП в </a:t>
            </a:r>
            <a:r>
              <a:rPr lang="ru-RU" dirty="0" err="1" smtClean="0">
                <a:latin typeface="Calibri (Основной текст)"/>
                <a:cs typeface="Arial" panose="020B0604020202020204" pitchFamily="34" charset="0"/>
              </a:rPr>
              <a:t>крейтах</a:t>
            </a: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 </a:t>
            </a:r>
            <a:br>
              <a:rPr lang="ru-RU" dirty="0" smtClean="0">
                <a:latin typeface="Calibri (Основной текст)"/>
                <a:cs typeface="Arial" panose="020B0604020202020204" pitchFamily="34" charset="0"/>
              </a:rPr>
            </a:b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расширения.</a:t>
            </a:r>
            <a:endParaRPr lang="ru-RU" dirty="0">
              <a:latin typeface="Calibri (Основной текст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8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Схемы соединения с резервированием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95395" y="6381418"/>
            <a:ext cx="2224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alibri (Основной текст)"/>
              </a:rPr>
              <a:t>Полное резервирование</a:t>
            </a:r>
            <a:endParaRPr lang="ru-RU" sz="1400" dirty="0">
              <a:latin typeface="Calibri (Основной текст)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99644" y="6378512"/>
            <a:ext cx="2321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alibri (Основной текст)"/>
              </a:rPr>
              <a:t>Резервирование ЦП и БП</a:t>
            </a:r>
            <a:endParaRPr lang="ru-RU" sz="1400" dirty="0">
              <a:latin typeface="Calibri (Основной текст)"/>
            </a:endParaRPr>
          </a:p>
        </p:txBody>
      </p:sp>
      <p:pic>
        <p:nvPicPr>
          <p:cNvPr id="10" name="Рисунок 9" descr="C:\Users\baranov-r\Documents\work\Regul R600\Резервирование\100%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6" y="1107683"/>
            <a:ext cx="4849403" cy="5103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baranov-r\Documents\work\Regul R600\Резервирование\Резерв ЦП и БП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519" y="1107683"/>
            <a:ext cx="2767913" cy="5103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2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Конфигурация контроллера </a:t>
            </a:r>
            <a:r>
              <a:rPr lang="en-US" b="1" dirty="0" smtClean="0"/>
              <a:t>R</a:t>
            </a:r>
            <a:r>
              <a:rPr lang="ru-RU" b="1" dirty="0" smtClean="0"/>
              <a:t>5</a:t>
            </a:r>
            <a:r>
              <a:rPr lang="en-US" b="1" dirty="0" smtClean="0"/>
              <a:t>00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569316" y="2075784"/>
            <a:ext cx="32066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/>
              <a:t>п</a:t>
            </a:r>
            <a:r>
              <a:rPr lang="ru-RU" sz="1600" dirty="0" smtClean="0"/>
              <a:t>оддержка резервирования с расположением модуля центрального процессора в одном </a:t>
            </a:r>
            <a:r>
              <a:rPr lang="ru-RU" sz="1600" dirty="0" err="1" smtClean="0"/>
              <a:t>крейте</a:t>
            </a:r>
            <a:r>
              <a:rPr lang="ru-RU" sz="1600" dirty="0" smtClean="0"/>
              <a:t> и в разных </a:t>
            </a:r>
            <a:r>
              <a:rPr lang="ru-RU" sz="1600" dirty="0" err="1" smtClean="0"/>
              <a:t>крейтах</a:t>
            </a:r>
            <a:endParaRPr lang="ru-RU" sz="1600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 smtClean="0"/>
              <a:t>подключение </a:t>
            </a:r>
            <a:r>
              <a:rPr lang="ru-RU" sz="1600" dirty="0"/>
              <a:t>до 255 </a:t>
            </a:r>
            <a:r>
              <a:rPr lang="ru-RU" sz="1600" dirty="0" err="1"/>
              <a:t>крейтов</a:t>
            </a:r>
            <a:r>
              <a:rPr lang="ru-RU" sz="1600" dirty="0"/>
              <a:t> </a:t>
            </a:r>
            <a:r>
              <a:rPr lang="ru-RU" sz="1600" dirty="0" smtClean="0"/>
              <a:t>расширения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/>
              <a:t>до </a:t>
            </a:r>
            <a:r>
              <a:rPr lang="ru-RU" sz="1600" dirty="0" smtClean="0"/>
              <a:t>40 </a:t>
            </a:r>
            <a:r>
              <a:rPr lang="ru-RU" sz="1600" dirty="0"/>
              <a:t>модулей </a:t>
            </a:r>
            <a:r>
              <a:rPr lang="ru-RU" sz="1600" dirty="0" smtClean="0"/>
              <a:t>в </a:t>
            </a:r>
            <a:r>
              <a:rPr lang="ru-RU" sz="1600" dirty="0"/>
              <a:t>одном </a:t>
            </a:r>
            <a:r>
              <a:rPr lang="ru-RU" sz="1600" dirty="0" err="1"/>
              <a:t>крейте</a:t>
            </a:r>
            <a:r>
              <a:rPr lang="ru-RU" sz="1600" dirty="0"/>
              <a:t> расширения </a:t>
            </a:r>
            <a:r>
              <a:rPr lang="ru-RU" sz="1600" dirty="0" smtClean="0"/>
              <a:t>(до 70 модулей в </a:t>
            </a:r>
            <a:r>
              <a:rPr lang="ru-RU" sz="1600" dirty="0" err="1" smtClean="0"/>
              <a:t>крейте</a:t>
            </a:r>
            <a:r>
              <a:rPr lang="ru-RU" sz="1600" dirty="0" smtClean="0"/>
              <a:t> ПЛК </a:t>
            </a:r>
            <a:r>
              <a:rPr lang="en-US" sz="1600" dirty="0" smtClean="0"/>
              <a:t>R200</a:t>
            </a:r>
            <a:r>
              <a:rPr lang="ru-RU" sz="1600" dirty="0" smtClean="0"/>
              <a:t>)</a:t>
            </a:r>
            <a:endParaRPr lang="ru-RU" sz="16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/>
              <a:t>в</a:t>
            </a:r>
            <a:r>
              <a:rPr lang="ru-RU" sz="1600" dirty="0" smtClean="0"/>
              <a:t>озможность разнесения </a:t>
            </a:r>
            <a:r>
              <a:rPr lang="ru-RU" sz="1600" dirty="0" err="1" smtClean="0"/>
              <a:t>крейтов</a:t>
            </a:r>
            <a:r>
              <a:rPr lang="ru-RU" sz="1600" dirty="0" smtClean="0"/>
              <a:t> на расстояние до 10 км (по оптоволоконной линии связи)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46" y="1163119"/>
            <a:ext cx="8222230" cy="536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7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Типы модулей </a:t>
            </a:r>
            <a:r>
              <a:rPr lang="en-US" b="1" dirty="0" smtClean="0"/>
              <a:t>REGUL</a:t>
            </a:r>
            <a:r>
              <a:rPr lang="ru-RU" b="1" dirty="0" smtClean="0"/>
              <a:t> </a:t>
            </a:r>
            <a:r>
              <a:rPr lang="en-US" b="1" dirty="0" smtClean="0"/>
              <a:t>R</a:t>
            </a:r>
            <a:r>
              <a:rPr lang="ru-RU" b="1" dirty="0" smtClean="0"/>
              <a:t>5</a:t>
            </a:r>
            <a:r>
              <a:rPr lang="en-US" b="1" dirty="0" smtClean="0"/>
              <a:t>00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43140" y="1887147"/>
            <a:ext cx="2952328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b="1" dirty="0" smtClean="0">
                <a:latin typeface="Calibri (Основной текст)"/>
              </a:rPr>
              <a:t>Делятся на</a:t>
            </a:r>
            <a:r>
              <a:rPr lang="en-US" b="1" dirty="0" smtClean="0">
                <a:latin typeface="Calibri (Основной текст)"/>
              </a:rPr>
              <a:t> </a:t>
            </a:r>
            <a:r>
              <a:rPr lang="ru-RU" b="1" dirty="0" smtClean="0">
                <a:latin typeface="Calibri (Основной текст)"/>
              </a:rPr>
              <a:t>Подгруппы: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модули</a:t>
            </a:r>
            <a:r>
              <a:rPr lang="ru-RU" dirty="0" smtClean="0">
                <a:latin typeface="Calibri (Основной текст)"/>
              </a:rPr>
              <a:t> </a:t>
            </a:r>
            <a:r>
              <a:rPr lang="ru-RU" dirty="0">
                <a:latin typeface="Calibri (Основной текст)"/>
              </a:rPr>
              <a:t>шасси;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 (Основной текст)"/>
              </a:rPr>
              <a:t>модули </a:t>
            </a:r>
            <a:r>
              <a:rPr lang="ru-RU" dirty="0">
                <a:latin typeface="Calibri (Основной текст)"/>
              </a:rPr>
              <a:t>источника </a:t>
            </a:r>
            <a:r>
              <a:rPr lang="ru-RU" dirty="0" smtClean="0">
                <a:latin typeface="Calibri (Основной текст)"/>
              </a:rPr>
              <a:t/>
            </a:r>
            <a:br>
              <a:rPr lang="ru-RU" dirty="0" smtClean="0">
                <a:latin typeface="Calibri (Основной текст)"/>
              </a:rPr>
            </a:br>
            <a:r>
              <a:rPr lang="ru-RU" dirty="0" smtClean="0">
                <a:latin typeface="Calibri (Основной текст)"/>
              </a:rPr>
              <a:t>питания </a:t>
            </a:r>
            <a:r>
              <a:rPr lang="ru-RU" dirty="0">
                <a:latin typeface="Calibri (Основной текст)"/>
              </a:rPr>
              <a:t>(МИП);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 (Основной текст)"/>
              </a:rPr>
              <a:t>модули </a:t>
            </a:r>
            <a:r>
              <a:rPr lang="ru-RU" dirty="0">
                <a:latin typeface="Calibri (Основной текст)"/>
              </a:rPr>
              <a:t>центрального </a:t>
            </a:r>
            <a:r>
              <a:rPr lang="ru-RU" dirty="0" smtClean="0">
                <a:latin typeface="Calibri (Основной текст)"/>
              </a:rPr>
              <a:t/>
            </a:r>
            <a:br>
              <a:rPr lang="ru-RU" dirty="0" smtClean="0">
                <a:latin typeface="Calibri (Основной текст)"/>
              </a:rPr>
            </a:br>
            <a:r>
              <a:rPr lang="ru-RU" dirty="0" smtClean="0">
                <a:latin typeface="Calibri (Основной текст)"/>
              </a:rPr>
              <a:t>процессора </a:t>
            </a:r>
            <a:r>
              <a:rPr lang="ru-RU" dirty="0">
                <a:latin typeface="Calibri (Основной текст)"/>
              </a:rPr>
              <a:t>(МЦП);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 (Основной текст)"/>
              </a:rPr>
              <a:t>модули </a:t>
            </a:r>
            <a:r>
              <a:rPr lang="ru-RU" dirty="0">
                <a:latin typeface="Calibri (Основной текст)"/>
              </a:rPr>
              <a:t>коммуникационного </a:t>
            </a:r>
            <a:r>
              <a:rPr lang="ru-RU" dirty="0" smtClean="0">
                <a:latin typeface="Calibri (Основной текст)"/>
              </a:rPr>
              <a:t/>
            </a:r>
            <a:br>
              <a:rPr lang="ru-RU" dirty="0" smtClean="0">
                <a:latin typeface="Calibri (Основной текст)"/>
              </a:rPr>
            </a:br>
            <a:r>
              <a:rPr lang="ru-RU" dirty="0" smtClean="0">
                <a:latin typeface="Calibri (Основной текст)"/>
              </a:rPr>
              <a:t>процессора</a:t>
            </a:r>
            <a:r>
              <a:rPr lang="ru-RU" dirty="0">
                <a:latin typeface="Calibri (Основной текст)"/>
              </a:rPr>
              <a:t>;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 (Основной текст)"/>
              </a:rPr>
              <a:t>модули </a:t>
            </a:r>
            <a:r>
              <a:rPr lang="ru-RU" dirty="0">
                <a:latin typeface="Calibri (Основной текст)"/>
              </a:rPr>
              <a:t>ввода/вывода.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84320" y="5891132"/>
            <a:ext cx="5269969" cy="369332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Calibri (Основной текст)"/>
                <a:cs typeface="Arial" panose="020B0604020202020204" pitchFamily="34" charset="0"/>
              </a:rPr>
              <a:t>Модуль аналогового ввода</a:t>
            </a:r>
            <a:r>
              <a:rPr lang="en-US" b="1" dirty="0">
                <a:latin typeface="Calibri (Основной текст)"/>
                <a:cs typeface="Arial" panose="020B0604020202020204" pitchFamily="34" charset="0"/>
              </a:rPr>
              <a:t>:  </a:t>
            </a:r>
            <a:r>
              <a:rPr lang="ru-RU" b="1" dirty="0">
                <a:latin typeface="Calibri (Основной текст)"/>
                <a:cs typeface="Arial" panose="020B0604020202020204" pitchFamily="34" charset="0"/>
              </a:rPr>
              <a:t> R500 </a:t>
            </a:r>
            <a:r>
              <a:rPr lang="ru-RU" b="1" dirty="0">
                <a:solidFill>
                  <a:srgbClr val="FF0000"/>
                </a:solidFill>
                <a:latin typeface="Calibri (Основной текст)"/>
                <a:cs typeface="Arial" panose="020B0604020202020204" pitchFamily="34" charset="0"/>
              </a:rPr>
              <a:t>AI</a:t>
            </a:r>
            <a:r>
              <a:rPr lang="ru-RU" b="1" dirty="0">
                <a:latin typeface="Calibri (Основной текст)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(Основной текст)"/>
                <a:cs typeface="Arial" panose="020B0604020202020204" pitchFamily="34" charset="0"/>
              </a:rPr>
              <a:t>08</a:t>
            </a:r>
            <a:r>
              <a:rPr lang="ru-RU" b="1" dirty="0">
                <a:latin typeface="Calibri (Основной текст)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alibri (Основной текст)"/>
                <a:cs typeface="Arial" panose="020B0604020202020204" pitchFamily="34" charset="0"/>
              </a:rPr>
              <a:t>04</a:t>
            </a:r>
            <a:r>
              <a:rPr lang="ru-RU" b="1" dirty="0">
                <a:latin typeface="Calibri (Основной текст)"/>
                <a:cs typeface="Arial" panose="020B0604020202020204" pitchFamily="34" charset="0"/>
              </a:rPr>
              <a:t>1.</a:t>
            </a:r>
          </a:p>
        </p:txBody>
      </p:sp>
      <p:pic>
        <p:nvPicPr>
          <p:cNvPr id="9" name="Рисунок 8" descr="C:\Users\baranov-r\Documents\work\Regul R500\Усл-е обоз-е модулей.em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57" y="1386432"/>
            <a:ext cx="5293178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29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Размещение модулей в </a:t>
            </a:r>
            <a:r>
              <a:rPr lang="ru-RU" b="1" dirty="0" err="1" smtClean="0"/>
              <a:t>крейте</a:t>
            </a:r>
            <a:r>
              <a:rPr lang="ru-RU" b="1" dirty="0" smtClean="0"/>
              <a:t> </a:t>
            </a:r>
            <a:r>
              <a:rPr lang="en-US" b="1" dirty="0" smtClean="0"/>
              <a:t>R500</a:t>
            </a:r>
            <a:endParaRPr lang="ru-RU" b="1" dirty="0"/>
          </a:p>
        </p:txBody>
      </p:sp>
      <p:pic>
        <p:nvPicPr>
          <p:cNvPr id="10" name="Рисунок 9" descr="C:\Users\dobriyan\AppData\Local\Microsoft\Windows\Temporary Internet Files\Content.Word\схемы контроллера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679" y="1245886"/>
            <a:ext cx="8280920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2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Установочные габариты </a:t>
            </a:r>
            <a:r>
              <a:rPr lang="en-US" b="1" dirty="0" smtClean="0"/>
              <a:t>R500</a:t>
            </a:r>
            <a:endParaRPr lang="ru-RU" b="1" dirty="0"/>
          </a:p>
        </p:txBody>
      </p:sp>
      <p:pic>
        <p:nvPicPr>
          <p:cNvPr id="4" name="Рисунок 3" descr="C:\Users\dobriyan\AppData\Local\Microsoft\Windows\Temporary Internet Files\Content.Word\схемы контроллера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296" y="1460448"/>
            <a:ext cx="8352928" cy="4856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17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Схемы соединения кольцо и звезда</a:t>
            </a:r>
            <a:endParaRPr lang="ru-RU" b="1" dirty="0"/>
          </a:p>
        </p:txBody>
      </p:sp>
      <p:pic>
        <p:nvPicPr>
          <p:cNvPr id="5" name="Рисунок 4" descr="D:\Мои документы\R500\Документация\Картинки для руководства\схема подключения_06_з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28" y="1590173"/>
            <a:ext cx="5178916" cy="4242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Мои документы\R500\Документация\Картинки для руководства\схема подключения_07_з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361" y="1590173"/>
            <a:ext cx="5673082" cy="42422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133518" y="6068271"/>
            <a:ext cx="1938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Схема «кольцо»</a:t>
            </a:r>
            <a:endParaRPr lang="ru-RU" dirty="0">
              <a:latin typeface="Calibri (Основной текст)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9165" y="6068271"/>
            <a:ext cx="191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Схема «звезда»</a:t>
            </a:r>
            <a:endParaRPr lang="ru-RU" dirty="0">
              <a:latin typeface="Calibri (Основной текст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2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Смешанная схемы соединения</a:t>
            </a:r>
            <a:endParaRPr lang="ru-RU" b="1" dirty="0"/>
          </a:p>
        </p:txBody>
      </p:sp>
      <p:pic>
        <p:nvPicPr>
          <p:cNvPr id="10" name="Рисунок 9" descr="D:\Мои документы\R500\Документация\Картинки для руководства\схема подключения_08_з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53" y="1180611"/>
            <a:ext cx="8089728" cy="47753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887649" y="6273627"/>
            <a:ext cx="2169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Смешанная схема</a:t>
            </a:r>
            <a:endParaRPr lang="ru-RU" dirty="0">
              <a:latin typeface="Calibri (Основной текст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6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160" y="831175"/>
            <a:ext cx="1184618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Программируемые логические контроллеры серии </a:t>
            </a:r>
            <a:r>
              <a:rPr lang="en-US" sz="32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REGUL RX00</a:t>
            </a:r>
            <a:endParaRPr lang="ru-RU" sz="3200" b="1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026" name="Picture 2" descr="https://energybase.ru/processed_images/source/1274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0" y="2389508"/>
            <a:ext cx="5907336" cy="393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74" y="2488842"/>
            <a:ext cx="5609331" cy="373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5808" y="1453809"/>
            <a:ext cx="11093652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Резервирование питания – резервируются модули ИП для обеспечения бесперебойного питания внутренних потребителей контроллера;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100% резервирование – в данной конфигурации каждый модуль ЦП имеет свой собственный набор модулей ввода-вывода, представляя собой «зеркало» другого;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Резервирование модулей ЦП – в данном случае резервируются модули ЦП, модули ИП, а также модули расширения шины;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Смешанное – в данном случае резервируются модули ЦП, ИП и часть модулей ввода/вывода.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Резервирование модулей контроллера </a:t>
            </a:r>
            <a:r>
              <a:rPr lang="en-US" b="1" dirty="0" smtClean="0"/>
              <a:t>R500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1228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Схемы соединения с резервированием</a:t>
            </a:r>
            <a:endParaRPr lang="ru-RU" b="1" dirty="0"/>
          </a:p>
        </p:txBody>
      </p:sp>
      <p:pic>
        <p:nvPicPr>
          <p:cNvPr id="5" name="Рисунок 4" descr="D:\Мои документы\R500\Документация\Картинки для руководства\схема подключения_03_з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" y="1363056"/>
            <a:ext cx="11763633" cy="43787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723374" y="6114887"/>
            <a:ext cx="281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Полное резервирование</a:t>
            </a:r>
            <a:endParaRPr lang="ru-RU" dirty="0">
              <a:latin typeface="Calibri (Основной текст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Схемы соединения с резервированием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60665" y="6116182"/>
            <a:ext cx="2931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Резервирование ЦП и БП</a:t>
            </a:r>
            <a:endParaRPr lang="ru-RU" dirty="0">
              <a:latin typeface="Calibri (Основной текст)"/>
              <a:cs typeface="Arial" panose="020B0604020202020204" pitchFamily="34" charset="0"/>
            </a:endParaRPr>
          </a:p>
        </p:txBody>
      </p:sp>
      <p:pic>
        <p:nvPicPr>
          <p:cNvPr id="8" name="Рисунок 7" descr="D:\Мои документы\R500\Документация\Картинки для руководства\схема подключения_04_з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518" y="1008955"/>
            <a:ext cx="7139418" cy="4955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89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Схемы соединения с резервированием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23306" y="6116182"/>
            <a:ext cx="5405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Резервирование ЦП и БП (ЦП в разных </a:t>
            </a:r>
            <a:r>
              <a:rPr lang="ru-RU" dirty="0" err="1" smtClean="0">
                <a:latin typeface="Calibri (Основной текст)"/>
                <a:cs typeface="Arial" panose="020B0604020202020204" pitchFamily="34" charset="0"/>
              </a:rPr>
              <a:t>крейтах</a:t>
            </a: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)</a:t>
            </a:r>
            <a:endParaRPr lang="ru-RU" dirty="0">
              <a:latin typeface="Calibri (Основной текст)"/>
              <a:cs typeface="Arial" panose="020B0604020202020204" pitchFamily="34" charset="0"/>
            </a:endParaRPr>
          </a:p>
        </p:txBody>
      </p:sp>
      <p:pic>
        <p:nvPicPr>
          <p:cNvPr id="5" name="Рисунок 4" descr="D:\Мои документы\R500\Документация\Картинки для руководства\схема подключения_05_з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95" y="1017742"/>
            <a:ext cx="8128062" cy="4943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55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Контроллеры </a:t>
            </a:r>
            <a:r>
              <a:rPr lang="en-US" b="1" dirty="0" smtClean="0"/>
              <a:t>R</a:t>
            </a:r>
            <a:r>
              <a:rPr lang="ru-RU" b="1" dirty="0"/>
              <a:t>4</a:t>
            </a:r>
            <a:r>
              <a:rPr lang="en-US" b="1" dirty="0" smtClean="0"/>
              <a:t>00</a:t>
            </a:r>
            <a:r>
              <a:rPr lang="ru-RU" b="1" dirty="0" smtClean="0"/>
              <a:t> и </a:t>
            </a:r>
            <a:r>
              <a:rPr lang="en-US" b="1" dirty="0" smtClean="0"/>
              <a:t>R200</a:t>
            </a:r>
            <a:endParaRPr lang="ru-RU" b="1" dirty="0"/>
          </a:p>
        </p:txBody>
      </p:sp>
      <p:pic>
        <p:nvPicPr>
          <p:cNvPr id="5" name="Picture 6" descr="https://energybase.ru/processed_images/source/1274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60" y="1192429"/>
            <a:ext cx="4113314" cy="351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cdn.elec.ru/_thumb/1200x900/i/d1/f0/d1f0a6a313ba4220a9baccf73eb18f5c8941656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211" y="1496785"/>
            <a:ext cx="5475112" cy="291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5808" y="5041086"/>
            <a:ext cx="42862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Calibri (Основной текст)"/>
              </a:rPr>
              <a:t>Контроллер REGUL R400 представляет собой комбинацию </a:t>
            </a:r>
            <a:r>
              <a:rPr lang="ru-RU" sz="1600" dirty="0" smtClean="0">
                <a:latin typeface="Calibri (Основной текст)"/>
              </a:rPr>
              <a:t>человеко-машинного </a:t>
            </a:r>
            <a:r>
              <a:rPr lang="ru-RU" sz="1600" dirty="0">
                <a:latin typeface="Calibri (Основной текст)"/>
              </a:rPr>
              <a:t>интерфейса и центрального процессора.</a:t>
            </a:r>
          </a:p>
          <a:p>
            <a:pPr algn="just"/>
            <a:r>
              <a:rPr lang="ru-RU" sz="1600" dirty="0">
                <a:latin typeface="Calibri (Основной текст)"/>
              </a:rPr>
              <a:t>Может работать со всеми модулями ввода/вывода </a:t>
            </a:r>
            <a:r>
              <a:rPr lang="ru-RU" sz="1600" dirty="0" smtClean="0">
                <a:latin typeface="Calibri (Основной текст)"/>
              </a:rPr>
              <a:t>контроллеров серии </a:t>
            </a:r>
            <a:r>
              <a:rPr lang="en-US" sz="1600" dirty="0">
                <a:latin typeface="Calibri (Основной текст)"/>
              </a:rPr>
              <a:t>REGUL RX00.</a:t>
            </a:r>
            <a:endParaRPr lang="ru-RU" sz="1600" dirty="0">
              <a:latin typeface="Calibri (Основной текст)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29211" y="5041086"/>
            <a:ext cx="54751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Calibri (Основной текст)"/>
              </a:rPr>
              <a:t>Контроллер REGUL R200 предназначен для </a:t>
            </a:r>
            <a:r>
              <a:rPr lang="ru-RU" sz="1600" dirty="0" smtClean="0">
                <a:latin typeface="Calibri (Основной текст)"/>
              </a:rPr>
              <a:t>построения локальных </a:t>
            </a:r>
            <a:r>
              <a:rPr lang="ru-RU" sz="1600" dirty="0">
                <a:latin typeface="Calibri (Основной текст)"/>
              </a:rPr>
              <a:t>и распределенных систем АСУ ТП.</a:t>
            </a:r>
          </a:p>
          <a:p>
            <a:pPr algn="just"/>
            <a:r>
              <a:rPr lang="ru-RU" sz="1600" dirty="0">
                <a:latin typeface="Calibri (Основной текст)"/>
              </a:rPr>
              <a:t>Также может использоваться в качестве </a:t>
            </a:r>
            <a:r>
              <a:rPr lang="ru-RU" sz="1600" dirty="0" smtClean="0">
                <a:latin typeface="Calibri (Основной текст)"/>
              </a:rPr>
              <a:t>удаленных станций </a:t>
            </a:r>
            <a:r>
              <a:rPr lang="ru-RU" sz="1600" dirty="0">
                <a:latin typeface="Calibri (Основной текст)"/>
              </a:rPr>
              <a:t>ввода / вывода в составе контроллеров REGUL </a:t>
            </a:r>
            <a:r>
              <a:rPr lang="ru-RU" sz="1600" dirty="0" smtClean="0">
                <a:latin typeface="Calibri (Основной текст)"/>
              </a:rPr>
              <a:t>R600/</a:t>
            </a:r>
            <a:r>
              <a:rPr lang="en-US" sz="1600" dirty="0" smtClean="0">
                <a:latin typeface="Calibri (Основной текст)"/>
              </a:rPr>
              <a:t>R500/R400</a:t>
            </a:r>
            <a:r>
              <a:rPr lang="en-US" sz="1600" dirty="0">
                <a:latin typeface="Calibri (Основной текст)"/>
              </a:rPr>
              <a:t>.</a:t>
            </a:r>
            <a:endParaRPr lang="ru-RU" sz="1600" dirty="0">
              <a:latin typeface="Calibri (Основной текст)"/>
            </a:endParaRPr>
          </a:p>
        </p:txBody>
      </p:sp>
    </p:spTree>
    <p:extLst>
      <p:ext uri="{BB962C8B-B14F-4D97-AF65-F5344CB8AC3E}">
        <p14:creationId xmlns:p14="http://schemas.microsoft.com/office/powerpoint/2010/main" val="284238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Варианты сочетания линеек </a:t>
            </a:r>
            <a:r>
              <a:rPr lang="en-US" b="1" dirty="0" smtClean="0"/>
              <a:t>RX00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22" y="1301579"/>
            <a:ext cx="4741344" cy="46705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44" y="1301579"/>
            <a:ext cx="4584193" cy="467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0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Среда разработки ПО </a:t>
            </a:r>
            <a:r>
              <a:rPr lang="en-US" b="1" dirty="0" smtClean="0"/>
              <a:t>Epsilon LD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66333" y="4897956"/>
            <a:ext cx="97233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Бесплатное </a:t>
            </a:r>
            <a:r>
              <a:rPr lang="ru-RU" dirty="0"/>
              <a:t>инструментальное </a:t>
            </a:r>
            <a:r>
              <a:rPr lang="ru-RU" dirty="0" smtClean="0"/>
              <a:t>ПО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Поддержка </a:t>
            </a:r>
            <a:r>
              <a:rPr lang="ru-RU" dirty="0"/>
              <a:t>5 языков стандарта МЭК 61131-3 (IL, LD, ST, SFC, </a:t>
            </a:r>
            <a:r>
              <a:rPr lang="ru-RU" dirty="0" smtClean="0"/>
              <a:t>FBD)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Конфигурирование </a:t>
            </a:r>
            <a:r>
              <a:rPr lang="ru-RU" dirty="0"/>
              <a:t>проекта (менеджеры задач, конфигурация ПЛК, менеджер </a:t>
            </a:r>
            <a:r>
              <a:rPr lang="ru-RU" dirty="0" smtClean="0"/>
              <a:t>библиотек)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Интегрированный </a:t>
            </a:r>
            <a:r>
              <a:rPr lang="ru-RU" dirty="0"/>
              <a:t>отладчик, работа в </a:t>
            </a:r>
            <a:r>
              <a:rPr lang="ru-RU" dirty="0" err="1" smtClean="0"/>
              <a:t>оnline</a:t>
            </a:r>
            <a:r>
              <a:rPr lang="ru-RU" dirty="0" smtClean="0"/>
              <a:t>-режиме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Встроенный </a:t>
            </a:r>
            <a:r>
              <a:rPr lang="ru-RU" dirty="0"/>
              <a:t>редактор визуализации</a:t>
            </a:r>
          </a:p>
        </p:txBody>
      </p:sp>
      <p:pic>
        <p:nvPicPr>
          <p:cNvPr id="1026" name="Picture 2" descr="https://static.tildacdn.com/tild3830-3336-4035-b464-353739616233/Screenshot_Epsilon_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8" y="1267186"/>
            <a:ext cx="4566541" cy="322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tildacdn.com/tild3836-3961-4639-b432-643135666462/Screenshot_Epsilon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81" y="1267186"/>
            <a:ext cx="6174680" cy="322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2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Примеры реализованных проектов</a:t>
            </a:r>
            <a:endParaRPr lang="ru-RU" b="1" dirty="0"/>
          </a:p>
        </p:txBody>
      </p:sp>
      <p:pic>
        <p:nvPicPr>
          <p:cNvPr id="1026" name="Picture 2" descr="Газовая турбина GE Fram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8" y="996907"/>
            <a:ext cx="5253057" cy="326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etalworking-expo.com/upload/iblock/c31/img_detail_17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8" y="4325272"/>
            <a:ext cx="3613137" cy="246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13930" y="996907"/>
            <a:ext cx="5708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/>
              <a:t>Импортозамещение</a:t>
            </a:r>
            <a:r>
              <a:rPr lang="ru-RU" sz="2800" dirty="0" smtClean="0"/>
              <a:t> в газовой отрасли – САУ ГТУ 32МВт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13930" y="2443315"/>
            <a:ext cx="5683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 (Основной текст)"/>
                <a:ea typeface="Calibri" panose="020F0502020204030204" pitchFamily="34" charset="0"/>
              </a:rPr>
              <a:t>Газотурбинная установка </a:t>
            </a:r>
            <a:r>
              <a:rPr lang="ru-RU" dirty="0" err="1">
                <a:latin typeface="Calibri (Основной текст)"/>
                <a:ea typeface="Calibri" panose="020F0502020204030204" pitchFamily="34" charset="0"/>
              </a:rPr>
              <a:t>General</a:t>
            </a:r>
            <a:r>
              <a:rPr lang="ru-RU" dirty="0">
                <a:latin typeface="Calibri (Основной текст)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Calibri (Основной текст)"/>
                <a:ea typeface="Calibri" panose="020F0502020204030204" pitchFamily="34" charset="0"/>
              </a:rPr>
              <a:t>Electric</a:t>
            </a:r>
            <a:r>
              <a:rPr lang="ru-RU" dirty="0">
                <a:latin typeface="Calibri (Основной текст)"/>
                <a:ea typeface="Calibri" panose="020F0502020204030204" pitchFamily="34" charset="0"/>
              </a:rPr>
              <a:t> MS5002E</a:t>
            </a:r>
            <a:endParaRPr lang="ru-RU" dirty="0">
              <a:latin typeface="Calibri (Основной текст)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13930" y="3641920"/>
            <a:ext cx="5641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 (Основной текст)"/>
                <a:ea typeface="Calibri" panose="020F0502020204030204" pitchFamily="34" charset="0"/>
              </a:rPr>
              <a:t>Локализация производства в России по лицензии </a:t>
            </a:r>
            <a:endParaRPr lang="ru-RU" dirty="0">
              <a:latin typeface="Calibri (Основной текст)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8373389" y="2889532"/>
            <a:ext cx="1589903" cy="6755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313930" y="5038071"/>
            <a:ext cx="519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 (Основной текст)"/>
                <a:ea typeface="Calibri" panose="020F0502020204030204" pitchFamily="34" charset="0"/>
              </a:rPr>
              <a:t>Замена </a:t>
            </a:r>
            <a:r>
              <a:rPr lang="ru-RU" dirty="0"/>
              <a:t>САУ ГТУ GE </a:t>
            </a:r>
            <a:r>
              <a:rPr lang="ru-RU" dirty="0" err="1"/>
              <a:t>Mark</a:t>
            </a:r>
            <a:r>
              <a:rPr lang="ru-RU" dirty="0"/>
              <a:t> </a:t>
            </a:r>
            <a:r>
              <a:rPr lang="ru-RU" dirty="0" smtClean="0"/>
              <a:t>V</a:t>
            </a:r>
            <a:r>
              <a:rPr lang="en-US" dirty="0" err="1" smtClean="0"/>
              <a:t>i</a:t>
            </a:r>
            <a:r>
              <a:rPr lang="ru-RU" dirty="0" smtClean="0"/>
              <a:t>e на САУ ГТУ </a:t>
            </a:r>
            <a:r>
              <a:rPr lang="ru-RU" dirty="0"/>
              <a:t>«КАСКАД»</a:t>
            </a:r>
            <a:endParaRPr lang="ru-RU" dirty="0">
              <a:latin typeface="Calibri (Основной текст)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8373389" y="4228099"/>
            <a:ext cx="1589903" cy="6755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975898" y="5787891"/>
            <a:ext cx="6979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 (Основной текст)"/>
                <a:ea typeface="Calibri" panose="020F0502020204030204" pitchFamily="34" charset="0"/>
              </a:rPr>
              <a:t>Локализация САУ проведена в 4 этапа согласно требованиям</a:t>
            </a:r>
            <a:endParaRPr lang="en-US" dirty="0" smtClean="0">
              <a:latin typeface="Calibri (Основной текст)"/>
              <a:ea typeface="Calibri" panose="020F0502020204030204" pitchFamily="34" charset="0"/>
            </a:endParaRPr>
          </a:p>
          <a:p>
            <a:r>
              <a:rPr lang="en-US" dirty="0" smtClean="0">
                <a:latin typeface="Calibri (Основной текст)"/>
                <a:ea typeface="Calibri" panose="020F0502020204030204" pitchFamily="34" charset="0"/>
              </a:rPr>
              <a:t>GE</a:t>
            </a:r>
            <a:r>
              <a:rPr lang="ru-RU" dirty="0" smtClean="0">
                <a:latin typeface="Calibri (Основной текст)"/>
                <a:ea typeface="Calibri" panose="020F0502020204030204" pitchFamily="34" charset="0"/>
              </a:rPr>
              <a:t>, все испытания прошли успешно на </a:t>
            </a:r>
            <a:r>
              <a:rPr lang="ru-RU" dirty="0">
                <a:latin typeface="Calibri (Основной текст)"/>
              </a:rPr>
              <a:t>КС-9 «</a:t>
            </a:r>
            <a:r>
              <a:rPr lang="ru-RU" dirty="0" err="1">
                <a:latin typeface="Calibri (Основной текст)"/>
              </a:rPr>
              <a:t>Малоперанская</a:t>
            </a:r>
            <a:r>
              <a:rPr lang="ru-RU" dirty="0">
                <a:latin typeface="Calibri (Основной текст)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23487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Примеры реализованных проектов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13930" y="996907"/>
            <a:ext cx="5708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Автоматизация различных объектов</a:t>
            </a:r>
          </a:p>
          <a:p>
            <a:r>
              <a:rPr lang="ru-RU" sz="2800" dirty="0"/>
              <a:t>и</a:t>
            </a:r>
            <a:r>
              <a:rPr lang="ru-RU" sz="2800" dirty="0" smtClean="0"/>
              <a:t> систем структуры ПАО </a:t>
            </a:r>
            <a:r>
              <a:rPr lang="ru-RU" sz="2800" dirty="0" err="1" smtClean="0"/>
              <a:t>Транснефть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313929" y="2775876"/>
            <a:ext cx="57088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Системы, в которых применяются контроллеры </a:t>
            </a:r>
            <a:r>
              <a:rPr lang="en-US" sz="1600" dirty="0" err="1" smtClean="0"/>
              <a:t>Regul</a:t>
            </a:r>
            <a:r>
              <a:rPr lang="ru-RU" sz="1600" dirty="0" smtClean="0"/>
              <a:t>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 smtClean="0"/>
              <a:t>Микропроцессорная система автоматизации нефтеперекачивающих станций и резервуарных парков (МПСА НПС+РП)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/>
              <a:t>Микропроцессорная система </a:t>
            </a:r>
            <a:r>
              <a:rPr lang="ru-RU" sz="1600" dirty="0" smtClean="0"/>
              <a:t>автоматизации пожаротушения (МПСА ПТ)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 smtClean="0"/>
              <a:t>Автоматизированная система мониторинга </a:t>
            </a:r>
            <a:r>
              <a:rPr lang="ru-RU" sz="1600" dirty="0" err="1" smtClean="0"/>
              <a:t>энергооборудования</a:t>
            </a:r>
            <a:r>
              <a:rPr lang="ru-RU" sz="1600" dirty="0"/>
              <a:t> </a:t>
            </a:r>
            <a:r>
              <a:rPr lang="ru-RU" sz="1600" dirty="0" smtClean="0"/>
              <a:t>(АСМЭ)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 smtClean="0"/>
              <a:t>Измерительно-вычислительный комплекс для системы измерений количества и показателей качества нефти (ИВК СОИ СИКН)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08" y="996907"/>
            <a:ext cx="5095039" cy="28659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56" y="3948380"/>
            <a:ext cx="1634141" cy="27720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110" y="3862866"/>
            <a:ext cx="2993506" cy="294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4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5448" y="1092975"/>
            <a:ext cx="265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География сертификации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404847" y="1092975"/>
            <a:ext cx="2872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Сертификация по отраслям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11244" y="4317825"/>
            <a:ext cx="24593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ПЛК сертифицированы</a:t>
            </a:r>
          </a:p>
          <a:p>
            <a:pPr algn="ctr"/>
            <a:r>
              <a:rPr lang="ru-RU" dirty="0"/>
              <a:t>н</a:t>
            </a:r>
            <a:r>
              <a:rPr lang="ru-RU" dirty="0" smtClean="0"/>
              <a:t>а применение: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dirty="0" smtClean="0"/>
              <a:t>Россия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dirty="0" smtClean="0"/>
              <a:t>Казахстан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dirty="0" smtClean="0"/>
              <a:t>Белоруссия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dirty="0" smtClean="0"/>
              <a:t>Узбекистан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dirty="0" smtClean="0"/>
              <a:t>Евросоюз</a:t>
            </a:r>
            <a:endParaRPr lang="ru-RU" dirty="0"/>
          </a:p>
        </p:txBody>
      </p:sp>
      <p:sp>
        <p:nvSpPr>
          <p:cNvPr id="16" name="Заголовок 5"/>
          <p:cNvSpPr>
            <a:spLocks noGrp="1"/>
          </p:cNvSpPr>
          <p:nvPr>
            <p:ph type="title"/>
          </p:nvPr>
        </p:nvSpPr>
        <p:spPr>
          <a:xfrm>
            <a:off x="595808" y="7308"/>
            <a:ext cx="8572533" cy="855632"/>
          </a:xfrm>
        </p:spPr>
        <p:txBody>
          <a:bodyPr/>
          <a:lstStyle/>
          <a:p>
            <a:r>
              <a:rPr lang="ru-RU" b="1" dirty="0" smtClean="0"/>
              <a:t>Сертификация</a:t>
            </a:r>
            <a:endParaRPr lang="ru-RU" b="1" dirty="0"/>
          </a:p>
        </p:txBody>
      </p:sp>
      <p:pic>
        <p:nvPicPr>
          <p:cNvPr id="4100" name="Picture 4" descr="http://world-time-zones.ru/img/evrazia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80" y="1692342"/>
            <a:ext cx="3683257" cy="22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avatars.mds.yandex.net/get-pdb/1533739/a5c315bb-eb86-40eb-960b-bd8fec81ced2/360x2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91" y="1692342"/>
            <a:ext cx="2212167" cy="165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culture.ru/storage/images/6fde3e0e8b8d907c8adfb4082c69fc6a/96401ce701a5b3baddd8dc8e03c81cd0.jpeg/c_fill,g_center,w_375,h_272/dc43bc2281aa3c85bec006426c593ba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676" y="1692342"/>
            <a:ext cx="2283141" cy="165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vestnik.od-ua.com/_/rsrc/1373711981738/all-numbers/5268/5268_47.jpg?width=3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506" y="3947747"/>
            <a:ext cx="2016297" cy="197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495773" y="3348380"/>
            <a:ext cx="2092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Системы пожарной</a:t>
            </a:r>
          </a:p>
          <a:p>
            <a:pPr algn="ctr"/>
            <a:r>
              <a:rPr lang="ru-RU" dirty="0" smtClean="0"/>
              <a:t>безопасности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187733" y="6153754"/>
            <a:ext cx="371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Свидетельство средства измерений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898166" y="6153754"/>
            <a:ext cx="1878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Морской регистр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645207" y="3348380"/>
            <a:ext cx="280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Атомная промышленность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304" y="3943653"/>
            <a:ext cx="3150670" cy="198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8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ergybase.ru/processed_images/source/1274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0" y="1423525"/>
            <a:ext cx="3221297" cy="21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ergybase.ru/processed_images/1170x/2264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22" y="3840564"/>
            <a:ext cx="3534975" cy="235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ergybase.ru/processed_images/source/1274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27" y="1562690"/>
            <a:ext cx="2238291" cy="191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elec.ru/_thumb/1200x900/i/d1/f0/d1f0a6a313ba4220a9baccf73eb18f5c8941656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30" y="4244603"/>
            <a:ext cx="2666056" cy="14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metalworking-expo.com/upload/iblock/329/img_detail_17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049" y="2387178"/>
            <a:ext cx="3021844" cy="141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9280" y="1092975"/>
            <a:ext cx="274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Отказоустойчивые АСУ ТП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548844" y="1088439"/>
            <a:ext cx="170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Локальные САУ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358960" y="1088439"/>
            <a:ext cx="143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Система ПАЗ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99280" y="3613499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R600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99280" y="5923595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R500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055027" y="3613499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R400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055027" y="5923595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R200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017819" y="3982831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R500S</a:t>
            </a:r>
            <a:endParaRPr lang="ru-RU" dirty="0"/>
          </a:p>
        </p:txBody>
      </p:sp>
      <p:sp>
        <p:nvSpPr>
          <p:cNvPr id="16" name="Заголовок 5"/>
          <p:cNvSpPr>
            <a:spLocks noGrp="1"/>
          </p:cNvSpPr>
          <p:nvPr>
            <p:ph type="title"/>
          </p:nvPr>
        </p:nvSpPr>
        <p:spPr>
          <a:xfrm>
            <a:off x="595808" y="7308"/>
            <a:ext cx="8572533" cy="855632"/>
          </a:xfrm>
        </p:spPr>
        <p:txBody>
          <a:bodyPr/>
          <a:lstStyle/>
          <a:p>
            <a:r>
              <a:rPr lang="ru-RU" b="1" dirty="0" smtClean="0"/>
              <a:t>Семейство контроллеров </a:t>
            </a:r>
            <a:r>
              <a:rPr lang="en-US" b="1" dirty="0" smtClean="0"/>
              <a:t>REGUL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196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7979" y="2381456"/>
            <a:ext cx="10515600" cy="257772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СПАСИБО ЗА ВНИМАНИЕ </a:t>
            </a:r>
            <a:r>
              <a:rPr lang="en-US" sz="2800" b="1" dirty="0">
                <a:solidFill>
                  <a:schemeClr val="bg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!</a:t>
            </a:r>
            <a:endParaRPr lang="en-US" sz="2800" b="1" dirty="0">
              <a:solidFill>
                <a:srgbClr val="0463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>
              <a:solidFill>
                <a:srgbClr val="04639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5857" y="5049793"/>
            <a:ext cx="3919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Якубов Никита, бренд</a:t>
            </a:r>
            <a:r>
              <a:rPr lang="en-US" sz="2000" dirty="0" smtClean="0">
                <a:solidFill>
                  <a:schemeClr val="bg1"/>
                </a:solidFill>
              </a:rPr>
              <a:t>-</a:t>
            </a:r>
            <a:r>
              <a:rPr lang="ru-RU" sz="2000" dirty="0" smtClean="0">
                <a:solidFill>
                  <a:schemeClr val="bg1"/>
                </a:solidFill>
              </a:rPr>
              <a:t>менеджер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hlinkClick r:id="rId2"/>
              </a:rPr>
              <a:t>yakubov.n@prosoft.ru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+7 (495) 234-06-36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4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5808" y="1289052"/>
            <a:ext cx="110936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100% отечественная разработка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Поддержка горячей замены и полного резервирования (ЦП, БП, модули ввода-вывода)</a:t>
            </a:r>
            <a:endParaRPr lang="en-US" sz="2800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Современная элементная база</a:t>
            </a:r>
            <a:endParaRPr lang="ru-RU" sz="2800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Локализованная среда разработки прикладного ПО ПЛК</a:t>
            </a:r>
            <a:endParaRPr lang="ru-RU" sz="2800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Русскоязычная документация</a:t>
            </a:r>
            <a:endParaRPr lang="ru-RU" sz="2800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Выделенный портал тех. поддержки, высокая скорость реакции</a:t>
            </a:r>
            <a:endParaRPr lang="ru-RU" sz="2800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Адаптация программно-технических решений под требования заказчика</a:t>
            </a:r>
            <a:endParaRPr lang="en-US" sz="2800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Ключевые преимущества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9090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Сводная таблица характеристик (часть 1)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291388"/>
              </p:ext>
            </p:extLst>
          </p:nvPr>
        </p:nvGraphicFramePr>
        <p:xfrm>
          <a:off x="595808" y="945318"/>
          <a:ext cx="11291390" cy="5429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203"/>
                <a:gridCol w="2603157"/>
                <a:gridCol w="2710248"/>
                <a:gridCol w="2067698"/>
                <a:gridCol w="1804084"/>
              </a:tblGrid>
              <a:tr h="32491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Характеристика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R600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R500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R400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R200</a:t>
                      </a:r>
                      <a:endParaRPr lang="ru-RU" sz="2000" dirty="0"/>
                    </a:p>
                  </a:txBody>
                  <a:tcPr/>
                </a:tc>
              </a:tr>
              <a:tr h="37490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Конструктив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Евромеханика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19”, 6U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Наборные модули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Touch-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панель 7”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Наборные модули</a:t>
                      </a:r>
                      <a:endParaRPr lang="ru-RU" sz="1400" b="0" dirty="0"/>
                    </a:p>
                  </a:txBody>
                  <a:tcPr/>
                </a:tc>
              </a:tr>
              <a:tr h="37490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ЦПУ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ГГц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1,46 ГГц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1,46 ГГц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ГГц</a:t>
                      </a:r>
                      <a:endParaRPr lang="ru-RU" sz="1400" dirty="0"/>
                    </a:p>
                  </a:txBody>
                  <a:tcPr/>
                </a:tc>
              </a:tr>
              <a:tr h="37490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ОЗУ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Gb RAM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Gb RAM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Gb RAM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512 Mb RAM</a:t>
                      </a:r>
                      <a:endParaRPr lang="ru-RU" sz="1400" b="0" dirty="0"/>
                    </a:p>
                  </a:txBody>
                  <a:tcPr/>
                </a:tc>
              </a:tr>
              <a:tr h="37490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ПЗУ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Gb SSD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Gb SSD (max 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 Gb)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Gb SSD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Gb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NANDflash</a:t>
                      </a:r>
                      <a:endParaRPr lang="ru-RU" sz="1400" b="0" dirty="0"/>
                    </a:p>
                  </a:txBody>
                  <a:tcPr/>
                </a:tc>
              </a:tr>
              <a:tr h="42489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Горячее резервирование ЦПУ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Да (при полном резервировании)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2489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Горячая замена модулей </a:t>
                      </a:r>
                      <a:r>
                        <a:rPr lang="en-US" sz="1400" dirty="0" smtClean="0"/>
                        <a:t>I/O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Нет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489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Диапазон рабочих температур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-40…+60 </a:t>
                      </a:r>
                      <a:r>
                        <a:rPr lang="en-US" sz="14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-40</a:t>
                      </a:r>
                      <a:r>
                        <a:rPr lang="ru-RU" sz="14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…+60 </a:t>
                      </a:r>
                      <a:r>
                        <a:rPr lang="en-US" sz="1400" b="1" kern="1200" baseline="30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4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-20…+40 </a:t>
                      </a:r>
                      <a:r>
                        <a:rPr lang="en-US" sz="14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-40…+60 </a:t>
                      </a:r>
                      <a:r>
                        <a:rPr lang="en-US" sz="14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endParaRPr lang="ru-RU" sz="1400" b="0" dirty="0"/>
                    </a:p>
                  </a:txBody>
                  <a:tcPr/>
                </a:tc>
              </a:tr>
              <a:tr h="42489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Цикл шины ПЛК</a:t>
                      </a:r>
                      <a:endParaRPr lang="ru-RU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ru-RU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мс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42489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Время переключения с основного ЦП на резерв</a:t>
                      </a:r>
                      <a:endParaRPr lang="ru-RU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 более 5 </a:t>
                      </a:r>
                      <a:r>
                        <a:rPr lang="ru-RU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мс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</a:tr>
              <a:tr h="42489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Точность синхронизации времени</a:t>
                      </a:r>
                      <a:endParaRPr lang="ru-RU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 </a:t>
                      </a:r>
                      <a:r>
                        <a:rPr lang="ru-RU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мкс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42489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MTBF, </a:t>
                      </a:r>
                      <a:r>
                        <a:rPr lang="ru-RU" sz="1400" dirty="0" smtClean="0"/>
                        <a:t>интенсивность отказов</a:t>
                      </a:r>
                      <a:endParaRPr lang="ru-RU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200 000 часов, 1 х 10</a:t>
                      </a:r>
                      <a:r>
                        <a:rPr lang="en-US" sz="14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308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Сводная таблица характеристик (часть 2)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027626"/>
              </p:ext>
            </p:extLst>
          </p:nvPr>
        </p:nvGraphicFramePr>
        <p:xfrm>
          <a:off x="595808" y="945318"/>
          <a:ext cx="11291390" cy="5554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203"/>
                <a:gridCol w="2553730"/>
                <a:gridCol w="2570205"/>
                <a:gridCol w="2117124"/>
                <a:gridCol w="1944128"/>
              </a:tblGrid>
              <a:tr h="32491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Характеристика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R600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R500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R400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R200</a:t>
                      </a:r>
                      <a:endParaRPr lang="ru-RU" sz="2000" dirty="0"/>
                    </a:p>
                  </a:txBody>
                  <a:tcPr/>
                </a:tc>
              </a:tr>
              <a:tr h="37490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Сетевое подключение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2xEthernet + 2 SFP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Ethernet;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2xEthernet +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SFP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Ethernet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Ethernet;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Ethernet +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SFP</a:t>
                      </a:r>
                      <a:endParaRPr lang="ru-RU" sz="1400" b="0" dirty="0"/>
                    </a:p>
                  </a:txBody>
                  <a:tcPr/>
                </a:tc>
              </a:tr>
              <a:tr h="37490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Скорости передачи данных по сети</a:t>
                      </a:r>
                      <a:endParaRPr lang="ru-RU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/ 100 / 1000 TX;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/ 100 / 1000 FX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/ 100 TX;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/ 100 FX</a:t>
                      </a:r>
                      <a:endParaRPr lang="ru-RU" sz="1400" dirty="0"/>
                    </a:p>
                  </a:txBody>
                  <a:tcPr/>
                </a:tc>
              </a:tr>
              <a:tr h="37490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Последовательные порты</a:t>
                      </a:r>
                      <a:endParaRPr lang="ru-RU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RS-232, RS-485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RS-485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RS-232, RS-485</a:t>
                      </a:r>
                      <a:endParaRPr lang="ru-RU" sz="1400" dirty="0"/>
                    </a:p>
                  </a:txBody>
                  <a:tcPr/>
                </a:tc>
              </a:tr>
              <a:tr h="37490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Протоколы передачи</a:t>
                      </a:r>
                      <a:endParaRPr lang="ru-RU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Modbus TCP/RTU, IEC-61870-5-101/104, OPC DA 2.0, OPC UA, TCP/IP,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FTP, UDP, SSH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42489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Поддержка </a:t>
                      </a:r>
                      <a:r>
                        <a:rPr lang="en-US" sz="1400" dirty="0" smtClean="0"/>
                        <a:t>web</a:t>
                      </a:r>
                      <a:r>
                        <a:rPr lang="ru-RU" sz="1400" dirty="0" smtClean="0"/>
                        <a:t>-визуализации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Да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2489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Подключение</a:t>
                      </a:r>
                      <a:r>
                        <a:rPr lang="ru-RU" sz="1400" baseline="0" dirty="0" smtClean="0"/>
                        <a:t> монитора / </a:t>
                      </a:r>
                      <a:r>
                        <a:rPr lang="ru-RU" sz="1400" baseline="0" dirty="0" err="1" smtClean="0"/>
                        <a:t>флеш</a:t>
                      </a:r>
                      <a:r>
                        <a:rPr lang="ru-RU" sz="1400" baseline="0" dirty="0" smtClean="0"/>
                        <a:t>-карты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VGA + 2 USB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DVI + 2 USB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USB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SD-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карта</a:t>
                      </a:r>
                      <a:endParaRPr lang="ru-RU" sz="1400" b="0" dirty="0"/>
                    </a:p>
                  </a:txBody>
                  <a:tcPr/>
                </a:tc>
              </a:tr>
              <a:tr h="42489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Синхронизация времени</a:t>
                      </a:r>
                      <a:endParaRPr lang="ru-RU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GPS / ГЛОНАСС (с возможностью передачи меток времени по NTP)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42489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Модули расширения СОМ-портов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х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RS-485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х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RS-485;</a:t>
                      </a:r>
                    </a:p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х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Ethernet;</a:t>
                      </a:r>
                    </a:p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6x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EtherCAT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х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RS-485</a:t>
                      </a:r>
                      <a:endParaRPr lang="ru-RU" sz="1400" b="0" dirty="0"/>
                    </a:p>
                  </a:txBody>
                  <a:tcPr/>
                </a:tc>
              </a:tr>
              <a:tr h="42489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Обновление программ по сети </a:t>
                      </a:r>
                      <a:r>
                        <a:rPr lang="en-US" sz="1400" dirty="0" smtClean="0"/>
                        <a:t>Ethernet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Да</a:t>
                      </a:r>
                    </a:p>
                  </a:txBody>
                  <a:tcPr/>
                </a:tc>
              </a:tr>
              <a:tr h="424893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Межповерочный</a:t>
                      </a:r>
                      <a:r>
                        <a:rPr lang="ru-RU" sz="1400" dirty="0" smtClean="0"/>
                        <a:t> интервал, погрешность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лет ± 0,1 % / ± 0,025 %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344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Внутренняя шина </a:t>
            </a:r>
            <a:r>
              <a:rPr lang="en-US" b="1" dirty="0" err="1" smtClean="0"/>
              <a:t>EtherCAT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03629" y="1081029"/>
            <a:ext cx="3638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,Bold"/>
              </a:rPr>
              <a:t>Единая внутренняя шина ПЛК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86" y="2076715"/>
            <a:ext cx="6194777" cy="25987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30529" y="2361651"/>
            <a:ext cx="3707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Дублированная </a:t>
            </a:r>
            <a:r>
              <a:rPr lang="ru-RU" dirty="0" smtClean="0">
                <a:latin typeface="Arial" panose="020B0604020202020204" pitchFamily="34" charset="0"/>
              </a:rPr>
              <a:t>шина </a:t>
            </a:r>
            <a:r>
              <a:rPr lang="en-US" dirty="0" err="1" smtClean="0">
                <a:latin typeface="Arial" panose="020B0604020202020204" pitchFamily="34" charset="0"/>
              </a:rPr>
              <a:t>RegulBUS</a:t>
            </a:r>
            <a:r>
              <a:rPr lang="ru-RU" dirty="0" smtClean="0">
                <a:latin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</a:rPr>
              <a:t>на </a:t>
            </a:r>
            <a:r>
              <a:rPr lang="ru-RU" dirty="0" smtClean="0">
                <a:latin typeface="Arial" panose="020B0604020202020204" pitchFamily="34" charset="0"/>
              </a:rPr>
              <a:t>основе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</a:rPr>
              <a:t>технологии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822" y="2945043"/>
            <a:ext cx="3097276" cy="1143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4686" y="4965910"/>
            <a:ext cx="4849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Время цикла обмена промышленных сетей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430529" y="4999333"/>
            <a:ext cx="38223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</a:rPr>
              <a:t>Типовое </a:t>
            </a:r>
            <a:r>
              <a:rPr lang="ru-RU" dirty="0">
                <a:latin typeface="Arial" panose="020B0604020202020204" pitchFamily="34" charset="0"/>
              </a:rPr>
              <a:t>время цикла обмена </a:t>
            </a:r>
            <a:r>
              <a:rPr lang="ru-RU" b="1" dirty="0">
                <a:latin typeface="Arial,Bold"/>
              </a:rPr>
              <a:t>от </a:t>
            </a:r>
            <a:r>
              <a:rPr lang="ru-RU" b="1" dirty="0">
                <a:latin typeface="Helvetica-Bold"/>
              </a:rPr>
              <a:t>50 </a:t>
            </a:r>
            <a:r>
              <a:rPr lang="ru-RU" b="1" dirty="0">
                <a:latin typeface="Arial,Bold"/>
              </a:rPr>
              <a:t>до </a:t>
            </a:r>
            <a:r>
              <a:rPr lang="ru-RU" b="1" dirty="0">
                <a:latin typeface="Helvetica-Bold"/>
              </a:rPr>
              <a:t>300 </a:t>
            </a:r>
            <a:r>
              <a:rPr lang="ru-RU" b="1" dirty="0" err="1">
                <a:latin typeface="Arial,Bold"/>
              </a:rPr>
              <a:t>мкс</a:t>
            </a:r>
            <a:endParaRPr lang="ru-RU" b="1" dirty="0">
              <a:latin typeface="Arial,Bold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</a:rPr>
              <a:t>Жесткое </a:t>
            </a:r>
            <a:r>
              <a:rPr lang="ru-RU" dirty="0">
                <a:latin typeface="Arial" panose="020B0604020202020204" pitchFamily="34" charset="0"/>
              </a:rPr>
              <a:t>реальное время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</a:rPr>
              <a:t>Точность </a:t>
            </a:r>
            <a:r>
              <a:rPr lang="ru-RU" dirty="0">
                <a:latin typeface="Arial" panose="020B0604020202020204" pitchFamily="34" charset="0"/>
              </a:rPr>
              <a:t>синхронизации времени </a:t>
            </a:r>
            <a:r>
              <a:rPr lang="ru-RU" dirty="0">
                <a:latin typeface="Helvetica" panose="020B0604020202020204" pitchFamily="34" charset="0"/>
              </a:rPr>
              <a:t>– </a:t>
            </a:r>
            <a:r>
              <a:rPr lang="ru-RU" b="1" dirty="0">
                <a:latin typeface="Arial,Bold"/>
              </a:rPr>
              <a:t>не более </a:t>
            </a:r>
            <a:r>
              <a:rPr lang="ru-RU" b="1" dirty="0">
                <a:latin typeface="Helvetica-Bold"/>
              </a:rPr>
              <a:t>100 </a:t>
            </a:r>
            <a:r>
              <a:rPr lang="ru-RU" b="1" dirty="0" err="1">
                <a:latin typeface="Arial,Bold"/>
              </a:rPr>
              <a:t>нс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62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Конфигурация контроллера </a:t>
            </a:r>
            <a:r>
              <a:rPr lang="en-US" b="1" dirty="0" smtClean="0"/>
              <a:t>R600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08" y="1005016"/>
            <a:ext cx="6525342" cy="5680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22885" y="2414338"/>
            <a:ext cx="39113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/>
              <a:t>п</a:t>
            </a:r>
            <a:r>
              <a:rPr lang="ru-RU" dirty="0" smtClean="0"/>
              <a:t>одключение до 255 </a:t>
            </a:r>
            <a:r>
              <a:rPr lang="ru-RU" dirty="0" err="1" smtClean="0"/>
              <a:t>крейтов</a:t>
            </a:r>
            <a:r>
              <a:rPr lang="ru-RU" dirty="0" smtClean="0"/>
              <a:t> расширения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/>
              <a:t>д</a:t>
            </a:r>
            <a:r>
              <a:rPr lang="ru-RU" dirty="0" smtClean="0"/>
              <a:t>о 12 модулей ввода/вывода в одном </a:t>
            </a:r>
            <a:r>
              <a:rPr lang="ru-RU" dirty="0" err="1" smtClean="0"/>
              <a:t>крейте</a:t>
            </a:r>
            <a:r>
              <a:rPr lang="ru-RU" dirty="0" smtClean="0"/>
              <a:t> расширения (одноканальный вариант)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/>
              <a:t>к</a:t>
            </a:r>
            <a:r>
              <a:rPr lang="ru-RU" dirty="0" smtClean="0"/>
              <a:t>ольцевая структура сети внутри каждого </a:t>
            </a:r>
            <a:r>
              <a:rPr lang="ru-RU" dirty="0" err="1" smtClean="0"/>
              <a:t>крейта</a:t>
            </a:r>
            <a:r>
              <a:rPr lang="ru-RU" dirty="0" smtClean="0"/>
              <a:t> и между ними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/>
              <a:t>п</a:t>
            </a:r>
            <a:r>
              <a:rPr lang="ru-RU" dirty="0" smtClean="0"/>
              <a:t>оддержка модулями ввода/вывода резервированной внутренней сети</a:t>
            </a:r>
          </a:p>
        </p:txBody>
      </p:sp>
    </p:spTree>
    <p:extLst>
      <p:ext uri="{BB962C8B-B14F-4D97-AF65-F5344CB8AC3E}">
        <p14:creationId xmlns:p14="http://schemas.microsoft.com/office/powerpoint/2010/main" val="230470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Типы модулей </a:t>
            </a:r>
            <a:r>
              <a:rPr lang="en-US" b="1" dirty="0" smtClean="0"/>
              <a:t>REGUL</a:t>
            </a:r>
            <a:r>
              <a:rPr lang="ru-RU" b="1" dirty="0" smtClean="0"/>
              <a:t> </a:t>
            </a:r>
            <a:r>
              <a:rPr lang="en-US" b="1" dirty="0" smtClean="0"/>
              <a:t>R600</a:t>
            </a:r>
            <a:endParaRPr lang="ru-RU" b="1" dirty="0"/>
          </a:p>
        </p:txBody>
      </p:sp>
      <p:pic>
        <p:nvPicPr>
          <p:cNvPr id="5" name="Рисунок 4" descr="C:\Users\baranov-r\Documents\work\Regul R600\СИСТЕМНОЕ РУКОВОДСТВО\Усл-е обоз-е модулей.em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8" y="1264044"/>
            <a:ext cx="5494655" cy="44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7543140" y="1887147"/>
            <a:ext cx="2952328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b="1" dirty="0" smtClean="0">
                <a:latin typeface="Calibri (Основной текст)"/>
              </a:rPr>
              <a:t>Делятся на</a:t>
            </a:r>
            <a:r>
              <a:rPr lang="en-US" b="1" dirty="0" smtClean="0">
                <a:latin typeface="Calibri (Основной текст)"/>
              </a:rPr>
              <a:t> </a:t>
            </a:r>
            <a:r>
              <a:rPr lang="ru-RU" b="1" dirty="0" smtClean="0">
                <a:latin typeface="Calibri (Основной текст)"/>
              </a:rPr>
              <a:t>Подгруппы: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 (Основной текст)"/>
                <a:cs typeface="Arial" panose="020B0604020202020204" pitchFamily="34" charset="0"/>
              </a:rPr>
              <a:t>модули</a:t>
            </a:r>
            <a:r>
              <a:rPr lang="ru-RU" dirty="0" smtClean="0">
                <a:latin typeface="Calibri (Основной текст)"/>
              </a:rPr>
              <a:t> </a:t>
            </a:r>
            <a:r>
              <a:rPr lang="ru-RU" dirty="0">
                <a:latin typeface="Calibri (Основной текст)"/>
              </a:rPr>
              <a:t>шасси;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 (Основной текст)"/>
              </a:rPr>
              <a:t>модули </a:t>
            </a:r>
            <a:r>
              <a:rPr lang="ru-RU" dirty="0">
                <a:latin typeface="Calibri (Основной текст)"/>
              </a:rPr>
              <a:t>источника </a:t>
            </a:r>
            <a:r>
              <a:rPr lang="ru-RU" dirty="0" smtClean="0">
                <a:latin typeface="Calibri (Основной текст)"/>
              </a:rPr>
              <a:t/>
            </a:r>
            <a:br>
              <a:rPr lang="ru-RU" dirty="0" smtClean="0">
                <a:latin typeface="Calibri (Основной текст)"/>
              </a:rPr>
            </a:br>
            <a:r>
              <a:rPr lang="ru-RU" dirty="0" smtClean="0">
                <a:latin typeface="Calibri (Основной текст)"/>
              </a:rPr>
              <a:t>питания </a:t>
            </a:r>
            <a:r>
              <a:rPr lang="ru-RU" dirty="0">
                <a:latin typeface="Calibri (Основной текст)"/>
              </a:rPr>
              <a:t>(МИП);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 (Основной текст)"/>
              </a:rPr>
              <a:t>модули </a:t>
            </a:r>
            <a:r>
              <a:rPr lang="ru-RU" dirty="0">
                <a:latin typeface="Calibri (Основной текст)"/>
              </a:rPr>
              <a:t>центрального </a:t>
            </a:r>
            <a:r>
              <a:rPr lang="ru-RU" dirty="0" smtClean="0">
                <a:latin typeface="Calibri (Основной текст)"/>
              </a:rPr>
              <a:t/>
            </a:r>
            <a:br>
              <a:rPr lang="ru-RU" dirty="0" smtClean="0">
                <a:latin typeface="Calibri (Основной текст)"/>
              </a:rPr>
            </a:br>
            <a:r>
              <a:rPr lang="ru-RU" dirty="0" smtClean="0">
                <a:latin typeface="Calibri (Основной текст)"/>
              </a:rPr>
              <a:t>процессора </a:t>
            </a:r>
            <a:r>
              <a:rPr lang="ru-RU" dirty="0">
                <a:latin typeface="Calibri (Основной текст)"/>
              </a:rPr>
              <a:t>(МЦП);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 (Основной текст)"/>
              </a:rPr>
              <a:t>модули </a:t>
            </a:r>
            <a:r>
              <a:rPr lang="ru-RU" dirty="0">
                <a:latin typeface="Calibri (Основной текст)"/>
              </a:rPr>
              <a:t>коммуникационного </a:t>
            </a:r>
            <a:r>
              <a:rPr lang="ru-RU" dirty="0" smtClean="0">
                <a:latin typeface="Calibri (Основной текст)"/>
              </a:rPr>
              <a:t/>
            </a:r>
            <a:br>
              <a:rPr lang="ru-RU" dirty="0" smtClean="0">
                <a:latin typeface="Calibri (Основной текст)"/>
              </a:rPr>
            </a:br>
            <a:r>
              <a:rPr lang="ru-RU" dirty="0" smtClean="0">
                <a:latin typeface="Calibri (Основной текст)"/>
              </a:rPr>
              <a:t>процессора</a:t>
            </a:r>
            <a:r>
              <a:rPr lang="ru-RU" dirty="0">
                <a:latin typeface="Calibri (Основной текст)"/>
              </a:rPr>
              <a:t>;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 (Основной текст)"/>
              </a:rPr>
              <a:t>модули </a:t>
            </a:r>
            <a:r>
              <a:rPr lang="ru-RU" dirty="0">
                <a:latin typeface="Calibri (Основной текст)"/>
              </a:rPr>
              <a:t>ввода/вывода.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84320" y="5891132"/>
            <a:ext cx="5269969" cy="369332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Calibri (Основной текст)"/>
                <a:cs typeface="Arial" panose="020B0604020202020204" pitchFamily="34" charset="0"/>
              </a:rPr>
              <a:t>Модуль аналогового ввода</a:t>
            </a:r>
            <a:r>
              <a:rPr lang="en-US" b="1" dirty="0" smtClean="0">
                <a:latin typeface="Calibri (Основной текст)"/>
                <a:cs typeface="Arial" panose="020B0604020202020204" pitchFamily="34" charset="0"/>
              </a:rPr>
              <a:t>:  </a:t>
            </a:r>
            <a:r>
              <a:rPr lang="ru-RU" b="1" dirty="0" smtClean="0">
                <a:latin typeface="Calibri (Основной текст)"/>
                <a:cs typeface="Arial" panose="020B0604020202020204" pitchFamily="34" charset="0"/>
              </a:rPr>
              <a:t> R600 </a:t>
            </a:r>
            <a:r>
              <a:rPr lang="ru-RU" b="1" dirty="0" smtClean="0">
                <a:solidFill>
                  <a:srgbClr val="FF0000"/>
                </a:solidFill>
                <a:latin typeface="Calibri (Основной текст)"/>
                <a:cs typeface="Arial" panose="020B0604020202020204" pitchFamily="34" charset="0"/>
              </a:rPr>
              <a:t>AI</a:t>
            </a:r>
            <a:r>
              <a:rPr lang="ru-RU" b="1" dirty="0" smtClean="0">
                <a:latin typeface="Calibri (Основной текст)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(Основной текст)"/>
                <a:cs typeface="Arial" panose="020B0604020202020204" pitchFamily="34" charset="0"/>
              </a:rPr>
              <a:t>08</a:t>
            </a:r>
            <a:r>
              <a:rPr lang="ru-RU" b="1" dirty="0" smtClean="0">
                <a:latin typeface="Calibri (Основной текст)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Calibri (Основной текст)"/>
                <a:cs typeface="Arial" panose="020B0604020202020204" pitchFamily="34" charset="0"/>
              </a:rPr>
              <a:t>04</a:t>
            </a:r>
            <a:r>
              <a:rPr lang="ru-RU" b="1" dirty="0" smtClean="0">
                <a:latin typeface="Calibri (Основной текст)"/>
                <a:cs typeface="Arial" panose="020B0604020202020204" pitchFamily="34" charset="0"/>
              </a:rPr>
              <a:t>1.</a:t>
            </a:r>
            <a:endParaRPr lang="ru-RU" b="1" dirty="0">
              <a:latin typeface="Calibri (Основной текст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42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39829</TotalTime>
  <Words>1043</Words>
  <Application>Microsoft Office PowerPoint</Application>
  <PresentationFormat>Широкоэкранный</PresentationFormat>
  <Paragraphs>262</Paragraphs>
  <Slides>30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42" baseType="lpstr">
      <vt:lpstr>Arial</vt:lpstr>
      <vt:lpstr>Arial,Bold</vt:lpstr>
      <vt:lpstr>Calibri</vt:lpstr>
      <vt:lpstr>Calibri (Основной текст)</vt:lpstr>
      <vt:lpstr>Helvetica</vt:lpstr>
      <vt:lpstr>Helvetica-Bold</vt:lpstr>
      <vt:lpstr>Segoe UI</vt:lpstr>
      <vt:lpstr>Segoe UI Light</vt:lpstr>
      <vt:lpstr>Segoe UI Semibold</vt:lpstr>
      <vt:lpstr>Wingdings</vt:lpstr>
      <vt:lpstr>Специальное оформление</vt:lpstr>
      <vt:lpstr>Тема Office</vt:lpstr>
      <vt:lpstr>Презентация PowerPoint</vt:lpstr>
      <vt:lpstr>Презентация PowerPoint</vt:lpstr>
      <vt:lpstr>Семейство контроллеров REGUL</vt:lpstr>
      <vt:lpstr>Ключевые преимущества</vt:lpstr>
      <vt:lpstr>Сводная таблица характеристик (часть 1)</vt:lpstr>
      <vt:lpstr>Сводная таблица характеристик (часть 2)</vt:lpstr>
      <vt:lpstr>Внутренняя шина EtherCAT</vt:lpstr>
      <vt:lpstr>Конфигурация контроллера R600</vt:lpstr>
      <vt:lpstr>Типы модулей REGUL R600</vt:lpstr>
      <vt:lpstr>Правила установки модулей в крейт</vt:lpstr>
      <vt:lpstr>Схемы соединения крейтов</vt:lpstr>
      <vt:lpstr>Резервирование ЦПУ</vt:lpstr>
      <vt:lpstr>Схемы соединения с резервированием</vt:lpstr>
      <vt:lpstr>Конфигурация контроллера R500</vt:lpstr>
      <vt:lpstr>Типы модулей REGUL R500</vt:lpstr>
      <vt:lpstr>Размещение модулей в крейте R500</vt:lpstr>
      <vt:lpstr>Установочные габариты R500</vt:lpstr>
      <vt:lpstr>Схемы соединения кольцо и звезда</vt:lpstr>
      <vt:lpstr>Смешанная схемы соединения</vt:lpstr>
      <vt:lpstr>Резервирование модулей контроллера R500</vt:lpstr>
      <vt:lpstr>Схемы соединения с резервированием</vt:lpstr>
      <vt:lpstr>Схемы соединения с резервированием</vt:lpstr>
      <vt:lpstr>Схемы соединения с резервированием</vt:lpstr>
      <vt:lpstr>Контроллеры R400 и R200</vt:lpstr>
      <vt:lpstr>Варианты сочетания линеек RX00</vt:lpstr>
      <vt:lpstr>Среда разработки ПО Epsilon LD</vt:lpstr>
      <vt:lpstr>Примеры реализованных проектов</vt:lpstr>
      <vt:lpstr>Примеры реализованных проектов</vt:lpstr>
      <vt:lpstr>Сертификация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Shklyaev Evgeniy</dc:creator>
  <cp:lastModifiedBy>Yakubov Nikita</cp:lastModifiedBy>
  <cp:revision>1067</cp:revision>
  <cp:lastPrinted>2015-06-03T10:55:47Z</cp:lastPrinted>
  <dcterms:created xsi:type="dcterms:W3CDTF">2014-05-20T09:29:34Z</dcterms:created>
  <dcterms:modified xsi:type="dcterms:W3CDTF">2020-09-25T10:16:51Z</dcterms:modified>
</cp:coreProperties>
</file>