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58" r:id="rId3"/>
    <p:sldMasterId id="2147483656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8" r:id="rId6"/>
    <p:sldId id="259" r:id="rId7"/>
    <p:sldId id="290" r:id="rId8"/>
    <p:sldId id="260" r:id="rId9"/>
    <p:sldId id="261" r:id="rId10"/>
    <p:sldId id="266" r:id="rId11"/>
    <p:sldId id="264" r:id="rId12"/>
    <p:sldId id="289" r:id="rId13"/>
    <p:sldId id="267" r:id="rId14"/>
    <p:sldId id="269" r:id="rId15"/>
    <p:sldId id="272" r:id="rId16"/>
    <p:sldId id="277" r:id="rId17"/>
    <p:sldId id="291" r:id="rId18"/>
    <p:sldId id="276" r:id="rId19"/>
    <p:sldId id="274" r:id="rId20"/>
    <p:sldId id="288" r:id="rId21"/>
    <p:sldId id="279" r:id="rId22"/>
    <p:sldId id="280" r:id="rId23"/>
    <p:sldId id="278" r:id="rId24"/>
    <p:sldId id="281" r:id="rId25"/>
    <p:sldId id="282" r:id="rId26"/>
    <p:sldId id="284" r:id="rId27"/>
    <p:sldId id="286" r:id="rId28"/>
  </p:sldIdLst>
  <p:sldSz cx="9144000" cy="5143500" type="screen16x9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2"/>
    <a:srgbClr val="A1DAF8"/>
    <a:srgbClr val="009CE2"/>
    <a:srgbClr val="009EE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278" autoAdjust="0"/>
    <p:restoredTop sz="96370" autoAdjust="0"/>
  </p:normalViewPr>
  <p:slideViewPr>
    <p:cSldViewPr snapToGrid="0" snapToObjects="1">
      <p:cViewPr varScale="1">
        <p:scale>
          <a:sx n="150" d="100"/>
          <a:sy n="150" d="100"/>
        </p:scale>
        <p:origin x="116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57F99-7B15-4241-AF2F-E247700D216C}" type="datetimeFigureOut">
              <a:rPr lang="it-IT" smtClean="0"/>
              <a:pPr/>
              <a:t>08/09/2020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0AED-72C8-DA4C-A0AA-C472D4AB7C6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923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BFB-992A-D74C-BBBD-CD4EFE0D787E}" type="datetimeFigureOut">
              <a:rPr lang="it-IT" smtClean="0"/>
              <a:pPr/>
              <a:t>08/09/2020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1CF76-341E-3749-8C4F-BEE25C93430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331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C5E6FC1F-B3E6-457E-94CF-B983FFF68B2A}"/>
              </a:ext>
            </a:extLst>
          </p:cNvPr>
          <p:cNvSpPr/>
          <p:nvPr userDrawn="1"/>
        </p:nvSpPr>
        <p:spPr>
          <a:xfrm>
            <a:off x="-69368" y="327025"/>
            <a:ext cx="1647343" cy="833438"/>
          </a:xfrm>
          <a:prstGeom prst="rect">
            <a:avLst/>
          </a:prstGeom>
          <a:solidFill>
            <a:srgbClr val="009E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97F7060-4240-4AF9-9A51-E541BEFA01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594" y="178525"/>
            <a:ext cx="6740956" cy="446186"/>
          </a:xfrm>
          <a:prstGeom prst="rect">
            <a:avLst/>
          </a:prstGeom>
        </p:spPr>
        <p:txBody>
          <a:bodyPr/>
          <a:lstStyle>
            <a:lvl1pPr algn="l">
              <a:defRPr sz="2800" b="0" i="0" baseline="0">
                <a:solidFill>
                  <a:srgbClr val="009EE1"/>
                </a:solidFill>
                <a:latin typeface="Proxima Nova Lt" panose="02000506030000020004" pitchFamily="50" charset="0"/>
                <a:cs typeface="Proxima Nova Lt" panose="02000506030000020004" pitchFamily="50" charset="0"/>
              </a:defRPr>
            </a:lvl1pPr>
          </a:lstStyle>
          <a:p>
            <a:r>
              <a:rPr lang="it-IT" dirty="0"/>
              <a:t>Title 1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2DDCBCF-D9D9-42F7-8B84-6BB51C14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4" y="1209675"/>
            <a:ext cx="6740956" cy="325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144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716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8288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F2A31AF-DA9A-424B-A575-C96C0E111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69368" y="327025"/>
            <a:ext cx="1647343" cy="833438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2000" b="0" i="0" baseline="0">
                <a:solidFill>
                  <a:schemeClr val="bg1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CEAC4AC2-08C9-4F1B-A3E5-221D18874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7594" y="679681"/>
            <a:ext cx="6740956" cy="46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Proxima Nova Rg" panose="02000506030000020004" pitchFamily="50" charset="0"/>
              </a:defRPr>
            </a:lvl1pPr>
          </a:lstStyle>
          <a:p>
            <a:pPr lvl="0"/>
            <a:r>
              <a:rPr lang="it-IT" dirty="0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395802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977594" y="1200150"/>
            <a:ext cx="3060935" cy="324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144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716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8288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contenuto 2"/>
          <p:cNvSpPr>
            <a:spLocks noGrp="1"/>
          </p:cNvSpPr>
          <p:nvPr>
            <p:ph idx="14"/>
          </p:nvPr>
        </p:nvSpPr>
        <p:spPr>
          <a:xfrm>
            <a:off x="5342327" y="1200150"/>
            <a:ext cx="3344473" cy="324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36AAD76-873B-475E-8177-C5B1D2CFD0BC}"/>
              </a:ext>
            </a:extLst>
          </p:cNvPr>
          <p:cNvSpPr/>
          <p:nvPr userDrawn="1"/>
        </p:nvSpPr>
        <p:spPr>
          <a:xfrm>
            <a:off x="-69368" y="327025"/>
            <a:ext cx="1647343" cy="833438"/>
          </a:xfrm>
          <a:prstGeom prst="rect">
            <a:avLst/>
          </a:prstGeom>
          <a:solidFill>
            <a:srgbClr val="009E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B189142-DB5D-41BC-BE35-29292A7AE0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594" y="178525"/>
            <a:ext cx="6740956" cy="446186"/>
          </a:xfrm>
          <a:prstGeom prst="rect">
            <a:avLst/>
          </a:prstGeom>
        </p:spPr>
        <p:txBody>
          <a:bodyPr/>
          <a:lstStyle>
            <a:lvl1pPr algn="l">
              <a:defRPr sz="2800" b="0" i="0" baseline="0">
                <a:solidFill>
                  <a:srgbClr val="009EE1"/>
                </a:solidFill>
                <a:latin typeface="Proxima Nova Lt" panose="02000506030000020004" pitchFamily="50" charset="0"/>
                <a:cs typeface="Proxima Nova Lt" panose="02000506030000020004" pitchFamily="50" charset="0"/>
              </a:defRPr>
            </a:lvl1pPr>
          </a:lstStyle>
          <a:p>
            <a:r>
              <a:rPr lang="it-IT" dirty="0"/>
              <a:t>Title 1</a:t>
            </a: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254ED66F-92AA-481F-BC6E-EB3695DA37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69368" y="327025"/>
            <a:ext cx="1647343" cy="833438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2000" b="0" i="0" baseline="0">
                <a:solidFill>
                  <a:schemeClr val="bg1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DFA73DBC-5BED-40E0-851D-169686DA1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7594" y="679681"/>
            <a:ext cx="6740956" cy="46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Proxima Nova Rg" panose="02000506030000020004" pitchFamily="50" charset="0"/>
              </a:defRPr>
            </a:lvl1pPr>
          </a:lstStyle>
          <a:p>
            <a:pPr lvl="0"/>
            <a:r>
              <a:rPr lang="it-IT" dirty="0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26145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-89805" y="3604299"/>
            <a:ext cx="4092510" cy="637420"/>
          </a:xfrm>
          <a:prstGeom prst="rect">
            <a:avLst/>
          </a:prstGeom>
          <a:solidFill>
            <a:srgbClr val="009EE1"/>
          </a:solidFill>
          <a:ln>
            <a:solidFill>
              <a:srgbClr val="009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it-IT" sz="2800" baseline="30000" dirty="0">
              <a:solidFill>
                <a:prstClr val="white"/>
              </a:solidFill>
              <a:latin typeface="Proxima Nova Bold"/>
              <a:cs typeface="Proxima Nova Bold"/>
            </a:endParaRP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0" hasCustomPrompt="1"/>
          </p:nvPr>
        </p:nvSpPr>
        <p:spPr>
          <a:xfrm>
            <a:off x="812800" y="406400"/>
            <a:ext cx="2957513" cy="1995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0" b="0" i="0">
                <a:solidFill>
                  <a:srgbClr val="009EE1"/>
                </a:solidFill>
                <a:latin typeface="Proxima Nova Medium" panose="02000506030000020004" pitchFamily="50" charset="0"/>
                <a:cs typeface="Proxima Nova Medium" panose="02000506030000020004" pitchFamily="50" charset="0"/>
              </a:defRPr>
            </a:lvl1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520950"/>
            <a:ext cx="3189905" cy="981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700463"/>
            <a:ext cx="2957513" cy="5413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FFFFFF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it-IT" dirty="0"/>
              <a:t>Short </a:t>
            </a:r>
            <a:r>
              <a:rPr lang="it-IT" dirty="0" err="1"/>
              <a:t>description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783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977594" y="1200150"/>
            <a:ext cx="3060935" cy="324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144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716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82880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contenuto 2"/>
          <p:cNvSpPr>
            <a:spLocks noGrp="1"/>
          </p:cNvSpPr>
          <p:nvPr>
            <p:ph idx="14"/>
          </p:nvPr>
        </p:nvSpPr>
        <p:spPr>
          <a:xfrm>
            <a:off x="5342327" y="1200150"/>
            <a:ext cx="3344473" cy="324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defRPr sz="1400" b="0" i="0">
                <a:latin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25AB73-DE25-49AF-8421-5B9967D8BA95}"/>
              </a:ext>
            </a:extLst>
          </p:cNvPr>
          <p:cNvSpPr/>
          <p:nvPr userDrawn="1"/>
        </p:nvSpPr>
        <p:spPr>
          <a:xfrm>
            <a:off x="-69368" y="327025"/>
            <a:ext cx="1647343" cy="833438"/>
          </a:xfrm>
          <a:prstGeom prst="rect">
            <a:avLst/>
          </a:prstGeom>
          <a:solidFill>
            <a:srgbClr val="009E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8C0CF11-CAE4-426F-BFAA-459B577E3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7594" y="178525"/>
            <a:ext cx="6740956" cy="446186"/>
          </a:xfrm>
          <a:prstGeom prst="rect">
            <a:avLst/>
          </a:prstGeom>
        </p:spPr>
        <p:txBody>
          <a:bodyPr/>
          <a:lstStyle>
            <a:lvl1pPr algn="l">
              <a:defRPr sz="2800" b="0" i="0" baseline="0">
                <a:solidFill>
                  <a:srgbClr val="009EE1"/>
                </a:solidFill>
                <a:latin typeface="Proxima Nova Lt" panose="02000506030000020004" pitchFamily="50" charset="0"/>
                <a:cs typeface="Proxima Nova Lt" panose="02000506030000020004" pitchFamily="50" charset="0"/>
              </a:defRPr>
            </a:lvl1pPr>
          </a:lstStyle>
          <a:p>
            <a:r>
              <a:rPr lang="it-IT" dirty="0"/>
              <a:t>Title 1</a:t>
            </a: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1ED5B006-2325-427D-9D6D-FBA4F95D68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69368" y="327025"/>
            <a:ext cx="1647343" cy="833438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r">
              <a:buNone/>
              <a:defRPr sz="2000" b="0" i="0" baseline="0">
                <a:solidFill>
                  <a:schemeClr val="bg1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57FE82C4-9FAE-4DA1-9B5B-9E2687E2E0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7594" y="679681"/>
            <a:ext cx="6740956" cy="460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Proxima Nova Rg" panose="02000506030000020004" pitchFamily="50" charset="0"/>
              </a:defRPr>
            </a:lvl1pPr>
          </a:lstStyle>
          <a:p>
            <a:pPr lvl="0"/>
            <a:r>
              <a:rPr lang="it-IT" dirty="0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40201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DDA79-B97D-4363-8DAD-5A055E688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9042"/>
            <a:ext cx="6858000" cy="791933"/>
          </a:xfrm>
          <a:prstGeom prst="rect">
            <a:avLst/>
          </a:prstGeo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  <a:latin typeface="Proxima Nova Lt" panose="02000506030000020004" pitchFamily="50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5EA5052-BD35-4C04-A1D3-1F8A773BFE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2170" y="1185864"/>
            <a:ext cx="2848829" cy="5596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0" algn="l">
              <a:buNone/>
              <a:defRPr sz="1800" b="1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0" algn="l">
              <a:buNone/>
              <a:defRPr sz="1800" b="1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0" algn="l">
              <a:buNone/>
              <a:defRPr sz="1800" b="1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0" algn="l">
              <a:buNone/>
              <a:defRPr sz="1800" b="1"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0209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9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B607E2D-D04E-4F25-83A0-78F355B974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5271" y="4450859"/>
            <a:ext cx="1036329" cy="368996"/>
          </a:xfrm>
          <a:prstGeom prst="rect">
            <a:avLst/>
          </a:prstGeom>
        </p:spPr>
      </p:pic>
      <p:cxnSp>
        <p:nvCxnSpPr>
          <p:cNvPr id="7" name="Connettore 1 9">
            <a:extLst>
              <a:ext uri="{FF2B5EF4-FFF2-40B4-BE49-F238E27FC236}">
                <a16:creationId xmlns:a16="http://schemas.microsoft.com/office/drawing/2014/main" id="{80DB4707-B0DE-4B2A-812B-BE7C2FDA2699}"/>
              </a:ext>
            </a:extLst>
          </p:cNvPr>
          <p:cNvCxnSpPr>
            <a:cxnSpLocks/>
          </p:cNvCxnSpPr>
          <p:nvPr userDrawn="1"/>
        </p:nvCxnSpPr>
        <p:spPr>
          <a:xfrm>
            <a:off x="1821488" y="327025"/>
            <a:ext cx="0" cy="41238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D1C713-B5E0-4FE0-948E-A059B8A4D15A}"/>
              </a:ext>
            </a:extLst>
          </p:cNvPr>
          <p:cNvSpPr txBox="1"/>
          <p:nvPr userDrawn="1"/>
        </p:nvSpPr>
        <p:spPr>
          <a:xfrm>
            <a:off x="1971870" y="4686603"/>
            <a:ext cx="62039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cs typeface="Proxima Nova Light"/>
              </a:rPr>
              <a:t>G.M. International © All rights reserved, also regarding any disposal, exploitation, reproduction, editing, distribution, as well as in the event of applications for industrial property rights.</a:t>
            </a:r>
            <a:endParaRPr lang="it-IT" sz="6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cs typeface="Proxima Nova Ligh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809302-4172-42EB-9F0C-6A54BFA1A9D5}"/>
              </a:ext>
            </a:extLst>
          </p:cNvPr>
          <p:cNvSpPr txBox="1"/>
          <p:nvPr userDrawn="1"/>
        </p:nvSpPr>
        <p:spPr>
          <a:xfrm>
            <a:off x="7907984" y="4608556"/>
            <a:ext cx="81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4685FA9-830E-470B-9CBD-F75329966637}" type="slidenum">
              <a:rPr lang="it-IT" sz="1200" b="0" i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</a:rPr>
              <a:pPr algn="r"/>
              <a:t>‹#›</a:t>
            </a:fld>
            <a:endParaRPr lang="it-IT" sz="1200" b="0" i="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2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805" y="-48104"/>
            <a:ext cx="9285121" cy="52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FEA6F796-C0F4-4AE8-AD30-A564F64C8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4001" y="4611591"/>
            <a:ext cx="709829" cy="273844"/>
          </a:xfrm>
          <a:prstGeom prst="rect">
            <a:avLst/>
          </a:prstGeom>
        </p:spPr>
        <p:txBody>
          <a:bodyPr/>
          <a:lstStyle/>
          <a:p>
            <a:fld id="{5AF47F83-CD10-1541-B9B0-14D36CE319EF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8584AD-60FC-4046-A1C3-44454B7DF58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009EE1"/>
          </a:solidFill>
          <a:ln>
            <a:solidFill>
              <a:srgbClr val="009EE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>
                  <a:solidFill>
                    <a:srgbClr val="009EE1"/>
                  </a:solidFill>
                </a:ln>
                <a:solidFill>
                  <a:prstClr val="white"/>
                </a:solidFill>
                <a:latin typeface="Calibri"/>
              </a:rPr>
              <a:t>             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29548F7-3488-45C0-9E79-1F1F8D7C55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7330" y="2073070"/>
            <a:ext cx="2804607" cy="9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A63B1B2-E0EE-413D-BD32-B2260457DDB0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009EE1"/>
          </a:solidFill>
          <a:ln>
            <a:solidFill>
              <a:srgbClr val="009EE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>
                  <a:solidFill>
                    <a:srgbClr val="009EE1"/>
                  </a:solidFill>
                </a:ln>
              </a:rPr>
              <a:t>            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64A523-B299-44C4-A983-8A951078CC6A}"/>
              </a:ext>
            </a:extLst>
          </p:cNvPr>
          <p:cNvSpPr txBox="1"/>
          <p:nvPr userDrawn="1"/>
        </p:nvSpPr>
        <p:spPr>
          <a:xfrm>
            <a:off x="1" y="434569"/>
            <a:ext cx="7961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dirty="0">
                <a:solidFill>
                  <a:schemeClr val="bg1"/>
                </a:solidFill>
                <a:latin typeface="Proxima Nova Lt" panose="02000506030000020004" pitchFamily="50" charset="0"/>
                <a:cs typeface="Proxima Nova Light"/>
              </a:rPr>
              <a:t>THANK YOU</a:t>
            </a:r>
          </a:p>
          <a:p>
            <a:pPr algn="r"/>
            <a:r>
              <a:rPr lang="it-IT" sz="2800" dirty="0">
                <a:solidFill>
                  <a:schemeClr val="bg1"/>
                </a:solidFill>
                <a:latin typeface="Proxima Nova Lt" panose="02000506030000020004" pitchFamily="50" charset="0"/>
                <a:cs typeface="Proxima Nova Extrabld"/>
              </a:rPr>
              <a:t>www.gmintsrl.com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8E72546-3B2E-4220-BFD8-52DA659D9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8074" y="2073069"/>
            <a:ext cx="2693863" cy="104011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5C6F1A4-932E-47D1-8DCB-EFAC70DF3A2B}"/>
              </a:ext>
            </a:extLst>
          </p:cNvPr>
          <p:cNvSpPr/>
          <p:nvPr userDrawn="1"/>
        </p:nvSpPr>
        <p:spPr>
          <a:xfrm>
            <a:off x="647699" y="3972374"/>
            <a:ext cx="7268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© G.M. International s.r.l.</a:t>
            </a:r>
          </a:p>
          <a:p>
            <a:pPr algn="r"/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Data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specified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in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this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document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are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merely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descriptive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of the products and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should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be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integrated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with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relevant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technical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specifications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.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Our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products are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constantly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being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further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developed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and the information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presented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herein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refers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to the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latest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product release. No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statements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concerning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a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certain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condition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or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suitability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for a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certain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application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can be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derived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from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our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information. The information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given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does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not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release the user from the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obligation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of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own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judgment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and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verification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.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Terms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&amp;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Conditions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can be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found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Proxima Nova Rg" panose="02000506030000020004" pitchFamily="50" charset="0"/>
              </a:rPr>
              <a:t> www.gmintsrl.com.</a:t>
            </a:r>
          </a:p>
        </p:txBody>
      </p:sp>
    </p:spTree>
    <p:extLst>
      <p:ext uri="{BB962C8B-B14F-4D97-AF65-F5344CB8AC3E}">
        <p14:creationId xmlns:p14="http://schemas.microsoft.com/office/powerpoint/2010/main" val="163068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gminternational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C11554-E473-4D90-9815-B22260C56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9" y="299042"/>
            <a:ext cx="7790491" cy="791933"/>
          </a:xfrm>
        </p:spPr>
        <p:txBody>
          <a:bodyPr/>
          <a:lstStyle/>
          <a:p>
            <a:r>
              <a:rPr lang="ru-RU" sz="4400" spc="-150" dirty="0"/>
              <a:t>КОМПАНИЯ И ЕЕ ПРОДУКЦИЯ</a:t>
            </a:r>
            <a:endParaRPr lang="it-IT" sz="4400" spc="-150" dirty="0"/>
          </a:p>
        </p:txBody>
      </p:sp>
    </p:spTree>
    <p:extLst>
      <p:ext uri="{BB962C8B-B14F-4D97-AF65-F5344CB8AC3E}">
        <p14:creationId xmlns:p14="http://schemas.microsoft.com/office/powerpoint/2010/main" val="196851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9E9CADB-1426-4776-B3CD-C2C69923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5" y="1200150"/>
            <a:ext cx="1497126" cy="3244849"/>
          </a:xfrm>
        </p:spPr>
        <p:txBody>
          <a:bodyPr/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ru-RU" sz="1000" b="1" dirty="0">
                <a:solidFill>
                  <a:srgbClr val="009EE2"/>
                </a:solidFill>
                <a:cs typeface="Arial" pitchFamily="34" charset="0"/>
              </a:rPr>
              <a:t>Поставщики систем</a:t>
            </a:r>
            <a:endParaRPr lang="it-IT" sz="1000" b="1" dirty="0">
              <a:solidFill>
                <a:srgbClr val="009EE2"/>
              </a:solidFill>
              <a:cs typeface="Arial" pitchFamily="34" charset="0"/>
            </a:endParaRP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ABB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EMERSON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GEBHARDT AUTOMATION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HIMA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HONEYWELL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ICS TRIPLEX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INVENSYS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SIEMENS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SCHNEIDER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ROCKWELL AUTOMATION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YOKOGAWA</a:t>
            </a:r>
          </a:p>
          <a:p>
            <a:pPr>
              <a:lnSpc>
                <a:spcPts val="900"/>
              </a:lnSpc>
            </a:pPr>
            <a:endParaRPr lang="it-IT" sz="9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B9994D3-BDDC-43A4-9B71-93D836360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>
                <a:latin typeface="Proxima Nova Rg" pitchFamily="50" charset="0"/>
                <a:cs typeface="Arial" pitchFamily="34" charset="0"/>
              </a:rPr>
              <a:t>Референс</a:t>
            </a:r>
            <a:r>
              <a:rPr lang="ru-RU" dirty="0">
                <a:latin typeface="Proxima Nova Rg" pitchFamily="50" charset="0"/>
                <a:cs typeface="Arial" pitchFamily="34" charset="0"/>
              </a:rPr>
              <a:t> лист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382E30C-5789-4D09-A2D8-151B100C8B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Референс лист</a:t>
            </a:r>
            <a:endParaRPr lang="it-IT" dirty="0"/>
          </a:p>
        </p:txBody>
      </p:sp>
      <p:sp>
        <p:nvSpPr>
          <p:cNvPr id="9" name="Segnaposto contenuto 1">
            <a:extLst>
              <a:ext uri="{FF2B5EF4-FFF2-40B4-BE49-F238E27FC236}">
                <a16:creationId xmlns:a16="http://schemas.microsoft.com/office/drawing/2014/main" id="{96121116-A83B-4B90-A220-8EC7A3249421}"/>
              </a:ext>
            </a:extLst>
          </p:cNvPr>
          <p:cNvSpPr txBox="1">
            <a:spLocks/>
          </p:cNvSpPr>
          <p:nvPr/>
        </p:nvSpPr>
        <p:spPr>
          <a:xfrm>
            <a:off x="3474721" y="1200150"/>
            <a:ext cx="1497126" cy="32448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it-IT" sz="1000" b="1" dirty="0">
                <a:solidFill>
                  <a:srgbClr val="009EE2"/>
                </a:solidFill>
              </a:rPr>
              <a:t>E.P.C.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AMEC FOSTER </a:t>
            </a:r>
            <a:br>
              <a:rPr lang="it-IT" sz="900" dirty="0"/>
            </a:br>
            <a:r>
              <a:rPr lang="it-IT" sz="900" dirty="0"/>
              <a:t>WHEELER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BECTEL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FLUOR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HHI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JACOBS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L&amp;T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MCDERMOTT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NPCC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SAIPEM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PARSONS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PETROFAC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SK ENGINEERING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SNC-LAVALIN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TECNIMONT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TECHNIP-FMC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TR</a:t>
            </a:r>
          </a:p>
          <a:p>
            <a:pPr marL="285750" indent="-2857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WORLEY</a:t>
            </a:r>
          </a:p>
        </p:txBody>
      </p:sp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id="{215F812A-40E8-4D7F-951D-6C0C6D6ED02C}"/>
              </a:ext>
            </a:extLst>
          </p:cNvPr>
          <p:cNvSpPr txBox="1">
            <a:spLocks/>
          </p:cNvSpPr>
          <p:nvPr/>
        </p:nvSpPr>
        <p:spPr>
          <a:xfrm>
            <a:off x="4971847" y="1200150"/>
            <a:ext cx="1627072" cy="32448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it-IT" sz="1000" b="1" dirty="0">
                <a:solidFill>
                  <a:srgbClr val="009EE2"/>
                </a:solidFill>
              </a:rPr>
              <a:t>O.E.M.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ABB OY DRIVES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ACCAGEN SA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APPLIED WEIGHING INT.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BOBST GROUP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CAMERON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CANRIG DRILLING TECH.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CLAMPON 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DRESSER RAND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FMC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GE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HALLIBURTON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HANLA LEVEL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INKMAKER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KONGSBERG SEATEX 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NOV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PRECIAMOLEN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SCHLUMBERGER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SIEMENS IND. TURBINES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SKANA KOREA HYDRA.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WARTSILA NORWAY </a:t>
            </a:r>
          </a:p>
          <a:p>
            <a:pPr marL="171450" indent="-171450">
              <a:lnSpc>
                <a:spcPts val="9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WEATHERFORD</a:t>
            </a:r>
          </a:p>
        </p:txBody>
      </p:sp>
      <p:sp>
        <p:nvSpPr>
          <p:cNvPr id="11" name="Segnaposto contenuto 1">
            <a:extLst>
              <a:ext uri="{FF2B5EF4-FFF2-40B4-BE49-F238E27FC236}">
                <a16:creationId xmlns:a16="http://schemas.microsoft.com/office/drawing/2014/main" id="{59C58158-1D76-487B-8BBF-810B288A9FC1}"/>
              </a:ext>
            </a:extLst>
          </p:cNvPr>
          <p:cNvSpPr txBox="1">
            <a:spLocks/>
          </p:cNvSpPr>
          <p:nvPr/>
        </p:nvSpPr>
        <p:spPr>
          <a:xfrm>
            <a:off x="6860182" y="1200150"/>
            <a:ext cx="1627072" cy="32448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ru-RU" sz="1000" b="1" dirty="0">
                <a:solidFill>
                  <a:srgbClr val="009EE2"/>
                </a:solidFill>
                <a:cs typeface="Arial" pitchFamily="34" charset="0"/>
              </a:rPr>
              <a:t>Конечные потребители</a:t>
            </a:r>
            <a:endParaRPr lang="it-IT" sz="1000" b="1" dirty="0">
              <a:solidFill>
                <a:srgbClr val="009EE2"/>
              </a:solidFill>
              <a:cs typeface="Arial" pitchFamily="34" charset="0"/>
            </a:endParaRP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3M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ADMA-OPCO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AGIP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ARAMCO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BASF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BHP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BP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CIBA GEIGY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CAMERON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ENEL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ENI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EXXON-MOBIL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GASCO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KOC / KNPC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LOTOS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ONGC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ORLEN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PFIZER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SASOL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SHELL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SIRTE OIL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STATOIL</a:t>
            </a:r>
          </a:p>
          <a:p>
            <a:pPr marL="171450" indent="-171450">
              <a:lnSpc>
                <a:spcPts val="800"/>
              </a:lnSpc>
              <a:buFont typeface="Wingdings" panose="05000000000000000000" pitchFamily="2" charset="2"/>
              <a:buChar char="§"/>
            </a:pPr>
            <a:r>
              <a:rPr lang="it-IT" sz="900" dirty="0"/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53806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F5E2382-6121-47B8-8C62-73B6D2FCF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800" y="2520950"/>
            <a:ext cx="3206750" cy="981075"/>
          </a:xfrm>
        </p:spPr>
        <p:txBody>
          <a:bodyPr/>
          <a:lstStyle/>
          <a:p>
            <a:r>
              <a:rPr lang="ru-RU" sz="2400" dirty="0"/>
              <a:t>Технологии для безопасности</a:t>
            </a:r>
            <a:endParaRPr lang="it-IT" sz="24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779F26D-114E-4113-A09D-706B13668E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1200150"/>
            <a:ext cx="4846320" cy="3253939"/>
          </a:xfrm>
        </p:spPr>
        <p:txBody>
          <a:bodyPr/>
          <a:lstStyle/>
          <a:p>
            <a:r>
              <a:rPr lang="ru-RU" sz="1200" b="1" dirty="0"/>
              <a:t>СЕРИЯ </a:t>
            </a:r>
            <a:r>
              <a:rPr lang="it-IT" sz="1200" b="1" dirty="0"/>
              <a:t>D5000 </a:t>
            </a:r>
            <a:r>
              <a:rPr lang="ru-RU" sz="1200" b="1" dirty="0"/>
              <a:t>- ОСНОВНЫЕ ПРЕИМУЩЕСТВА</a:t>
            </a:r>
            <a:endParaRPr lang="it-IT" sz="1200" b="1" dirty="0"/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Уменьшенная ширина: </a:t>
            </a:r>
            <a:r>
              <a:rPr lang="ru-RU" sz="1100" dirty="0">
                <a:solidFill>
                  <a:srgbClr val="009EE2"/>
                </a:solidFill>
                <a:cs typeface="Arial" pitchFamily="34" charset="0"/>
              </a:rPr>
              <a:t>Высокая плотность монтажа</a:t>
            </a:r>
            <a:r>
              <a:rPr lang="ru-RU" sz="1100" dirty="0">
                <a:cs typeface="Arial" pitchFamily="34" charset="0"/>
              </a:rPr>
              <a:t>: 6 мм на канал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Пониженное потребление: </a:t>
            </a:r>
            <a:r>
              <a:rPr lang="ru-RU" sz="1100" dirty="0">
                <a:cs typeface="Arial" pitchFamily="34" charset="0"/>
              </a:rPr>
              <a:t>Низкая потребляемая мощность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Снижение требований к охлаждению: </a:t>
            </a:r>
            <a:r>
              <a:rPr lang="ru-RU" sz="1100" dirty="0">
                <a:cs typeface="Arial" pitchFamily="34" charset="0"/>
              </a:rPr>
              <a:t>Низкая рассеиваемая мощность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Более высокая надежность в помещениях и вне их: </a:t>
            </a:r>
            <a:r>
              <a:rPr lang="ru-RU" sz="1100" dirty="0">
                <a:cs typeface="Arial" pitchFamily="34" charset="0"/>
              </a:rPr>
              <a:t>Диапазон температур от -40</a:t>
            </a:r>
            <a:r>
              <a:rPr lang="ru-RU" sz="1100" dirty="0">
                <a:cs typeface="Arial" pitchFamily="34" charset="0"/>
                <a:sym typeface="Symbol"/>
              </a:rPr>
              <a:t></a:t>
            </a:r>
            <a:r>
              <a:rPr lang="ru-RU" sz="1100" dirty="0">
                <a:cs typeface="Arial" pitchFamily="34" charset="0"/>
              </a:rPr>
              <a:t> до +70</a:t>
            </a:r>
            <a:r>
              <a:rPr lang="ru-RU" sz="1100" dirty="0">
                <a:cs typeface="Arial" pitchFamily="34" charset="0"/>
                <a:sym typeface="Symbol"/>
              </a:rPr>
              <a:t></a:t>
            </a:r>
            <a:r>
              <a:rPr lang="ru-RU" sz="1100" dirty="0">
                <a:cs typeface="Arial" pitchFamily="34" charset="0"/>
              </a:rPr>
              <a:t>С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Повышенная прочность изоляции: </a:t>
            </a:r>
            <a:r>
              <a:rPr lang="ru-RU" sz="1100" dirty="0">
                <a:cs typeface="Arial" pitchFamily="34" charset="0"/>
              </a:rPr>
              <a:t>2,5 кВ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Функциональная безопасность: </a:t>
            </a:r>
            <a:r>
              <a:rPr lang="en-US" sz="1100" dirty="0">
                <a:cs typeface="Arial" pitchFamily="34" charset="0"/>
              </a:rPr>
              <a:t>SIL</a:t>
            </a:r>
            <a:r>
              <a:rPr lang="ru-RU" sz="1100" dirty="0">
                <a:cs typeface="Arial" pitchFamily="34" charset="0"/>
              </a:rPr>
              <a:t>3(2) сертификат </a:t>
            </a:r>
            <a:r>
              <a:rPr lang="en-US" sz="1100" dirty="0">
                <a:cs typeface="Arial" pitchFamily="34" charset="0"/>
              </a:rPr>
              <a:t>TUV</a:t>
            </a:r>
            <a:endParaRPr lang="ru-RU" sz="1100" dirty="0">
              <a:cs typeface="Arial" pitchFamily="34" charset="0"/>
            </a:endParaRP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100" dirty="0">
                <a:solidFill>
                  <a:srgbClr val="009EE1"/>
                </a:solidFill>
                <a:cs typeface="Arial" pitchFamily="34" charset="0"/>
              </a:rPr>
              <a:t>C</a:t>
            </a:r>
            <a:r>
              <a:rPr lang="ru-RU" sz="1100" dirty="0" err="1">
                <a:solidFill>
                  <a:srgbClr val="009EE1"/>
                </a:solidFill>
                <a:cs typeface="Arial" pitchFamily="34" charset="0"/>
              </a:rPr>
              <a:t>оответствие</a:t>
            </a: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 действующим стандартам: </a:t>
            </a:r>
            <a:r>
              <a:rPr lang="ru-RU" sz="1100" dirty="0">
                <a:cs typeface="Arial" pitchFamily="34" charset="0"/>
              </a:rPr>
              <a:t>МЭК 61508:2010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Низкая стоимость владения: </a:t>
            </a:r>
            <a:r>
              <a:rPr lang="ru-RU" sz="1100" dirty="0">
                <a:cs typeface="Arial" pitchFamily="34" charset="0"/>
              </a:rPr>
              <a:t>Сертифицированы с </a:t>
            </a:r>
            <a:r>
              <a:rPr lang="en-US" sz="1100" dirty="0" err="1">
                <a:cs typeface="Arial" pitchFamily="34" charset="0"/>
              </a:rPr>
              <a:t>Tproof</a:t>
            </a:r>
            <a:r>
              <a:rPr lang="en-US" sz="1100" dirty="0">
                <a:cs typeface="Arial" pitchFamily="34" charset="0"/>
              </a:rPr>
              <a:t> </a:t>
            </a:r>
            <a:r>
              <a:rPr lang="ru-RU" sz="1100" dirty="0">
                <a:cs typeface="Arial" pitchFamily="34" charset="0"/>
              </a:rPr>
              <a:t>до 20 лет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Низкие затраты на монтаж: </a:t>
            </a:r>
            <a:r>
              <a:rPr lang="ru-RU" sz="1100" dirty="0">
                <a:cs typeface="Arial" pitchFamily="34" charset="0"/>
              </a:rPr>
              <a:t>Универсальный монтаж (на стандартной </a:t>
            </a:r>
            <a:br>
              <a:rPr lang="ru-RU" sz="1100" dirty="0">
                <a:cs typeface="Arial" pitchFamily="34" charset="0"/>
              </a:rPr>
            </a:br>
            <a:r>
              <a:rPr lang="en-US" sz="1100" dirty="0">
                <a:cs typeface="Arial" pitchFamily="34" charset="0"/>
              </a:rPr>
              <a:t>DIN</a:t>
            </a:r>
            <a:r>
              <a:rPr lang="ru-RU" sz="1100" dirty="0">
                <a:cs typeface="Arial" pitchFamily="34" charset="0"/>
              </a:rPr>
              <a:t>-рейке </a:t>
            </a:r>
            <a:r>
              <a:rPr lang="en-US" sz="1100" dirty="0">
                <a:cs typeface="Arial" pitchFamily="34" charset="0"/>
              </a:rPr>
              <a:t>c </a:t>
            </a:r>
            <a:r>
              <a:rPr lang="ru-RU" sz="1100" dirty="0">
                <a:cs typeface="Arial" pitchFamily="34" charset="0"/>
              </a:rPr>
              <a:t>системой </a:t>
            </a:r>
            <a:r>
              <a:rPr lang="en-US" sz="1100" dirty="0">
                <a:cs typeface="Arial" pitchFamily="34" charset="0"/>
              </a:rPr>
              <a:t>Power Bus</a:t>
            </a:r>
            <a:r>
              <a:rPr lang="ru-RU" sz="1100" dirty="0">
                <a:cs typeface="Arial" pitchFamily="34" charset="0"/>
              </a:rPr>
              <a:t>, или на терминальной плате)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Полностью независимые два канала: </a:t>
            </a:r>
            <a:r>
              <a:rPr lang="ru-RU" sz="1100" dirty="0">
                <a:cs typeface="Arial" pitchFamily="34" charset="0"/>
              </a:rPr>
              <a:t>Двойное независимое питание каналов.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z="2400" dirty="0" err="1">
                <a:latin typeface="Proxima Nova Rg" pitchFamily="50" charset="0"/>
              </a:rPr>
              <a:t>Искробезопасные</a:t>
            </a:r>
            <a:r>
              <a:rPr lang="ru-RU" sz="2400" dirty="0">
                <a:latin typeface="Proxima Nova Rg" pitchFamily="50" charset="0"/>
              </a:rPr>
              <a:t>: Изоляторы, нормирующие преобразователи, пороговые усилители</a:t>
            </a:r>
            <a:endParaRPr lang="it-IT" sz="240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3DE4C34-C42A-48D8-B8E3-E978BEA114AC}"/>
              </a:ext>
            </a:extLst>
          </p:cNvPr>
          <p:cNvGrpSpPr/>
          <p:nvPr/>
        </p:nvGrpSpPr>
        <p:grpSpPr>
          <a:xfrm>
            <a:off x="1949497" y="1293801"/>
            <a:ext cx="1554512" cy="1507918"/>
            <a:chOff x="1949497" y="1220569"/>
            <a:chExt cx="1554512" cy="150791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32279A2-2FA0-4E46-B41C-FF8B8E919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9497" y="1245453"/>
              <a:ext cx="1554512" cy="1483034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79028662-7F25-4B28-B1DC-4FEB1148EE25}"/>
                </a:ext>
              </a:extLst>
            </p:cNvPr>
            <p:cNvSpPr/>
            <p:nvPr/>
          </p:nvSpPr>
          <p:spPr>
            <a:xfrm>
              <a:off x="2014232" y="12205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A08F36A-91F5-437D-971E-A9E9F72B1100}"/>
              </a:ext>
            </a:extLst>
          </p:cNvPr>
          <p:cNvGrpSpPr/>
          <p:nvPr/>
        </p:nvGrpSpPr>
        <p:grpSpPr>
          <a:xfrm>
            <a:off x="1937933" y="2870285"/>
            <a:ext cx="1501341" cy="1607705"/>
            <a:chOff x="1937933" y="2870285"/>
            <a:chExt cx="1501341" cy="160770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037FE84-FBED-4839-AAC6-E66323E5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1845780" y="2962438"/>
              <a:ext cx="1607705" cy="1423400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F2A02CFA-C729-4525-98A5-E579B981C5F0}"/>
                </a:ext>
              </a:extLst>
            </p:cNvPr>
            <p:cNvSpPr/>
            <p:nvPr/>
          </p:nvSpPr>
          <p:spPr>
            <a:xfrm>
              <a:off x="2014232" y="29096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8906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FDBA8CE8-9A7C-4B54-BF2C-3B27380B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4917" r="53697" b="4984"/>
          <a:stretch/>
        </p:blipFill>
        <p:spPr>
          <a:xfrm>
            <a:off x="2014232" y="1300593"/>
            <a:ext cx="1431620" cy="1418250"/>
          </a:xfrm>
          <a:prstGeom prst="rect">
            <a:avLst/>
          </a:prstGeom>
          <a:ln w="6350">
            <a:solidFill>
              <a:srgbClr val="009EE1"/>
            </a:solidFill>
          </a:ln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37113" y="1200150"/>
            <a:ext cx="5080884" cy="325393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200" b="1" dirty="0"/>
              <a:t>СЕРИЯ </a:t>
            </a:r>
            <a:r>
              <a:rPr lang="it-IT" sz="1200" b="1" dirty="0"/>
              <a:t>D6000 </a:t>
            </a:r>
            <a:r>
              <a:rPr lang="ru-RU" sz="1200" b="1" dirty="0"/>
              <a:t>- ОСНОВНЫЕ ПРЕИМУЩЕСТВА</a:t>
            </a:r>
            <a:endParaRPr lang="it-IT" sz="1200" b="1" dirty="0"/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9EE2"/>
                </a:solidFill>
                <a:cs typeface="Arial" pitchFamily="34" charset="0"/>
              </a:rPr>
              <a:t>SIL 2</a:t>
            </a:r>
            <a:r>
              <a:rPr lang="en-US" sz="1200" dirty="0">
                <a:cs typeface="Arial" pitchFamily="34" charset="0"/>
              </a:rPr>
              <a:t>: </a:t>
            </a:r>
            <a:r>
              <a:rPr lang="ru-RU" sz="1200" dirty="0">
                <a:cs typeface="Arial" pitchFamily="34" charset="0"/>
              </a:rPr>
              <a:t> сертификат </a:t>
            </a:r>
            <a:r>
              <a:rPr lang="en-US" sz="1200" dirty="0">
                <a:cs typeface="Arial" pitchFamily="34" charset="0"/>
              </a:rPr>
              <a:t>TÜV </a:t>
            </a:r>
            <a:r>
              <a:rPr lang="ru-RU" sz="1200" dirty="0">
                <a:cs typeface="Arial" pitchFamily="34" charset="0"/>
              </a:rPr>
              <a:t> в соответствии  с МЭК</a:t>
            </a:r>
            <a:r>
              <a:rPr lang="en-US" sz="1200" dirty="0">
                <a:cs typeface="Arial" pitchFamily="34" charset="0"/>
              </a:rPr>
              <a:t> 61508:2010, </a:t>
            </a:r>
            <a:r>
              <a:rPr lang="ru-RU" sz="1200" dirty="0">
                <a:cs typeface="Arial" pitchFamily="34" charset="0"/>
              </a:rPr>
              <a:t>Ред.2</a:t>
            </a:r>
            <a:endParaRPr lang="en-US" sz="1200" dirty="0">
              <a:cs typeface="Arial" pitchFamily="34" charset="0"/>
            </a:endParaRP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  <a:cs typeface="Arial" pitchFamily="34" charset="0"/>
              </a:rPr>
              <a:t>Экономия пространства</a:t>
            </a:r>
            <a:r>
              <a:rPr lang="en-US" sz="1200" dirty="0">
                <a:cs typeface="Arial" pitchFamily="34" charset="0"/>
              </a:rPr>
              <a:t>: </a:t>
            </a:r>
            <a:r>
              <a:rPr lang="ru-RU" sz="1200" dirty="0">
                <a:cs typeface="Arial" pitchFamily="34" charset="0"/>
              </a:rPr>
              <a:t>Высокая плотность </a:t>
            </a:r>
            <a:r>
              <a:rPr lang="en-US" sz="1200" dirty="0">
                <a:cs typeface="Arial" pitchFamily="34" charset="0"/>
              </a:rPr>
              <a:t>: 1, 2, 4 </a:t>
            </a:r>
            <a:r>
              <a:rPr lang="ru-RU" sz="1200" dirty="0">
                <a:cs typeface="Arial" pitchFamily="34" charset="0"/>
              </a:rPr>
              <a:t>или</a:t>
            </a:r>
            <a:r>
              <a:rPr lang="en-US" sz="1200" dirty="0">
                <a:cs typeface="Arial" pitchFamily="34" charset="0"/>
              </a:rPr>
              <a:t> 8 </a:t>
            </a:r>
            <a:r>
              <a:rPr lang="ru-RU" sz="1200" dirty="0">
                <a:cs typeface="Arial" pitchFamily="34" charset="0"/>
              </a:rPr>
              <a:t>каналов в модуле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  <a:cs typeface="Arial" pitchFamily="34" charset="0"/>
              </a:rPr>
              <a:t>Простое конфигурирование: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ru-RU" sz="1200" dirty="0">
                <a:cs typeface="Arial" pitchFamily="34" charset="0"/>
              </a:rPr>
              <a:t>С помощью </a:t>
            </a:r>
            <a:r>
              <a:rPr lang="en-US" sz="1200" dirty="0">
                <a:cs typeface="Arial" pitchFamily="34" charset="0"/>
              </a:rPr>
              <a:t>DIP</a:t>
            </a:r>
            <a:r>
              <a:rPr lang="ru-RU" sz="1200" dirty="0">
                <a:cs typeface="Arial" pitchFamily="34" charset="0"/>
              </a:rPr>
              <a:t>-переключателей</a:t>
            </a:r>
            <a:r>
              <a:rPr lang="en-US" sz="1200" dirty="0">
                <a:cs typeface="Arial" pitchFamily="34" charset="0"/>
              </a:rPr>
              <a:t> 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  <a:cs typeface="Arial" pitchFamily="34" charset="0"/>
              </a:rPr>
              <a:t>Более быстрая реакция</a:t>
            </a:r>
            <a:r>
              <a:rPr lang="en-US" sz="1200" dirty="0">
                <a:solidFill>
                  <a:srgbClr val="009EE2"/>
                </a:solidFill>
                <a:cs typeface="Arial" pitchFamily="34" charset="0"/>
              </a:rPr>
              <a:t>; </a:t>
            </a:r>
            <a:r>
              <a:rPr lang="ru-RU" sz="1200" dirty="0">
                <a:solidFill>
                  <a:srgbClr val="009EE2"/>
                </a:solidFill>
                <a:cs typeface="Arial" pitchFamily="34" charset="0"/>
              </a:rPr>
              <a:t>меньше время простоя</a:t>
            </a:r>
            <a:r>
              <a:rPr lang="en-US" sz="1200" dirty="0">
                <a:cs typeface="Arial" pitchFamily="34" charset="0"/>
              </a:rPr>
              <a:t>: </a:t>
            </a:r>
            <a:r>
              <a:rPr lang="ru-RU" sz="1200" dirty="0">
                <a:cs typeface="Arial" pitchFamily="34" charset="0"/>
              </a:rPr>
              <a:t>СД индикация питания, статуса сигналов  и аварии линии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Низкая стоимость владения: </a:t>
            </a:r>
            <a:r>
              <a:rPr lang="ru-RU" sz="1200" dirty="0">
                <a:cs typeface="Arial" pitchFamily="34" charset="0"/>
              </a:rPr>
              <a:t>Сертифицированы с </a:t>
            </a:r>
            <a:r>
              <a:rPr lang="en-US" sz="1200" dirty="0" err="1">
                <a:cs typeface="Arial" pitchFamily="34" charset="0"/>
              </a:rPr>
              <a:t>Tproof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ru-RU" sz="1200" dirty="0">
                <a:cs typeface="Arial" pitchFamily="34" charset="0"/>
              </a:rPr>
              <a:t>до 20 лет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Низкие затраты на монтаж: </a:t>
            </a:r>
            <a:r>
              <a:rPr lang="ru-RU" sz="1200" dirty="0">
                <a:cs typeface="Arial" pitchFamily="34" charset="0"/>
              </a:rPr>
              <a:t>Универсальный монтаж  (на </a:t>
            </a:r>
            <a:r>
              <a:rPr lang="en-US" sz="1200" dirty="0">
                <a:cs typeface="Arial" pitchFamily="34" charset="0"/>
              </a:rPr>
              <a:t>DIN</a:t>
            </a:r>
            <a:r>
              <a:rPr lang="ru-RU" sz="1200" dirty="0">
                <a:cs typeface="Arial" pitchFamily="34" charset="0"/>
              </a:rPr>
              <a:t>-рейке </a:t>
            </a:r>
            <a:r>
              <a:rPr lang="en-US" sz="1200" dirty="0">
                <a:cs typeface="Arial" pitchFamily="34" charset="0"/>
              </a:rPr>
              <a:t>c Power Bus</a:t>
            </a:r>
            <a:r>
              <a:rPr lang="ru-RU" sz="1200" dirty="0">
                <a:cs typeface="Arial" pitchFamily="34" charset="0"/>
              </a:rPr>
              <a:t>, или на терминальной плате)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Пониженное потребление </a:t>
            </a:r>
            <a:r>
              <a:rPr lang="en-US" sz="1200" dirty="0">
                <a:cs typeface="Arial" pitchFamily="34" charset="0"/>
              </a:rPr>
              <a:t>: </a:t>
            </a:r>
            <a:r>
              <a:rPr lang="ru-RU" sz="1200" dirty="0">
                <a:cs typeface="Arial" pitchFamily="34" charset="0"/>
              </a:rPr>
              <a:t> Низкая потребляемая и рассеиваемая мощность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Более высокая надежность в помещениях и вне их: </a:t>
            </a:r>
            <a:r>
              <a:rPr lang="ru-RU" sz="1200" dirty="0">
                <a:cs typeface="Arial" pitchFamily="34" charset="0"/>
              </a:rPr>
              <a:t>Диапазон температур от -40</a:t>
            </a:r>
            <a:r>
              <a:rPr lang="ru-RU" sz="1200" dirty="0">
                <a:cs typeface="Arial" pitchFamily="34" charset="0"/>
                <a:sym typeface="Symbol"/>
              </a:rPr>
              <a:t></a:t>
            </a:r>
            <a:r>
              <a:rPr lang="ru-RU" sz="1200" dirty="0">
                <a:cs typeface="Arial" pitchFamily="34" charset="0"/>
              </a:rPr>
              <a:t> до +70</a:t>
            </a:r>
            <a:r>
              <a:rPr lang="ru-RU" sz="1200" dirty="0">
                <a:cs typeface="Arial" pitchFamily="34" charset="0"/>
                <a:sym typeface="Symbol"/>
              </a:rPr>
              <a:t></a:t>
            </a:r>
            <a:r>
              <a:rPr lang="ru-RU" sz="1200" dirty="0">
                <a:cs typeface="Arial" pitchFamily="34" charset="0"/>
              </a:rPr>
              <a:t>С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cs typeface="Arial" pitchFamily="34" charset="0"/>
              </a:rPr>
              <a:t>Версии с выходом </a:t>
            </a:r>
            <a:r>
              <a:rPr lang="en-US" sz="1200" dirty="0">
                <a:cs typeface="Arial" pitchFamily="34" charset="0"/>
              </a:rPr>
              <a:t>RS-485 Modus</a:t>
            </a:r>
          </a:p>
          <a:p>
            <a:endParaRPr lang="en-US" sz="12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z="2400" dirty="0">
                <a:latin typeface="Proxima Nova Rg" pitchFamily="50" charset="0"/>
              </a:rPr>
              <a:t>Изоляторы, нормирующие преобразователи, пороговые усилители</a:t>
            </a:r>
            <a:endParaRPr lang="en-US" sz="2400" spc="-5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B3F9821-7768-4985-9DC7-3CD919621A76}"/>
              </a:ext>
            </a:extLst>
          </p:cNvPr>
          <p:cNvGrpSpPr/>
          <p:nvPr/>
        </p:nvGrpSpPr>
        <p:grpSpPr>
          <a:xfrm>
            <a:off x="2014232" y="2909669"/>
            <a:ext cx="1425042" cy="1425042"/>
            <a:chOff x="2014232" y="2909669"/>
            <a:chExt cx="1425042" cy="142504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EA26922-B3CF-4C82-B161-7C11B4925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895" y="2968747"/>
              <a:ext cx="1319489" cy="1313802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F2A02CFA-C729-4525-98A5-E579B981C5F0}"/>
                </a:ext>
              </a:extLst>
            </p:cNvPr>
            <p:cNvSpPr/>
            <p:nvPr/>
          </p:nvSpPr>
          <p:spPr>
            <a:xfrm>
              <a:off x="2014232" y="29096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97700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031558" y="729861"/>
            <a:ext cx="5563042" cy="1132178"/>
          </a:xfrm>
        </p:spPr>
        <p:txBody>
          <a:bodyPr/>
          <a:lstStyle/>
          <a:p>
            <a:r>
              <a:rPr lang="ru-RU" b="1" dirty="0">
                <a:cs typeface="Arial" pitchFamily="34" charset="0"/>
              </a:rPr>
              <a:t>Наличие необходимых сертификатов</a:t>
            </a:r>
            <a:endParaRPr lang="it-IT" b="1" dirty="0">
              <a:cs typeface="Arial" pitchFamily="34" charset="0"/>
            </a:endParaRPr>
          </a:p>
          <a:p>
            <a:r>
              <a:rPr lang="ru-RU" b="1" dirty="0">
                <a:cs typeface="Arial" pitchFamily="34" charset="0"/>
              </a:rPr>
              <a:t>Гарантия от производителя – 5 лет!</a:t>
            </a:r>
          </a:p>
          <a:p>
            <a:r>
              <a:rPr lang="ru-RU" b="1" dirty="0" err="1">
                <a:cs typeface="Arial" pitchFamily="34" charset="0"/>
              </a:rPr>
              <a:t>Межповерочный</a:t>
            </a:r>
            <a:r>
              <a:rPr lang="ru-RU" b="1" dirty="0">
                <a:cs typeface="Arial" pitchFamily="34" charset="0"/>
              </a:rPr>
              <a:t> интервал – 5 лет!</a:t>
            </a:r>
          </a:p>
          <a:p>
            <a:endParaRPr lang="it-IT" sz="1600" dirty="0">
              <a:solidFill>
                <a:srgbClr val="009EE1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5"/>
            <a:ext cx="6740956" cy="551336"/>
          </a:xfrm>
        </p:spPr>
        <p:txBody>
          <a:bodyPr/>
          <a:lstStyle/>
          <a:p>
            <a:r>
              <a:rPr lang="ru-RU" dirty="0">
                <a:latin typeface="Proxima Nova Rg" pitchFamily="50" charset="0"/>
              </a:rPr>
              <a:t>Сертификация и гарантия</a:t>
            </a:r>
            <a:endParaRPr lang="it-IT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600" dirty="0"/>
              <a:t>Сертификация</a:t>
            </a:r>
            <a:endParaRPr lang="it-IT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3405A6-21CE-40EC-8AE9-2140CC14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94" y="3281461"/>
            <a:ext cx="6800280" cy="11474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86FBC-31DF-47BF-BF03-40A21139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194" y="2018186"/>
            <a:ext cx="3842775" cy="13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37113" y="1200150"/>
            <a:ext cx="5080884" cy="3253939"/>
          </a:xfrm>
        </p:spPr>
        <p:txBody>
          <a:bodyPr/>
          <a:lstStyle/>
          <a:p>
            <a:r>
              <a:rPr lang="ru-RU" sz="1100" b="1" dirty="0">
                <a:cs typeface="Arial" pitchFamily="34" charset="0"/>
              </a:rPr>
              <a:t>РЕЛЕ БЕЗОПАСНОСТИ - ОСНОВНЫЕ ПРЕИМУЩЕСТВА</a:t>
            </a:r>
            <a:endParaRPr lang="it-IT" sz="1100" b="1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Малая ширина модулей: </a:t>
            </a:r>
            <a:r>
              <a:rPr lang="ru-RU" sz="1100" dirty="0">
                <a:cs typeface="Arial" pitchFamily="34" charset="0"/>
              </a:rPr>
              <a:t>Высокая плотность монтажа</a:t>
            </a:r>
            <a:r>
              <a:rPr lang="en-US" sz="1100" dirty="0">
                <a:cs typeface="Arial" pitchFamily="34" charset="0"/>
              </a:rPr>
              <a:t>: 12/22</a:t>
            </a:r>
            <a:r>
              <a:rPr lang="ru-RU" sz="1100" dirty="0">
                <a:cs typeface="Arial" pitchFamily="34" charset="0"/>
              </a:rPr>
              <a:t> мм на канал</a:t>
            </a:r>
            <a:r>
              <a:rPr lang="en-US" sz="1100" dirty="0">
                <a:cs typeface="Arial" pitchFamily="34" charset="0"/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Сертификаты </a:t>
            </a:r>
            <a:r>
              <a:rPr lang="en-US" sz="1100" dirty="0">
                <a:solidFill>
                  <a:srgbClr val="009EE1"/>
                </a:solidFill>
                <a:cs typeface="Arial" pitchFamily="34" charset="0"/>
              </a:rPr>
              <a:t>SIL: </a:t>
            </a:r>
            <a:r>
              <a:rPr lang="ru-RU" sz="1100" dirty="0">
                <a:cs typeface="Arial" pitchFamily="34" charset="0"/>
              </a:rPr>
              <a:t>Катушка - контакт </a:t>
            </a:r>
            <a:r>
              <a:rPr lang="en-US" sz="1100" dirty="0">
                <a:cs typeface="Arial" pitchFamily="34" charset="0"/>
              </a:rPr>
              <a:t>SIL2/3 </a:t>
            </a:r>
            <a:r>
              <a:rPr lang="ru-RU" sz="1100" dirty="0">
                <a:cs typeface="Arial" pitchFamily="34" charset="0"/>
              </a:rPr>
              <a:t> (сертификат </a:t>
            </a:r>
            <a:r>
              <a:rPr lang="en-US" sz="1100" dirty="0">
                <a:cs typeface="Arial" pitchFamily="34" charset="0"/>
              </a:rPr>
              <a:t>TÜV</a:t>
            </a:r>
            <a:r>
              <a:rPr lang="ru-RU" sz="1100" dirty="0">
                <a:cs typeface="Arial" pitchFamily="34" charset="0"/>
              </a:rPr>
              <a:t>)</a:t>
            </a:r>
            <a:endParaRPr lang="en-US" sz="1100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Надежность</a:t>
            </a:r>
            <a:r>
              <a:rPr lang="en-US" sz="1100" dirty="0">
                <a:solidFill>
                  <a:srgbClr val="009EE1"/>
                </a:solidFill>
                <a:cs typeface="Arial" pitchFamily="34" charset="0"/>
              </a:rPr>
              <a:t>: </a:t>
            </a: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 </a:t>
            </a:r>
            <a:r>
              <a:rPr lang="ru-RU" sz="1100" dirty="0">
                <a:cs typeface="Arial" pitchFamily="34" charset="0"/>
              </a:rPr>
              <a:t>Совместимы с импульсной диагностикой  линий от </a:t>
            </a:r>
            <a:r>
              <a:rPr lang="en-US" sz="1100" dirty="0">
                <a:cs typeface="Arial" pitchFamily="34" charset="0"/>
              </a:rPr>
              <a:t>DO </a:t>
            </a:r>
            <a:r>
              <a:rPr lang="ru-RU" sz="1100" dirty="0">
                <a:cs typeface="Arial" pitchFamily="34" charset="0"/>
              </a:rPr>
              <a:t>карт</a:t>
            </a:r>
            <a:endParaRPr lang="en-US" sz="1100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Меньшие объемы/ затраты на контроль: </a:t>
            </a:r>
            <a:r>
              <a:rPr lang="en-US" sz="1100" dirty="0">
                <a:solidFill>
                  <a:srgbClr val="009EE1"/>
                </a:solidFill>
                <a:cs typeface="Arial" pitchFamily="34" charset="0"/>
              </a:rPr>
              <a:t> </a:t>
            </a:r>
            <a:r>
              <a:rPr lang="ru-RU" sz="1100" dirty="0">
                <a:cs typeface="Arial" pitchFamily="34" charset="0"/>
              </a:rPr>
              <a:t>Интеллектуальный мониторинг состояния линии и нагрузки  с индикацией неисправностей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Низкая стоимость владения /обслуживания</a:t>
            </a:r>
            <a:r>
              <a:rPr lang="ru-RU" sz="1100" dirty="0">
                <a:cs typeface="Arial" pitchFamily="34" charset="0"/>
              </a:rPr>
              <a:t>:  Период </a:t>
            </a:r>
            <a:r>
              <a:rPr lang="en-US" sz="1100" dirty="0" err="1">
                <a:cs typeface="Arial" pitchFamily="34" charset="0"/>
              </a:rPr>
              <a:t>Tproof</a:t>
            </a:r>
            <a:r>
              <a:rPr lang="en-US" sz="1100" dirty="0">
                <a:cs typeface="Arial" pitchFamily="34" charset="0"/>
              </a:rPr>
              <a:t> </a:t>
            </a:r>
            <a:r>
              <a:rPr lang="ru-RU" sz="1100" dirty="0">
                <a:cs typeface="Arial" pitchFamily="34" charset="0"/>
              </a:rPr>
              <a:t>= 10/20 лет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Arial" pitchFamily="34" charset="0"/>
              </a:rPr>
              <a:t>Сниженное время простоя</a:t>
            </a:r>
            <a:r>
              <a:rPr lang="ru-RU" sz="1100" dirty="0">
                <a:cs typeface="Arial" pitchFamily="34" charset="0"/>
              </a:rPr>
              <a:t>: Повышенная готовность для </a:t>
            </a:r>
            <a:r>
              <a:rPr lang="en-US" sz="1100" dirty="0">
                <a:cs typeface="Arial" pitchFamily="34" charset="0"/>
              </a:rPr>
              <a:t>NE/ND </a:t>
            </a:r>
            <a:r>
              <a:rPr lang="ru-RU" sz="1100" dirty="0">
                <a:cs typeface="Arial" pitchFamily="34" charset="0"/>
              </a:rPr>
              <a:t> систем</a:t>
            </a:r>
            <a:endParaRPr lang="en-US" sz="1100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Arial" pitchFamily="34" charset="0"/>
              </a:rPr>
              <a:t>Простое проектирование:  </a:t>
            </a:r>
            <a:r>
              <a:rPr lang="ru-RU" sz="1100" dirty="0">
                <a:cs typeface="Arial" pitchFamily="34" charset="0"/>
              </a:rPr>
              <a:t>Универсальные </a:t>
            </a:r>
            <a:r>
              <a:rPr lang="en-US" sz="1100" dirty="0">
                <a:cs typeface="Arial" pitchFamily="34" charset="0"/>
              </a:rPr>
              <a:t>SF </a:t>
            </a:r>
            <a:r>
              <a:rPr lang="ru-RU" sz="1100" dirty="0">
                <a:cs typeface="Arial" pitchFamily="34" charset="0"/>
              </a:rPr>
              <a:t>модули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Arial" pitchFamily="34" charset="0"/>
              </a:rPr>
              <a:t>Гарантированная надежность:  </a:t>
            </a:r>
            <a:r>
              <a:rPr lang="ru-RU" sz="1100" dirty="0">
                <a:cs typeface="Arial" pitchFamily="34" charset="0"/>
              </a:rPr>
              <a:t>Позолоченные контакты / герметичное реле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Низкие затраты на монтаж: </a:t>
            </a:r>
            <a:r>
              <a:rPr lang="ru-RU" sz="1100" dirty="0">
                <a:cs typeface="Arial" pitchFamily="34" charset="0"/>
              </a:rPr>
              <a:t>Универсальный монтаж (на стандартной </a:t>
            </a:r>
            <a:br>
              <a:rPr lang="ru-RU" sz="1100" dirty="0">
                <a:cs typeface="Arial" pitchFamily="34" charset="0"/>
              </a:rPr>
            </a:br>
            <a:r>
              <a:rPr lang="en-US" sz="1100" dirty="0">
                <a:cs typeface="Arial" pitchFamily="34" charset="0"/>
              </a:rPr>
              <a:t>DIN</a:t>
            </a:r>
            <a:r>
              <a:rPr lang="ru-RU" sz="1100" dirty="0">
                <a:cs typeface="Arial" pitchFamily="34" charset="0"/>
              </a:rPr>
              <a:t>-рейке </a:t>
            </a:r>
            <a:r>
              <a:rPr lang="en-US" sz="1100" dirty="0">
                <a:cs typeface="Arial" pitchFamily="34" charset="0"/>
              </a:rPr>
              <a:t>c </a:t>
            </a:r>
            <a:r>
              <a:rPr lang="ru-RU" sz="1100" dirty="0">
                <a:cs typeface="Arial" pitchFamily="34" charset="0"/>
              </a:rPr>
              <a:t>системой </a:t>
            </a:r>
            <a:r>
              <a:rPr lang="en-US" sz="1100" dirty="0">
                <a:cs typeface="Arial" pitchFamily="34" charset="0"/>
              </a:rPr>
              <a:t>Power Bus</a:t>
            </a:r>
            <a:r>
              <a:rPr lang="ru-RU" sz="1100" dirty="0">
                <a:cs typeface="Arial" pitchFamily="34" charset="0"/>
              </a:rPr>
              <a:t>, или на терминальной плате)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Arial" pitchFamily="34" charset="0"/>
              </a:rPr>
              <a:t>Модули для разных применений:  </a:t>
            </a:r>
            <a:r>
              <a:rPr lang="ru-RU" sz="1100" dirty="0">
                <a:cs typeface="Arial" pitchFamily="34" charset="0"/>
              </a:rPr>
              <a:t>5 и 10 А контакты, все виды функций безопасности,  реле постоянного и переменного тока, </a:t>
            </a:r>
            <a:r>
              <a:rPr lang="en-US" sz="1100" dirty="0">
                <a:cs typeface="Arial" pitchFamily="34" charset="0"/>
              </a:rPr>
              <a:t>ETS </a:t>
            </a:r>
            <a:r>
              <a:rPr lang="ru-RU" sz="1100" dirty="0">
                <a:cs typeface="Arial" pitchFamily="34" charset="0"/>
              </a:rPr>
              <a:t>или</a:t>
            </a:r>
            <a:r>
              <a:rPr lang="en-US" sz="1100" dirty="0">
                <a:cs typeface="Arial" pitchFamily="34" charset="0"/>
              </a:rPr>
              <a:t> DTS </a:t>
            </a:r>
            <a:r>
              <a:rPr lang="ru-RU" sz="1100" dirty="0">
                <a:cs typeface="Arial" pitchFamily="34" charset="0"/>
              </a:rPr>
              <a:t>или инвертор</a:t>
            </a:r>
          </a:p>
          <a:p>
            <a:endParaRPr lang="it-IT" sz="1200" dirty="0">
              <a:solidFill>
                <a:srgbClr val="009EE1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en-US" dirty="0">
                <a:latin typeface="Proxima Nova Rg" pitchFamily="50" charset="0"/>
              </a:rPr>
              <a:t>SIL 3 </a:t>
            </a:r>
            <a:r>
              <a:rPr lang="ru-RU" dirty="0">
                <a:latin typeface="Proxima Nova Rg" pitchFamily="50" charset="0"/>
              </a:rPr>
              <a:t>Реле безопасности с или без диагностики линии и нагрузки </a:t>
            </a:r>
            <a:endParaRPr lang="it-IT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74FC170-6C63-4156-AF51-C247ED140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6756" r="52896" b="9201"/>
          <a:stretch/>
        </p:blipFill>
        <p:spPr>
          <a:xfrm>
            <a:off x="2018156" y="1351775"/>
            <a:ext cx="1421118" cy="1161230"/>
          </a:xfrm>
          <a:prstGeom prst="rect">
            <a:avLst/>
          </a:prstGeom>
          <a:ln w="6350">
            <a:solidFill>
              <a:srgbClr val="009EE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A93DCFC-2097-4632-8035-92EF2F89C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6" t="6756" r="2988" b="9201"/>
          <a:stretch/>
        </p:blipFill>
        <p:spPr>
          <a:xfrm>
            <a:off x="2018156" y="2983295"/>
            <a:ext cx="1421118" cy="1222096"/>
          </a:xfrm>
          <a:prstGeom prst="rect">
            <a:avLst/>
          </a:prstGeom>
          <a:ln w="6350">
            <a:solidFill>
              <a:srgbClr val="009EE1"/>
            </a:solidFill>
          </a:ln>
        </p:spPr>
      </p:pic>
    </p:spTree>
    <p:extLst>
      <p:ext uri="{BB962C8B-B14F-4D97-AF65-F5344CB8AC3E}">
        <p14:creationId xmlns:p14="http://schemas.microsoft.com/office/powerpoint/2010/main" val="284828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1200150"/>
            <a:ext cx="4846320" cy="3253939"/>
          </a:xfrm>
        </p:spPr>
        <p:txBody>
          <a:bodyPr/>
          <a:lstStyle/>
          <a:p>
            <a:r>
              <a:rPr lang="ru-RU" sz="1200" b="1" dirty="0"/>
              <a:t>СЕРИЯ </a:t>
            </a:r>
            <a:r>
              <a:rPr lang="it-IT" sz="1200" b="1" dirty="0"/>
              <a:t>D</a:t>
            </a:r>
            <a:r>
              <a:rPr lang="en-US" sz="1200" b="1" dirty="0">
                <a:latin typeface="Proxima Nova Lt" panose="02000506030000020004" pitchFamily="50" charset="0"/>
                <a:cs typeface="Proxima Nova Light"/>
              </a:rPr>
              <a:t>1</a:t>
            </a:r>
            <a:r>
              <a:rPr lang="it-IT" sz="1200" b="1" dirty="0"/>
              <a:t>000 </a:t>
            </a:r>
            <a:r>
              <a:rPr lang="ru-RU" sz="1200" b="1" dirty="0"/>
              <a:t>ОСНОВНЫЕ ПРЕИМУЩЕСТВА</a:t>
            </a:r>
            <a:endParaRPr lang="it-IT" sz="12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Высокая плотность каналов</a:t>
            </a:r>
            <a:r>
              <a:rPr lang="en-US" sz="1200" dirty="0"/>
              <a:t>: </a:t>
            </a:r>
            <a:r>
              <a:rPr lang="ru-RU" sz="1200" dirty="0"/>
              <a:t>до </a:t>
            </a:r>
            <a:r>
              <a:rPr lang="en-US" sz="1200" dirty="0"/>
              <a:t>4 </a:t>
            </a:r>
            <a:r>
              <a:rPr lang="ru-RU" sz="1200" dirty="0"/>
              <a:t>каналов в модуле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Модули для всех применений: </a:t>
            </a:r>
            <a:r>
              <a:rPr lang="ru-RU" sz="1200" dirty="0"/>
              <a:t>Все типы входных и выходных модулей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Уменьшенный набор запасных модулей</a:t>
            </a:r>
            <a:r>
              <a:rPr lang="en-US" sz="1200" dirty="0"/>
              <a:t>: </a:t>
            </a:r>
            <a:r>
              <a:rPr lang="ru-RU" sz="1200" dirty="0"/>
              <a:t>универсальные Входы/Выходы</a:t>
            </a:r>
            <a:endParaRPr lang="en-US" sz="1200" dirty="0"/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Высокая надежность в помещениях и вне их: </a:t>
            </a:r>
            <a:r>
              <a:rPr lang="ru-RU" sz="1100" dirty="0">
                <a:cs typeface="Arial" pitchFamily="34" charset="0"/>
              </a:rPr>
              <a:t>Диапазон температур от -40</a:t>
            </a:r>
            <a:r>
              <a:rPr lang="ru-RU" sz="1100" dirty="0">
                <a:cs typeface="Arial" pitchFamily="34" charset="0"/>
                <a:sym typeface="Symbol"/>
              </a:rPr>
              <a:t></a:t>
            </a:r>
            <a:r>
              <a:rPr lang="ru-RU" sz="1100" dirty="0">
                <a:cs typeface="Arial" pitchFamily="34" charset="0"/>
              </a:rPr>
              <a:t> до +60</a:t>
            </a:r>
            <a:r>
              <a:rPr lang="ru-RU" sz="1100" dirty="0">
                <a:cs typeface="Arial" pitchFamily="34" charset="0"/>
                <a:sym typeface="Symbol"/>
              </a:rPr>
              <a:t></a:t>
            </a:r>
            <a:r>
              <a:rPr lang="ru-RU" sz="1100" dirty="0">
                <a:cs typeface="Arial" pitchFamily="34" charset="0"/>
              </a:rPr>
              <a:t>С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Повышенная прочность изоляции: </a:t>
            </a:r>
            <a:r>
              <a:rPr lang="ru-RU" sz="1100" dirty="0">
                <a:cs typeface="Arial" pitchFamily="34" charset="0"/>
              </a:rPr>
              <a:t>1,5 кВ</a:t>
            </a: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Функциональная безопасность: </a:t>
            </a:r>
            <a:r>
              <a:rPr lang="en-US" sz="1100" dirty="0">
                <a:cs typeface="Arial" pitchFamily="34" charset="0"/>
              </a:rPr>
              <a:t>SIL</a:t>
            </a:r>
            <a:r>
              <a:rPr lang="ru-RU" sz="1100" dirty="0">
                <a:cs typeface="Arial" pitchFamily="34" charset="0"/>
              </a:rPr>
              <a:t>3(2) сертификат </a:t>
            </a:r>
            <a:r>
              <a:rPr lang="en-US" sz="1100" dirty="0">
                <a:cs typeface="Arial" pitchFamily="34" charset="0"/>
              </a:rPr>
              <a:t>TÜV</a:t>
            </a:r>
            <a:endParaRPr lang="ru-RU" sz="1100" dirty="0">
              <a:cs typeface="Arial" pitchFamily="34" charset="0"/>
            </a:endParaRPr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100" dirty="0">
                <a:solidFill>
                  <a:srgbClr val="009EE1"/>
                </a:solidFill>
                <a:cs typeface="Arial" pitchFamily="34" charset="0"/>
              </a:rPr>
              <a:t>Низкие затраты на монтаж: </a:t>
            </a:r>
            <a:r>
              <a:rPr lang="ru-RU" sz="1100" dirty="0">
                <a:cs typeface="Arial" pitchFamily="34" charset="0"/>
              </a:rPr>
              <a:t>Монтаж </a:t>
            </a:r>
            <a:r>
              <a:rPr lang="en-US" sz="1100" dirty="0">
                <a:cs typeface="Arial" pitchFamily="34" charset="0"/>
              </a:rPr>
              <a:t>DIN</a:t>
            </a:r>
            <a:r>
              <a:rPr lang="ru-RU" sz="1100" dirty="0">
                <a:cs typeface="Arial" pitchFamily="34" charset="0"/>
              </a:rPr>
              <a:t>-рейке </a:t>
            </a:r>
            <a:r>
              <a:rPr lang="en-US" sz="1100" dirty="0">
                <a:cs typeface="Arial" pitchFamily="34" charset="0"/>
              </a:rPr>
              <a:t>c Power Bus</a:t>
            </a:r>
            <a:endParaRPr lang="ru-RU" sz="1100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Простое обслуживание</a:t>
            </a:r>
            <a:r>
              <a:rPr lang="en-US" sz="1200" dirty="0"/>
              <a:t>: </a:t>
            </a:r>
            <a:r>
              <a:rPr lang="ru-RU" sz="1200" dirty="0"/>
              <a:t>Съемный корпус</a:t>
            </a:r>
            <a:endParaRPr lang="en-US" sz="1200" dirty="0"/>
          </a:p>
          <a:p>
            <a:pPr marL="182563" indent="-182563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rgbClr val="009EE1"/>
                </a:solidFill>
                <a:cs typeface="Arial" pitchFamily="34" charset="0"/>
              </a:rPr>
              <a:t>C</a:t>
            </a:r>
            <a:r>
              <a:rPr lang="ru-RU" sz="1200" dirty="0" err="1">
                <a:solidFill>
                  <a:srgbClr val="009EE1"/>
                </a:solidFill>
                <a:cs typeface="Arial" pitchFamily="34" charset="0"/>
              </a:rPr>
              <a:t>оответствие</a:t>
            </a:r>
            <a:r>
              <a:rPr lang="en-US" sz="1200" dirty="0">
                <a:solidFill>
                  <a:srgbClr val="009EE1"/>
                </a:solidFill>
                <a:cs typeface="Arial" pitchFamily="34" charset="0"/>
              </a:rPr>
              <a:t> </a:t>
            </a: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 действующим стандартам: </a:t>
            </a:r>
            <a:r>
              <a:rPr lang="ru-RU" sz="1200" dirty="0">
                <a:cs typeface="Arial" pitchFamily="34" charset="0"/>
              </a:rPr>
              <a:t>МЭК 61508:2010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  <a:cs typeface="Arial" pitchFamily="34" charset="0"/>
              </a:rPr>
              <a:t>Полностью независимые два канала: </a:t>
            </a:r>
            <a:r>
              <a:rPr lang="ru-RU" sz="1200" dirty="0">
                <a:cs typeface="Arial" pitchFamily="34" charset="0"/>
              </a:rPr>
              <a:t>Двойное независимое питание каналов</a:t>
            </a:r>
            <a:endParaRPr lang="it-IT" sz="1200" b="1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z="2400" dirty="0" err="1">
                <a:latin typeface="Proxima Nova Rg" pitchFamily="50" charset="0"/>
              </a:rPr>
              <a:t>Искробезопасные</a:t>
            </a:r>
            <a:r>
              <a:rPr lang="ru-RU" sz="2400" dirty="0">
                <a:latin typeface="Proxima Nova Rg" pitchFamily="50" charset="0"/>
              </a:rPr>
              <a:t>: Изоляторы, нормирующие преобразователи, пороговые усилители</a:t>
            </a:r>
            <a:endParaRPr lang="it-IT" sz="240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2A02CFA-C729-4525-98A5-E579B981C5F0}"/>
              </a:ext>
            </a:extLst>
          </p:cNvPr>
          <p:cNvSpPr/>
          <p:nvPr/>
        </p:nvSpPr>
        <p:spPr>
          <a:xfrm>
            <a:off x="2014232" y="2909669"/>
            <a:ext cx="1425042" cy="1425042"/>
          </a:xfrm>
          <a:prstGeom prst="rect">
            <a:avLst/>
          </a:prstGeom>
          <a:noFill/>
          <a:ln w="6350">
            <a:solidFill>
              <a:srgbClr val="009E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5067CAD-7E68-48CE-9DE3-044773008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1742" r="53597" b="6108"/>
          <a:stretch/>
        </p:blipFill>
        <p:spPr>
          <a:xfrm>
            <a:off x="2021233" y="1293801"/>
            <a:ext cx="1418041" cy="1170579"/>
          </a:xfrm>
          <a:prstGeom prst="rect">
            <a:avLst/>
          </a:prstGeom>
          <a:ln w="6350">
            <a:solidFill>
              <a:srgbClr val="009EE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191D120-8451-4000-9F4A-20FDE4C9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88" y="2956967"/>
            <a:ext cx="905867" cy="13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8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0E366CD5-4093-4846-A4CD-9FD9B1FF5644}"/>
              </a:ext>
            </a:extLst>
          </p:cNvPr>
          <p:cNvSpPr/>
          <p:nvPr/>
        </p:nvSpPr>
        <p:spPr>
          <a:xfrm>
            <a:off x="2014232" y="1293801"/>
            <a:ext cx="1425042" cy="1425042"/>
          </a:xfrm>
          <a:prstGeom prst="rect">
            <a:avLst/>
          </a:prstGeom>
          <a:noFill/>
          <a:ln w="6350">
            <a:solidFill>
              <a:srgbClr val="009E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0" y="1160463"/>
            <a:ext cx="5001370" cy="3403586"/>
          </a:xfrm>
        </p:spPr>
        <p:txBody>
          <a:bodyPr/>
          <a:lstStyle/>
          <a:p>
            <a:r>
              <a:rPr lang="ru-RU" sz="1200" b="1" dirty="0"/>
              <a:t>ТЕРМИНАЛЬНЫЕ ПЛАТЫ – ОСНОВНЫЕ ПРЕИМУЩЕСТВА</a:t>
            </a:r>
            <a:endParaRPr lang="it-IT" sz="1200" b="1" dirty="0"/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</a:rPr>
              <a:t>Уменьшенные габариты</a:t>
            </a:r>
            <a:r>
              <a:rPr lang="ru-RU" sz="1200" dirty="0"/>
              <a:t>: Очень компактная конструкция, </a:t>
            </a:r>
            <a:br>
              <a:rPr lang="ru-RU" sz="1200" dirty="0"/>
            </a:br>
            <a:r>
              <a:rPr lang="ru-RU" sz="1200" dirty="0"/>
              <a:t>до 64 каналов ввода/вывода на одной плате</a:t>
            </a:r>
            <a:endParaRPr lang="en-US" sz="1200" dirty="0"/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</a:rPr>
              <a:t>Универсальный монтаж: </a:t>
            </a:r>
            <a:r>
              <a:rPr lang="ru-RU" sz="1200" dirty="0"/>
              <a:t>Возможность монтажа на </a:t>
            </a:r>
            <a:r>
              <a:rPr lang="en-US" sz="1200" dirty="0"/>
              <a:t>DIN</a:t>
            </a:r>
            <a:r>
              <a:rPr lang="ru-RU" sz="1200" dirty="0"/>
              <a:t>-рейке или на стене </a:t>
            </a:r>
            <a:endParaRPr lang="en-US" sz="1200" dirty="0"/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</a:rPr>
              <a:t>Высокая готовность</a:t>
            </a:r>
            <a:r>
              <a:rPr lang="ru-RU" sz="1200" b="1" dirty="0"/>
              <a:t>:</a:t>
            </a:r>
            <a:r>
              <a:rPr lang="ru-RU" sz="1200" dirty="0"/>
              <a:t> Резервированное питание и поддержка резервирования ввода/вывода</a:t>
            </a:r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1"/>
                </a:solidFill>
              </a:rPr>
              <a:t>Простое обслуживание и диагностика</a:t>
            </a:r>
            <a:r>
              <a:rPr lang="ru-RU" sz="1200" b="1" dirty="0"/>
              <a:t>:</a:t>
            </a:r>
            <a:r>
              <a:rPr lang="ru-RU" sz="1200" dirty="0"/>
              <a:t> Светодиодный индикатор аварийной сигнализации и дублирование ее на общей шине</a:t>
            </a:r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Заказные терминальные платы с </a:t>
            </a:r>
            <a:r>
              <a:rPr lang="ru-RU" sz="1200" dirty="0">
                <a:solidFill>
                  <a:srgbClr val="009EE1"/>
                </a:solidFill>
              </a:rPr>
              <a:t>разъемами и кабелями для непосредственного подключения </a:t>
            </a:r>
            <a:r>
              <a:rPr lang="ru-RU" sz="1200" dirty="0"/>
              <a:t>к любым ПЛК/РСУ/ ПАЗ.</a:t>
            </a:r>
          </a:p>
          <a:p>
            <a:pPr marL="285750" lvl="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Также возможны платы для </a:t>
            </a:r>
            <a:r>
              <a:rPr lang="en-US" sz="1200" dirty="0">
                <a:solidFill>
                  <a:srgbClr val="009EE1"/>
                </a:solidFill>
              </a:rPr>
              <a:t>HART</a:t>
            </a:r>
            <a:r>
              <a:rPr lang="ru-RU" sz="1200" dirty="0">
                <a:solidFill>
                  <a:srgbClr val="009EE1"/>
                </a:solidFill>
              </a:rPr>
              <a:t> интерфейсной системы </a:t>
            </a:r>
            <a:r>
              <a:rPr lang="en-US" sz="1200" dirty="0">
                <a:solidFill>
                  <a:srgbClr val="009EE1"/>
                </a:solidFill>
              </a:rPr>
              <a:t>GMI</a:t>
            </a:r>
            <a:r>
              <a:rPr lang="ru-RU" sz="1200" b="1" dirty="0"/>
              <a:t>, </a:t>
            </a:r>
            <a:r>
              <a:rPr lang="ru-RU" sz="1200" dirty="0"/>
              <a:t>которая</a:t>
            </a:r>
            <a:r>
              <a:rPr lang="ru-RU" sz="1200" b="1" dirty="0"/>
              <a:t> </a:t>
            </a:r>
            <a:r>
              <a:rPr lang="ru-RU" sz="1200" dirty="0"/>
              <a:t>радикально снижает количество </a:t>
            </a:r>
            <a:r>
              <a:rPr lang="ru-RU" sz="1200" dirty="0" err="1"/>
              <a:t>мультиплексорных</a:t>
            </a:r>
            <a:r>
              <a:rPr lang="ru-RU" sz="1200" dirty="0"/>
              <a:t> модулей </a:t>
            </a:r>
            <a:endParaRPr lang="ru-RU" sz="1200" dirty="0">
              <a:solidFill>
                <a:srgbClr val="009EE1"/>
              </a:solidFill>
            </a:endParaRPr>
          </a:p>
          <a:p>
            <a:pPr marL="285750" indent="-285750">
              <a:buClr>
                <a:srgbClr val="009EE1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Заказные платы  для </a:t>
            </a:r>
            <a:r>
              <a:rPr lang="en-US" sz="1200" dirty="0"/>
              <a:t>ABB, HIMA, HONEYWELL, INVENSYS, SCHNEIDER, TRICONEX, YOKOGAWA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pc="-50" dirty="0">
                <a:latin typeface="Proxima Nova Rg" pitchFamily="50" charset="0"/>
              </a:rPr>
              <a:t>Терминальные платы</a:t>
            </a:r>
            <a:endParaRPr lang="en-US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2A02CFA-C729-4525-98A5-E579B981C5F0}"/>
              </a:ext>
            </a:extLst>
          </p:cNvPr>
          <p:cNvSpPr/>
          <p:nvPr/>
        </p:nvSpPr>
        <p:spPr>
          <a:xfrm>
            <a:off x="2014232" y="2909669"/>
            <a:ext cx="1425042" cy="1425042"/>
          </a:xfrm>
          <a:prstGeom prst="rect">
            <a:avLst/>
          </a:prstGeom>
          <a:noFill/>
          <a:ln w="6350">
            <a:solidFill>
              <a:srgbClr val="009E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16F968-0396-4FB4-B961-4C31DCEC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51885">
            <a:off x="1834957" y="1337783"/>
            <a:ext cx="1610249" cy="1425653"/>
          </a:xfrm>
          <a:prstGeom prst="rect">
            <a:avLst/>
          </a:prstGeom>
        </p:spPr>
      </p:pic>
      <p:pic>
        <p:nvPicPr>
          <p:cNvPr id="57" name="Picture 4" descr="\\server\FILES\Data_Sheet DTS\TB_Drawing\TB-D5016-GMI-001\TB-D5016-GMI-001_front.wmf">
            <a:extLst>
              <a:ext uri="{FF2B5EF4-FFF2-40B4-BE49-F238E27FC236}">
                <a16:creationId xmlns:a16="http://schemas.microsoft.com/office/drawing/2014/main" id="{EA177F06-B815-4A6F-863A-560DB134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064686" y="3157924"/>
            <a:ext cx="133798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73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z="2400" spc="-50" dirty="0" err="1">
                <a:latin typeface="Proxima Nova Rg" pitchFamily="50" charset="0"/>
              </a:rPr>
              <a:t>Искробезопасные</a:t>
            </a:r>
            <a:r>
              <a:rPr lang="ru-RU" sz="2400" spc="-50" dirty="0">
                <a:latin typeface="Proxima Nova Rg" pitchFamily="50" charset="0"/>
              </a:rPr>
              <a:t> температурные и цифровые мультиплексоры</a:t>
            </a:r>
            <a:endParaRPr lang="en-US" sz="2400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sp>
        <p:nvSpPr>
          <p:cNvPr id="81" name="Segnaposto contenuto 10">
            <a:extLst>
              <a:ext uri="{FF2B5EF4-FFF2-40B4-BE49-F238E27FC236}">
                <a16:creationId xmlns:a16="http://schemas.microsoft.com/office/drawing/2014/main" id="{94EBDA2D-1968-417B-B817-E3AE5A5154E5}"/>
              </a:ext>
            </a:extLst>
          </p:cNvPr>
          <p:cNvSpPr txBox="1">
            <a:spLocks/>
          </p:cNvSpPr>
          <p:nvPr/>
        </p:nvSpPr>
        <p:spPr>
          <a:xfrm>
            <a:off x="4131878" y="1200150"/>
            <a:ext cx="4846320" cy="325393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/>
              <a:t>СЕРИЯ </a:t>
            </a:r>
            <a:r>
              <a:rPr lang="en-US" sz="1200" b="1" dirty="0"/>
              <a:t>D2000</a:t>
            </a:r>
            <a:r>
              <a:rPr lang="ru-RU" sz="1200" b="1" dirty="0"/>
              <a:t> –ОСНОВНЫЕ ПРЕИМУЩЕСТВА</a:t>
            </a:r>
            <a:endParaRPr lang="en-US" sz="1200" b="1" dirty="0"/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Радикально снижается </a:t>
            </a:r>
            <a:r>
              <a:rPr lang="en-US" sz="1200" dirty="0"/>
              <a:t> </a:t>
            </a:r>
            <a:r>
              <a:rPr lang="ru-RU" sz="1200" dirty="0">
                <a:solidFill>
                  <a:srgbClr val="009EE2"/>
                </a:solidFill>
              </a:rPr>
              <a:t>количество полевых кабелей и стоимость монтажа 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Полевые устройства </a:t>
            </a:r>
            <a:r>
              <a:rPr lang="ru-RU" sz="1200" dirty="0">
                <a:solidFill>
                  <a:srgbClr val="009EE2"/>
                </a:solidFill>
              </a:rPr>
              <a:t>могут находиться в 5 км </a:t>
            </a:r>
            <a:r>
              <a:rPr lang="ru-RU" sz="1200" dirty="0"/>
              <a:t>от</a:t>
            </a:r>
            <a:r>
              <a:rPr lang="ru-RU" sz="1200" dirty="0">
                <a:solidFill>
                  <a:srgbClr val="009EE2"/>
                </a:solidFill>
              </a:rPr>
              <a:t> </a:t>
            </a:r>
            <a:r>
              <a:rPr lang="en-US" sz="1200" dirty="0"/>
              <a:t> </a:t>
            </a:r>
            <a:r>
              <a:rPr lang="ru-RU" sz="1200" dirty="0"/>
              <a:t>шлюза</a:t>
            </a:r>
            <a:endParaRPr lang="en-US" sz="1200" dirty="0"/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Устраняет необходимость </a:t>
            </a:r>
            <a:r>
              <a:rPr lang="en-US" sz="1200" dirty="0"/>
              <a:t>AI </a:t>
            </a:r>
            <a:r>
              <a:rPr lang="ru-RU" sz="1200" dirty="0"/>
              <a:t>карт ПЛК/РСУ</a:t>
            </a:r>
            <a:endParaRPr lang="en-US" sz="1200" dirty="0"/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Установка в Зоне 1 </a:t>
            </a:r>
            <a:r>
              <a:rPr lang="en-US" sz="1200" dirty="0"/>
              <a:t> </a:t>
            </a:r>
            <a:r>
              <a:rPr lang="ru-RU" sz="1200" dirty="0">
                <a:solidFill>
                  <a:srgbClr val="009EE2"/>
                </a:solidFill>
              </a:rPr>
              <a:t>без необходимости внешнего источника питания или сертифицированных защитных корпусов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До </a:t>
            </a:r>
            <a:r>
              <a:rPr lang="en-US" sz="1200" dirty="0">
                <a:solidFill>
                  <a:srgbClr val="009EE2"/>
                </a:solidFill>
              </a:rPr>
              <a:t>256 </a:t>
            </a:r>
            <a:r>
              <a:rPr lang="ru-RU" sz="1200" dirty="0">
                <a:solidFill>
                  <a:srgbClr val="009EE2"/>
                </a:solidFill>
              </a:rPr>
              <a:t>каналов на систему</a:t>
            </a:r>
            <a:r>
              <a:rPr lang="en-US" sz="1200" dirty="0"/>
              <a:t>; </a:t>
            </a:r>
            <a:r>
              <a:rPr lang="ru-RU" sz="1200" dirty="0"/>
              <a:t>Максимум </a:t>
            </a:r>
            <a:r>
              <a:rPr lang="en-US" sz="1200" dirty="0"/>
              <a:t>7936 </a:t>
            </a:r>
            <a:r>
              <a:rPr lang="ru-RU" sz="1200" dirty="0"/>
              <a:t>каналов</a:t>
            </a:r>
            <a:r>
              <a:rPr lang="en-US" sz="1200" dirty="0"/>
              <a:t>.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Разрешение </a:t>
            </a:r>
            <a:r>
              <a:rPr lang="en-US" sz="1200" dirty="0">
                <a:solidFill>
                  <a:srgbClr val="009EE2"/>
                </a:solidFill>
              </a:rPr>
              <a:t>18</a:t>
            </a:r>
            <a:r>
              <a:rPr lang="ru-RU" sz="1200" dirty="0">
                <a:solidFill>
                  <a:srgbClr val="009EE2"/>
                </a:solidFill>
              </a:rPr>
              <a:t>-бит </a:t>
            </a:r>
            <a:r>
              <a:rPr lang="ru-RU" sz="1200" dirty="0"/>
              <a:t>и высокая скорость передачи данных</a:t>
            </a:r>
            <a:endParaRPr lang="en-US" sz="1200" dirty="0"/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Простая</a:t>
            </a:r>
            <a:r>
              <a:rPr lang="en-US" sz="1200" dirty="0"/>
              <a:t>, </a:t>
            </a:r>
            <a:r>
              <a:rPr lang="ru-RU" sz="1200" dirty="0"/>
              <a:t>отказоустойчивая и </a:t>
            </a:r>
            <a:r>
              <a:rPr lang="ru-RU" sz="1200" dirty="0">
                <a:solidFill>
                  <a:srgbClr val="009EE2"/>
                </a:solidFill>
              </a:rPr>
              <a:t>надежная система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Резервированные коммуникационные линии</a:t>
            </a:r>
            <a:r>
              <a:rPr lang="ru-RU" sz="1200" dirty="0"/>
              <a:t> в</a:t>
            </a:r>
            <a:r>
              <a:rPr lang="en-US" sz="1200" dirty="0"/>
              <a:t> </a:t>
            </a:r>
            <a:r>
              <a:rPr lang="ru-RU" sz="1200" dirty="0"/>
              <a:t>опасную зону </a:t>
            </a:r>
            <a:r>
              <a:rPr lang="en-US" sz="1200" dirty="0"/>
              <a:t>(</a:t>
            </a:r>
            <a:r>
              <a:rPr lang="ru-RU" sz="1200" dirty="0"/>
              <a:t>собственный протокол</a:t>
            </a:r>
            <a:r>
              <a:rPr lang="en-US" sz="1200" dirty="0"/>
              <a:t>)</a:t>
            </a:r>
          </a:p>
          <a:p>
            <a:pPr marL="171450" indent="-171450">
              <a:lnSpc>
                <a:spcPct val="900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Резервированные коммуникационные линии к ПЛК/РСУ/ПК с </a:t>
            </a:r>
            <a:r>
              <a:rPr lang="en-US" sz="1200" dirty="0"/>
              <a:t> </a:t>
            </a:r>
            <a:r>
              <a:rPr lang="ru-RU" sz="1200" dirty="0">
                <a:solidFill>
                  <a:srgbClr val="009EE2"/>
                </a:solidFill>
              </a:rPr>
              <a:t>резервированным </a:t>
            </a:r>
            <a:r>
              <a:rPr lang="en-US" sz="1200" dirty="0" err="1">
                <a:solidFill>
                  <a:srgbClr val="009EE2"/>
                </a:solidFill>
              </a:rPr>
              <a:t>Modbus</a:t>
            </a:r>
            <a:r>
              <a:rPr lang="en-US" sz="1200" dirty="0">
                <a:solidFill>
                  <a:srgbClr val="009EE2"/>
                </a:solidFill>
              </a:rPr>
              <a:t> RTU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11A139C-71B7-4DC2-BA4A-43D8AE5841D6}"/>
              </a:ext>
            </a:extLst>
          </p:cNvPr>
          <p:cNvGrpSpPr/>
          <p:nvPr/>
        </p:nvGrpSpPr>
        <p:grpSpPr>
          <a:xfrm>
            <a:off x="2000469" y="1300593"/>
            <a:ext cx="2448009" cy="3153496"/>
            <a:chOff x="2000469" y="1300593"/>
            <a:chExt cx="2448009" cy="3153496"/>
          </a:xfrm>
        </p:grpSpPr>
        <p:grpSp>
          <p:nvGrpSpPr>
            <p:cNvPr id="78" name="Gruppo 77">
              <a:extLst>
                <a:ext uri="{FF2B5EF4-FFF2-40B4-BE49-F238E27FC236}">
                  <a16:creationId xmlns:a16="http://schemas.microsoft.com/office/drawing/2014/main" id="{37EAFFED-9A38-47E0-8DBD-D0C8E43B1218}"/>
                </a:ext>
              </a:extLst>
            </p:cNvPr>
            <p:cNvGrpSpPr/>
            <p:nvPr/>
          </p:nvGrpSpPr>
          <p:grpSpPr>
            <a:xfrm>
              <a:off x="2080261" y="1378854"/>
              <a:ext cx="2368217" cy="2618471"/>
              <a:chOff x="2014480" y="1299912"/>
              <a:chExt cx="2368217" cy="2618471"/>
            </a:xfrm>
          </p:grpSpPr>
          <p:cxnSp>
            <p:nvCxnSpPr>
              <p:cNvPr id="58" name="Connettore diritto 57">
                <a:extLst>
                  <a:ext uri="{FF2B5EF4-FFF2-40B4-BE49-F238E27FC236}">
                    <a16:creationId xmlns:a16="http://schemas.microsoft.com/office/drawing/2014/main" id="{0988B986-D685-4BDD-BD57-CC4F69E8B2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1286" y="3572181"/>
                <a:ext cx="0" cy="346202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F9C93F81-30E5-4E9C-80BB-E3A978E5A5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1286" y="2282359"/>
                <a:ext cx="420656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BD5146D3-6720-4AD6-A217-B5C2D75E70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1286" y="2626429"/>
                <a:ext cx="73018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A6CBBFCB-732C-4D8A-A58C-C04CB4DF5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1286" y="1898902"/>
                <a:ext cx="1177864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D3936EF2-2FBF-4526-8A3F-8BF2AE10F504}"/>
                  </a:ext>
                </a:extLst>
              </p:cNvPr>
              <p:cNvGrpSpPr/>
              <p:nvPr/>
            </p:nvGrpSpPr>
            <p:grpSpPr>
              <a:xfrm rot="5400000" flipV="1">
                <a:off x="2438772" y="1548617"/>
                <a:ext cx="1528818" cy="2359032"/>
                <a:chOff x="5266791" y="2136575"/>
                <a:chExt cx="1528818" cy="1766250"/>
              </a:xfrm>
            </p:grpSpPr>
            <p:cxnSp>
              <p:nvCxnSpPr>
                <p:cNvPr id="52" name="Connettore diritto 51">
                  <a:extLst>
                    <a:ext uri="{FF2B5EF4-FFF2-40B4-BE49-F238E27FC236}">
                      <a16:creationId xmlns:a16="http://schemas.microsoft.com/office/drawing/2014/main" id="{80EB7227-595D-4F84-957C-2B4C9D139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2722" y="2136575"/>
                  <a:ext cx="0" cy="143055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ttore diritto 52">
                  <a:extLst>
                    <a:ext uri="{FF2B5EF4-FFF2-40B4-BE49-F238E27FC236}">
                      <a16:creationId xmlns:a16="http://schemas.microsoft.com/office/drawing/2014/main" id="{0A257161-A9F3-4FC7-80A8-92A30931BE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24799" y="2136575"/>
                  <a:ext cx="0" cy="1430559"/>
                </a:xfrm>
                <a:prstGeom prst="line">
                  <a:avLst/>
                </a:prstGeom>
                <a:ln>
                  <a:solidFill>
                    <a:srgbClr val="A1DAF8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Segnaposto contenuto 2">
                  <a:extLst>
                    <a:ext uri="{FF2B5EF4-FFF2-40B4-BE49-F238E27FC236}">
                      <a16:creationId xmlns:a16="http://schemas.microsoft.com/office/drawing/2014/main" id="{A1703FCA-8778-415B-887B-27B5C6A1726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66791" y="3417594"/>
                  <a:ext cx="1167153" cy="485231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spcBef>
                      <a:spcPts val="0"/>
                    </a:spcBef>
                    <a:buFontTx/>
                    <a:buNone/>
                  </a:pPr>
                  <a:r>
                    <a:rPr lang="en-US" altLang="it-IT" sz="800" dirty="0">
                      <a:solidFill>
                        <a:srgbClr val="A1DAF8"/>
                      </a:solidFill>
                      <a:latin typeface="Proxima Nova Rg" panose="02000506030000020004" pitchFamily="50" charset="0"/>
                    </a:rPr>
                    <a:t>Hazardous Area</a:t>
                  </a:r>
                </a:p>
              </p:txBody>
            </p:sp>
            <p:sp>
              <p:nvSpPr>
                <p:cNvPr id="55" name="Segnaposto contenuto 2">
                  <a:extLst>
                    <a:ext uri="{FF2B5EF4-FFF2-40B4-BE49-F238E27FC236}">
                      <a16:creationId xmlns:a16="http://schemas.microsoft.com/office/drawing/2014/main" id="{41DDE425-40EF-41BA-B7F9-11FD9E1DCCD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28456" y="3417594"/>
                  <a:ext cx="1167153" cy="48523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/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0"/>
                    </a:spcBef>
                    <a:buFontTx/>
                    <a:buNone/>
                  </a:pPr>
                  <a:r>
                    <a:rPr lang="en-US" altLang="it-IT" sz="800" dirty="0">
                      <a:solidFill>
                        <a:schemeClr val="bg1">
                          <a:lumMod val="75000"/>
                        </a:schemeClr>
                      </a:solidFill>
                      <a:latin typeface="Proxima Nova Rg" panose="02000506030000020004" pitchFamily="50" charset="0"/>
                    </a:rPr>
                    <a:t>Safe Area</a:t>
                  </a:r>
                </a:p>
              </p:txBody>
            </p:sp>
          </p:grp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FFB30E13-5573-46E0-8A28-C278B2F4D3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1286" y="1450871"/>
                <a:ext cx="0" cy="185714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13F5762D-B34F-4E27-8F47-321D73AE79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1286" y="1450871"/>
                <a:ext cx="1514665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98EDD2CA-9662-4A4B-8943-A6F8EA8BBB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63458" y="3426291"/>
                <a:ext cx="78973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C99EFBC8-FD59-45E8-81D1-0B0F81734D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30489" y="2232076"/>
                <a:ext cx="396811" cy="0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7070B035-B27F-48D5-8712-419B3BF2E4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30489" y="2578072"/>
                <a:ext cx="580570" cy="1637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BE1CD1DB-D236-4526-AE5F-6764E03F26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30488" y="1407229"/>
                <a:ext cx="1617600" cy="8393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AC2C3069-5C6A-4BCB-BF32-13C83DFB3A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0487" y="1407233"/>
                <a:ext cx="0" cy="2511150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4B56CA3-CB95-46B7-A773-922C926012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30489" y="1863730"/>
                <a:ext cx="1155636" cy="0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diritto 48">
                <a:extLst>
                  <a:ext uri="{FF2B5EF4-FFF2-40B4-BE49-F238E27FC236}">
                    <a16:creationId xmlns:a16="http://schemas.microsoft.com/office/drawing/2014/main" id="{7980DAE4-D598-4C69-9B47-D7630AAF54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55747" y="3572181"/>
                <a:ext cx="803403" cy="0"/>
              </a:xfrm>
              <a:prstGeom prst="line">
                <a:avLst/>
              </a:prstGeom>
              <a:ln w="12700">
                <a:solidFill>
                  <a:srgbClr val="009EE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Immagine 55">
                <a:extLst>
                  <a:ext uri="{FF2B5EF4-FFF2-40B4-BE49-F238E27FC236}">
                    <a16:creationId xmlns:a16="http://schemas.microsoft.com/office/drawing/2014/main" id="{649FEE05-6C13-4A1A-AE52-C6F4871325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231792" y="1299912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0AFB738F-BC2C-47A5-9BD8-F623338025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655639" y="1299912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8DED3251-D3BD-4E1B-9288-1DE30B99B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3082387" y="1299912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3" name="Immagine 62">
                <a:extLst>
                  <a:ext uri="{FF2B5EF4-FFF2-40B4-BE49-F238E27FC236}">
                    <a16:creationId xmlns:a16="http://schemas.microsoft.com/office/drawing/2014/main" id="{92B5BC0F-6AC4-40A5-A71D-3E40F5EAD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3509135" y="1299912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3504D6C5-B512-4255-B5B7-741FC7431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231792" y="1713648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A05D98DA-940F-4642-9644-47843BD0C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655639" y="1713648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66" name="Immagine 65">
                <a:extLst>
                  <a:ext uri="{FF2B5EF4-FFF2-40B4-BE49-F238E27FC236}">
                    <a16:creationId xmlns:a16="http://schemas.microsoft.com/office/drawing/2014/main" id="{2501ACBE-27E3-4FEE-93A8-6FEC873D4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3082387" y="1713648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70" name="Immagine 69">
                <a:extLst>
                  <a:ext uri="{FF2B5EF4-FFF2-40B4-BE49-F238E27FC236}">
                    <a16:creationId xmlns:a16="http://schemas.microsoft.com/office/drawing/2014/main" id="{C32EE3C0-EFBF-4AC9-A145-A838CEA86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4480" y="3291345"/>
                <a:ext cx="548976" cy="355044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73" name="Immagine 72">
                <a:extLst>
                  <a:ext uri="{FF2B5EF4-FFF2-40B4-BE49-F238E27FC236}">
                    <a16:creationId xmlns:a16="http://schemas.microsoft.com/office/drawing/2014/main" id="{8FAB5C1C-F406-4515-97E1-F97B81D4D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231792" y="2119512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F39EE174-569A-49C0-B9B5-FEA789216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231792" y="2459541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pic>
            <p:nvPicPr>
              <p:cNvPr id="75" name="Immagine 74">
                <a:extLst>
                  <a:ext uri="{FF2B5EF4-FFF2-40B4-BE49-F238E27FC236}">
                    <a16:creationId xmlns:a16="http://schemas.microsoft.com/office/drawing/2014/main" id="{EDD6548A-4742-4ED7-98B5-CC23828B4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" t="20895" r="7157" b="12505"/>
              <a:stretch/>
            </p:blipFill>
            <p:spPr>
              <a:xfrm>
                <a:off x="2652447" y="2459541"/>
                <a:ext cx="373342" cy="261367"/>
              </a:xfrm>
              <a:prstGeom prst="rect">
                <a:avLst/>
              </a:prstGeom>
              <a:ln w="9525">
                <a:solidFill>
                  <a:srgbClr val="009EE2"/>
                </a:solidFill>
              </a:ln>
            </p:spPr>
          </p:pic>
          <p:cxnSp>
            <p:nvCxnSpPr>
              <p:cNvPr id="76" name="Connettore diritto 75">
                <a:extLst>
                  <a:ext uri="{FF2B5EF4-FFF2-40B4-BE49-F238E27FC236}">
                    <a16:creationId xmlns:a16="http://schemas.microsoft.com/office/drawing/2014/main" id="{CA8FD709-188B-41B3-8F93-5679005CF7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2981" y="3320367"/>
                <a:ext cx="0" cy="1059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13740C92-D1C1-4428-86BC-B3861A2590A2}"/>
                </a:ext>
              </a:extLst>
            </p:cNvPr>
            <p:cNvSpPr/>
            <p:nvPr/>
          </p:nvSpPr>
          <p:spPr>
            <a:xfrm>
              <a:off x="2014232" y="1300593"/>
              <a:ext cx="2035490" cy="3153496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412650F-DAC3-477E-95A6-B10F9BD4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166400" y="3957725"/>
              <a:ext cx="426681" cy="267543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16717C8-3048-4644-89F5-3826B9CD4E2D}"/>
                </a:ext>
              </a:extLst>
            </p:cNvPr>
            <p:cNvSpPr/>
            <p:nvPr/>
          </p:nvSpPr>
          <p:spPr>
            <a:xfrm>
              <a:off x="3063874" y="3007837"/>
              <a:ext cx="6607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800" dirty="0" err="1">
                  <a:latin typeface="Proxima Nova Rg" panose="02000506030000020004" pitchFamily="50" charset="0"/>
                </a:rPr>
                <a:t>Config</a:t>
              </a:r>
              <a:r>
                <a:rPr lang="it-IT" sz="800" dirty="0">
                  <a:latin typeface="Proxima Nova Rg" panose="02000506030000020004" pitchFamily="50" charset="0"/>
                </a:rPr>
                <a:t> PC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3BF6608C-CF4F-4D70-ABDE-817CAFB6D73E}"/>
                </a:ext>
              </a:extLst>
            </p:cNvPr>
            <p:cNvSpPr/>
            <p:nvPr/>
          </p:nvSpPr>
          <p:spPr>
            <a:xfrm>
              <a:off x="2000469" y="4196246"/>
              <a:ext cx="75854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800" dirty="0">
                  <a:latin typeface="Proxima Nova Rg" panose="02000506030000020004" pitchFamily="50" charset="0"/>
                </a:rPr>
                <a:t>PLC/DCS/PC</a:t>
              </a:r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A92B4320-1D63-427B-A7DB-97018FCC3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1562" y="3185306"/>
              <a:ext cx="323354" cy="256453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D1A55876-5C49-47CE-BB0F-D24076657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9576" y="3581352"/>
              <a:ext cx="378372" cy="230822"/>
            </a:xfrm>
            <a:prstGeom prst="rect">
              <a:avLst/>
            </a:prstGeom>
            <a:ln>
              <a:solidFill>
                <a:srgbClr val="009EE2"/>
              </a:solidFill>
            </a:ln>
          </p:spPr>
        </p:pic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3051987D-C1AC-4A6B-BD65-07F5DDDF15FB}"/>
                </a:ext>
              </a:extLst>
            </p:cNvPr>
            <p:cNvSpPr/>
            <p:nvPr/>
          </p:nvSpPr>
          <p:spPr>
            <a:xfrm>
              <a:off x="2968611" y="3781368"/>
              <a:ext cx="90762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800" dirty="0">
                  <a:solidFill>
                    <a:srgbClr val="009EE2"/>
                  </a:solidFill>
                  <a:latin typeface="Proxima Nova Rg" panose="02000506030000020004" pitchFamily="50" charset="0"/>
                </a:rPr>
                <a:t>Output </a:t>
              </a:r>
              <a:r>
                <a:rPr lang="it-IT" sz="800" dirty="0" err="1">
                  <a:solidFill>
                    <a:srgbClr val="009EE2"/>
                  </a:solidFill>
                  <a:latin typeface="Proxima Nova Rg" panose="02000506030000020004" pitchFamily="50" charset="0"/>
                </a:rPr>
                <a:t>repeater</a:t>
              </a:r>
              <a:endParaRPr lang="it-IT" sz="800" dirty="0">
                <a:solidFill>
                  <a:srgbClr val="009EE2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9CC9AE57-0551-4EC0-B042-6A11F3C0A309}"/>
                </a:ext>
              </a:extLst>
            </p:cNvPr>
            <p:cNvSpPr/>
            <p:nvPr/>
          </p:nvSpPr>
          <p:spPr>
            <a:xfrm>
              <a:off x="2168707" y="3183865"/>
              <a:ext cx="5806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800" dirty="0">
                  <a:solidFill>
                    <a:srgbClr val="009EE2"/>
                  </a:solidFill>
                  <a:latin typeface="Proxima Nova Rg" panose="02000506030000020004" pitchFamily="50" charset="0"/>
                </a:rPr>
                <a:t>Gateway</a:t>
              </a:r>
            </a:p>
          </p:txBody>
        </p:sp>
        <p:sp>
          <p:nvSpPr>
            <p:cNvPr id="82" name="Rettangolo 81">
              <a:extLst>
                <a:ext uri="{FF2B5EF4-FFF2-40B4-BE49-F238E27FC236}">
                  <a16:creationId xmlns:a16="http://schemas.microsoft.com/office/drawing/2014/main" id="{57011400-12DE-491B-91DE-36EE9AC91D6D}"/>
                </a:ext>
              </a:extLst>
            </p:cNvPr>
            <p:cNvSpPr/>
            <p:nvPr/>
          </p:nvSpPr>
          <p:spPr>
            <a:xfrm>
              <a:off x="2909839" y="2130547"/>
              <a:ext cx="8002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800" dirty="0" err="1">
                  <a:solidFill>
                    <a:srgbClr val="009EE2"/>
                  </a:solidFill>
                  <a:latin typeface="Proxima Nova Rg" panose="02000506030000020004" pitchFamily="50" charset="0"/>
                </a:rPr>
                <a:t>Mux</a:t>
              </a:r>
              <a:r>
                <a:rPr lang="it-IT" sz="800" dirty="0">
                  <a:solidFill>
                    <a:srgbClr val="009EE2"/>
                  </a:solidFill>
                  <a:latin typeface="Proxima Nova Rg" panose="02000506030000020004" pitchFamily="50" charset="0"/>
                </a:rPr>
                <a:t> </a:t>
              </a:r>
              <a:r>
                <a:rPr lang="it-IT" sz="800" dirty="0" err="1">
                  <a:solidFill>
                    <a:srgbClr val="009EE2"/>
                  </a:solidFill>
                  <a:latin typeface="Proxima Nova Rg" panose="02000506030000020004" pitchFamily="50" charset="0"/>
                </a:rPr>
                <a:t>units</a:t>
              </a:r>
              <a:endParaRPr lang="it-IT" sz="800" dirty="0">
                <a:solidFill>
                  <a:srgbClr val="009EE2"/>
                </a:solidFill>
                <a:latin typeface="Proxima Nova Rg" panose="02000506030000020004" pitchFamily="50" charset="0"/>
              </a:endParaRPr>
            </a:p>
            <a:p>
              <a:pPr algn="ctr"/>
              <a:r>
                <a:rPr lang="it-IT" sz="600" dirty="0">
                  <a:latin typeface="Proxima Nova Lt" panose="02000506030000020004" pitchFamily="50" charset="0"/>
                </a:rPr>
                <a:t>(</a:t>
              </a:r>
              <a:r>
                <a:rPr lang="it-IT" sz="600" dirty="0" err="1">
                  <a:latin typeface="Proxima Nova Lt" panose="02000506030000020004" pitchFamily="50" charset="0"/>
                </a:rPr>
                <a:t>slaves</a:t>
              </a:r>
              <a:r>
                <a:rPr lang="it-IT" sz="600" dirty="0">
                  <a:latin typeface="Proxima Nova Lt" panose="02000506030000020004" pitchFamily="50" charset="0"/>
                </a:rPr>
                <a:t>/</a:t>
              </a:r>
              <a:r>
                <a:rPr lang="it-IT" sz="600" dirty="0" err="1">
                  <a:latin typeface="Proxima Nova Lt" panose="02000506030000020004" pitchFamily="50" charset="0"/>
                </a:rPr>
                <a:t>expanders</a:t>
              </a:r>
              <a:r>
                <a:rPr lang="it-IT" sz="600" dirty="0">
                  <a:latin typeface="Proxima Nova Lt" panose="02000506030000020004" pitchFamily="50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11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2427063"/>
            <a:ext cx="4846320" cy="2081435"/>
          </a:xfrm>
        </p:spPr>
        <p:txBody>
          <a:bodyPr/>
          <a:lstStyle/>
          <a:p>
            <a:r>
              <a:rPr lang="ru-RU" sz="1200" b="1" dirty="0"/>
              <a:t>СЕРИЯ </a:t>
            </a:r>
            <a:r>
              <a:rPr lang="en-US" sz="1200" b="1" dirty="0"/>
              <a:t>5700 </a:t>
            </a:r>
            <a:r>
              <a:rPr lang="ru-RU" sz="1200" b="1" dirty="0"/>
              <a:t>– ОСНОВНЫЕ ПРЕИМУЩЕСТВА</a:t>
            </a:r>
            <a:endParaRPr lang="en-US" sz="12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9EE2"/>
                </a:solidFill>
              </a:rPr>
              <a:t>Меньшее количество компонентов</a:t>
            </a:r>
            <a:r>
              <a:rPr lang="en-US" sz="1200" dirty="0"/>
              <a:t>: </a:t>
            </a:r>
            <a:r>
              <a:rPr lang="ru-RU" sz="1200" dirty="0"/>
              <a:t>Каждый модуль мультиплексора контролирует до 256 каналов; 63 модуля мультиплексора могут контролировать до 16128 каналов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9EE2"/>
                </a:solidFill>
              </a:rPr>
              <a:t>Меньше количество кабелей</a:t>
            </a:r>
            <a:r>
              <a:rPr lang="en-US" sz="1200" dirty="0"/>
              <a:t>: </a:t>
            </a:r>
            <a:r>
              <a:rPr lang="ru-RU" sz="1200" dirty="0"/>
              <a:t>Меньше кабелей</a:t>
            </a:r>
            <a:r>
              <a:rPr lang="en-US" sz="1200" dirty="0"/>
              <a:t>, </a:t>
            </a:r>
            <a:r>
              <a:rPr lang="ru-RU" sz="1200" dirty="0"/>
              <a:t>меньше разводки проводов, проще конструкция и монтаж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9EE2"/>
                </a:solidFill>
              </a:rPr>
              <a:t>Меньше потребность в запчастях</a:t>
            </a:r>
            <a:r>
              <a:rPr lang="en-US" sz="1200" dirty="0"/>
              <a:t>: </a:t>
            </a:r>
            <a:r>
              <a:rPr lang="ru-RU" sz="1200" dirty="0"/>
              <a:t>Номенклатура компонентов и стоимость обслуживания существенно снижаются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9EE2"/>
                </a:solidFill>
              </a:rPr>
              <a:t>Высокая скорость передачи данных: </a:t>
            </a:r>
            <a:r>
              <a:rPr lang="en-US" sz="1200" dirty="0"/>
              <a:t>1</a:t>
            </a:r>
            <a:r>
              <a:rPr lang="ru-RU" sz="1200" dirty="0"/>
              <a:t>1</a:t>
            </a:r>
            <a:r>
              <a:rPr lang="en-US" sz="1200" dirty="0"/>
              <a:t>5.200 </a:t>
            </a:r>
            <a:r>
              <a:rPr lang="ru-RU" sz="1200" dirty="0"/>
              <a:t>бит/с</a:t>
            </a:r>
            <a:endParaRPr lang="en-US" sz="12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pc="-50" dirty="0">
                <a:latin typeface="Proxima Nova Rg" pitchFamily="50" charset="0"/>
              </a:rPr>
              <a:t>Системы </a:t>
            </a:r>
            <a:r>
              <a:rPr lang="en-US" spc="-50" dirty="0">
                <a:latin typeface="Proxima Nova Rg" pitchFamily="50" charset="0"/>
              </a:rPr>
              <a:t>HART </a:t>
            </a:r>
            <a:r>
              <a:rPr lang="ru-RU" spc="-50" dirty="0">
                <a:latin typeface="Proxima Nova Rg" pitchFamily="50" charset="0"/>
              </a:rPr>
              <a:t>мультиплексоров</a:t>
            </a:r>
            <a:endParaRPr lang="en-US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76685EFE-4EEE-47EF-921A-74CD4CCF9D0A}"/>
              </a:ext>
            </a:extLst>
          </p:cNvPr>
          <p:cNvSpPr txBox="1">
            <a:spLocks/>
          </p:cNvSpPr>
          <p:nvPr/>
        </p:nvSpPr>
        <p:spPr>
          <a:xfrm>
            <a:off x="3840481" y="1137693"/>
            <a:ext cx="4846320" cy="128937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Новая  </a:t>
            </a:r>
            <a:r>
              <a:rPr lang="en-US" sz="1200" b="1" dirty="0">
                <a:solidFill>
                  <a:srgbClr val="009EE2"/>
                </a:solidFill>
              </a:rPr>
              <a:t>SIL 3</a:t>
            </a:r>
            <a:r>
              <a:rPr lang="en-US" sz="1200" dirty="0"/>
              <a:t> </a:t>
            </a:r>
            <a:r>
              <a:rPr lang="ru-RU" sz="1200" dirty="0"/>
              <a:t>сертифицированная </a:t>
            </a:r>
            <a:r>
              <a:rPr lang="en-US" sz="1200" dirty="0"/>
              <a:t>HART </a:t>
            </a:r>
            <a:r>
              <a:rPr lang="ru-RU" sz="1200" dirty="0"/>
              <a:t>интерфейсная система радикально снижает сложность и стоимость </a:t>
            </a:r>
            <a:r>
              <a:rPr lang="en-US" sz="1200" dirty="0"/>
              <a:t>HART </a:t>
            </a:r>
            <a:r>
              <a:rPr lang="ru-RU" sz="1200" dirty="0"/>
              <a:t>мультиплексоров за счет исключения надобности в использовании ведомых модулей. Количество необходимых модулей уменьшается  в 2-4 раза, при этом увеличивается скорость передачи данных</a:t>
            </a:r>
            <a:r>
              <a:rPr lang="en-US" sz="1200" dirty="0"/>
              <a:t>.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84A69EE-BE08-4DE7-8A70-2C15F710E141}"/>
              </a:ext>
            </a:extLst>
          </p:cNvPr>
          <p:cNvGrpSpPr/>
          <p:nvPr/>
        </p:nvGrpSpPr>
        <p:grpSpPr>
          <a:xfrm>
            <a:off x="1985764" y="1282306"/>
            <a:ext cx="1515971" cy="1449693"/>
            <a:chOff x="1985764" y="1282306"/>
            <a:chExt cx="1515971" cy="1449693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76E0F9A4-02B4-4BEB-BB9A-665FDBA4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5764" y="1282306"/>
              <a:ext cx="1515971" cy="1449693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CB3BC4C-2BE3-469F-98CB-FE7484D32AC7}"/>
                </a:ext>
              </a:extLst>
            </p:cNvPr>
            <p:cNvSpPr/>
            <p:nvPr/>
          </p:nvSpPr>
          <p:spPr>
            <a:xfrm>
              <a:off x="2014232" y="1293801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AF8EFB3-41F2-4D6D-A1E2-32A80B4314BD}"/>
              </a:ext>
            </a:extLst>
          </p:cNvPr>
          <p:cNvGrpSpPr/>
          <p:nvPr/>
        </p:nvGrpSpPr>
        <p:grpSpPr>
          <a:xfrm>
            <a:off x="2002468" y="2909669"/>
            <a:ext cx="1482562" cy="1425042"/>
            <a:chOff x="2002468" y="2909669"/>
            <a:chExt cx="1482562" cy="1425042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D81E7E73-425F-4884-9B34-682E041F86DA}"/>
                </a:ext>
              </a:extLst>
            </p:cNvPr>
            <p:cNvSpPr/>
            <p:nvPr/>
          </p:nvSpPr>
          <p:spPr>
            <a:xfrm>
              <a:off x="2014232" y="29096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00BAFD38-996D-4C32-A5D8-3196631B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2468" y="3368994"/>
              <a:ext cx="1482562" cy="506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16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812800" y="2735580"/>
            <a:ext cx="3189905" cy="766445"/>
          </a:xfrm>
        </p:spPr>
        <p:txBody>
          <a:bodyPr/>
          <a:lstStyle/>
          <a:p>
            <a:r>
              <a:rPr lang="ru-RU" dirty="0"/>
              <a:t>За что мы выступаем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-69850" y="3700463"/>
            <a:ext cx="4368800" cy="541337"/>
          </a:xfrm>
        </p:spPr>
        <p:txBody>
          <a:bodyPr/>
          <a:lstStyle/>
          <a:p>
            <a:r>
              <a:rPr lang="ru-RU" sz="1800" dirty="0"/>
              <a:t>Наши обязательства, наши продукты</a:t>
            </a:r>
            <a:endParaRPr lang="it-IT" sz="18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91335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1200150"/>
            <a:ext cx="4846320" cy="3253939"/>
          </a:xfrm>
        </p:spPr>
        <p:txBody>
          <a:bodyPr/>
          <a:lstStyle/>
          <a:p>
            <a:r>
              <a:rPr lang="ru-RU" sz="1200" b="1" dirty="0"/>
              <a:t>Серия </a:t>
            </a:r>
            <a:r>
              <a:rPr lang="en-US" sz="1200" b="1" dirty="0"/>
              <a:t>D9000 </a:t>
            </a:r>
            <a:r>
              <a:rPr lang="ru-RU" sz="1200" b="1" dirty="0"/>
              <a:t>– ОСНОВНЫЕ ПРЕИМУЩЕСТВА</a:t>
            </a:r>
            <a:endParaRPr lang="en-US" sz="12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Универсальность: </a:t>
            </a:r>
            <a:r>
              <a:rPr lang="ru-RU" sz="1200" dirty="0" err="1"/>
              <a:t>Искробезопасные</a:t>
            </a:r>
            <a:r>
              <a:rPr lang="ru-RU" sz="1200" dirty="0"/>
              <a:t> и </a:t>
            </a:r>
            <a:r>
              <a:rPr lang="ru-RU" sz="1200" dirty="0" err="1"/>
              <a:t>неискробезопасные</a:t>
            </a:r>
            <a:r>
              <a:rPr lang="ru-RU" sz="1200" dirty="0"/>
              <a:t> применения 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Малые размеры</a:t>
            </a:r>
            <a:r>
              <a:rPr lang="en-US" sz="1200" dirty="0"/>
              <a:t>: </a:t>
            </a:r>
            <a:r>
              <a:rPr lang="ru-RU" sz="1200" dirty="0"/>
              <a:t>Высокая плотность</a:t>
            </a:r>
            <a:r>
              <a:rPr lang="en-US" sz="1200" dirty="0"/>
              <a:t>, 6.2 </a:t>
            </a:r>
            <a:r>
              <a:rPr lang="ru-RU" sz="1200" dirty="0"/>
              <a:t>мм на канал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Быстрое время реакции</a:t>
            </a:r>
            <a:r>
              <a:rPr lang="en-US" sz="1200" dirty="0"/>
              <a:t>: </a:t>
            </a:r>
            <a:r>
              <a:rPr lang="ru-RU" sz="1200" dirty="0"/>
              <a:t> Местная и дистанционная индикация отказов</a:t>
            </a:r>
            <a:r>
              <a:rPr lang="en-US" sz="120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Малое время простоев: </a:t>
            </a:r>
            <a:r>
              <a:rPr lang="ru-RU" sz="1200" dirty="0"/>
              <a:t>Модули с горячей заменой</a:t>
            </a:r>
            <a:r>
              <a:rPr lang="en-US" sz="120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Низкая стоимость монтажа: </a:t>
            </a:r>
            <a:r>
              <a:rPr lang="ru-RU" sz="1200" dirty="0"/>
              <a:t>Установка в Зоне 1</a:t>
            </a:r>
            <a:r>
              <a:rPr lang="en-US" sz="120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Простое обслуживание</a:t>
            </a:r>
            <a:r>
              <a:rPr lang="en-US" sz="1200" dirty="0"/>
              <a:t>: </a:t>
            </a:r>
            <a:r>
              <a:rPr lang="ru-RU" sz="1200" dirty="0"/>
              <a:t>Отключение сигнальной цепи ножевой перемычкой или винтом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Универсальное применение</a:t>
            </a:r>
            <a:r>
              <a:rPr lang="en-US" sz="1200" dirty="0"/>
              <a:t>: HART </a:t>
            </a:r>
            <a:r>
              <a:rPr lang="ru-RU" sz="1200" dirty="0"/>
              <a:t>совместимость</a:t>
            </a:r>
            <a:endParaRPr lang="en-US" sz="12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pc="-50" dirty="0">
                <a:latin typeface="Proxima Nova Rg" pitchFamily="50" charset="0"/>
              </a:rPr>
              <a:t>Защита от импульсных перенапряжений</a:t>
            </a:r>
            <a:endParaRPr lang="en-US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660B83D-1B2F-4F2B-AC81-A6BC4427A588}"/>
              </a:ext>
            </a:extLst>
          </p:cNvPr>
          <p:cNvGrpSpPr/>
          <p:nvPr/>
        </p:nvGrpSpPr>
        <p:grpSpPr>
          <a:xfrm>
            <a:off x="2001077" y="2909669"/>
            <a:ext cx="1438197" cy="1425042"/>
            <a:chOff x="2001077" y="2909669"/>
            <a:chExt cx="1438197" cy="142504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039EDB3-EE5E-4A00-ABA4-A360DF91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1077" y="3206240"/>
              <a:ext cx="1425042" cy="8401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F2A02CFA-C729-4525-98A5-E579B981C5F0}"/>
                </a:ext>
              </a:extLst>
            </p:cNvPr>
            <p:cNvSpPr/>
            <p:nvPr/>
          </p:nvSpPr>
          <p:spPr>
            <a:xfrm>
              <a:off x="2014232" y="29096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204B5358-30AE-43E4-8BF9-673BC0C51899}"/>
              </a:ext>
            </a:extLst>
          </p:cNvPr>
          <p:cNvGrpSpPr/>
          <p:nvPr/>
        </p:nvGrpSpPr>
        <p:grpSpPr>
          <a:xfrm>
            <a:off x="2014232" y="1300593"/>
            <a:ext cx="1425042" cy="1457202"/>
            <a:chOff x="2014232" y="1300593"/>
            <a:chExt cx="1425042" cy="1457202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C7874532-D34F-43E7-8229-8B345A784BB7}"/>
                </a:ext>
              </a:extLst>
            </p:cNvPr>
            <p:cNvSpPr/>
            <p:nvPr/>
          </p:nvSpPr>
          <p:spPr>
            <a:xfrm>
              <a:off x="2014232" y="1300593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DCF2477-AD7C-48B4-9784-1D5D9396E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3452" y="1312202"/>
              <a:ext cx="1298671" cy="1445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748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954157"/>
            <a:ext cx="4846320" cy="3729161"/>
          </a:xfrm>
        </p:spPr>
        <p:txBody>
          <a:bodyPr/>
          <a:lstStyle/>
          <a:p>
            <a:pPr>
              <a:lnSpc>
                <a:spcPts val="1200"/>
              </a:lnSpc>
            </a:pPr>
            <a:r>
              <a:rPr lang="ru-RU" sz="1200" b="1" dirty="0"/>
              <a:t>СЕРИЯ </a:t>
            </a:r>
            <a:r>
              <a:rPr lang="en-US" sz="1200" b="1" dirty="0"/>
              <a:t>PSS1200</a:t>
            </a:r>
          </a:p>
          <a:p>
            <a:pPr>
              <a:lnSpc>
                <a:spcPts val="1200"/>
              </a:lnSpc>
            </a:pPr>
            <a:r>
              <a:rPr lang="en-US" sz="1200" dirty="0"/>
              <a:t>PSW1250: SIL 3 </a:t>
            </a:r>
            <a:r>
              <a:rPr lang="ru-RU" sz="1200" dirty="0"/>
              <a:t>- Источник на </a:t>
            </a:r>
            <a:r>
              <a:rPr lang="en-US" sz="1200" dirty="0"/>
              <a:t>DIN-</a:t>
            </a:r>
            <a:r>
              <a:rPr lang="ru-RU" sz="1200" dirty="0"/>
              <a:t>рейку:</a:t>
            </a:r>
            <a:r>
              <a:rPr lang="en-US" sz="1200" dirty="0"/>
              <a:t> 24 </a:t>
            </a:r>
            <a:r>
              <a:rPr lang="ru-RU" sz="1200" dirty="0"/>
              <a:t>В пост., </a:t>
            </a:r>
            <a:r>
              <a:rPr lang="en-US" sz="1200" dirty="0"/>
              <a:t>50 </a:t>
            </a:r>
            <a:r>
              <a:rPr lang="ru-RU" sz="1200" dirty="0"/>
              <a:t>А</a:t>
            </a:r>
            <a:r>
              <a:rPr lang="en-US" sz="1200" dirty="0"/>
              <a:t> </a:t>
            </a:r>
          </a:p>
          <a:p>
            <a:pPr>
              <a:lnSpc>
                <a:spcPts val="1200"/>
              </a:lnSpc>
            </a:pPr>
            <a:r>
              <a:rPr lang="en-US" sz="1200" dirty="0"/>
              <a:t>PSS1250:  SIL 3 – </a:t>
            </a:r>
            <a:r>
              <a:rPr lang="ru-RU" sz="1200" dirty="0"/>
              <a:t>Источник в </a:t>
            </a:r>
            <a:r>
              <a:rPr lang="en-US" sz="1200" dirty="0"/>
              <a:t>19” </a:t>
            </a:r>
            <a:r>
              <a:rPr lang="ru-RU" sz="1200" dirty="0"/>
              <a:t>шасси:</a:t>
            </a:r>
            <a:r>
              <a:rPr lang="en-US" sz="1200" dirty="0"/>
              <a:t> 24 </a:t>
            </a:r>
            <a:r>
              <a:rPr lang="ru-RU" sz="1200" dirty="0"/>
              <a:t>В пост., </a:t>
            </a:r>
            <a:r>
              <a:rPr lang="en-US" sz="1200" dirty="0"/>
              <a:t>50 A</a:t>
            </a:r>
          </a:p>
          <a:p>
            <a:pPr>
              <a:lnSpc>
                <a:spcPts val="1200"/>
              </a:lnSpc>
            </a:pPr>
            <a:r>
              <a:rPr lang="en-US" sz="1200" dirty="0"/>
              <a:t>PSD1220:  SIL 3 – </a:t>
            </a:r>
            <a:r>
              <a:rPr lang="ru-RU" sz="1200" dirty="0"/>
              <a:t>Источник на </a:t>
            </a:r>
            <a:r>
              <a:rPr lang="en-US" sz="1200" dirty="0"/>
              <a:t>DIN-</a:t>
            </a:r>
            <a:r>
              <a:rPr lang="ru-RU" sz="1200" dirty="0"/>
              <a:t>рейку:</a:t>
            </a:r>
            <a:r>
              <a:rPr lang="en-US" sz="1200" dirty="0"/>
              <a:t> 24 </a:t>
            </a:r>
            <a:r>
              <a:rPr lang="ru-RU" sz="1200" dirty="0"/>
              <a:t>В пост., </a:t>
            </a:r>
            <a:r>
              <a:rPr lang="en-US" sz="1200" dirty="0"/>
              <a:t>20 A</a:t>
            </a:r>
          </a:p>
          <a:p>
            <a:pPr>
              <a:lnSpc>
                <a:spcPts val="1200"/>
              </a:lnSpc>
            </a:pPr>
            <a:endParaRPr lang="en-US" sz="1200" dirty="0"/>
          </a:p>
          <a:p>
            <a:pPr>
              <a:lnSpc>
                <a:spcPts val="1100"/>
              </a:lnSpc>
            </a:pPr>
            <a:r>
              <a:rPr lang="ru-RU" sz="1200" b="1" dirty="0"/>
              <a:t>СЕРИЯ </a:t>
            </a:r>
            <a:r>
              <a:rPr lang="en-US" sz="1200" b="1" dirty="0"/>
              <a:t>PSS1200 </a:t>
            </a:r>
            <a:r>
              <a:rPr lang="ru-RU" sz="1200" b="1" dirty="0"/>
              <a:t>– ОСНОВНЫЕ ПРЕИМУЩЕСТВА</a:t>
            </a:r>
            <a:endParaRPr lang="en-US" sz="1200" b="1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9EE2"/>
                </a:solidFill>
              </a:rPr>
              <a:t>SIL 3</a:t>
            </a:r>
            <a:r>
              <a:rPr lang="en-US" sz="1100" dirty="0"/>
              <a:t>: </a:t>
            </a:r>
            <a:r>
              <a:rPr lang="ru-RU" sz="1100" dirty="0"/>
              <a:t>Высокая готовность и высокая безопасность, надежная конструкция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Proxima Nova Light"/>
              </a:rPr>
              <a:t>Простое обслуживание</a:t>
            </a:r>
            <a:r>
              <a:rPr lang="en-US" sz="1100" dirty="0">
                <a:solidFill>
                  <a:srgbClr val="009EE2"/>
                </a:solidFill>
                <a:cs typeface="Proxima Nova Light"/>
              </a:rPr>
              <a:t>: </a:t>
            </a:r>
            <a:r>
              <a:rPr lang="ru-RU" sz="1100" dirty="0">
                <a:cs typeface="Proxima Nova Light"/>
              </a:rPr>
              <a:t>Горячая замена модулей для версий в шасси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Proxima Nova Light"/>
              </a:rPr>
              <a:t>Совершенная диагностика и быстрое время реакции</a:t>
            </a:r>
            <a:r>
              <a:rPr lang="en-US" sz="1100" dirty="0">
                <a:solidFill>
                  <a:srgbClr val="009EE2"/>
                </a:solidFill>
                <a:cs typeface="Proxima Nova Light"/>
              </a:rPr>
              <a:t>: </a:t>
            </a:r>
            <a:r>
              <a:rPr lang="ru-RU" sz="1100" dirty="0">
                <a:cs typeface="Proxima Nova Light"/>
              </a:rPr>
              <a:t>Дистанционная аварийная сигнализация и опционные диагностические модули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</a:rPr>
              <a:t>Короче кабели</a:t>
            </a:r>
            <a:r>
              <a:rPr lang="en-US" sz="1100" dirty="0">
                <a:solidFill>
                  <a:srgbClr val="009EE2"/>
                </a:solidFill>
              </a:rPr>
              <a:t>, </a:t>
            </a:r>
            <a:r>
              <a:rPr lang="ru-RU" sz="1100" dirty="0">
                <a:solidFill>
                  <a:srgbClr val="009EE2"/>
                </a:solidFill>
              </a:rPr>
              <a:t>ниже падение напряжения и меньше стоимость монтажа</a:t>
            </a:r>
            <a:r>
              <a:rPr lang="en-US" sz="1100" dirty="0"/>
              <a:t>: </a:t>
            </a:r>
            <a:r>
              <a:rPr lang="ru-RU" sz="1100" dirty="0"/>
              <a:t>Установка в Зоне 2 обеспечивает уменьшение длины кабелей, снижение падения напряжения и уменьшение стоимости монтажа. 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9EE2"/>
                </a:solidFill>
                <a:cs typeface="Proxima Nova Light"/>
              </a:rPr>
              <a:t>Меньше рассеиваемая мощность, выше надежность, меньше габариты: </a:t>
            </a:r>
            <a:r>
              <a:rPr lang="ru-RU" sz="1100" dirty="0">
                <a:cs typeface="Proxima Nova Light"/>
              </a:rPr>
              <a:t>Автоматическое распределение нагрузки между 2 и более источниками, без диодов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Гарантированная работа при коротком замыкании выходной цепи</a:t>
            </a:r>
            <a:endParaRPr lang="en-US" sz="1100" dirty="0"/>
          </a:p>
          <a:p>
            <a:pPr marL="171450" indent="-171450">
              <a:lnSpc>
                <a:spcPts val="1100"/>
              </a:lnSpc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Сертификат для морских применений и </a:t>
            </a:r>
            <a:r>
              <a:rPr lang="en-US" sz="1100" dirty="0"/>
              <a:t>G3 </a:t>
            </a:r>
            <a:r>
              <a:rPr lang="ru-RU" sz="1100" dirty="0"/>
              <a:t>конформное покрытие</a:t>
            </a:r>
            <a:endParaRPr lang="en-US" sz="1100" dirty="0"/>
          </a:p>
          <a:p>
            <a:pPr>
              <a:lnSpc>
                <a:spcPts val="1200"/>
              </a:lnSpc>
            </a:pPr>
            <a:endParaRPr lang="en-US" sz="12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740956" cy="959169"/>
          </a:xfrm>
        </p:spPr>
        <p:txBody>
          <a:bodyPr/>
          <a:lstStyle/>
          <a:p>
            <a:r>
              <a:rPr lang="ru-RU" spc="-50" dirty="0">
                <a:latin typeface="Proxima Nova Rg" pitchFamily="50" charset="0"/>
              </a:rPr>
              <a:t>Источники питания</a:t>
            </a:r>
            <a:endParaRPr lang="en-US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08CA7A-D699-4D9A-8F42-9253F1B7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86" y="2909670"/>
            <a:ext cx="1289459" cy="143827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2F36AA7-0CF8-400C-BCB0-8F9B3B50DD34}"/>
              </a:ext>
            </a:extLst>
          </p:cNvPr>
          <p:cNvSpPr/>
          <p:nvPr/>
        </p:nvSpPr>
        <p:spPr>
          <a:xfrm>
            <a:off x="2014232" y="2909669"/>
            <a:ext cx="1425042" cy="1425042"/>
          </a:xfrm>
          <a:prstGeom prst="rect">
            <a:avLst/>
          </a:prstGeom>
          <a:noFill/>
          <a:ln w="6350">
            <a:solidFill>
              <a:srgbClr val="009E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78F282-8547-40EF-B155-A3A3C9FE51FF}"/>
              </a:ext>
            </a:extLst>
          </p:cNvPr>
          <p:cNvSpPr/>
          <p:nvPr/>
        </p:nvSpPr>
        <p:spPr>
          <a:xfrm>
            <a:off x="2014232" y="1317724"/>
            <a:ext cx="1425042" cy="1425042"/>
          </a:xfrm>
          <a:prstGeom prst="rect">
            <a:avLst/>
          </a:prstGeom>
          <a:noFill/>
          <a:ln w="6350">
            <a:solidFill>
              <a:srgbClr val="009E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A2EDC7B-46E0-40E0-91DB-F1D79800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181" y="1484120"/>
            <a:ext cx="1437624" cy="11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75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93350D8F-F1A9-4719-9623-4F79573C18C2}"/>
              </a:ext>
            </a:extLst>
          </p:cNvPr>
          <p:cNvGrpSpPr/>
          <p:nvPr/>
        </p:nvGrpSpPr>
        <p:grpSpPr>
          <a:xfrm>
            <a:off x="2014232" y="2909669"/>
            <a:ext cx="1425042" cy="1425042"/>
            <a:chOff x="2014232" y="2909669"/>
            <a:chExt cx="1425042" cy="142504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6F932C1-C0AB-4635-89C8-853124056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1" t="5906" r="9898" b="16018"/>
            <a:stretch/>
          </p:blipFill>
          <p:spPr>
            <a:xfrm>
              <a:off x="2176463" y="2909669"/>
              <a:ext cx="1143593" cy="1420788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F2A02CFA-C729-4525-98A5-E579B981C5F0}"/>
                </a:ext>
              </a:extLst>
            </p:cNvPr>
            <p:cNvSpPr/>
            <p:nvPr/>
          </p:nvSpPr>
          <p:spPr>
            <a:xfrm>
              <a:off x="2014232" y="2909669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D2A6CCE-445D-454C-8862-35DE7E177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481" y="1200150"/>
            <a:ext cx="4846320" cy="3253939"/>
          </a:xfrm>
        </p:spPr>
        <p:txBody>
          <a:bodyPr/>
          <a:lstStyle/>
          <a:p>
            <a:r>
              <a:rPr lang="en-US" sz="1200" b="1" dirty="0"/>
              <a:t>T3010 </a:t>
            </a:r>
            <a:r>
              <a:rPr lang="ru-RU" sz="1200" b="1" dirty="0"/>
              <a:t>– ОСНОВНЫЕ ПРЕИМУЩЕСТВА</a:t>
            </a:r>
            <a:endParaRPr lang="en-US" sz="1200" b="1" dirty="0"/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Хорошая обзорность</a:t>
            </a:r>
            <a:r>
              <a:rPr lang="en-US" sz="1200" dirty="0"/>
              <a:t>: </a:t>
            </a:r>
            <a:r>
              <a:rPr lang="ru-RU" sz="1200" dirty="0"/>
              <a:t>Большой ЖКИ дисплей</a:t>
            </a:r>
            <a:r>
              <a:rPr lang="en-US" sz="1200" dirty="0"/>
              <a:t>, </a:t>
            </a:r>
            <a:r>
              <a:rPr lang="ru-RU" sz="1200" dirty="0"/>
              <a:t>цифры </a:t>
            </a:r>
            <a:r>
              <a:rPr lang="en-US" sz="1200" dirty="0"/>
              <a:t>20 </a:t>
            </a:r>
            <a:r>
              <a:rPr lang="ru-RU" sz="1200" dirty="0"/>
              <a:t>мм</a:t>
            </a:r>
            <a:r>
              <a:rPr lang="en-US" sz="1200" dirty="0"/>
              <a:t> </a:t>
            </a:r>
            <a:r>
              <a:rPr lang="ru-RU" sz="1200" dirty="0"/>
              <a:t>высотой</a:t>
            </a:r>
            <a:endParaRPr lang="en-US" sz="1200" dirty="0"/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Малое падение напряжения</a:t>
            </a:r>
            <a:r>
              <a:rPr lang="en-US" sz="1200" dirty="0">
                <a:solidFill>
                  <a:srgbClr val="009EE2"/>
                </a:solidFill>
              </a:rPr>
              <a:t>: </a:t>
            </a:r>
            <a:r>
              <a:rPr lang="ru-RU" sz="1200" dirty="0"/>
              <a:t>меньше</a:t>
            </a:r>
            <a:r>
              <a:rPr lang="ru-RU" sz="1200" dirty="0">
                <a:solidFill>
                  <a:srgbClr val="009EE2"/>
                </a:solidFill>
              </a:rPr>
              <a:t> </a:t>
            </a:r>
            <a:r>
              <a:rPr lang="en-US" sz="1200" dirty="0"/>
              <a:t>1 </a:t>
            </a:r>
            <a:r>
              <a:rPr lang="ru-RU" sz="1200" dirty="0"/>
              <a:t>В 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Простое обслуживание</a:t>
            </a:r>
            <a:r>
              <a:rPr lang="en-US" sz="1200" dirty="0">
                <a:solidFill>
                  <a:srgbClr val="009EE2"/>
                </a:solidFill>
              </a:rPr>
              <a:t>: </a:t>
            </a:r>
            <a:r>
              <a:rPr lang="ru-RU" sz="1200" dirty="0"/>
              <a:t>Корпус</a:t>
            </a:r>
            <a:r>
              <a:rPr lang="ru-RU" sz="1200" dirty="0">
                <a:solidFill>
                  <a:srgbClr val="009EE2"/>
                </a:solidFill>
              </a:rPr>
              <a:t> </a:t>
            </a:r>
            <a:r>
              <a:rPr lang="ru-RU" sz="1200" dirty="0"/>
              <a:t>с двумя камерами, </a:t>
            </a:r>
            <a:r>
              <a:rPr lang="en-US" sz="1200" dirty="0"/>
              <a:t>IP66 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Монтаж на стене, трубе или в панели </a:t>
            </a:r>
            <a:endParaRPr lang="en-US" sz="1200" dirty="0"/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Простое подключение</a:t>
            </a:r>
            <a:r>
              <a:rPr lang="en-US" sz="1200" dirty="0"/>
              <a:t>: </a:t>
            </a:r>
            <a:r>
              <a:rPr lang="ru-RU" sz="1200" dirty="0"/>
              <a:t>Конфигурируется на месте</a:t>
            </a:r>
            <a:endParaRPr lang="en-US" sz="1200" dirty="0"/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Повышенная надежность</a:t>
            </a:r>
            <a:r>
              <a:rPr lang="en-US" sz="1200" dirty="0">
                <a:solidFill>
                  <a:srgbClr val="009EE2"/>
                </a:solidFill>
              </a:rPr>
              <a:t>: </a:t>
            </a:r>
            <a:r>
              <a:rPr lang="ru-RU" sz="1200" dirty="0"/>
              <a:t>Обнаружение выхода за пределы диапазона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9EE2"/>
                </a:solidFill>
              </a:rPr>
              <a:t>Простая идентификация</a:t>
            </a:r>
            <a:r>
              <a:rPr lang="en-US" sz="1200" dirty="0">
                <a:solidFill>
                  <a:srgbClr val="009EE2"/>
                </a:solidFill>
              </a:rPr>
              <a:t>: </a:t>
            </a:r>
            <a:r>
              <a:rPr lang="ru-RU" sz="1200" dirty="0"/>
              <a:t>Защищенный слот для этикетки с инженерными единицами</a:t>
            </a:r>
            <a:endParaRPr lang="en-US" sz="1200" dirty="0">
              <a:solidFill>
                <a:srgbClr val="009EE2"/>
              </a:solidFill>
            </a:endParaRPr>
          </a:p>
          <a:p>
            <a:pPr marL="171450" indent="-171450">
              <a:buClr>
                <a:srgbClr val="009EE2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Версии для опасной и безопасной зон</a:t>
            </a:r>
            <a:endParaRPr lang="en-US" sz="12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D1CF7DB-2729-42F0-BFB9-E4DEBC527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4"/>
            <a:ext cx="6919916" cy="959169"/>
          </a:xfrm>
        </p:spPr>
        <p:txBody>
          <a:bodyPr/>
          <a:lstStyle/>
          <a:p>
            <a:r>
              <a:rPr lang="ru-RU" sz="2400" spc="-50" dirty="0">
                <a:latin typeface="Proxima Nova Rg" pitchFamily="50" charset="0"/>
              </a:rPr>
              <a:t>Полевой дисплей с питанием от токовой петли</a:t>
            </a:r>
            <a:endParaRPr lang="en-US" sz="2400" spc="-5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7D74BC-6C2D-4571-BB0F-146AFDDF1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BD835DE-52B5-41D2-BEFF-6A930CFAEBD9}"/>
              </a:ext>
            </a:extLst>
          </p:cNvPr>
          <p:cNvGrpSpPr/>
          <p:nvPr/>
        </p:nvGrpSpPr>
        <p:grpSpPr>
          <a:xfrm>
            <a:off x="2014232" y="1293801"/>
            <a:ext cx="1425042" cy="1425042"/>
            <a:chOff x="2014232" y="1293801"/>
            <a:chExt cx="1425042" cy="142504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F64718C-27B6-4270-81ED-28A67D395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1" t="26470" r="60871" b="5585"/>
            <a:stretch/>
          </p:blipFill>
          <p:spPr>
            <a:xfrm>
              <a:off x="2147233" y="1293801"/>
              <a:ext cx="1253937" cy="142504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5847F1E-BAFF-4967-AE1D-6F2E0FBC0A7E}"/>
                </a:ext>
              </a:extLst>
            </p:cNvPr>
            <p:cNvSpPr/>
            <p:nvPr/>
          </p:nvSpPr>
          <p:spPr>
            <a:xfrm>
              <a:off x="2014232" y="1293801"/>
              <a:ext cx="1425042" cy="1425042"/>
            </a:xfrm>
            <a:prstGeom prst="rect">
              <a:avLst/>
            </a:prstGeom>
            <a:noFill/>
            <a:ln w="6350">
              <a:solidFill>
                <a:srgbClr val="009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11242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E6B6ECC-6EB7-4B13-BBE2-9644E4BD1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Proxima Nova Rg" pitchFamily="50" charset="0"/>
                <a:cs typeface="Arial" pitchFamily="34" charset="0"/>
              </a:rPr>
              <a:t>Информация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D08EB39-A166-4D0E-B03A-4955E946C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Диапазон продукции</a:t>
            </a:r>
            <a:endParaRPr lang="it-IT" dirty="0"/>
          </a:p>
        </p:txBody>
      </p:sp>
      <p:sp>
        <p:nvSpPr>
          <p:cNvPr id="8" name="Segnaposto contenuto 1">
            <a:extLst>
              <a:ext uri="{FF2B5EF4-FFF2-40B4-BE49-F238E27FC236}">
                <a16:creationId xmlns:a16="http://schemas.microsoft.com/office/drawing/2014/main" id="{D23095EC-C82F-4A99-A13A-098808D8A46D}"/>
              </a:ext>
            </a:extLst>
          </p:cNvPr>
          <p:cNvSpPr txBox="1">
            <a:spLocks/>
          </p:cNvSpPr>
          <p:nvPr/>
        </p:nvSpPr>
        <p:spPr>
          <a:xfrm>
            <a:off x="1977594" y="1200150"/>
            <a:ext cx="3060935" cy="32448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Proxima Nova Rg" panose="02000506030000020004" pitchFamily="50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>
                <a:cs typeface="Arial" pitchFamily="34" charset="0"/>
              </a:rPr>
              <a:t>Посетите наш  интернет сайт </a:t>
            </a:r>
            <a:r>
              <a:rPr lang="en-US" sz="1300" u="sng" dirty="0">
                <a:cs typeface="Arial" pitchFamily="34" charset="0"/>
                <a:hlinkClick r:id="rId2"/>
              </a:rPr>
              <a:t>www</a:t>
            </a:r>
            <a:r>
              <a:rPr lang="ru-RU" sz="1300" u="sng" dirty="0">
                <a:cs typeface="Arial" pitchFamily="34" charset="0"/>
                <a:hlinkClick r:id="rId2"/>
              </a:rPr>
              <a:t>.</a:t>
            </a:r>
            <a:r>
              <a:rPr lang="en-US" sz="1300" u="sng" dirty="0" err="1">
                <a:cs typeface="Arial" pitchFamily="34" charset="0"/>
                <a:hlinkClick r:id="rId2"/>
              </a:rPr>
              <a:t>gminternational</a:t>
            </a:r>
            <a:r>
              <a:rPr lang="ru-RU" sz="1300" u="sng" dirty="0">
                <a:cs typeface="Arial" pitchFamily="34" charset="0"/>
                <a:hlinkClick r:id="rId2"/>
              </a:rPr>
              <a:t>.</a:t>
            </a:r>
            <a:r>
              <a:rPr lang="en-US" sz="1300" u="sng" dirty="0">
                <a:cs typeface="Arial" pitchFamily="34" charset="0"/>
                <a:hlinkClick r:id="rId2"/>
              </a:rPr>
              <a:t>com</a:t>
            </a:r>
            <a:endParaRPr lang="ru-RU" sz="1300" u="sng" dirty="0">
              <a:cs typeface="Arial" pitchFamily="34" charset="0"/>
            </a:endParaRPr>
          </a:p>
          <a:p>
            <a:r>
              <a:rPr lang="ru-RU" sz="1300" dirty="0">
                <a:cs typeface="Arial" pitchFamily="34" charset="0"/>
              </a:rPr>
              <a:t>Там вы найдете много различных полезных сервисов и информационных материалов:</a:t>
            </a:r>
            <a:r>
              <a:rPr lang="ru-RU" sz="1300" dirty="0"/>
              <a:t> </a:t>
            </a:r>
            <a:endParaRPr lang="en-US" sz="1300" dirty="0">
              <a:cs typeface="Arial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Материалы для загрузки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Детальные спецификации продуктов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Сертификаты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Новости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Программы и </a:t>
            </a:r>
            <a:r>
              <a:rPr lang="ru-RU" sz="1300" dirty="0" err="1">
                <a:cs typeface="Arial" pitchFamily="34" charset="0"/>
              </a:rPr>
              <a:t>интернет-инструменты</a:t>
            </a:r>
            <a:endParaRPr lang="ru-RU" sz="1300" dirty="0">
              <a:cs typeface="Arial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300" dirty="0">
                <a:cs typeface="Arial" pitchFamily="34" charset="0"/>
              </a:rPr>
              <a:t>Адреса представительств по всему миру</a:t>
            </a:r>
            <a:endParaRPr lang="it-IT" sz="1300" dirty="0"/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074A04-BECA-4904-8759-947049EF0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072" y="1276067"/>
            <a:ext cx="3526009" cy="23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761BB3-143A-4799-AD5B-9631EC800D5A}"/>
              </a:ext>
            </a:extLst>
          </p:cNvPr>
          <p:cNvSpPr txBox="1"/>
          <p:nvPr/>
        </p:nvSpPr>
        <p:spPr>
          <a:xfrm>
            <a:off x="4318000" y="3676650"/>
            <a:ext cx="3575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>
                <a:solidFill>
                  <a:schemeClr val="bg1"/>
                </a:solidFill>
                <a:latin typeface="Proxima Nova Rg" panose="02000506030000020004" pitchFamily="50" charset="0"/>
              </a:rPr>
              <a:t>DTS0768 Rev. 1</a:t>
            </a:r>
          </a:p>
        </p:txBody>
      </p:sp>
    </p:spTree>
    <p:extLst>
      <p:ext uri="{BB962C8B-B14F-4D97-AF65-F5344CB8AC3E}">
        <p14:creationId xmlns:p14="http://schemas.microsoft.com/office/powerpoint/2010/main" val="248734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2140099-44ED-463C-AA12-EBF46CD4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9" b="26945"/>
          <a:stretch/>
        </p:blipFill>
        <p:spPr>
          <a:xfrm>
            <a:off x="2082188" y="2516562"/>
            <a:ext cx="6636361" cy="19125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A90C7F-BB20-48D5-B92E-C050A120A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200" dirty="0">
                <a:latin typeface="Proxima Nova Rg" pitchFamily="50" charset="0"/>
                <a:cs typeface="Arial" pitchFamily="34" charset="0"/>
              </a:rPr>
              <a:t>Безопасность, производительность и надежность</a:t>
            </a:r>
            <a:endParaRPr lang="it-IT" sz="2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9D7B1-11B7-4168-8C9C-64CA2525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3" y="1085316"/>
            <a:ext cx="6740957" cy="1431246"/>
          </a:xfrm>
        </p:spPr>
        <p:txBody>
          <a:bodyPr/>
          <a:lstStyle/>
          <a:p>
            <a:r>
              <a:rPr lang="en-US" sz="1200" dirty="0">
                <a:cs typeface="Arial" pitchFamily="34" charset="0"/>
              </a:rPr>
              <a:t>GM International </a:t>
            </a:r>
            <a:r>
              <a:rPr lang="ru-RU" sz="1200" dirty="0">
                <a:cs typeface="Arial" pitchFamily="34" charset="0"/>
              </a:rPr>
              <a:t>разрабатывает, конструирует и производит полный набор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ru-RU" sz="1200" b="1" dirty="0" err="1">
                <a:solidFill>
                  <a:srgbClr val="009EE1"/>
                </a:solidFill>
                <a:cs typeface="Arial" pitchFamily="34" charset="0"/>
              </a:rPr>
              <a:t>искробезопасных</a:t>
            </a:r>
            <a:r>
              <a:rPr lang="ru-RU" sz="1200" b="1" dirty="0">
                <a:solidFill>
                  <a:srgbClr val="009EE1"/>
                </a:solidFill>
                <a:cs typeface="Arial" pitchFamily="34" charset="0"/>
              </a:rPr>
              <a:t> и </a:t>
            </a:r>
            <a:r>
              <a:rPr lang="en-US" sz="1200" b="1" dirty="0">
                <a:solidFill>
                  <a:srgbClr val="009EE1"/>
                </a:solidFill>
                <a:cs typeface="Arial" pitchFamily="34" charset="0"/>
              </a:rPr>
              <a:t>SIL </a:t>
            </a:r>
            <a:r>
              <a:rPr lang="ru-RU" sz="1200" b="1" dirty="0">
                <a:solidFill>
                  <a:srgbClr val="009EE1"/>
                </a:solidFill>
                <a:cs typeface="Arial" pitchFamily="34" charset="0"/>
              </a:rPr>
              <a:t>сертифицированных устройств</a:t>
            </a:r>
            <a:r>
              <a:rPr lang="en-US" sz="1200" dirty="0">
                <a:cs typeface="Arial" pitchFamily="34" charset="0"/>
              </a:rPr>
              <a:t>.</a:t>
            </a:r>
          </a:p>
          <a:p>
            <a:r>
              <a:rPr lang="ru-RU" sz="1200" dirty="0">
                <a:cs typeface="Arial" pitchFamily="34" charset="0"/>
              </a:rPr>
              <a:t>Для систем автоматизации, РСУ, ПАЗ, </a:t>
            </a:r>
            <a:r>
              <a:rPr lang="en-US" sz="1200" dirty="0">
                <a:cs typeface="Arial" pitchFamily="34" charset="0"/>
              </a:rPr>
              <a:t>FGS (</a:t>
            </a:r>
            <a:r>
              <a:rPr lang="ru-RU" sz="1200" dirty="0">
                <a:cs typeface="Arial" pitchFamily="34" charset="0"/>
              </a:rPr>
              <a:t>системы пожарной и газовой безопасности), </a:t>
            </a:r>
            <a:r>
              <a:rPr lang="en-US" sz="1200" dirty="0">
                <a:cs typeface="Arial" pitchFamily="34" charset="0"/>
              </a:rPr>
              <a:t>BMS (</a:t>
            </a:r>
            <a:r>
              <a:rPr lang="ru-RU" sz="1200" dirty="0">
                <a:cs typeface="Arial" pitchFamily="34" charset="0"/>
              </a:rPr>
              <a:t>системы управления горением), </a:t>
            </a:r>
            <a:r>
              <a:rPr lang="en-US" sz="1200" dirty="0">
                <a:cs typeface="Arial" pitchFamily="34" charset="0"/>
              </a:rPr>
              <a:t>HIPPS (</a:t>
            </a:r>
            <a:r>
              <a:rPr lang="ru-RU" sz="1200" dirty="0">
                <a:cs typeface="Arial" pitchFamily="34" charset="0"/>
              </a:rPr>
              <a:t>высоконадежная защита систем, работающих под давлением), морских систем, в различных отраслях промышленности: нефтегазовой, нефтехимической, фармацевтической, производстве удобрений, </a:t>
            </a:r>
            <a:r>
              <a:rPr lang="ru-RU" sz="1200" dirty="0" err="1">
                <a:cs typeface="Arial" pitchFamily="34" charset="0"/>
              </a:rPr>
              <a:t>горно-добывающей</a:t>
            </a:r>
            <a:r>
              <a:rPr lang="ru-RU" sz="1200" dirty="0">
                <a:cs typeface="Arial" pitchFamily="34" charset="0"/>
              </a:rPr>
              <a:t>,  пищевой</a:t>
            </a:r>
            <a:r>
              <a:rPr lang="ru-RU" sz="1200" dirty="0">
                <a:latin typeface="Proxima Nova Lt" pitchFamily="50" charset="0"/>
                <a:cs typeface="Arial" pitchFamily="34" charset="0"/>
              </a:rPr>
              <a:t>.</a:t>
            </a:r>
            <a:endParaRPr lang="en-US" sz="1200" dirty="0">
              <a:latin typeface="Proxima Nova Lt" pitchFamily="50" charset="0"/>
              <a:cs typeface="Arial" pitchFamily="34" charset="0"/>
            </a:endParaRPr>
          </a:p>
          <a:p>
            <a:endParaRPr lang="en-US" dirty="0"/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B54C95-D9D5-4061-BEE4-F0C70C6EC3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 компании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2E4308-6A0F-4EC0-94BD-7EF22AE26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7594" y="624711"/>
            <a:ext cx="6740956" cy="460605"/>
          </a:xfrm>
        </p:spPr>
        <p:txBody>
          <a:bodyPr/>
          <a:lstStyle/>
          <a:p>
            <a:r>
              <a:rPr lang="ru-RU" sz="2200" dirty="0">
                <a:cs typeface="Arial" pitchFamily="34" charset="0"/>
              </a:rPr>
              <a:t>НАША ПРОДУКЦИЯ</a:t>
            </a:r>
            <a:r>
              <a:rPr lang="it-IT" sz="2200" dirty="0">
                <a:cs typeface="Arial" pitchFamily="34" charset="0"/>
              </a:rPr>
              <a:t>, </a:t>
            </a:r>
            <a:r>
              <a:rPr lang="ru-RU" sz="2200" dirty="0">
                <a:cs typeface="Arial" pitchFamily="34" charset="0"/>
              </a:rPr>
              <a:t>НАШИ ОБЯЗАТЕЛЬСТВА</a:t>
            </a:r>
            <a:endParaRPr lang="it-IT" sz="2200" dirty="0">
              <a:cs typeface="Arial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38AF113-6140-4CDF-B491-291EE7DE2A25}"/>
              </a:ext>
            </a:extLst>
          </p:cNvPr>
          <p:cNvSpPr/>
          <p:nvPr/>
        </p:nvSpPr>
        <p:spPr>
          <a:xfrm>
            <a:off x="2158562" y="2600382"/>
            <a:ext cx="380789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ru-RU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лет практического опыта</a:t>
            </a:r>
            <a:b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компания основана в 1993 году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бывшая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Elcon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Instruments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100% </a:t>
            </a:r>
            <a:r>
              <a:rPr lang="ru-RU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собственное производство</a:t>
            </a:r>
            <a:b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новом  современном заводе </a:t>
            </a:r>
            <a:b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недалеко от Милана, Италия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Глобальный игрок</a:t>
            </a:r>
            <a:r>
              <a:rPr lang="en-US" sz="1400" b="1" dirty="0">
                <a:solidFill>
                  <a:srgbClr val="009EE2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компания представлена на 5 континентах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85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7A22C1A-3B40-4457-B81A-5432ABA99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594" y="178525"/>
            <a:ext cx="6740956" cy="446186"/>
          </a:xfrm>
        </p:spPr>
        <p:txBody>
          <a:bodyPr/>
          <a:lstStyle/>
          <a:p>
            <a:r>
              <a:rPr lang="ru-RU" sz="2400" dirty="0">
                <a:latin typeface="Proxima Nova Rg" pitchFamily="50" charset="0"/>
                <a:cs typeface="Arial" pitchFamily="34" charset="0"/>
              </a:rPr>
              <a:t>Продукция </a:t>
            </a:r>
            <a:r>
              <a:rPr lang="it-IT" sz="2400" dirty="0">
                <a:latin typeface="Proxima Nova Rg" pitchFamily="50" charset="0"/>
                <a:cs typeface="Arial" pitchFamily="34" charset="0"/>
              </a:rPr>
              <a:t>GMI </a:t>
            </a:r>
            <a:r>
              <a:rPr lang="ru-RU" sz="2400" dirty="0">
                <a:latin typeface="Proxima Nova Rg" pitchFamily="50" charset="0"/>
                <a:cs typeface="Arial" pitchFamily="34" charset="0"/>
              </a:rPr>
              <a:t>для систем безопасности</a:t>
            </a:r>
            <a:endParaRPr lang="it-IT" sz="240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0578C0-0B34-47D8-83ED-B11474D49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800" dirty="0"/>
              <a:t>Продуктовая линейка</a:t>
            </a:r>
            <a:endParaRPr lang="it-IT" sz="18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BBE418-6D32-439D-96DA-DA351465EABE}"/>
              </a:ext>
            </a:extLst>
          </p:cNvPr>
          <p:cNvGrpSpPr/>
          <p:nvPr/>
        </p:nvGrpSpPr>
        <p:grpSpPr>
          <a:xfrm>
            <a:off x="1977594" y="1163436"/>
            <a:ext cx="1447947" cy="1515698"/>
            <a:chOff x="1977594" y="1163436"/>
            <a:chExt cx="1447947" cy="1515698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8732BA29-5519-45F3-BAF6-0A866D471F30}"/>
                </a:ext>
              </a:extLst>
            </p:cNvPr>
            <p:cNvGrpSpPr/>
            <p:nvPr/>
          </p:nvGrpSpPr>
          <p:grpSpPr>
            <a:xfrm>
              <a:off x="2142478" y="1163436"/>
              <a:ext cx="1074420" cy="1074420"/>
              <a:chOff x="2316480" y="1226820"/>
              <a:chExt cx="1074420" cy="1074420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2E1DC6B7-2F0E-434E-B46F-7228A7A8F2C0}"/>
                  </a:ext>
                </a:extLst>
              </p:cNvPr>
              <p:cNvSpPr/>
              <p:nvPr/>
            </p:nvSpPr>
            <p:spPr>
              <a:xfrm>
                <a:off x="2316480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7BBFCA0E-9FFA-4CFF-AA5A-3A4E54DCE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68231" y="1293894"/>
                <a:ext cx="999761" cy="953792"/>
              </a:xfrm>
              <a:prstGeom prst="rect">
                <a:avLst/>
              </a:prstGeom>
            </p:spPr>
          </p:pic>
        </p:grp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8C359E3-C351-4470-99CC-0BD782AF43B8}"/>
                </a:ext>
              </a:extLst>
            </p:cNvPr>
            <p:cNvSpPr txBox="1"/>
            <p:nvPr/>
          </p:nvSpPr>
          <p:spPr>
            <a:xfrm>
              <a:off x="1977594" y="2263636"/>
              <a:ext cx="14479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         Барьеры</a:t>
              </a:r>
              <a:br>
                <a:rPr lang="ru-RU" sz="1050" dirty="0">
                  <a:latin typeface="Proxima Nova Rg" pitchFamily="50" charset="0"/>
                  <a:cs typeface="Arial" pitchFamily="34" charset="0"/>
                </a:rPr>
              </a:br>
              <a:r>
                <a:rPr lang="ru-RU" sz="1050" dirty="0" err="1">
                  <a:latin typeface="Proxima Nova Rg" pitchFamily="50" charset="0"/>
                  <a:cs typeface="Arial" pitchFamily="34" charset="0"/>
                </a:rPr>
                <a:t>искробезопасности</a:t>
              </a:r>
              <a:endParaRPr lang="it-IT" sz="1050" dirty="0"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7CC66BED-A2BE-4ABB-86BB-DE92D89CFEB5}"/>
              </a:ext>
            </a:extLst>
          </p:cNvPr>
          <p:cNvGrpSpPr/>
          <p:nvPr/>
        </p:nvGrpSpPr>
        <p:grpSpPr>
          <a:xfrm>
            <a:off x="6952555" y="1154129"/>
            <a:ext cx="1348608" cy="1354116"/>
            <a:chOff x="4683133" y="1226820"/>
            <a:chExt cx="1348608" cy="1354116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BBAFA683-3363-44E0-859C-695D14ECEAAE}"/>
                </a:ext>
              </a:extLst>
            </p:cNvPr>
            <p:cNvGrpSpPr/>
            <p:nvPr/>
          </p:nvGrpSpPr>
          <p:grpSpPr>
            <a:xfrm>
              <a:off x="4803122" y="1226820"/>
              <a:ext cx="1074420" cy="1074420"/>
              <a:chOff x="4803122" y="1226820"/>
              <a:chExt cx="1074420" cy="1074420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0E31768B-2E82-45B5-921B-3F850DB6E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0243" y="1442406"/>
                <a:ext cx="957831" cy="618261"/>
              </a:xfrm>
              <a:prstGeom prst="rect">
                <a:avLst/>
              </a:prstGeom>
            </p:spPr>
          </p:pic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835A81AB-3D5E-4951-A7F2-E172360E790B}"/>
                  </a:ext>
                </a:extLst>
              </p:cNvPr>
              <p:cNvSpPr/>
              <p:nvPr/>
            </p:nvSpPr>
            <p:spPr>
              <a:xfrm>
                <a:off x="4803122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96DBA58-94BD-48C2-9668-C76141255F3F}"/>
                </a:ext>
              </a:extLst>
            </p:cNvPr>
            <p:cNvSpPr txBox="1"/>
            <p:nvPr/>
          </p:nvSpPr>
          <p:spPr>
            <a:xfrm>
              <a:off x="4683133" y="2327020"/>
              <a:ext cx="13486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Мультиплексоры</a:t>
              </a:r>
              <a:endParaRPr lang="it-IT" sz="1050" dirty="0">
                <a:latin typeface="Proxima Nova Rg" pitchFamily="50" charset="0"/>
                <a:cs typeface="Arial" pitchFamily="34" charset="0"/>
              </a:endParaRPr>
            </a:p>
          </p:txBody>
        </p: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57B99AE0-49B9-4463-80DD-190E744D670F}"/>
              </a:ext>
            </a:extLst>
          </p:cNvPr>
          <p:cNvGrpSpPr/>
          <p:nvPr/>
        </p:nvGrpSpPr>
        <p:grpSpPr>
          <a:xfrm>
            <a:off x="4591480" y="1160463"/>
            <a:ext cx="1118825" cy="1354116"/>
            <a:chOff x="7253853" y="1226820"/>
            <a:chExt cx="1118825" cy="1354116"/>
          </a:xfrm>
        </p:grpSpPr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4074EB10-0582-421F-B295-8688B60AF556}"/>
                </a:ext>
              </a:extLst>
            </p:cNvPr>
            <p:cNvGrpSpPr/>
            <p:nvPr/>
          </p:nvGrpSpPr>
          <p:grpSpPr>
            <a:xfrm>
              <a:off x="7253853" y="1226820"/>
              <a:ext cx="1074420" cy="1074420"/>
              <a:chOff x="6010532" y="1226820"/>
              <a:chExt cx="1074420" cy="1074420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F245AFCC-D1CB-43CF-B6D1-23A6A4A1BA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0" t="4917" r="53697" b="4984"/>
              <a:stretch/>
            </p:blipFill>
            <p:spPr>
              <a:xfrm>
                <a:off x="6061255" y="1287316"/>
                <a:ext cx="971073" cy="962004"/>
              </a:xfrm>
              <a:prstGeom prst="rect">
                <a:avLst/>
              </a:prstGeom>
              <a:ln w="6350">
                <a:noFill/>
              </a:ln>
            </p:spPr>
          </p:pic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87F7F0B2-BC9C-4C40-B620-6EFBABC27776}"/>
                  </a:ext>
                </a:extLst>
              </p:cNvPr>
              <p:cNvSpPr/>
              <p:nvPr/>
            </p:nvSpPr>
            <p:spPr>
              <a:xfrm>
                <a:off x="6010532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742DC75-632F-4B91-A4A3-356F87AD1572}"/>
                </a:ext>
              </a:extLst>
            </p:cNvPr>
            <p:cNvSpPr txBox="1"/>
            <p:nvPr/>
          </p:nvSpPr>
          <p:spPr>
            <a:xfrm>
              <a:off x="7428783" y="2327020"/>
              <a:ext cx="9438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Изоляторы</a:t>
              </a:r>
              <a:endParaRPr lang="it-IT" sz="1050" dirty="0">
                <a:latin typeface="Proxima Nova Rg" pitchFamily="50" charset="0"/>
                <a:cs typeface="Arial" pitchFamily="34" charset="0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262215BB-04DF-4B7F-B35A-1AAF8CED39B1}"/>
              </a:ext>
            </a:extLst>
          </p:cNvPr>
          <p:cNvGrpSpPr/>
          <p:nvPr/>
        </p:nvGrpSpPr>
        <p:grpSpPr>
          <a:xfrm>
            <a:off x="3353584" y="1157880"/>
            <a:ext cx="1195589" cy="1511947"/>
            <a:chOff x="2333218" y="3108247"/>
            <a:chExt cx="1195589" cy="1511947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7658D1FE-1765-4432-ADE2-B94027531C12}"/>
                </a:ext>
              </a:extLst>
            </p:cNvPr>
            <p:cNvGrpSpPr/>
            <p:nvPr/>
          </p:nvGrpSpPr>
          <p:grpSpPr>
            <a:xfrm>
              <a:off x="2333218" y="3108247"/>
              <a:ext cx="1074420" cy="1074420"/>
              <a:chOff x="7217942" y="1226820"/>
              <a:chExt cx="1074420" cy="1074420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01DB40CC-967D-4B65-A2F4-4CCCCDF0D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7" t="6756" r="52896" b="9201"/>
              <a:stretch/>
            </p:blipFill>
            <p:spPr>
              <a:xfrm>
                <a:off x="7289899" y="1357953"/>
                <a:ext cx="938506" cy="766876"/>
              </a:xfrm>
              <a:prstGeom prst="rect">
                <a:avLst/>
              </a:prstGeom>
              <a:ln w="6350">
                <a:noFill/>
              </a:ln>
            </p:spPr>
          </p:pic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F01DCDEA-8AEF-4349-97C7-023E7B446D0A}"/>
                  </a:ext>
                </a:extLst>
              </p:cNvPr>
              <p:cNvSpPr/>
              <p:nvPr/>
            </p:nvSpPr>
            <p:spPr>
              <a:xfrm>
                <a:off x="7217942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21B5B3B7-3E8B-4CC1-8958-9BA5D623CC3E}"/>
                </a:ext>
              </a:extLst>
            </p:cNvPr>
            <p:cNvSpPr txBox="1"/>
            <p:nvPr/>
          </p:nvSpPr>
          <p:spPr>
            <a:xfrm>
              <a:off x="2368231" y="4204696"/>
              <a:ext cx="116057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       Реле</a:t>
              </a:r>
            </a:p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безопасности</a:t>
              </a:r>
              <a:endParaRPr lang="it-IT" sz="1050" dirty="0"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AD071299-C882-4A0A-86EA-12F3EC1164C4}"/>
              </a:ext>
            </a:extLst>
          </p:cNvPr>
          <p:cNvGrpSpPr/>
          <p:nvPr/>
        </p:nvGrpSpPr>
        <p:grpSpPr>
          <a:xfrm>
            <a:off x="3250774" y="2896279"/>
            <a:ext cx="1343210" cy="1511005"/>
            <a:chOff x="3452792" y="3095091"/>
            <a:chExt cx="1343210" cy="1511005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2C7C69D8-2A59-49B6-BC55-5EEE4CDF29F3}"/>
                </a:ext>
              </a:extLst>
            </p:cNvPr>
            <p:cNvGrpSpPr/>
            <p:nvPr/>
          </p:nvGrpSpPr>
          <p:grpSpPr>
            <a:xfrm>
              <a:off x="3559801" y="3095091"/>
              <a:ext cx="1103753" cy="1074420"/>
              <a:chOff x="2316480" y="3095091"/>
              <a:chExt cx="1103753" cy="1074420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711BEBAF-C1D2-4D80-8168-C057E85B5772}"/>
                  </a:ext>
                </a:extLst>
              </p:cNvPr>
              <p:cNvSpPr/>
              <p:nvPr/>
            </p:nvSpPr>
            <p:spPr>
              <a:xfrm>
                <a:off x="2316480" y="3095091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A3BFB55-7938-4DB4-86DE-61391AF13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1919" y="3108247"/>
                <a:ext cx="1078314" cy="1031171"/>
              </a:xfrm>
              <a:prstGeom prst="rect">
                <a:avLst/>
              </a:prstGeom>
            </p:spPr>
          </p:pic>
        </p:grp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AE562CA4-9931-4BA1-B016-81F888601A4D}"/>
                </a:ext>
              </a:extLst>
            </p:cNvPr>
            <p:cNvSpPr txBox="1"/>
            <p:nvPr/>
          </p:nvSpPr>
          <p:spPr>
            <a:xfrm>
              <a:off x="3452792" y="4190598"/>
              <a:ext cx="134321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         </a:t>
              </a:r>
              <a:r>
                <a:rPr lang="it-IT" sz="1050" dirty="0">
                  <a:latin typeface="Proxima Nova Rg" pitchFamily="50" charset="0"/>
                  <a:cs typeface="Arial" pitchFamily="34" charset="0"/>
                </a:rPr>
                <a:t>HART  </a:t>
              </a:r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мультиплексоры</a:t>
              </a:r>
              <a:endParaRPr lang="it-IT" sz="1050" dirty="0"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3D02AFF9-8B36-4AA4-A7A7-01A74EBCB9FF}"/>
              </a:ext>
            </a:extLst>
          </p:cNvPr>
          <p:cNvGrpSpPr/>
          <p:nvPr/>
        </p:nvGrpSpPr>
        <p:grpSpPr>
          <a:xfrm>
            <a:off x="5710305" y="1163436"/>
            <a:ext cx="1205058" cy="1507120"/>
            <a:chOff x="5710305" y="1163436"/>
            <a:chExt cx="1205058" cy="1507120"/>
          </a:xfrm>
        </p:grpSpPr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EB6253C1-1E93-4E01-818C-EC48DCB9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5230" y="1232728"/>
              <a:ext cx="744407" cy="830319"/>
            </a:xfrm>
            <a:prstGeom prst="rect">
              <a:avLst/>
            </a:prstGeom>
          </p:spPr>
        </p:pic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9C0ACEA9-4EF4-4222-BFA1-2A93B5DBBDBA}"/>
                </a:ext>
              </a:extLst>
            </p:cNvPr>
            <p:cNvGrpSpPr/>
            <p:nvPr/>
          </p:nvGrpSpPr>
          <p:grpSpPr>
            <a:xfrm>
              <a:off x="5710305" y="1163436"/>
              <a:ext cx="1205058" cy="1507120"/>
              <a:chOff x="4688993" y="3095091"/>
              <a:chExt cx="1205058" cy="1507120"/>
            </a:xfrm>
          </p:grpSpPr>
          <p:grpSp>
            <p:nvGrpSpPr>
              <p:cNvPr id="47" name="Gruppo 46">
                <a:extLst>
                  <a:ext uri="{FF2B5EF4-FFF2-40B4-BE49-F238E27FC236}">
                    <a16:creationId xmlns:a16="http://schemas.microsoft.com/office/drawing/2014/main" id="{AD12294A-8205-409C-BA32-CFA64AA42596}"/>
                  </a:ext>
                </a:extLst>
              </p:cNvPr>
              <p:cNvGrpSpPr/>
              <p:nvPr/>
            </p:nvGrpSpPr>
            <p:grpSpPr>
              <a:xfrm>
                <a:off x="4688993" y="3095091"/>
                <a:ext cx="1188549" cy="1109512"/>
                <a:chOff x="3445672" y="3095091"/>
                <a:chExt cx="1188549" cy="1109512"/>
              </a:xfrm>
            </p:grpSpPr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B1FFCBA0-F23E-437C-864E-6F31084A406D}"/>
                    </a:ext>
                  </a:extLst>
                </p:cNvPr>
                <p:cNvSpPr/>
                <p:nvPr/>
              </p:nvSpPr>
              <p:spPr>
                <a:xfrm>
                  <a:off x="3445672" y="3095091"/>
                  <a:ext cx="1109512" cy="110951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Ovale 16">
                  <a:extLst>
                    <a:ext uri="{FF2B5EF4-FFF2-40B4-BE49-F238E27FC236}">
                      <a16:creationId xmlns:a16="http://schemas.microsoft.com/office/drawing/2014/main" id="{40BCF202-C4FD-45D5-B488-6A43FEBA73B6}"/>
                    </a:ext>
                  </a:extLst>
                </p:cNvPr>
                <p:cNvSpPr/>
                <p:nvPr/>
              </p:nvSpPr>
              <p:spPr>
                <a:xfrm>
                  <a:off x="3559801" y="3095091"/>
                  <a:ext cx="1074420" cy="1074420"/>
                </a:xfrm>
                <a:prstGeom prst="ellipse">
                  <a:avLst/>
                </a:prstGeom>
                <a:noFill/>
                <a:ln>
                  <a:solidFill>
                    <a:srgbClr val="009EE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DF5AC2B4-1F70-42AD-B511-0550696925A4}"/>
                  </a:ext>
                </a:extLst>
              </p:cNvPr>
              <p:cNvSpPr txBox="1"/>
              <p:nvPr/>
            </p:nvSpPr>
            <p:spPr>
              <a:xfrm>
                <a:off x="4786612" y="4186713"/>
                <a:ext cx="110743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Источники</a:t>
                </a:r>
              </a:p>
              <a:p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   питания</a:t>
                </a:r>
                <a:endParaRPr lang="it-IT" sz="1050" dirty="0">
                  <a:latin typeface="Proxima Nova Rg" panose="02000506030000020004" pitchFamily="50" charset="0"/>
                </a:endParaRPr>
              </a:p>
            </p:txBody>
          </p:sp>
        </p:grp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EF648E21-5E4E-47F3-87EC-162013692768}"/>
              </a:ext>
            </a:extLst>
          </p:cNvPr>
          <p:cNvGrpSpPr/>
          <p:nvPr/>
        </p:nvGrpSpPr>
        <p:grpSpPr>
          <a:xfrm>
            <a:off x="5807924" y="2892996"/>
            <a:ext cx="1150706" cy="1521914"/>
            <a:chOff x="7220834" y="3095091"/>
            <a:chExt cx="1150706" cy="1521914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CD1989E2-8BA7-4345-A29C-B06B91455EA7}"/>
                </a:ext>
              </a:extLst>
            </p:cNvPr>
            <p:cNvGrpSpPr/>
            <p:nvPr/>
          </p:nvGrpSpPr>
          <p:grpSpPr>
            <a:xfrm>
              <a:off x="7253853" y="3095091"/>
              <a:ext cx="1074420" cy="1074420"/>
              <a:chOff x="6010532" y="3095091"/>
              <a:chExt cx="1074420" cy="1074420"/>
            </a:xfrm>
          </p:grpSpPr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70732B41-EC69-4402-A490-6C675DA5C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61" t="23284" r="60871" b="5585"/>
              <a:stretch/>
            </p:blipFill>
            <p:spPr>
              <a:xfrm>
                <a:off x="6131717" y="3108248"/>
                <a:ext cx="880170" cy="104718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A393CA97-D3DB-4C99-B09A-E2B0D71B730C}"/>
                  </a:ext>
                </a:extLst>
              </p:cNvPr>
              <p:cNvSpPr/>
              <p:nvPr/>
            </p:nvSpPr>
            <p:spPr>
              <a:xfrm>
                <a:off x="6010532" y="3095091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243746C6-0FEE-4B9E-99DD-3D7ABDCEBBE8}"/>
                </a:ext>
              </a:extLst>
            </p:cNvPr>
            <p:cNvSpPr txBox="1"/>
            <p:nvPr/>
          </p:nvSpPr>
          <p:spPr>
            <a:xfrm>
              <a:off x="7220834" y="4201507"/>
              <a:ext cx="115070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   Полевые </a:t>
              </a:r>
              <a:r>
                <a:rPr lang="en-US" sz="1050" dirty="0">
                  <a:latin typeface="Proxima Nova Rg" pitchFamily="50" charset="0"/>
                  <a:cs typeface="Arial" pitchFamily="34" charset="0"/>
                </a:rPr>
                <a:t>  </a:t>
              </a:r>
              <a:r>
                <a:rPr lang="ru-RU" sz="1050" dirty="0">
                  <a:latin typeface="Proxima Nova Rg" pitchFamily="50" charset="0"/>
                  <a:cs typeface="Arial" pitchFamily="34" charset="0"/>
                </a:rPr>
                <a:t>индикаторы</a:t>
              </a:r>
              <a:endParaRPr lang="it-IT" sz="1050" dirty="0"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2EF61032-14F7-42FB-BC33-06AF89A0E4C6}"/>
              </a:ext>
            </a:extLst>
          </p:cNvPr>
          <p:cNvGrpSpPr/>
          <p:nvPr/>
        </p:nvGrpSpPr>
        <p:grpSpPr>
          <a:xfrm>
            <a:off x="4549173" y="2896279"/>
            <a:ext cx="1291770" cy="1518631"/>
            <a:chOff x="5431339" y="3066505"/>
            <a:chExt cx="1291770" cy="1518631"/>
          </a:xfrm>
        </p:grpSpPr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B2C2D772-D675-4EB8-AA75-6451A41596D3}"/>
                </a:ext>
              </a:extLst>
            </p:cNvPr>
            <p:cNvGrpSpPr/>
            <p:nvPr/>
          </p:nvGrpSpPr>
          <p:grpSpPr>
            <a:xfrm>
              <a:off x="5431339" y="3066505"/>
              <a:ext cx="1291770" cy="1518631"/>
              <a:chOff x="6000879" y="3095091"/>
              <a:chExt cx="1291770" cy="1518631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A574D0D9-4647-4AE4-BA74-82E3E8AD44D6}"/>
                  </a:ext>
                </a:extLst>
              </p:cNvPr>
              <p:cNvSpPr/>
              <p:nvPr/>
            </p:nvSpPr>
            <p:spPr>
              <a:xfrm>
                <a:off x="6046443" y="3095091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B413618A-99D2-4A13-8920-78B2F5914111}"/>
                  </a:ext>
                </a:extLst>
              </p:cNvPr>
              <p:cNvSpPr txBox="1"/>
              <p:nvPr/>
            </p:nvSpPr>
            <p:spPr>
              <a:xfrm>
                <a:off x="6000879" y="4198224"/>
                <a:ext cx="129177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      Защита от перенапряжений</a:t>
                </a:r>
                <a:endParaRPr lang="it-IT" sz="1050" dirty="0">
                  <a:latin typeface="Proxima Nova Rg" panose="02000506030000020004" pitchFamily="50" charset="0"/>
                </a:endParaRPr>
              </a:p>
            </p:txBody>
          </p:sp>
        </p:grpSp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C37E2D2C-8F40-4EFB-B7DB-A840B4AF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3177" y="3144266"/>
              <a:ext cx="783320" cy="871939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85CC9368-93A1-453E-9DAD-B82F0DB9301D}"/>
              </a:ext>
            </a:extLst>
          </p:cNvPr>
          <p:cNvGrpSpPr/>
          <p:nvPr/>
        </p:nvGrpSpPr>
        <p:grpSpPr>
          <a:xfrm>
            <a:off x="6915363" y="2888409"/>
            <a:ext cx="1568679" cy="1677281"/>
            <a:chOff x="-455521" y="1315259"/>
            <a:chExt cx="1568679" cy="1677281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B0A7D10C-C274-47E5-B2C7-EEB08F90C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1005" y="1469400"/>
              <a:ext cx="539750" cy="785116"/>
            </a:xfrm>
            <a:prstGeom prst="rect">
              <a:avLst/>
            </a:prstGeom>
          </p:spPr>
        </p:pic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461FF63F-42A6-4AAA-9B32-980FD6D1DCD7}"/>
                </a:ext>
              </a:extLst>
            </p:cNvPr>
            <p:cNvGrpSpPr/>
            <p:nvPr/>
          </p:nvGrpSpPr>
          <p:grpSpPr>
            <a:xfrm>
              <a:off x="-455521" y="1315259"/>
              <a:ext cx="1568679" cy="1677281"/>
              <a:chOff x="2157327" y="1226820"/>
              <a:chExt cx="1568679" cy="1677281"/>
            </a:xfrm>
          </p:grpSpPr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A9308EC5-C959-45D9-9A84-48DEEFEF6E3D}"/>
                  </a:ext>
                </a:extLst>
              </p:cNvPr>
              <p:cNvSpPr/>
              <p:nvPr/>
            </p:nvSpPr>
            <p:spPr>
              <a:xfrm>
                <a:off x="2316480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8EFEF50B-95B7-49E4-B917-BC4875339950}"/>
                  </a:ext>
                </a:extLst>
              </p:cNvPr>
              <p:cNvSpPr txBox="1"/>
              <p:nvPr/>
            </p:nvSpPr>
            <p:spPr>
              <a:xfrm>
                <a:off x="2157327" y="2327020"/>
                <a:ext cx="1568679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Обучение и сервис </a:t>
                </a:r>
                <a:br>
                  <a:rPr lang="ru-RU" sz="1050" dirty="0">
                    <a:latin typeface="Proxima Nova Rg" pitchFamily="50" charset="0"/>
                    <a:cs typeface="Arial" pitchFamily="34" charset="0"/>
                  </a:rPr>
                </a:br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по функциональной безопасности</a:t>
                </a:r>
                <a:endParaRPr lang="it-IT" sz="1050" dirty="0">
                  <a:latin typeface="Proxima Nova Rg" pitchFamily="50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3BAA8599-5438-44C6-9979-7779D4581C45}"/>
              </a:ext>
            </a:extLst>
          </p:cNvPr>
          <p:cNvGrpSpPr/>
          <p:nvPr/>
        </p:nvGrpSpPr>
        <p:grpSpPr>
          <a:xfrm>
            <a:off x="2008786" y="2888409"/>
            <a:ext cx="1208199" cy="1515698"/>
            <a:chOff x="8047561" y="1154129"/>
            <a:chExt cx="1208199" cy="1515698"/>
          </a:xfrm>
        </p:grpSpPr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F323494C-DC72-42A9-A5F5-CE1A3792E340}"/>
                </a:ext>
              </a:extLst>
            </p:cNvPr>
            <p:cNvGrpSpPr/>
            <p:nvPr/>
          </p:nvGrpSpPr>
          <p:grpSpPr>
            <a:xfrm>
              <a:off x="8047561" y="1154129"/>
              <a:ext cx="1208199" cy="1515698"/>
              <a:chOff x="4669343" y="1226820"/>
              <a:chExt cx="1208199" cy="1515698"/>
            </a:xfrm>
          </p:grpSpPr>
          <p:sp>
            <p:nvSpPr>
              <p:cNvPr id="74" name="Ovale 73">
                <a:extLst>
                  <a:ext uri="{FF2B5EF4-FFF2-40B4-BE49-F238E27FC236}">
                    <a16:creationId xmlns:a16="http://schemas.microsoft.com/office/drawing/2014/main" id="{6E42FC44-EC3F-4CAB-AC8E-3548A9DEF41A}"/>
                  </a:ext>
                </a:extLst>
              </p:cNvPr>
              <p:cNvSpPr/>
              <p:nvPr/>
            </p:nvSpPr>
            <p:spPr>
              <a:xfrm>
                <a:off x="4803122" y="1226820"/>
                <a:ext cx="1074420" cy="1074420"/>
              </a:xfrm>
              <a:prstGeom prst="ellipse">
                <a:avLst/>
              </a:prstGeom>
              <a:noFill/>
              <a:ln>
                <a:solidFill>
                  <a:srgbClr val="009EE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B3E93DCA-9D2D-4F54-8473-04C12C75B1EC}"/>
                  </a:ext>
                </a:extLst>
              </p:cNvPr>
              <p:cNvSpPr txBox="1"/>
              <p:nvPr/>
            </p:nvSpPr>
            <p:spPr>
              <a:xfrm>
                <a:off x="4669343" y="2327020"/>
                <a:ext cx="116873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dirty="0">
                    <a:latin typeface="Proxima Nova Rg" pitchFamily="50" charset="0"/>
                    <a:cs typeface="Arial" pitchFamily="34" charset="0"/>
                  </a:rPr>
                  <a:t>Терминальные платы</a:t>
                </a:r>
                <a:endParaRPr lang="it-IT" sz="1050" dirty="0">
                  <a:latin typeface="Proxima Nova Rg" panose="02000506030000020004" pitchFamily="50" charset="0"/>
                </a:endParaRPr>
              </a:p>
            </p:txBody>
          </p:sp>
        </p:grp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8DE9D7C-B21D-4BC2-B22A-01F9B1ED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783831">
              <a:off x="8208471" y="1290135"/>
              <a:ext cx="972909" cy="861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68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33E5B-27A0-4F79-92CE-8BC4452E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4" y="1200150"/>
            <a:ext cx="3839006" cy="3244849"/>
          </a:xfrm>
        </p:spPr>
        <p:txBody>
          <a:bodyPr/>
          <a:lstStyle/>
          <a:p>
            <a:r>
              <a:rPr lang="ru-RU" b="1" dirty="0">
                <a:solidFill>
                  <a:srgbClr val="009EE1"/>
                </a:solidFill>
                <a:cs typeface="Arial" pitchFamily="34" charset="0"/>
              </a:rPr>
              <a:t>Мы гарантируем высочайшие стандарты качества</a:t>
            </a:r>
            <a:endParaRPr lang="en-US" dirty="0"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cs typeface="Arial" pitchFamily="34" charset="0"/>
              </a:rPr>
              <a:t>Вся продукция соответствует самым строгим мировым стандартам и нормам. Продукция тестировалась и сертифицирована более, чем 15 независимыми агентствами и лабораториями. Система менеджмента функциональной безопасности сертифицирована </a:t>
            </a:r>
            <a:r>
              <a:rPr lang="en-US" sz="1200" dirty="0">
                <a:cs typeface="Arial" pitchFamily="34" charset="0"/>
              </a:rPr>
              <a:t>TÜV </a:t>
            </a:r>
            <a:r>
              <a:rPr lang="ru-RU" sz="1200" dirty="0">
                <a:cs typeface="Arial" pitchFamily="34" charset="0"/>
              </a:rPr>
              <a:t>по уровню </a:t>
            </a:r>
            <a:r>
              <a:rPr lang="en-US" sz="1200" dirty="0">
                <a:cs typeface="Arial" pitchFamily="34" charset="0"/>
              </a:rPr>
              <a:t>SIL3.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cs typeface="Arial" pitchFamily="34" charset="0"/>
              </a:rPr>
              <a:t>Более 15% наших сотрудников занимаются исследованиями и разработками новых инновационных продуктов.</a:t>
            </a:r>
            <a:r>
              <a:rPr lang="en-US" sz="1200" dirty="0">
                <a:cs typeface="Arial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cs typeface="Arial" pitchFamily="34" charset="0"/>
              </a:rPr>
              <a:t>10% </a:t>
            </a:r>
            <a:r>
              <a:rPr lang="ru-RU" sz="1200" dirty="0">
                <a:cs typeface="Arial" pitchFamily="34" charset="0"/>
              </a:rPr>
              <a:t>оборота реинвестируется в исследования и разработки.</a:t>
            </a:r>
            <a:endParaRPr lang="en-US" sz="1200" dirty="0"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cs typeface="Arial" pitchFamily="34" charset="0"/>
              </a:rPr>
              <a:t>5</a:t>
            </a:r>
            <a:r>
              <a:rPr lang="ru-RU" sz="1200" dirty="0">
                <a:cs typeface="Arial" pitchFamily="34" charset="0"/>
              </a:rPr>
              <a:t>-летняя гарантия на всю продукцию</a:t>
            </a:r>
            <a:endParaRPr lang="it-IT" sz="1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859671-5229-49F0-B0C3-7B294DDAE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Proxima Nova Rg" pitchFamily="50" charset="0"/>
                <a:cs typeface="Arial" pitchFamily="34" charset="0"/>
              </a:rPr>
              <a:t>Качество и инновации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878068-DD5E-459D-92A1-5D37D132F5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800" dirty="0"/>
              <a:t>Сертификаты</a:t>
            </a:r>
            <a:endParaRPr lang="it-IT" sz="180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A430B25-D383-4E96-9DA8-76C7C9929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cap="all" dirty="0">
                <a:cs typeface="Arial" pitchFamily="34" charset="0"/>
              </a:rPr>
              <a:t>Наши достижения</a:t>
            </a:r>
            <a:endParaRPr lang="it-IT" cap="all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82101E-1499-4053-A912-613B14AF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" r="3112"/>
          <a:stretch/>
        </p:blipFill>
        <p:spPr>
          <a:xfrm>
            <a:off x="5924550" y="1307376"/>
            <a:ext cx="2070100" cy="3177437"/>
          </a:xfrm>
          <a:prstGeom prst="rect">
            <a:avLst/>
          </a:prstGeom>
          <a:ln w="6350">
            <a:solidFill>
              <a:srgbClr val="009EE2"/>
            </a:solidFill>
          </a:ln>
          <a:effectLst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71E207-E9EF-4C03-BC8A-07C5B6326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05" y="1307376"/>
            <a:ext cx="155727" cy="31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4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11CBEEF-249E-4140-9D2F-E602B01C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594" y="3065542"/>
            <a:ext cx="6709206" cy="1379457"/>
          </a:xfrm>
        </p:spPr>
        <p:txBody>
          <a:bodyPr/>
          <a:lstStyle/>
          <a:p>
            <a:r>
              <a:rPr lang="ru-RU" b="1" dirty="0">
                <a:solidFill>
                  <a:srgbClr val="009EE1"/>
                </a:solidFill>
              </a:rPr>
              <a:t>Социальная ответственность</a:t>
            </a:r>
            <a:endParaRPr lang="en-US" b="1" dirty="0">
              <a:solidFill>
                <a:srgbClr val="009EE1"/>
              </a:solidFill>
            </a:endParaRPr>
          </a:p>
          <a:p>
            <a:r>
              <a:rPr lang="ru-RU" sz="1300" dirty="0"/>
              <a:t>Мы разрабатываем </a:t>
            </a:r>
            <a:r>
              <a:rPr lang="ru-RU" sz="1300" dirty="0" err="1"/>
              <a:t>искробезопасные</a:t>
            </a:r>
            <a:r>
              <a:rPr lang="ru-RU" sz="1300" dirty="0"/>
              <a:t> и </a:t>
            </a:r>
            <a:r>
              <a:rPr lang="en-US" sz="1300" dirty="0"/>
              <a:t>SIL </a:t>
            </a:r>
            <a:r>
              <a:rPr lang="ru-RU" sz="1300" dirty="0"/>
              <a:t>сертифицированные устройства и системы, чтобы предотвратить аварии и инциденты и понимаем, управляем и снижаем риски для людей и окружающей среды.</a:t>
            </a:r>
            <a:endParaRPr lang="en-US" sz="1300" dirty="0"/>
          </a:p>
          <a:p>
            <a:r>
              <a:rPr lang="ru-RU" sz="1300" dirty="0"/>
              <a:t>Удовлетворяя запросы потребителей к нашей продукции мы демонстрируем нашу социальную ответственность и обеспечиваем непрерывное развитие, </a:t>
            </a:r>
            <a:r>
              <a:rPr lang="ru-RU" sz="1300" dirty="0" err="1"/>
              <a:t>минимизирующее</a:t>
            </a:r>
            <a:r>
              <a:rPr lang="ru-RU" sz="1300" dirty="0"/>
              <a:t> воздействие на климат и создающее безопасную рабочую среду.  </a:t>
            </a:r>
            <a:endParaRPr lang="it-IT" sz="13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892C3-D05D-4A08-8780-29D69FE34B7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15543" y="1140286"/>
            <a:ext cx="3503007" cy="2043010"/>
          </a:xfrm>
        </p:spPr>
        <p:txBody>
          <a:bodyPr/>
          <a:lstStyle/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00" b="1" dirty="0">
                <a:solidFill>
                  <a:srgbClr val="009EE1"/>
                </a:solidFill>
              </a:rPr>
              <a:t>100% </a:t>
            </a:r>
            <a:r>
              <a:rPr lang="ru-RU" sz="1300" b="1" dirty="0">
                <a:solidFill>
                  <a:srgbClr val="009EE1"/>
                </a:solidFill>
              </a:rPr>
              <a:t>сделано в Италии</a:t>
            </a:r>
            <a:endParaRPr lang="en-US" sz="1300" b="1" dirty="0">
              <a:solidFill>
                <a:srgbClr val="009EE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009EE1"/>
                </a:solidFill>
              </a:rPr>
              <a:t>Передовые технологии</a:t>
            </a:r>
            <a:endParaRPr lang="en-US" sz="1300" b="1" dirty="0">
              <a:solidFill>
                <a:srgbClr val="009EE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009EE1"/>
                </a:solidFill>
              </a:rPr>
              <a:t>Отслеживание продукции </a:t>
            </a:r>
            <a:r>
              <a:rPr lang="en-US" sz="1300" dirty="0"/>
              <a:t> </a:t>
            </a:r>
            <a:r>
              <a:rPr lang="ru-RU" sz="1300" dirty="0"/>
              <a:t>входящей и выходящей </a:t>
            </a:r>
            <a:endParaRPr lang="en-US" sz="13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009EE1"/>
                </a:solidFill>
              </a:rPr>
              <a:t>Полное тестирование </a:t>
            </a:r>
            <a:r>
              <a:rPr lang="en-US" sz="1300" dirty="0"/>
              <a:t>100%</a:t>
            </a:r>
            <a:r>
              <a:rPr lang="ru-RU" sz="1300" dirty="0"/>
              <a:t> продукции</a:t>
            </a:r>
            <a:endParaRPr lang="en-US" sz="13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009EE1"/>
                </a:solidFill>
              </a:rPr>
              <a:t>Высоко автоматизированный </a:t>
            </a:r>
            <a:r>
              <a:rPr lang="ru-RU" sz="1300" dirty="0"/>
              <a:t>производственный процесс</a:t>
            </a:r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009EE1"/>
                </a:solidFill>
              </a:rPr>
              <a:t>Соответствие </a:t>
            </a:r>
            <a:r>
              <a:rPr lang="ru-RU" sz="1300" dirty="0"/>
              <a:t>директивам </a:t>
            </a:r>
            <a:r>
              <a:rPr lang="en-US" sz="1300" b="1" dirty="0" err="1">
                <a:solidFill>
                  <a:srgbClr val="009EE2"/>
                </a:solidFill>
              </a:rPr>
              <a:t>RoHS</a:t>
            </a:r>
            <a:r>
              <a:rPr lang="en-US" sz="1300" b="1" dirty="0">
                <a:solidFill>
                  <a:srgbClr val="009EE2"/>
                </a:solidFill>
              </a:rPr>
              <a:t>, REACH</a:t>
            </a:r>
            <a:endParaRPr lang="ru-RU" sz="1300" dirty="0"/>
          </a:p>
          <a:p>
            <a:pPr marL="285750" indent="-285750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009EE2"/>
              </a:solidFill>
            </a:endParaRPr>
          </a:p>
          <a:p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654BBAE-8591-4E90-98AA-931216104F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Proxima Nova Rg" pitchFamily="50" charset="0"/>
              </a:rPr>
              <a:t>Превосходство в производстве </a:t>
            </a:r>
            <a:endParaRPr lang="it-IT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E49B7B-A985-4AFF-816E-D66CB4553A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800" dirty="0"/>
              <a:t>Экспертиза и инновации</a:t>
            </a:r>
            <a:endParaRPr lang="it-IT" sz="18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A9D7693-F887-4D19-869B-553953EB5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ЗА БЕЗОПАСНЫЙ МИР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7E8A70-3D53-46EF-B333-F92ADD5A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6" t="10474" r="10097" b="25931"/>
          <a:stretch/>
        </p:blipFill>
        <p:spPr>
          <a:xfrm>
            <a:off x="2094635" y="1286820"/>
            <a:ext cx="2739131" cy="15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6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7349B8C-026E-4D44-9559-7C1F95837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Proxima Nova Rg" pitchFamily="50" charset="0"/>
              </a:rPr>
              <a:t>Обучение и развитие</a:t>
            </a:r>
            <a:endParaRPr lang="it-IT" dirty="0">
              <a:latin typeface="Proxima Nova Rg" pitchFamily="50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C40BB3-AD2C-4098-ADBA-B0D76E32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300" dirty="0"/>
              <a:t>GM International</a:t>
            </a:r>
            <a:r>
              <a:rPr lang="ru-RU" sz="1300" dirty="0"/>
              <a:t> является </a:t>
            </a:r>
            <a:r>
              <a:rPr lang="ru-RU" sz="1300" dirty="0" err="1"/>
              <a:t>промоутером</a:t>
            </a:r>
            <a:r>
              <a:rPr lang="ru-RU" sz="1300" dirty="0"/>
              <a:t> курсов </a:t>
            </a:r>
            <a:r>
              <a:rPr lang="en-US" sz="1300" b="1" dirty="0">
                <a:solidFill>
                  <a:srgbClr val="009EE1"/>
                </a:solidFill>
              </a:rPr>
              <a:t>TÜV </a:t>
            </a:r>
            <a:r>
              <a:rPr lang="en-US" sz="1300" b="1" dirty="0" err="1">
                <a:solidFill>
                  <a:srgbClr val="009EE1"/>
                </a:solidFill>
              </a:rPr>
              <a:t>Rheinland</a:t>
            </a:r>
            <a:r>
              <a:rPr lang="en-US" sz="1300" b="1" dirty="0">
                <a:solidFill>
                  <a:srgbClr val="009EE1"/>
                </a:solidFill>
              </a:rPr>
              <a:t> </a:t>
            </a:r>
            <a:r>
              <a:rPr lang="ru-RU" sz="1300" b="1" dirty="0">
                <a:solidFill>
                  <a:srgbClr val="009EE1"/>
                </a:solidFill>
              </a:rPr>
              <a:t>по функциональной безопасности </a:t>
            </a:r>
            <a:r>
              <a:rPr lang="ru-RU" sz="1300" dirty="0"/>
              <a:t>для</a:t>
            </a:r>
            <a:r>
              <a:rPr lang="ru-RU" sz="1300" b="1" dirty="0">
                <a:solidFill>
                  <a:srgbClr val="009EE1"/>
                </a:solidFill>
              </a:rPr>
              <a:t> </a:t>
            </a:r>
            <a:r>
              <a:rPr lang="ru-RU" sz="1300" dirty="0"/>
              <a:t>инструментальных</a:t>
            </a:r>
            <a:r>
              <a:rPr lang="ru-RU" sz="1300" b="1" dirty="0">
                <a:solidFill>
                  <a:srgbClr val="009EE1"/>
                </a:solidFill>
              </a:rPr>
              <a:t> </a:t>
            </a:r>
            <a:r>
              <a:rPr lang="ru-RU" sz="1300" dirty="0"/>
              <a:t>систем безопасности</a:t>
            </a:r>
            <a:r>
              <a:rPr lang="en-US" sz="1300" dirty="0"/>
              <a:t>. </a:t>
            </a:r>
          </a:p>
          <a:p>
            <a:r>
              <a:rPr lang="ru-RU" sz="1300" dirty="0"/>
              <a:t>Мы проводим курсы по всему миру. Их ведет сотрудник компании </a:t>
            </a:r>
            <a:r>
              <a:rPr lang="en-US" sz="1300" dirty="0"/>
              <a:t>GMI </a:t>
            </a:r>
            <a:r>
              <a:rPr lang="en-US" sz="1300" b="1" dirty="0" err="1">
                <a:solidFill>
                  <a:srgbClr val="009EE1"/>
                </a:solidFill>
              </a:rPr>
              <a:t>Tino</a:t>
            </a:r>
            <a:r>
              <a:rPr lang="en-US" sz="1300" b="1" dirty="0">
                <a:solidFill>
                  <a:srgbClr val="009EE1"/>
                </a:solidFill>
              </a:rPr>
              <a:t> </a:t>
            </a:r>
            <a:r>
              <a:rPr lang="en-US" sz="1300" b="1" dirty="0" err="1">
                <a:solidFill>
                  <a:srgbClr val="009EE1"/>
                </a:solidFill>
              </a:rPr>
              <a:t>Vande</a:t>
            </a:r>
            <a:r>
              <a:rPr lang="en-US" sz="1300" b="1" dirty="0">
                <a:solidFill>
                  <a:srgbClr val="009EE1"/>
                </a:solidFill>
              </a:rPr>
              <a:t> </a:t>
            </a:r>
            <a:r>
              <a:rPr lang="en-US" sz="1300" b="1" dirty="0" err="1">
                <a:solidFill>
                  <a:srgbClr val="009EE1"/>
                </a:solidFill>
              </a:rPr>
              <a:t>Capelle</a:t>
            </a:r>
            <a:r>
              <a:rPr lang="en-US" sz="1300" dirty="0"/>
              <a:t>, </a:t>
            </a:r>
            <a:r>
              <a:rPr lang="ru-RU" sz="1300" dirty="0"/>
              <a:t>старший эксперт и преподаватель</a:t>
            </a:r>
            <a:r>
              <a:rPr lang="en-US" sz="1300" dirty="0"/>
              <a:t> </a:t>
            </a:r>
            <a:r>
              <a:rPr lang="ru-RU" sz="1300" dirty="0"/>
              <a:t>по функциональной безопасности</a:t>
            </a:r>
            <a:r>
              <a:rPr lang="en-US" sz="1300" dirty="0"/>
              <a:t>.</a:t>
            </a:r>
          </a:p>
          <a:p>
            <a:r>
              <a:rPr lang="ru-RU" sz="1300" dirty="0"/>
              <a:t>Также мы проводим курсы по </a:t>
            </a:r>
            <a:r>
              <a:rPr lang="ru-RU" sz="1300" b="1" dirty="0" err="1">
                <a:solidFill>
                  <a:srgbClr val="009EE1"/>
                </a:solidFill>
              </a:rPr>
              <a:t>искробезопасности</a:t>
            </a:r>
            <a:r>
              <a:rPr lang="ru-RU" sz="1300" b="1" dirty="0">
                <a:solidFill>
                  <a:srgbClr val="009EE1"/>
                </a:solidFill>
              </a:rPr>
              <a:t> </a:t>
            </a:r>
            <a:r>
              <a:rPr lang="ru-RU" sz="1300" dirty="0"/>
              <a:t>и другим темам, относящимся к функциональной безопасности.</a:t>
            </a:r>
            <a:endParaRPr lang="en-US" dirty="0"/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E986A90-884E-4561-A880-308D3E793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Обучение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D5EAFEB-9D2D-47A8-BD6F-181626D12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ПРОМОУТЕР КУРСОВ </a:t>
            </a:r>
            <a:r>
              <a:rPr lang="it-IT" dirty="0"/>
              <a:t>TÜV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81A9FD6-6B45-47F7-9AFF-706D75A2D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" t="25985" r="5638" b="22549"/>
          <a:stretch/>
        </p:blipFill>
        <p:spPr>
          <a:xfrm>
            <a:off x="2128622" y="2712576"/>
            <a:ext cx="6438900" cy="1754648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172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C6A0CF5-0E0A-4F83-A686-90B0C0AAF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849" y="1141678"/>
            <a:ext cx="3060935" cy="3244849"/>
          </a:xfrm>
        </p:spPr>
        <p:txBody>
          <a:bodyPr/>
          <a:lstStyle/>
          <a:p>
            <a:r>
              <a:rPr lang="ru-RU" sz="1050" b="1" dirty="0">
                <a:solidFill>
                  <a:srgbClr val="009EE1"/>
                </a:solidFill>
              </a:rPr>
              <a:t>Менеджмент функциональной безопасности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dirty="0"/>
              <a:t>Мы предоставляем помощь в подготовке и/или обеспечении требований к жизненному циклу  и менеджменту  функциональной безопасности в соответствии с МЭК 61511. </a:t>
            </a:r>
            <a:r>
              <a:rPr lang="en-US" sz="1050" dirty="0"/>
              <a:t> </a:t>
            </a:r>
          </a:p>
          <a:p>
            <a:r>
              <a:rPr lang="ru-RU" sz="1050" b="1" dirty="0">
                <a:solidFill>
                  <a:srgbClr val="009EE1"/>
                </a:solidFill>
              </a:rPr>
              <a:t>Оценка рисков процесса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dirty="0"/>
              <a:t>Наш сертифицированный независимый эксперт выполняет  необходимую подготовку  исходных документов и отчетов для  количественной оценки рисков процесса</a:t>
            </a:r>
            <a:r>
              <a:rPr lang="en-US" sz="1050" dirty="0"/>
              <a:t>.</a:t>
            </a:r>
          </a:p>
          <a:p>
            <a:r>
              <a:rPr lang="ru-RU" sz="1050" b="1" dirty="0">
                <a:solidFill>
                  <a:srgbClr val="009EE1"/>
                </a:solidFill>
              </a:rPr>
              <a:t>Оценка функциональной безопасности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dirty="0"/>
              <a:t>Независимая оценка рисков для определения соответствия функциональной безопасности и полноты безопасности  </a:t>
            </a:r>
            <a:r>
              <a:rPr lang="en-US" sz="1050" dirty="0"/>
              <a:t>SIS </a:t>
            </a:r>
            <a:r>
              <a:rPr lang="ru-RU" sz="1050" dirty="0"/>
              <a:t> требованиям МЭК</a:t>
            </a:r>
            <a:r>
              <a:rPr lang="en-US" sz="1050" dirty="0"/>
              <a:t>61508.</a:t>
            </a:r>
          </a:p>
          <a:p>
            <a:r>
              <a:rPr lang="ru-RU" sz="1050" b="1" dirty="0">
                <a:solidFill>
                  <a:srgbClr val="009EE1"/>
                </a:solidFill>
              </a:rPr>
              <a:t>Оценка уровня </a:t>
            </a:r>
            <a:r>
              <a:rPr lang="en-US" sz="1050" b="1" dirty="0">
                <a:solidFill>
                  <a:srgbClr val="009EE1"/>
                </a:solidFill>
              </a:rPr>
              <a:t>SIL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dirty="0"/>
              <a:t>Мы проверяем возможности инструментальной функции безопасности  в соответствии с требованиями стандартов МЭК</a:t>
            </a:r>
            <a:r>
              <a:rPr lang="en-US" sz="1050" spc="-30" dirty="0"/>
              <a:t>61508, </a:t>
            </a:r>
            <a:r>
              <a:rPr lang="ru-RU" sz="1050" spc="-30" dirty="0"/>
              <a:t>МЭК</a:t>
            </a:r>
            <a:r>
              <a:rPr lang="en-US" sz="1050" spc="-30" dirty="0"/>
              <a:t> 61511</a:t>
            </a:r>
            <a:r>
              <a:rPr lang="ru-RU" sz="1050" spc="-30" dirty="0"/>
              <a:t>.</a:t>
            </a:r>
            <a:endParaRPr lang="it-IT" sz="1050" spc="-30" dirty="0"/>
          </a:p>
          <a:p>
            <a:endParaRPr lang="en-US" sz="1100" dirty="0"/>
          </a:p>
          <a:p>
            <a:endParaRPr lang="it-IT" sz="11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CFE20A-6480-4622-ADA8-44F6051B4B0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42327" y="1141678"/>
            <a:ext cx="3344473" cy="3244849"/>
          </a:xfrm>
        </p:spPr>
        <p:txBody>
          <a:bodyPr/>
          <a:lstStyle/>
          <a:p>
            <a:r>
              <a:rPr lang="ru-RU" sz="1050" b="1" dirty="0">
                <a:solidFill>
                  <a:srgbClr val="009EE1"/>
                </a:solidFill>
              </a:rPr>
              <a:t>Количественная оценка рисков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dirty="0"/>
              <a:t>Наши эксперты выполнили много проектов по количественной оценке рисков (</a:t>
            </a:r>
            <a:r>
              <a:rPr lang="en-US" sz="1050" dirty="0"/>
              <a:t>QRA)</a:t>
            </a:r>
            <a:r>
              <a:rPr lang="ru-RU" sz="1050" dirty="0"/>
              <a:t>, используя нашу</a:t>
            </a:r>
            <a:r>
              <a:rPr lang="en-US" sz="1050" dirty="0"/>
              <a:t>  </a:t>
            </a:r>
            <a:r>
              <a:rPr lang="ru-RU" sz="1050" dirty="0"/>
              <a:t>методологию  жизненного цикла </a:t>
            </a:r>
            <a:r>
              <a:rPr lang="en-US" sz="1050" dirty="0"/>
              <a:t>QRA.</a:t>
            </a:r>
          </a:p>
          <a:p>
            <a:r>
              <a:rPr lang="ru-RU" sz="1050" b="1" dirty="0">
                <a:solidFill>
                  <a:srgbClr val="009EE1"/>
                </a:solidFill>
              </a:rPr>
              <a:t>Спецификация требований безопасности</a:t>
            </a:r>
            <a:br>
              <a:rPr lang="en-US" sz="1050" b="1" dirty="0">
                <a:solidFill>
                  <a:srgbClr val="009EE1"/>
                </a:solidFill>
              </a:rPr>
            </a:br>
            <a:r>
              <a:rPr lang="ru-RU" sz="1050" spc="-40" dirty="0"/>
              <a:t>Мы можем подготовить концептуальные и детальные спецификации требований к безопасности (</a:t>
            </a:r>
            <a:r>
              <a:rPr lang="en-US" sz="1050" spc="-40" dirty="0"/>
              <a:t>SRS) </a:t>
            </a:r>
            <a:r>
              <a:rPr lang="ru-RU" sz="1050" spc="-40" dirty="0"/>
              <a:t>в соответствии с МЭК 61511.</a:t>
            </a:r>
            <a:endParaRPr lang="en-US" sz="1050" spc="-40" dirty="0"/>
          </a:p>
          <a:p>
            <a:endParaRPr lang="it-IT" sz="1100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5213662-EEB8-4B21-8C85-5F2D457E9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>
                <a:latin typeface="Proxima Nova Rg" pitchFamily="50" charset="0"/>
              </a:rPr>
              <a:t>Сервисы по функциональной безопасности</a:t>
            </a:r>
            <a:endParaRPr lang="it-IT" sz="2400" dirty="0">
              <a:latin typeface="Proxima Nova Rg" pitchFamily="50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AF0DC4-1B4F-48FA-A346-6AE09683B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SIL </a:t>
            </a:r>
            <a:r>
              <a:rPr lang="ru-RU" dirty="0"/>
              <a:t>мануал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CE193D2-DFEA-4CFA-94D6-977EC0A3FA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849" y="624711"/>
            <a:ext cx="6740956" cy="460605"/>
          </a:xfrm>
        </p:spPr>
        <p:txBody>
          <a:bodyPr/>
          <a:lstStyle/>
          <a:p>
            <a:r>
              <a:rPr lang="ru-RU" dirty="0"/>
              <a:t>ВАШИ ЭКСПЕРТЫ ПО БЕЗОПАСНОСТИ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298108-E2A8-4486-B756-61EB3DBC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509" y="2628168"/>
            <a:ext cx="1276211" cy="185636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D3598D0-5A9D-497C-96C7-8E0C93B6BA4F}"/>
              </a:ext>
            </a:extLst>
          </p:cNvPr>
          <p:cNvSpPr/>
          <p:nvPr/>
        </p:nvSpPr>
        <p:spPr>
          <a:xfrm>
            <a:off x="6782348" y="2628168"/>
            <a:ext cx="2043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9EE2"/>
                </a:solidFill>
                <a:latin typeface="Proxima Nova Rg" panose="02000506030000020004" pitchFamily="50" charset="0"/>
              </a:rPr>
              <a:t>Руководство по инструментальным системам безопасности</a:t>
            </a:r>
            <a:endParaRPr lang="en-US" sz="1050" b="1" dirty="0">
              <a:solidFill>
                <a:srgbClr val="009EE2"/>
              </a:solidFill>
              <a:latin typeface="Proxima Nova Rg" panose="02000506030000020004" pitchFamily="50" charset="0"/>
            </a:endParaRPr>
          </a:p>
          <a:p>
            <a:r>
              <a:rPr lang="ru-RU" sz="1050" dirty="0">
                <a:latin typeface="Proxima Nova Rg" panose="02000506030000020004" pitchFamily="50" charset="0"/>
              </a:rPr>
              <a:t>Опыт в области безопасности и электроники, накопленный за годы,  побудил нас  написать эту книгу  для инженеров, обслуживающего персонала и всех, кто желает познакомится с концепцией функциональной безопасности. </a:t>
            </a:r>
            <a:endParaRPr lang="en-US" sz="1050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A3BBAD2-77F2-4B50-BF67-A5BC892C1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>
                <a:latin typeface="Proxima Nova Rg" pitchFamily="50" charset="0"/>
                <a:cs typeface="Arial" pitchFamily="34" charset="0"/>
              </a:rPr>
              <a:t>Думать локально, действовать глобально</a:t>
            </a:r>
            <a:endParaRPr lang="it-IT" sz="2400" dirty="0">
              <a:latin typeface="Proxima Nova Rg" pitchFamily="50" charset="0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D6DA703-954A-40B6-8ADD-C1AA1327F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Присутствие в мире</a:t>
            </a: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D3A6667-FAFC-4A56-BBC1-1F85BFDAE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cs typeface="Arial" pitchFamily="34" charset="0"/>
              </a:rPr>
              <a:t>ПРИСУТСТВИЕ ПО ВСЕМУ МИРУ</a:t>
            </a:r>
            <a:endParaRPr lang="it-IT" dirty="0">
              <a:cs typeface="Arial" pitchFamily="34" charset="0"/>
            </a:endParaRPr>
          </a:p>
        </p:txBody>
      </p:sp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94" y="1335819"/>
            <a:ext cx="6723560" cy="30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225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ESTER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ESTERNA.pptx" id="{D8D8C60C-0B0F-4908-B520-F8E28F3E5621}" vid="{D3D5193D-413D-464D-BFC7-88B9C9C4D05F}"/>
    </a:ext>
  </a:extLst>
</a:theme>
</file>

<file path=ppt/theme/theme2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ESTERNA.pptx" id="{D8D8C60C-0B0F-4908-B520-F8E28F3E5621}" vid="{FEBE1ED4-CE62-4F96-9188-9C6EE92109AF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/>
      <a:lstStyle>
        <a:defPPr algn="l">
          <a:defRPr sz="18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ESTERNA</Template>
  <TotalTime>370</TotalTime>
  <Words>1943</Words>
  <Application>Microsoft Office PowerPoint</Application>
  <PresentationFormat>Экран (16:9)</PresentationFormat>
  <Paragraphs>286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Proxima Nova Bold</vt:lpstr>
      <vt:lpstr>Proxima Nova Lt</vt:lpstr>
      <vt:lpstr>Proxima Nova Medium</vt:lpstr>
      <vt:lpstr>Proxima Nova Rg</vt:lpstr>
      <vt:lpstr>Wingdings</vt:lpstr>
      <vt:lpstr>PRESENTAZIONE ESTERNA</vt:lpstr>
      <vt:lpstr>Struttura personalizzata</vt:lpstr>
      <vt:lpstr>1_Personalizza struttura</vt:lpstr>
      <vt:lpstr>Personalizza struttura</vt:lpstr>
      <vt:lpstr>КОМПАНИЯ И ЕЕ ПРОДУКЦИЯ</vt:lpstr>
      <vt:lpstr>Презентация PowerPoint</vt:lpstr>
      <vt:lpstr>Безопасность, производительность и надежность</vt:lpstr>
      <vt:lpstr>Продукция GMI для систем безопасности</vt:lpstr>
      <vt:lpstr>Качество и инновации</vt:lpstr>
      <vt:lpstr>Превосходство в производстве </vt:lpstr>
      <vt:lpstr>Обучение и развитие</vt:lpstr>
      <vt:lpstr>Сервисы по функциональной безопасности</vt:lpstr>
      <vt:lpstr>Думать локально, действовать глобально</vt:lpstr>
      <vt:lpstr>Референс лист</vt:lpstr>
      <vt:lpstr>Презентация PowerPoint</vt:lpstr>
      <vt:lpstr>Искробезопасные: Изоляторы, нормирующие преобразователи, пороговые усилители</vt:lpstr>
      <vt:lpstr>Изоляторы, нормирующие преобразователи, пороговые усилители</vt:lpstr>
      <vt:lpstr>Сертификация и гарантия</vt:lpstr>
      <vt:lpstr>SIL 3 Реле безопасности с или без диагностики линии и нагрузки </vt:lpstr>
      <vt:lpstr>Искробезопасные: Изоляторы, нормирующие преобразователи, пороговые усилители</vt:lpstr>
      <vt:lpstr>Терминальные платы</vt:lpstr>
      <vt:lpstr>Искробезопасные температурные и цифровые мультиплексоры</vt:lpstr>
      <vt:lpstr>Системы HART мультиплексоров</vt:lpstr>
      <vt:lpstr>Защита от импульсных перенапряжений</vt:lpstr>
      <vt:lpstr>Источники питания</vt:lpstr>
      <vt:lpstr>Полевой дисплей с питанием от токовой петли</vt:lpstr>
      <vt:lpstr>Информация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Valerio Pastafiglia</dc:creator>
  <cp:lastModifiedBy>Nikolay Kryuchkov</cp:lastModifiedBy>
  <cp:revision>507</cp:revision>
  <cp:lastPrinted>2017-09-18T06:44:01Z</cp:lastPrinted>
  <dcterms:created xsi:type="dcterms:W3CDTF">2017-04-27T06:58:20Z</dcterms:created>
  <dcterms:modified xsi:type="dcterms:W3CDTF">2020-09-08T12:16:47Z</dcterms:modified>
</cp:coreProperties>
</file>