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8"/>
  </p:notesMasterIdLst>
  <p:handoutMasterIdLst>
    <p:handoutMasterId r:id="rId39"/>
  </p:handoutMasterIdLst>
  <p:sldIdLst>
    <p:sldId id="315" r:id="rId2"/>
    <p:sldId id="326" r:id="rId3"/>
    <p:sldId id="339" r:id="rId4"/>
    <p:sldId id="387" r:id="rId5"/>
    <p:sldId id="388" r:id="rId6"/>
    <p:sldId id="381" r:id="rId7"/>
    <p:sldId id="347" r:id="rId8"/>
    <p:sldId id="348" r:id="rId9"/>
    <p:sldId id="385" r:id="rId10"/>
    <p:sldId id="344" r:id="rId11"/>
    <p:sldId id="329" r:id="rId12"/>
    <p:sldId id="389" r:id="rId13"/>
    <p:sldId id="340" r:id="rId14"/>
    <p:sldId id="343" r:id="rId15"/>
    <p:sldId id="330" r:id="rId16"/>
    <p:sldId id="341" r:id="rId17"/>
    <p:sldId id="382" r:id="rId18"/>
    <p:sldId id="353" r:id="rId19"/>
    <p:sldId id="354" r:id="rId20"/>
    <p:sldId id="356" r:id="rId21"/>
    <p:sldId id="361" r:id="rId22"/>
    <p:sldId id="362" r:id="rId23"/>
    <p:sldId id="364" r:id="rId24"/>
    <p:sldId id="365" r:id="rId25"/>
    <p:sldId id="376" r:id="rId26"/>
    <p:sldId id="377" r:id="rId27"/>
    <p:sldId id="375" r:id="rId28"/>
    <p:sldId id="372" r:id="rId29"/>
    <p:sldId id="378" r:id="rId30"/>
    <p:sldId id="379" r:id="rId31"/>
    <p:sldId id="380" r:id="rId32"/>
    <p:sldId id="384" r:id="rId33"/>
    <p:sldId id="383" r:id="rId34"/>
    <p:sldId id="390" r:id="rId35"/>
    <p:sldId id="391" r:id="rId36"/>
    <p:sldId id="269" r:id="rId37"/>
  </p:sldIdLst>
  <p:sldSz cx="9144000" cy="6858000" type="screen4x3"/>
  <p:notesSz cx="6669088" cy="9926638"/>
  <p:defaultTextStyle>
    <a:defPPr>
      <a:defRPr lang="de-DE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7E8F49-E024-4F3D-9186-F4779A64C9AC}">
          <p14:sldIdLst>
            <p14:sldId id="315"/>
            <p14:sldId id="326"/>
            <p14:sldId id="339"/>
            <p14:sldId id="387"/>
            <p14:sldId id="388"/>
            <p14:sldId id="381"/>
            <p14:sldId id="347"/>
            <p14:sldId id="348"/>
            <p14:sldId id="385"/>
            <p14:sldId id="344"/>
          </p14:sldIdLst>
        </p14:section>
        <p14:section name="Раздел без заголовка" id="{C97FC98F-2016-4047-9884-07F0C895DF79}">
          <p14:sldIdLst>
            <p14:sldId id="329"/>
            <p14:sldId id="389"/>
            <p14:sldId id="340"/>
            <p14:sldId id="343"/>
            <p14:sldId id="330"/>
            <p14:sldId id="341"/>
            <p14:sldId id="382"/>
            <p14:sldId id="353"/>
            <p14:sldId id="354"/>
            <p14:sldId id="356"/>
            <p14:sldId id="361"/>
            <p14:sldId id="362"/>
            <p14:sldId id="364"/>
            <p14:sldId id="365"/>
            <p14:sldId id="376"/>
            <p14:sldId id="377"/>
            <p14:sldId id="375"/>
            <p14:sldId id="372"/>
            <p14:sldId id="378"/>
            <p14:sldId id="379"/>
            <p14:sldId id="380"/>
            <p14:sldId id="384"/>
            <p14:sldId id="383"/>
            <p14:sldId id="390"/>
            <p14:sldId id="391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orient="horz" pos="1954">
          <p15:clr>
            <a:srgbClr val="A4A3A4"/>
          </p15:clr>
        </p15:guide>
        <p15:guide id="3" pos="2835">
          <p15:clr>
            <a:srgbClr val="A4A3A4"/>
          </p15:clr>
        </p15:guide>
        <p15:guide id="4" pos="514">
          <p15:clr>
            <a:srgbClr val="A4A3A4"/>
          </p15:clr>
        </p15:guide>
        <p15:guide id="5" pos="2531">
          <p15:clr>
            <a:srgbClr val="A4A3A4"/>
          </p15:clr>
        </p15:guide>
        <p15:guide id="6" pos="2104">
          <p15:clr>
            <a:srgbClr val="A4A3A4"/>
          </p15:clr>
        </p15:guide>
        <p15:guide id="7" pos="5517">
          <p15:clr>
            <a:srgbClr val="A4A3A4"/>
          </p15:clr>
        </p15:guide>
        <p15:guide id="8" pos="5193">
          <p15:clr>
            <a:srgbClr val="A4A3A4"/>
          </p15:clr>
        </p15:guide>
        <p15:guide id="9" pos="3035">
          <p15:clr>
            <a:srgbClr val="A4A3A4"/>
          </p15:clr>
        </p15:guide>
        <p15:guide id="10" pos="3385">
          <p15:clr>
            <a:srgbClr val="A4A3A4"/>
          </p15:clr>
        </p15:guide>
        <p15:guide id="11" pos="24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hy Celine" initials="AC" lastIdx="7" clrIdx="0">
    <p:extLst>
      <p:ext uri="{19B8F6BF-5375-455C-9EA6-DF929625EA0E}">
        <p15:presenceInfo xmlns:p15="http://schemas.microsoft.com/office/powerpoint/2012/main" userId="S-1-5-21-3534267886-1549613046-2689342583-9509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87"/>
    <a:srgbClr val="647889"/>
    <a:srgbClr val="395266"/>
    <a:srgbClr val="2C3F4E"/>
    <a:srgbClr val="C907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73" autoAdjust="0"/>
  </p:normalViewPr>
  <p:slideViewPr>
    <p:cSldViewPr showGuides="1">
      <p:cViewPr varScale="1">
        <p:scale>
          <a:sx n="70" d="100"/>
          <a:sy n="70" d="100"/>
        </p:scale>
        <p:origin x="1204" y="48"/>
      </p:cViewPr>
      <p:guideLst>
        <p:guide orient="horz" pos="2200"/>
        <p:guide orient="horz" pos="1954"/>
        <p:guide pos="2835"/>
        <p:guide pos="514"/>
        <p:guide pos="2531"/>
        <p:guide pos="2104"/>
        <p:guide pos="5517"/>
        <p:guide pos="5193"/>
        <p:guide pos="3035"/>
        <p:guide pos="3385"/>
        <p:guide pos="24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A22D-4BDC-45F8-88E2-6B7D3585B9EE}" type="datetimeFigureOut">
              <a:rPr lang="de-DE" smtClean="0"/>
              <a:t>08.09.2020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BA9D4-D471-4F64-A1CA-D520F4F83BF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32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F64E5-F2C9-4EC3-A727-49129F5ECE03}" type="datetimeFigureOut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C738-07E0-4EE3-B194-D757C9C9756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4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073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1472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2207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2943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03679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4415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5151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588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03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EFB2B7-6CE6-4901-AA2F-0AE36CBB22EF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6"/>
          </p:nvPr>
        </p:nvSpPr>
        <p:spPr>
          <a:xfrm>
            <a:off x="4643512" y="403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/>
          </p:nvPr>
        </p:nvSpPr>
        <p:spPr>
          <a:xfrm>
            <a:off x="179512" y="403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9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roduc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" y="1925887"/>
            <a:ext cx="9144000" cy="46800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dirty="0" smtClean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sz="1400" dirty="0" smtClean="0">
                <a:solidFill>
                  <a:schemeClr val="tx1"/>
                </a:solidFill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088000"/>
            <a:ext cx="4320000" cy="4104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30000"/>
              </a:lnSpc>
              <a:buClr>
                <a:schemeClr val="bg2"/>
              </a:buClr>
              <a:buFont typeface="Wingdings" pitchFamily="2" charset="2"/>
              <a:buNone/>
              <a:defRPr lang="de-DE" dirty="0" smtClean="0">
                <a:solidFill>
                  <a:schemeClr val="tx1"/>
                </a:solidFill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lang="de-DE" dirty="0" smtClean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E9CC4FF-FCD4-4ECD-BBEF-F70DEE39E15E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192000"/>
            <a:ext cx="4320000" cy="215900"/>
          </a:xfr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lang="de-DE" sz="1200" i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5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316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10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>
          <a:xfrm>
            <a:off x="4824000" y="2088000"/>
            <a:ext cx="4140000" cy="4320000"/>
          </a:xfrm>
        </p:spPr>
        <p:txBody>
          <a:bodyPr vert="horz" lIns="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6A37AD6-0D6B-4E5C-A34B-DAAC88454414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4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graphical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412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320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0EED653-DEAA-4F3E-BFA5-339CA799B11A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arge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1A6B1C-AC84-4EED-8958-7A8F1B4857FB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3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usanne\Jobs\Pepperl &amp; Fuchs\P+F - Unternehmenspräsentation 2012-11\PPT Leitfaden\_bilder\HG_verlauf2.jpg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1998"/>
            <a:ext cx="8784000" cy="25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E765511-DDFA-44CB-BA8C-9FCC9784D26D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512" y="4140000"/>
            <a:ext cx="8784000" cy="23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0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179999" y="367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675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5B83684-AA93-4836-8B9C-F21C87AA1E45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2"/>
          </p:nvPr>
        </p:nvSpPr>
        <p:spPr>
          <a:xfrm>
            <a:off x="179999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Textplatzhalter 15"/>
          <p:cNvSpPr>
            <a:spLocks noGrp="1"/>
          </p:cNvSpPr>
          <p:nvPr>
            <p:ph type="body" sz="quarter" idx="23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4"/>
          </p:nvPr>
        </p:nvSpPr>
        <p:spPr>
          <a:xfrm>
            <a:off x="179512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1063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0367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9" name="Textplatzhalter 15"/>
          <p:cNvSpPr>
            <a:spLocks noGrp="1"/>
          </p:cNvSpPr>
          <p:nvPr>
            <p:ph type="body" sz="quarter" idx="27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00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3B5E835B-B3D4-405B-B461-50BCAB408C01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179999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376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572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768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179512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375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71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67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3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80000" y="3600000"/>
            <a:ext cx="8784000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80000" y="4176000"/>
            <a:ext cx="8784000" cy="1589593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32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828000"/>
            <a:ext cx="9146715" cy="2628000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EC0ED3A-14AF-432E-AD1A-9E91C9AB5F7D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8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D74742-728A-4443-B5BF-F4C897EBD0B2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86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342900" indent="-34290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9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FD1947-9933-42E7-B89A-F4F5A98B4B1C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80000" y="1512000"/>
            <a:ext cx="8784000" cy="252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4140000"/>
            <a:ext cx="8784000" cy="2232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0400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A34288-8F98-44F7-AB60-3BBFE99863C6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59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19B1ED5-983D-4906-B86F-DC8496584518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1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968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1C048C-96B8-435D-ABC1-A724CC44F6D5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7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160000"/>
            <a:ext cx="4320000" cy="3780000"/>
          </a:xfrm>
          <a:ln w="63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20AEE41-BA08-433F-BAC2-A2BE1D930748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012000"/>
            <a:ext cx="4320000" cy="396000"/>
          </a:xfr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200" i="1"/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5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80000" y="1494000"/>
            <a:ext cx="8784000" cy="4525963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606000"/>
            <a:ext cx="9144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tx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6D74742-728A-4443-B5BF-F4C897EBD0B2}" type="datetime1">
              <a:rPr lang="de-DE" smtClean="0"/>
              <a:pPr/>
              <a:t>08.09.2020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err="1" smtClean="0"/>
              <a:t>Author</a:t>
            </a:r>
            <a:r>
              <a:rPr lang="de-DE" dirty="0" smtClean="0"/>
              <a:t>: John </a:t>
            </a:r>
            <a:r>
              <a:rPr lang="de-DE" dirty="0" err="1" smtClean="0"/>
              <a:t>Doe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6804248" y="6639850"/>
            <a:ext cx="1126912" cy="13542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www.pepperl-fuchs.com </a:t>
            </a:r>
            <a:endParaRPr lang="de-DE" sz="1200" dirty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X:\P+F - Kurzprojekte 2014-01\PPT Unternehmen 2014\_eingesetzte Bilder\P+F-Logo_rgb2014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61214"/>
            <a:ext cx="25209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9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54" r:id="rId3"/>
    <p:sldLayoutId id="2147483680" r:id="rId4"/>
    <p:sldLayoutId id="2147483674" r:id="rId5"/>
    <p:sldLayoutId id="2147483658" r:id="rId6"/>
    <p:sldLayoutId id="2147483672" r:id="rId7"/>
    <p:sldLayoutId id="2147483673" r:id="rId8"/>
    <p:sldLayoutId id="2147483666" r:id="rId9"/>
    <p:sldLayoutId id="2147483679" r:id="rId10"/>
    <p:sldLayoutId id="2147483668" r:id="rId11"/>
    <p:sldLayoutId id="2147483661" r:id="rId12"/>
    <p:sldLayoutId id="2147483671" r:id="rId13"/>
    <p:sldLayoutId id="2147483667" r:id="rId14"/>
    <p:sldLayoutId id="2147483678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0147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552" indent="-300552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04047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4783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5519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6254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5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4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980727"/>
            <a:ext cx="7632848" cy="636766"/>
          </a:xfrm>
        </p:spPr>
        <p:txBody>
          <a:bodyPr/>
          <a:lstStyle/>
          <a:p>
            <a:r>
              <a:rPr lang="ru-RU" sz="1800" dirty="0" smtClean="0"/>
              <a:t>Уже несколько лет производится ассортимент сканеров </a:t>
            </a:r>
            <a:r>
              <a:rPr lang="en-US" sz="1800" dirty="0" smtClean="0"/>
              <a:t>R 2000 </a:t>
            </a:r>
            <a:r>
              <a:rPr lang="ru-RU" sz="1800" dirty="0" smtClean="0"/>
              <a:t> </a:t>
            </a:r>
          </a:p>
          <a:p>
            <a:r>
              <a:rPr lang="ru-RU" sz="1800" dirty="0" smtClean="0">
                <a:solidFill>
                  <a:srgbClr val="00A587"/>
                </a:solidFill>
              </a:rPr>
              <a:t>с одним </a:t>
            </a:r>
            <a:r>
              <a:rPr lang="ru-RU" sz="1800" dirty="0" smtClean="0"/>
              <a:t>вращающимся лазером</a:t>
            </a:r>
            <a:endParaRPr lang="ru-RU" sz="1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r="-758" b="16409"/>
          <a:stretch/>
        </p:blipFill>
        <p:spPr>
          <a:xfrm>
            <a:off x="539552" y="1773546"/>
            <a:ext cx="4104456" cy="2097833"/>
          </a:xfrm>
          <a:prstGeom prst="rect">
            <a:avLst/>
          </a:prstGeom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9" y="4596550"/>
            <a:ext cx="2846327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01" y="4596550"/>
            <a:ext cx="27368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1138" y="2573920"/>
            <a:ext cx="2592388" cy="1511300"/>
          </a:xfrm>
          <a:prstGeom prst="rect">
            <a:avLst/>
          </a:prstGeom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211861" y="4085220"/>
            <a:ext cx="2295632" cy="42366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Д</a:t>
            </a:r>
            <a:r>
              <a:rPr lang="ru-RU" sz="1400" dirty="0" smtClean="0">
                <a:solidFill>
                  <a:schemeClr val="tx1"/>
                </a:solidFill>
              </a:rPr>
              <a:t>ля задач навигации автоматических тележек </a:t>
            </a:r>
          </a:p>
          <a:p>
            <a:endParaRPr lang="ru-RU" sz="1200" dirty="0" smtClean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248233" y="4085220"/>
            <a:ext cx="2531915" cy="42366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Д</a:t>
            </a:r>
            <a:r>
              <a:rPr lang="ru-RU" sz="1400" dirty="0" smtClean="0">
                <a:solidFill>
                  <a:schemeClr val="tx1"/>
                </a:solidFill>
              </a:rPr>
              <a:t>ля </a:t>
            </a:r>
            <a:r>
              <a:rPr lang="ru-RU" sz="1400" dirty="0">
                <a:solidFill>
                  <a:schemeClr val="tx1"/>
                </a:solidFill>
              </a:rPr>
              <a:t>построения картины окружающего пространства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</a:p>
          <a:p>
            <a:endParaRPr lang="ru-RU" sz="1200" dirty="0" smtClean="0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6251138" y="1988282"/>
            <a:ext cx="2526593" cy="42366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Д</a:t>
            </a:r>
            <a:r>
              <a:rPr lang="ru-RU" sz="1400" dirty="0" smtClean="0">
                <a:solidFill>
                  <a:schemeClr val="tx1"/>
                </a:solidFill>
              </a:rPr>
              <a:t>ля </a:t>
            </a:r>
            <a:r>
              <a:rPr lang="ru-RU" sz="1400" dirty="0">
                <a:solidFill>
                  <a:schemeClr val="tx1"/>
                </a:solidFill>
              </a:rPr>
              <a:t>сложных задач </a:t>
            </a:r>
            <a:r>
              <a:rPr lang="ru-RU" sz="1400" dirty="0" smtClean="0">
                <a:solidFill>
                  <a:schemeClr val="tx1"/>
                </a:solidFill>
              </a:rPr>
              <a:t>обнаружения </a:t>
            </a:r>
            <a:r>
              <a:rPr lang="ru-RU" sz="1400" dirty="0">
                <a:solidFill>
                  <a:schemeClr val="tx1"/>
                </a:solidFill>
              </a:rPr>
              <a:t>объектов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</a:p>
          <a:p>
            <a:endParaRPr lang="ru-RU" sz="1200" dirty="0" smtClean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6143176" y="4310594"/>
            <a:ext cx="2452888" cy="21526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Д</a:t>
            </a:r>
            <a:r>
              <a:rPr lang="ru-RU" sz="1400" dirty="0" smtClean="0">
                <a:solidFill>
                  <a:schemeClr val="tx1"/>
                </a:solidFill>
              </a:rPr>
              <a:t>ля измерения профилей </a:t>
            </a:r>
          </a:p>
          <a:p>
            <a:endParaRPr lang="ru-RU" sz="1200" dirty="0" smtClean="0"/>
          </a:p>
        </p:txBody>
      </p:sp>
      <p:pic>
        <p:nvPicPr>
          <p:cNvPr id="19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 b="-8566"/>
          <a:stretch/>
        </p:blipFill>
        <p:spPr bwMode="auto">
          <a:xfrm>
            <a:off x="6143176" y="4596550"/>
            <a:ext cx="2808312" cy="164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Сканеры пространства -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LiDAR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2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57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37" y="5195716"/>
            <a:ext cx="2537083" cy="128343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98" y="581617"/>
            <a:ext cx="1191773" cy="1211613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051351"/>
              </p:ext>
            </p:extLst>
          </p:nvPr>
        </p:nvGraphicFramePr>
        <p:xfrm>
          <a:off x="185720" y="1892154"/>
          <a:ext cx="8634752" cy="298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112"/>
                <a:gridCol w="3096344"/>
                <a:gridCol w="2664296"/>
              </a:tblGrid>
              <a:tr h="36370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LiDAR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 2000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LiDAR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 2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370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 лучей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красный или ИК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     11</a:t>
                      </a:r>
                      <a:endParaRPr lang="ru-RU" sz="1400" dirty="0"/>
                    </a:p>
                  </a:txBody>
                  <a:tcPr/>
                </a:tc>
              </a:tr>
              <a:tr h="6823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Захват пространства</a:t>
                      </a:r>
                    </a:p>
                    <a:p>
                      <a:r>
                        <a:rPr lang="ru-RU" sz="1400" dirty="0" smtClean="0"/>
                        <a:t>по вертикали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слой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слой</a:t>
                      </a:r>
                      <a:endParaRPr lang="ru-RU" sz="1400" dirty="0"/>
                    </a:p>
                  </a:txBody>
                  <a:tcPr/>
                </a:tc>
              </a:tr>
              <a:tr h="6289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Быстродействующий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400" dirty="0" smtClean="0"/>
                        <a:t>привод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Измерение</a:t>
                      </a:r>
                      <a:r>
                        <a:rPr lang="ru-RU" sz="1400" baseline="0" dirty="0" smtClean="0"/>
                        <a:t>  с  </a:t>
                      </a:r>
                      <a:r>
                        <a:rPr lang="ru-RU" sz="1400" dirty="0" smtClean="0"/>
                        <a:t>вращением з</a:t>
                      </a:r>
                      <a:r>
                        <a:rPr lang="ru-RU" sz="1400" baseline="0" dirty="0" smtClean="0"/>
                        <a:t>еркала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Измерение</a:t>
                      </a:r>
                      <a:r>
                        <a:rPr lang="ru-RU" sz="1400" baseline="0" dirty="0" smtClean="0"/>
                        <a:t> 11 лучами</a:t>
                      </a:r>
                      <a:endParaRPr lang="ru-RU" sz="1400" dirty="0"/>
                    </a:p>
                  </a:txBody>
                  <a:tcPr/>
                </a:tc>
              </a:tr>
              <a:tr h="6289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Обнаружение присутствия</a:t>
                      </a:r>
                    </a:p>
                    <a:p>
                      <a:pPr algn="l"/>
                      <a:r>
                        <a:rPr lang="ru-RU" sz="1400" dirty="0" smtClean="0"/>
                        <a:t>Анти-столкновение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Обнаружение присутствия</a:t>
                      </a:r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Анти-столкновение</a:t>
                      </a:r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Навигация</a:t>
                      </a:r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Робототехника</a:t>
                      </a:r>
                      <a:endParaRPr lang="ru-RU" sz="1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Подзаголовок 2"/>
          <p:cNvSpPr txBox="1">
            <a:spLocks/>
          </p:cNvSpPr>
          <p:nvPr/>
        </p:nvSpPr>
        <p:spPr>
          <a:xfrm>
            <a:off x="3085309" y="4918010"/>
            <a:ext cx="1342675" cy="15652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>
                <a:solidFill>
                  <a:schemeClr val="tx1"/>
                </a:solidFill>
              </a:rPr>
              <a:t>О</a:t>
            </a:r>
            <a:r>
              <a:rPr lang="ru-RU" sz="1400" b="0" dirty="0" smtClean="0">
                <a:solidFill>
                  <a:schemeClr val="tx1"/>
                </a:solidFill>
              </a:rPr>
              <a:t>бзор  360</a:t>
            </a:r>
            <a:r>
              <a:rPr lang="en-US" sz="1400" b="0" dirty="0" smtClean="0">
                <a:solidFill>
                  <a:schemeClr val="tx1"/>
                </a:solidFill>
              </a:rPr>
              <a:t>°</a:t>
            </a:r>
            <a:r>
              <a:rPr lang="ru-RU" sz="14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202466" y="66462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Сканеры пространства -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LiDAR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38" y="5195716"/>
            <a:ext cx="2621934" cy="1283432"/>
          </a:xfrm>
          <a:prstGeom prst="rect">
            <a:avLst/>
          </a:prstGeom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6217994" y="4898091"/>
            <a:ext cx="1234326" cy="176447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>
                <a:solidFill>
                  <a:schemeClr val="tx1"/>
                </a:solidFill>
              </a:rPr>
              <a:t>О</a:t>
            </a:r>
            <a:r>
              <a:rPr lang="ru-RU" sz="1400" b="0" dirty="0" smtClean="0">
                <a:solidFill>
                  <a:schemeClr val="tx1"/>
                </a:solidFill>
              </a:rPr>
              <a:t>бзор  88</a:t>
            </a:r>
            <a:r>
              <a:rPr lang="en-US" sz="1400" b="0" dirty="0" smtClean="0">
                <a:solidFill>
                  <a:schemeClr val="tx1"/>
                </a:solidFill>
              </a:rPr>
              <a:t>°</a:t>
            </a:r>
            <a:r>
              <a:rPr lang="ru-RU" sz="14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03761"/>
            <a:ext cx="1440160" cy="1584176"/>
          </a:xfrm>
          <a:prstGeom prst="rect">
            <a:avLst/>
          </a:prstGeom>
        </p:spPr>
      </p:pic>
      <p:sp>
        <p:nvSpPr>
          <p:cNvPr id="24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81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t="24660" r="23998" b="26019"/>
          <a:stretch/>
        </p:blipFill>
        <p:spPr>
          <a:xfrm>
            <a:off x="6379785" y="1892154"/>
            <a:ext cx="2582445" cy="2112910"/>
          </a:xfrm>
          <a:prstGeom prst="rect">
            <a:avLst/>
          </a:prstGeom>
        </p:spPr>
      </p:pic>
      <p:pic>
        <p:nvPicPr>
          <p:cNvPr id="12" name="Inhaltsplatzhalter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755267"/>
            <a:ext cx="3312368" cy="170188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847793"/>
              </p:ext>
            </p:extLst>
          </p:nvPr>
        </p:nvGraphicFramePr>
        <p:xfrm>
          <a:off x="205168" y="1781224"/>
          <a:ext cx="5826440" cy="293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4112"/>
                <a:gridCol w="2952328"/>
              </a:tblGrid>
              <a:tr h="36370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LiDAR</a:t>
                      </a:r>
                      <a:r>
                        <a:rPr lang="ru-RU" dirty="0" smtClean="0"/>
                        <a:t>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 2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370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 лучей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  ИК</a:t>
                      </a:r>
                      <a:endParaRPr lang="ru-RU" sz="1400" dirty="0"/>
                    </a:p>
                  </a:txBody>
                  <a:tcPr/>
                </a:tc>
              </a:tr>
              <a:tr h="68236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Захват пространства</a:t>
                      </a:r>
                    </a:p>
                    <a:p>
                      <a:r>
                        <a:rPr lang="ru-RU" sz="1400" dirty="0" smtClean="0"/>
                        <a:t>по вертикали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4 слоя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Значительно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в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ыше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надёжность обнаружения объекта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6289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Быстродействующий</a:t>
                      </a:r>
                      <a:r>
                        <a:rPr lang="ru-RU" sz="1400" baseline="0" dirty="0" smtClean="0"/>
                        <a:t> </a:t>
                      </a:r>
                    </a:p>
                    <a:p>
                      <a:r>
                        <a:rPr lang="ru-RU" sz="1400" dirty="0" smtClean="0"/>
                        <a:t>привод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Вращение </a:t>
                      </a:r>
                      <a:r>
                        <a:rPr lang="ru-RU" sz="1400" dirty="0" err="1" smtClean="0"/>
                        <a:t>настроечн</a:t>
                      </a:r>
                      <a:r>
                        <a:rPr lang="ru-RU" sz="1400" dirty="0" smtClean="0"/>
                        <a:t>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красного</a:t>
                      </a:r>
                      <a:r>
                        <a:rPr lang="ru-RU" sz="1400" baseline="0" dirty="0" smtClean="0"/>
                        <a:t> лазера; ИК измерения</a:t>
                      </a:r>
                      <a:endParaRPr lang="ru-RU" sz="1400" dirty="0"/>
                    </a:p>
                  </a:txBody>
                  <a:tcPr/>
                </a:tc>
              </a:tr>
              <a:tr h="62892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Робототехника</a:t>
                      </a:r>
                    </a:p>
                    <a:p>
                      <a:pPr algn="l"/>
                      <a:r>
                        <a:rPr lang="ru-RU" sz="1400" dirty="0" smtClean="0"/>
                        <a:t>Навигация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Заголовок 3"/>
          <p:cNvSpPr txBox="1">
            <a:spLocks/>
          </p:cNvSpPr>
          <p:nvPr/>
        </p:nvSpPr>
        <p:spPr>
          <a:xfrm>
            <a:off x="202466" y="66462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Сканеры пространства -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LiDAR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3098940" y="4712018"/>
            <a:ext cx="1159975" cy="23542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>
                <a:solidFill>
                  <a:schemeClr val="tx1"/>
                </a:solidFill>
              </a:rPr>
              <a:t>О</a:t>
            </a:r>
            <a:r>
              <a:rPr lang="ru-RU" sz="1400" b="0" dirty="0" smtClean="0">
                <a:solidFill>
                  <a:schemeClr val="tx1"/>
                </a:solidFill>
              </a:rPr>
              <a:t>бзор  100</a:t>
            </a:r>
            <a:r>
              <a:rPr lang="en-US" sz="1400" b="0" dirty="0" smtClean="0">
                <a:solidFill>
                  <a:schemeClr val="tx1"/>
                </a:solidFill>
              </a:rPr>
              <a:t>°</a:t>
            </a:r>
            <a:r>
              <a:rPr lang="ru-RU" sz="14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6881064" y="48854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80228" y="65615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WCS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для измерения абсолютных перемещений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="" xmlns:a16="http://schemas.microsoft.com/office/drawing/2014/main" id="{868DE1D7-E8E0-4906-84A6-88437A688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73" y="190272"/>
            <a:ext cx="790456" cy="790456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3"/>
          <a:srcRect l="3099" r="9573"/>
          <a:stretch>
            <a:fillRect/>
          </a:stretch>
        </p:blipFill>
        <p:spPr>
          <a:xfrm>
            <a:off x="-1332656" y="1772816"/>
            <a:ext cx="11805233" cy="3960440"/>
          </a:xfrm>
          <a:custGeom>
            <a:avLst/>
            <a:gdLst>
              <a:gd name="connsiteX0" fmla="*/ 0 w 9144000"/>
              <a:gd name="connsiteY0" fmla="*/ 0 h 3067645"/>
              <a:gd name="connsiteX1" fmla="*/ 9144000 w 9144000"/>
              <a:gd name="connsiteY1" fmla="*/ 0 h 3067645"/>
              <a:gd name="connsiteX2" fmla="*/ 9144000 w 9144000"/>
              <a:gd name="connsiteY2" fmla="*/ 3067645 h 3067645"/>
              <a:gd name="connsiteX3" fmla="*/ 0 w 9144000"/>
              <a:gd name="connsiteY3" fmla="*/ 3067645 h 306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067645">
                <a:moveTo>
                  <a:pt x="0" y="0"/>
                </a:moveTo>
                <a:lnTo>
                  <a:pt x="9144000" y="0"/>
                </a:lnTo>
                <a:lnTo>
                  <a:pt x="9144000" y="3067645"/>
                </a:lnTo>
                <a:lnTo>
                  <a:pt x="0" y="3067645"/>
                </a:lnTo>
                <a:close/>
              </a:path>
            </a:pathLst>
          </a:custGeom>
        </p:spPr>
      </p:pic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5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114886"/>
            <a:ext cx="8064896" cy="357239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Оптическая ИК система с кодовым рельсом хорошо зарекомендовала себя :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18" y="2119315"/>
            <a:ext cx="1545557" cy="1476000"/>
          </a:xfrm>
          <a:prstGeom prst="rect">
            <a:avLst/>
          </a:prstGeom>
        </p:spPr>
      </p:pic>
      <p:pic>
        <p:nvPicPr>
          <p:cNvPr id="9" name="Picture 15" descr="51_1209_53_4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AECEB"/>
              </a:clrFrom>
              <a:clrTo>
                <a:srgbClr val="EAEC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43" y="2130726"/>
            <a:ext cx="2160000" cy="145317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5" y="4009126"/>
            <a:ext cx="2738237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31" y="4022579"/>
            <a:ext cx="2705365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6994" r="2931" b="780"/>
          <a:stretch/>
        </p:blipFill>
        <p:spPr>
          <a:xfrm>
            <a:off x="6516216" y="4015914"/>
            <a:ext cx="2452694" cy="1764000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681542" y="1546559"/>
            <a:ext cx="3600400" cy="423359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Д</a:t>
            </a:r>
            <a:r>
              <a:rPr lang="ru-RU" sz="1600" dirty="0" smtClean="0"/>
              <a:t>ля задач измерения абсолютного перемещения по прямой </a:t>
            </a:r>
          </a:p>
          <a:p>
            <a:endParaRPr lang="ru-RU" sz="1200" u="sng" dirty="0" smtClean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930014" y="1566597"/>
            <a:ext cx="3600400" cy="47975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   Для задач движения по сложным траекториям </a:t>
            </a:r>
          </a:p>
          <a:p>
            <a:endParaRPr lang="ru-RU" sz="1200" dirty="0" smtClean="0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94203" y="3656601"/>
            <a:ext cx="2973343" cy="174227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/>
                </a:solidFill>
              </a:rPr>
              <a:t>К</a:t>
            </a:r>
            <a:r>
              <a:rPr lang="ru-RU" sz="1400" dirty="0" smtClean="0">
                <a:solidFill>
                  <a:schemeClr val="tx1"/>
                </a:solidFill>
              </a:rPr>
              <a:t>риволинейные перемещения </a:t>
            </a:r>
          </a:p>
          <a:p>
            <a:endParaRPr lang="ru-RU" sz="1200" dirty="0" smtClean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311352" y="3663389"/>
            <a:ext cx="5832648" cy="255650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Способны работать в сильной запылённости и загазованности  </a:t>
            </a:r>
          </a:p>
          <a:p>
            <a:endParaRPr lang="ru-RU" sz="1200" dirty="0" smtClean="0"/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80228" y="65615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WCS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для измерения абсолютных перемещений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="" xmlns:a16="http://schemas.microsoft.com/office/drawing/2014/main" id="{868DE1D7-E8E0-4906-84A6-88437A688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73" y="190272"/>
            <a:ext cx="790456" cy="790456"/>
          </a:xfrm>
          <a:prstGeom prst="rect">
            <a:avLst/>
          </a:prstGeom>
        </p:spPr>
      </p:pic>
      <p:sp>
        <p:nvSpPr>
          <p:cNvPr id="17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0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07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0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7586"/>
            <a:ext cx="967528" cy="684000"/>
          </a:xfrm>
          <a:prstGeom prst="rect">
            <a:avLst/>
          </a:prstGeom>
        </p:spPr>
      </p:pic>
      <p:pic>
        <p:nvPicPr>
          <p:cNvPr id="12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19" y="4222699"/>
            <a:ext cx="3002118" cy="2124000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820245"/>
              </p:ext>
            </p:extLst>
          </p:nvPr>
        </p:nvGraphicFramePr>
        <p:xfrm>
          <a:off x="605555" y="1920717"/>
          <a:ext cx="7920882" cy="2309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3"/>
                <a:gridCol w="2088232"/>
                <a:gridCol w="3024337"/>
              </a:tblGrid>
              <a:tr h="3746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WCS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    WCS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extended 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697">
                <a:tc>
                  <a:txBody>
                    <a:bodyPr/>
                    <a:lstStyle/>
                    <a:p>
                      <a:r>
                        <a:rPr lang="ru-RU" dirty="0" smtClean="0"/>
                        <a:t>Высокое разрешение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± 0,4 мм</a:t>
                      </a:r>
                      <a:endParaRPr lang="en-US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± 0,4 мм</a:t>
                      </a:r>
                      <a:endParaRPr lang="en-US" sz="1600" b="0" dirty="0" smtClean="0"/>
                    </a:p>
                  </a:txBody>
                  <a:tcPr/>
                </a:tc>
              </a:tr>
              <a:tr h="374697">
                <a:tc>
                  <a:txBody>
                    <a:bodyPr/>
                    <a:lstStyle/>
                    <a:p>
                      <a:r>
                        <a:rPr lang="ru-RU" dirty="0" smtClean="0"/>
                        <a:t>Абсолютные перемещения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 314 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 628 m</a:t>
                      </a:r>
                      <a:endParaRPr lang="ru-RU" dirty="0"/>
                    </a:p>
                  </a:txBody>
                  <a:tcPr/>
                </a:tc>
              </a:tr>
              <a:tr h="423762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Температура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dirty="0" smtClean="0"/>
                        <a:t>0 °С</a:t>
                      </a:r>
                      <a:r>
                        <a:rPr lang="ru-RU" dirty="0" smtClean="0"/>
                        <a:t> … + 60</a:t>
                      </a:r>
                      <a:r>
                        <a:rPr lang="ru-RU" altLang="ru-RU" dirty="0" smtClean="0"/>
                        <a:t> 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b="1" dirty="0" smtClean="0"/>
                        <a:t>- 40 °С</a:t>
                      </a:r>
                      <a:r>
                        <a:rPr lang="ru-RU" b="1" dirty="0" smtClean="0"/>
                        <a:t> </a:t>
                      </a:r>
                      <a:r>
                        <a:rPr lang="ru-RU" dirty="0" smtClean="0"/>
                        <a:t>… + 60</a:t>
                      </a:r>
                      <a:r>
                        <a:rPr lang="ru-RU" altLang="ru-RU" dirty="0" smtClean="0"/>
                        <a:t> °С</a:t>
                      </a:r>
                    </a:p>
                  </a:txBody>
                  <a:tcPr/>
                </a:tc>
              </a:tr>
              <a:tr h="708331">
                <a:tc>
                  <a:txBody>
                    <a:bodyPr/>
                    <a:lstStyle/>
                    <a:p>
                      <a:r>
                        <a:rPr lang="ru-RU" dirty="0" smtClean="0"/>
                        <a:t>Степень защиты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600" b="0" dirty="0" smtClean="0">
                          <a:solidFill>
                            <a:schemeClr val="tx1"/>
                          </a:solidFill>
                        </a:rPr>
                        <a:t>IP 54</a:t>
                      </a:r>
                      <a:endParaRPr lang="ru-RU" altLang="ru-RU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IP 69</a:t>
                      </a:r>
                      <a:endParaRPr lang="ru-RU" sz="1200" b="0" dirty="0" smtClean="0"/>
                    </a:p>
                    <a:p>
                      <a:pPr algn="ctr"/>
                      <a:r>
                        <a:rPr lang="ru-RU" sz="1400" baseline="0" dirty="0" smtClean="0"/>
                        <a:t>работает на открытом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воздухе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в среде атмосферных осадков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9" descr="http://pfweb2.de.pepperl-fuchs.com/global-marketing/_campaigns/_fa_launches/_WCS%20Outdoor/images/WCS%20Outdo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44208" y="1097124"/>
            <a:ext cx="952084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93" y="4293096"/>
            <a:ext cx="1094743" cy="936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94" y="5370211"/>
            <a:ext cx="1074969" cy="864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>
            <a:off x="2267743" y="4581128"/>
            <a:ext cx="3096345" cy="43204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Ламинированный пластиковый кодовый рельс</a:t>
            </a:r>
            <a:r>
              <a:rPr lang="ru-RU" sz="1200" dirty="0" smtClean="0"/>
              <a:t> </a:t>
            </a:r>
          </a:p>
          <a:p>
            <a:endParaRPr lang="ru-RU" sz="1200" dirty="0" smtClean="0"/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2219908" y="5586084"/>
            <a:ext cx="3000164" cy="43520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Кодовый рельс из нержавеющей стали</a:t>
            </a:r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180228" y="65615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WCS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для измерения абсолютных перемещений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="" xmlns:a16="http://schemas.microsoft.com/office/drawing/2014/main" id="{868DE1D7-E8E0-4906-84A6-88437A688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73" y="190272"/>
            <a:ext cx="790456" cy="79045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168025" y="217704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1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78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светового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сечения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 </a:t>
            </a:r>
            <a:r>
              <a:rPr lang="en-US" sz="1800" spc="50" dirty="0" err="1" smtClean="0">
                <a:ln w="0"/>
                <a:solidFill>
                  <a:srgbClr val="48A89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SmartRunner</a:t>
            </a:r>
            <a:endParaRPr lang="en-US" sz="1800" dirty="0">
              <a:solidFill>
                <a:srgbClr val="48A89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0" y="1627117"/>
            <a:ext cx="8161724" cy="4638465"/>
          </a:xfrm>
          <a:prstGeom prst="rect">
            <a:avLst/>
          </a:prstGeom>
        </p:spPr>
      </p:pic>
      <p:sp>
        <p:nvSpPr>
          <p:cNvPr id="27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90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светового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сечения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 </a:t>
            </a:r>
            <a:r>
              <a:rPr lang="en-US" sz="1800" spc="50" dirty="0" err="1" smtClean="0">
                <a:ln w="0"/>
                <a:solidFill>
                  <a:srgbClr val="48A89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SmartRunner</a:t>
            </a:r>
            <a:endParaRPr lang="en-US" sz="1800" dirty="0">
              <a:solidFill>
                <a:srgbClr val="48A89B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6DEC2CD7-A27E-4387-8648-E1C3F36F0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93" y="218894"/>
            <a:ext cx="701809" cy="135268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C74609B2-033A-4AFF-A576-2D393F66E2E2}"/>
              </a:ext>
            </a:extLst>
          </p:cNvPr>
          <p:cNvSpPr/>
          <p:nvPr/>
        </p:nvSpPr>
        <p:spPr>
          <a:xfrm>
            <a:off x="4179924" y="161011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</a:rPr>
              <a:t>SmartRunner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</a:rPr>
              <a:t>Matcher</a:t>
            </a:r>
            <a:endParaRPr lang="ru-RU" sz="1600" b="1" dirty="0">
              <a:latin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</a:rPr>
              <a:t>Специалист в области сравнения </a:t>
            </a:r>
            <a:r>
              <a:rPr lang="ru-RU" sz="1400" dirty="0" smtClean="0">
                <a:latin typeface="Arial" panose="020B0604020202020204" pitchFamily="34" charset="0"/>
              </a:rPr>
              <a:t>профилей</a:t>
            </a:r>
            <a:endParaRPr lang="ru-RU" sz="1400" dirty="0"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="" xmlns:a16="http://schemas.microsoft.com/office/drawing/2014/main" id="{15A1A905-8A2F-42A5-9B71-E8D084181663}"/>
              </a:ext>
            </a:extLst>
          </p:cNvPr>
          <p:cNvSpPr/>
          <p:nvPr/>
        </p:nvSpPr>
        <p:spPr>
          <a:xfrm>
            <a:off x="4184551" y="403823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>
                <a:latin typeface="Arial" panose="020B0604020202020204" pitchFamily="34" charset="0"/>
              </a:rPr>
              <a:t>SmartRunner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</a:rPr>
              <a:t>Detector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</a:p>
          <a:p>
            <a:r>
              <a:rPr lang="ru-RU" sz="1400" dirty="0">
                <a:latin typeface="Arial" panose="020B0604020202020204" pitchFamily="34" charset="0"/>
              </a:rPr>
              <a:t>Специалист в области высокоточного обнаружения</a:t>
            </a:r>
            <a:endParaRPr lang="ru-RU" sz="14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F5403B65-5CD0-4650-8F36-748DA15D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50" y="1236767"/>
            <a:ext cx="3417462" cy="249501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5E0F5BFC-F8F4-4171-985E-D86B07D7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50" y="4067358"/>
            <a:ext cx="3417462" cy="2301438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="" xmlns:a16="http://schemas.microsoft.com/office/drawing/2014/main" id="{2A44EDEC-6804-45BB-BE61-BA67777536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4398258" y="2333625"/>
            <a:ext cx="1800225" cy="1095375"/>
          </a:xfrm>
          <a:custGeom>
            <a:avLst/>
            <a:gdLst>
              <a:gd name="connsiteX0" fmla="*/ 0 w 1800225"/>
              <a:gd name="connsiteY0" fmla="*/ 0 h 1095375"/>
              <a:gd name="connsiteX1" fmla="*/ 1800225 w 1800225"/>
              <a:gd name="connsiteY1" fmla="*/ 0 h 1095375"/>
              <a:gd name="connsiteX2" fmla="*/ 1800225 w 1800225"/>
              <a:gd name="connsiteY2" fmla="*/ 1095375 h 1095375"/>
              <a:gd name="connsiteX3" fmla="*/ 0 w 1800225"/>
              <a:gd name="connsiteY3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1095375">
                <a:moveTo>
                  <a:pt x="0" y="0"/>
                </a:moveTo>
                <a:lnTo>
                  <a:pt x="1800225" y="0"/>
                </a:lnTo>
                <a:lnTo>
                  <a:pt x="1800225" y="1095375"/>
                </a:lnTo>
                <a:lnTo>
                  <a:pt x="0" y="1095375"/>
                </a:lnTo>
                <a:close/>
              </a:path>
            </a:pathLst>
          </a:custGeom>
        </p:spPr>
      </p:pic>
      <p:pic>
        <p:nvPicPr>
          <p:cNvPr id="15" name="Picture 13">
            <a:extLst>
              <a:ext uri="{FF2B5EF4-FFF2-40B4-BE49-F238E27FC236}">
                <a16:creationId xmlns="" xmlns:a16="http://schemas.microsoft.com/office/drawing/2014/main" id="{47007F35-88A0-4509-9613-4DC3715B4E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591"/>
          <a:stretch>
            <a:fillRect/>
          </a:stretch>
        </p:blipFill>
        <p:spPr>
          <a:xfrm>
            <a:off x="6406469" y="2333625"/>
            <a:ext cx="1800225" cy="1038622"/>
          </a:xfrm>
          <a:custGeom>
            <a:avLst/>
            <a:gdLst>
              <a:gd name="connsiteX0" fmla="*/ 0 w 1800225"/>
              <a:gd name="connsiteY0" fmla="*/ 0 h 1038622"/>
              <a:gd name="connsiteX1" fmla="*/ 1800225 w 1800225"/>
              <a:gd name="connsiteY1" fmla="*/ 0 h 1038622"/>
              <a:gd name="connsiteX2" fmla="*/ 1800225 w 1800225"/>
              <a:gd name="connsiteY2" fmla="*/ 1038622 h 1038622"/>
              <a:gd name="connsiteX3" fmla="*/ 0 w 1800225"/>
              <a:gd name="connsiteY3" fmla="*/ 1038622 h 103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0225" h="1038622">
                <a:moveTo>
                  <a:pt x="0" y="0"/>
                </a:moveTo>
                <a:lnTo>
                  <a:pt x="1800225" y="0"/>
                </a:lnTo>
                <a:lnTo>
                  <a:pt x="1800225" y="1038622"/>
                </a:lnTo>
                <a:lnTo>
                  <a:pt x="0" y="1038622"/>
                </a:lnTo>
                <a:close/>
              </a:path>
            </a:pathLst>
          </a:custGeom>
        </p:spPr>
      </p:pic>
      <p:pic>
        <p:nvPicPr>
          <p:cNvPr id="16" name="Picture 18">
            <a:extLst>
              <a:ext uri="{FF2B5EF4-FFF2-40B4-BE49-F238E27FC236}">
                <a16:creationId xmlns="" xmlns:a16="http://schemas.microsoft.com/office/drawing/2014/main" id="{3E809BEB-B752-486D-9EB7-46E0F929E5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0000"/>
          <a:stretch>
            <a:fillRect/>
          </a:stretch>
        </p:blipFill>
        <p:spPr>
          <a:xfrm>
            <a:off x="4701210" y="4669921"/>
            <a:ext cx="1194320" cy="1698873"/>
          </a:xfrm>
          <a:custGeom>
            <a:avLst/>
            <a:gdLst>
              <a:gd name="connsiteX0" fmla="*/ 0 w 1194320"/>
              <a:gd name="connsiteY0" fmla="*/ 0 h 1698873"/>
              <a:gd name="connsiteX1" fmla="*/ 1194320 w 1194320"/>
              <a:gd name="connsiteY1" fmla="*/ 0 h 1698873"/>
              <a:gd name="connsiteX2" fmla="*/ 1194320 w 1194320"/>
              <a:gd name="connsiteY2" fmla="*/ 1698873 h 1698873"/>
              <a:gd name="connsiteX3" fmla="*/ 0 w 1194320"/>
              <a:gd name="connsiteY3" fmla="*/ 1698873 h 169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4320" h="1698873">
                <a:moveTo>
                  <a:pt x="0" y="0"/>
                </a:moveTo>
                <a:lnTo>
                  <a:pt x="1194320" y="0"/>
                </a:lnTo>
                <a:lnTo>
                  <a:pt x="1194320" y="1698873"/>
                </a:lnTo>
                <a:lnTo>
                  <a:pt x="0" y="1698873"/>
                </a:lnTo>
                <a:close/>
              </a:path>
            </a:pathLst>
          </a:custGeom>
        </p:spPr>
      </p:pic>
      <p:pic>
        <p:nvPicPr>
          <p:cNvPr id="18" name="Picture 19">
            <a:extLst>
              <a:ext uri="{FF2B5EF4-FFF2-40B4-BE49-F238E27FC236}">
                <a16:creationId xmlns="" xmlns:a16="http://schemas.microsoft.com/office/drawing/2014/main" id="{F86E0D1A-D4F9-4F8C-BD81-61F0D23D29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411"/>
          <a:stretch>
            <a:fillRect/>
          </a:stretch>
        </p:blipFill>
        <p:spPr>
          <a:xfrm>
            <a:off x="6738214" y="4669921"/>
            <a:ext cx="1136733" cy="1698873"/>
          </a:xfrm>
          <a:custGeom>
            <a:avLst/>
            <a:gdLst>
              <a:gd name="connsiteX0" fmla="*/ 0 w 1136733"/>
              <a:gd name="connsiteY0" fmla="*/ 0 h 1698873"/>
              <a:gd name="connsiteX1" fmla="*/ 1136733 w 1136733"/>
              <a:gd name="connsiteY1" fmla="*/ 0 h 1698873"/>
              <a:gd name="connsiteX2" fmla="*/ 1136733 w 1136733"/>
              <a:gd name="connsiteY2" fmla="*/ 1698873 h 1698873"/>
              <a:gd name="connsiteX3" fmla="*/ 0 w 1136733"/>
              <a:gd name="connsiteY3" fmla="*/ 1698873 h 169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733" h="1698873">
                <a:moveTo>
                  <a:pt x="0" y="0"/>
                </a:moveTo>
                <a:lnTo>
                  <a:pt x="1136733" y="0"/>
                </a:lnTo>
                <a:lnTo>
                  <a:pt x="1136733" y="1698873"/>
                </a:lnTo>
                <a:lnTo>
                  <a:pt x="0" y="1698873"/>
                </a:lnTo>
                <a:close/>
              </a:path>
            </a:pathLst>
          </a:custGeom>
        </p:spPr>
      </p:pic>
      <p:pic>
        <p:nvPicPr>
          <p:cNvPr id="19" name="Picture 24">
            <a:extLst>
              <a:ext uri="{FF2B5EF4-FFF2-40B4-BE49-F238E27FC236}">
                <a16:creationId xmlns="" xmlns:a16="http://schemas.microsoft.com/office/drawing/2014/main" id="{A2C2E5FA-84E1-460C-AAEE-888354D501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14" y="434665"/>
            <a:ext cx="667512" cy="667512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="" xmlns:a16="http://schemas.microsoft.com/office/drawing/2014/main" id="{37D949B0-2AB8-4776-B862-35D522A258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32" y="434665"/>
            <a:ext cx="667512" cy="667512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="" xmlns:a16="http://schemas.microsoft.com/office/drawing/2014/main" id="{580429DE-8408-4E84-B825-A1F4556B49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19" y="437079"/>
            <a:ext cx="667512" cy="667512"/>
          </a:xfrm>
          <a:prstGeom prst="rect">
            <a:avLst/>
          </a:prstGeom>
        </p:spPr>
      </p:pic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3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5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Конфигурируемый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инкрементальный </a:t>
            </a:r>
            <a:r>
              <a:rPr lang="ru-RU" sz="1800" spc="50" dirty="0" err="1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энкодер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ENI58PL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10" name="Inhaltsplatzhalt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581795"/>
            <a:ext cx="4652342" cy="46628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551818" y="-99392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46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Конфигурируемый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инкрементальный </a:t>
            </a:r>
            <a:r>
              <a:rPr lang="ru-RU" sz="1800" spc="50" dirty="0" err="1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энкодер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ENI58PL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8" name="Textplatzhalter 2"/>
          <p:cNvSpPr txBox="1">
            <a:spLocks/>
          </p:cNvSpPr>
          <p:nvPr/>
        </p:nvSpPr>
        <p:spPr>
          <a:xfrm>
            <a:off x="214328" y="1033825"/>
            <a:ext cx="3468720" cy="657703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Техническая информация</a:t>
            </a:r>
            <a:endParaRPr lang="de-DE" dirty="0"/>
          </a:p>
        </p:txBody>
      </p:sp>
      <p:graphicFrame>
        <p:nvGraphicFramePr>
          <p:cNvPr id="11" name="Inhaltsplatzhalt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621256"/>
              </p:ext>
            </p:extLst>
          </p:nvPr>
        </p:nvGraphicFramePr>
        <p:xfrm>
          <a:off x="239184" y="1533298"/>
          <a:ext cx="5990753" cy="408643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62075"/>
                <a:gridCol w="3328678"/>
              </a:tblGrid>
              <a:tr h="478266">
                <a:tc gridSpan="2">
                  <a:txBody>
                    <a:bodyPr/>
                    <a:lstStyle/>
                    <a:p>
                      <a:r>
                        <a:rPr lang="ru-RU" sz="2200" dirty="0" smtClean="0"/>
                        <a:t>Серия </a:t>
                      </a:r>
                      <a:r>
                        <a:rPr lang="de-DE" sz="2200" dirty="0" smtClean="0"/>
                        <a:t>ENI58PL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Диаметр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корпуса</a:t>
                      </a:r>
                      <a:endParaRPr lang="de-DE" sz="15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Z" sz="1500" kern="1200" dirty="0" smtClean="0"/>
                        <a:t>58 mm</a:t>
                      </a:r>
                      <a:endParaRPr lang="en-BZ" sz="15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Тип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вала</a:t>
                      </a:r>
                      <a:endParaRPr lang="de-DE" sz="15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 сплошным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валом и с полым ротором</a:t>
                      </a:r>
                      <a:endParaRPr lang="de-DE" sz="15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effectLst/>
                        </a:rPr>
                        <a:t>Технология</a:t>
                      </a:r>
                      <a:r>
                        <a:rPr lang="ru-RU" sz="1500" kern="1200" baseline="0" dirty="0" smtClean="0">
                          <a:effectLst/>
                        </a:rPr>
                        <a:t> сканирования</a:t>
                      </a:r>
                      <a:r>
                        <a:rPr lang="en-US" sz="1500" kern="1200" dirty="0" smtClean="0">
                          <a:effectLst/>
                        </a:rPr>
                        <a:t> </a:t>
                      </a:r>
                      <a:endParaRPr lang="de-DE" sz="15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0" algn="l"/>
                        </a:tabLst>
                      </a:pPr>
                      <a:r>
                        <a:rPr lang="de-DE" sz="1500" kern="1200" noProof="0" dirty="0" err="1" smtClean="0"/>
                        <a:t>Magnetic</a:t>
                      </a:r>
                      <a:endParaRPr lang="de-DE" sz="150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Абсолютная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точность</a:t>
                      </a:r>
                      <a:endParaRPr lang="de-DE" sz="15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0" algn="l"/>
                        </a:tabLst>
                      </a:pPr>
                      <a:r>
                        <a:rPr lang="en-BZ" sz="1500" kern="1200" dirty="0" smtClean="0"/>
                        <a:t>0.1°</a:t>
                      </a:r>
                      <a:endParaRPr lang="en-BZ" sz="15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Частота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вращения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kern="1200" dirty="0" smtClean="0"/>
                        <a:t>max. 12000 min -1</a:t>
                      </a:r>
                      <a:endParaRPr lang="de-DE" sz="15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kern="1200" dirty="0" err="1" smtClean="0">
                          <a:effectLst/>
                        </a:rPr>
                        <a:t>Ударопрочность</a:t>
                      </a:r>
                      <a:r>
                        <a:rPr lang="ru-RU" sz="1500" kern="1200" dirty="0" smtClean="0">
                          <a:effectLst/>
                        </a:rPr>
                        <a:t> / </a:t>
                      </a:r>
                      <a:r>
                        <a:rPr lang="ru-RU" sz="1500" kern="1200" dirty="0" err="1" smtClean="0">
                          <a:effectLst/>
                        </a:rPr>
                        <a:t>виброустойчивость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 smtClean="0"/>
                        <a:t>100 g, 6 </a:t>
                      </a:r>
                      <a:r>
                        <a:rPr lang="de-DE" sz="1500" dirty="0" err="1" smtClean="0"/>
                        <a:t>ms</a:t>
                      </a:r>
                      <a:r>
                        <a:rPr lang="de-DE" sz="1500" dirty="0" smtClean="0"/>
                        <a:t>, </a:t>
                      </a:r>
                      <a:endParaRPr lang="ru-RU" sz="1500" dirty="0" smtClean="0"/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 smtClean="0"/>
                        <a:t>EN 60068-2-27</a:t>
                      </a:r>
                      <a:endParaRPr lang="de-DE" sz="15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Температурный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диапозон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kern="1200" dirty="0" smtClean="0"/>
                        <a:t>- 40 °C … 85 °C </a:t>
                      </a:r>
                      <a:endParaRPr lang="en-CA" sz="15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r>
                        <a:rPr lang="ru-RU" sz="15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защиты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500" kern="1200" dirty="0" smtClean="0"/>
                        <a:t>IP65 / IP67</a:t>
                      </a:r>
                      <a:endParaRPr lang="en-CA" sz="1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58699">
                <a:tc>
                  <a:txBody>
                    <a:bodyPr/>
                    <a:lstStyle/>
                    <a:p>
                      <a:r>
                        <a:rPr lang="ru-RU" sz="15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Подключение</a:t>
                      </a:r>
                      <a:endParaRPr lang="de-DE" sz="1500" b="1" kern="1200" noProof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kern="1200" dirty="0" smtClean="0"/>
                        <a:t>Cable, M12 </a:t>
                      </a:r>
                      <a:r>
                        <a:rPr lang="ru-RU" sz="1500" kern="1200" dirty="0" smtClean="0"/>
                        <a:t>или</a:t>
                      </a:r>
                      <a:r>
                        <a:rPr lang="de-DE" sz="1500" kern="1200" dirty="0" smtClean="0"/>
                        <a:t> M23 </a:t>
                      </a:r>
                      <a:endParaRPr lang="en-CA" sz="1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hteck 6"/>
          <p:cNvSpPr/>
          <p:nvPr/>
        </p:nvSpPr>
        <p:spPr>
          <a:xfrm>
            <a:off x="7276532" y="1533298"/>
            <a:ext cx="1620000" cy="162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7"/>
          <p:cNvSpPr/>
          <p:nvPr/>
        </p:nvSpPr>
        <p:spPr>
          <a:xfrm>
            <a:off x="7276532" y="3624129"/>
            <a:ext cx="1620000" cy="162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1" b="99319" l="375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14" y="3939129"/>
            <a:ext cx="1349235" cy="990000"/>
          </a:xfrm>
          <a:prstGeom prst="rect">
            <a:avLst/>
          </a:prstGeom>
        </p:spPr>
      </p:pic>
      <p:pic>
        <p:nvPicPr>
          <p:cNvPr id="15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32" y="1796547"/>
            <a:ext cx="1080000" cy="1093501"/>
          </a:xfrm>
          <a:prstGeom prst="rect">
            <a:avLst/>
          </a:prstGeom>
        </p:spPr>
      </p:pic>
      <p:sp>
        <p:nvSpPr>
          <p:cNvPr id="16" name="Rechteck 10"/>
          <p:cNvSpPr/>
          <p:nvPr/>
        </p:nvSpPr>
        <p:spPr>
          <a:xfrm>
            <a:off x="7185916" y="3142492"/>
            <a:ext cx="1675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</a:rPr>
              <a:t>Со сплошным валом</a:t>
            </a:r>
            <a:endParaRPr lang="en-US" sz="1200" dirty="0"/>
          </a:p>
        </p:txBody>
      </p:sp>
      <p:sp>
        <p:nvSpPr>
          <p:cNvPr id="17" name="Rechteck 11"/>
          <p:cNvSpPr/>
          <p:nvPr/>
        </p:nvSpPr>
        <p:spPr>
          <a:xfrm>
            <a:off x="7185917" y="5278518"/>
            <a:ext cx="18501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</a:rPr>
              <a:t>С полым ротором</a:t>
            </a:r>
            <a:endParaRPr lang="en-US" sz="1200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09" y="117467"/>
            <a:ext cx="752635" cy="1013162"/>
          </a:xfrm>
          <a:prstGeom prst="rect">
            <a:avLst/>
          </a:prstGeom>
        </p:spPr>
      </p:pic>
      <p:sp>
        <p:nvSpPr>
          <p:cNvPr id="20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8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1895514"/>
            <a:ext cx="4960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 СЕРИЙНОМ ПРОИЗВОДСТВЕ</a:t>
            </a:r>
            <a:b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И РЕАЛИЗАЦИИ В БЛИЖАЙШИХ ПЛАНАХ</a:t>
            </a:r>
            <a:endParaRPr lang="ru-RU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61994" y="980728"/>
            <a:ext cx="40200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Новинки компании </a:t>
            </a:r>
            <a:b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</a:t>
            </a:r>
            <a:r>
              <a:rPr lang="ru-RU" sz="2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Пепперл</a:t>
            </a:r>
            <a: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+ Фукс </a:t>
            </a:r>
            <a:r>
              <a:rPr lang="ru-RU" sz="2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Аутомейшн</a:t>
            </a:r>
            <a:r>
              <a:rPr lang="ru-RU" sz="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»</a:t>
            </a:r>
            <a:endParaRPr lang="ru-RU" sz="2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692"/>
            <a:ext cx="9144000" cy="25360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27984" y="3079413"/>
            <a:ext cx="65465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cap="none" spc="0" dirty="0" smtClean="0">
                <a:ln w="12700">
                  <a:solidFill>
                    <a:schemeClr val="accent1"/>
                  </a:solidFill>
                  <a:prstDash val="solid"/>
                </a:ln>
              </a:rPr>
              <a:t>Представители компании: Рыжев Сергей Николаевич</a:t>
            </a:r>
          </a:p>
          <a:p>
            <a:r>
              <a:rPr lang="ru-RU" sz="1400" dirty="0" smtClean="0">
                <a:ln w="12700">
                  <a:solidFill>
                    <a:schemeClr val="accent1"/>
                  </a:solidFill>
                  <a:prstDash val="solid"/>
                </a:ln>
              </a:rPr>
              <a:t>                                             Гогин Андрей Евгеньевич</a:t>
            </a:r>
            <a:endParaRPr lang="ru-RU" sz="1400" cap="none" spc="0" dirty="0">
              <a:ln w="12700">
                <a:solidFill>
                  <a:schemeClr val="accent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611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Конфигурируемый </a:t>
            </a:r>
            <a:r>
              <a:rPr lang="ru-RU" sz="1800" spc="5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инкрементальный энкодер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ENI58PL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9712" y="1916832"/>
            <a:ext cx="5445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Программируемые значения:</a:t>
            </a:r>
            <a:endParaRPr lang="en-US" sz="2800" b="1" dirty="0"/>
          </a:p>
        </p:txBody>
      </p:sp>
      <p:sp>
        <p:nvSpPr>
          <p:cNvPr id="8" name="Rechteck 5"/>
          <p:cNvSpPr/>
          <p:nvPr/>
        </p:nvSpPr>
        <p:spPr>
          <a:xfrm>
            <a:off x="2431784" y="2849658"/>
            <a:ext cx="1979711" cy="2049639"/>
          </a:xfrm>
          <a:prstGeom prst="rect">
            <a:avLst/>
          </a:prstGeom>
          <a:solidFill>
            <a:srgbClr val="42556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r>
              <a:rPr lang="ru-RU" sz="2200" kern="0" dirty="0">
                <a:solidFill>
                  <a:srgbClr val="FFFFFF"/>
                </a:solidFill>
              </a:rPr>
              <a:t>Количество импульсов на оборот: </a:t>
            </a:r>
            <a:endParaRPr lang="ru-RU" sz="2200" kern="0" dirty="0" smtClean="0">
              <a:solidFill>
                <a:srgbClr val="FFFFFF"/>
              </a:solidFill>
            </a:endParaRPr>
          </a:p>
          <a:p>
            <a:pPr lvl="0" algn="ctr">
              <a:defRPr/>
            </a:pPr>
            <a:r>
              <a:rPr lang="ru-RU" sz="2200" kern="0" dirty="0" smtClean="0">
                <a:solidFill>
                  <a:srgbClr val="FFFFFF"/>
                </a:solidFill>
              </a:rPr>
              <a:t>1 </a:t>
            </a:r>
            <a:r>
              <a:rPr lang="ru-RU" sz="2200" kern="0" dirty="0">
                <a:solidFill>
                  <a:srgbClr val="FFFFFF"/>
                </a:solidFill>
              </a:rPr>
              <a:t>... 16384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hteck 6"/>
          <p:cNvSpPr/>
          <p:nvPr/>
        </p:nvSpPr>
        <p:spPr>
          <a:xfrm>
            <a:off x="4735552" y="2865757"/>
            <a:ext cx="1979711" cy="2049639"/>
          </a:xfrm>
          <a:prstGeom prst="rect">
            <a:avLst/>
          </a:prstGeom>
          <a:solidFill>
            <a:srgbClr val="00A58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ru-RU" sz="2200" kern="0" dirty="0">
                <a:solidFill>
                  <a:srgbClr val="FFFFFF"/>
                </a:solidFill>
              </a:rPr>
              <a:t>Направление вращения: </a:t>
            </a:r>
            <a:r>
              <a:rPr lang="ru-RU" sz="2200" kern="0" dirty="0" smtClean="0">
                <a:solidFill>
                  <a:srgbClr val="FFFFFF"/>
                </a:solidFill>
              </a:rPr>
              <a:t>налево или направо</a:t>
            </a: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hteck 7"/>
          <p:cNvSpPr/>
          <p:nvPr/>
        </p:nvSpPr>
        <p:spPr>
          <a:xfrm>
            <a:off x="7039320" y="2849658"/>
            <a:ext cx="1979711" cy="2049639"/>
          </a:xfrm>
          <a:prstGeom prst="rect">
            <a:avLst/>
          </a:prstGeom>
          <a:solidFill>
            <a:srgbClr val="D0D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ru-RU" sz="2200" kern="0" dirty="0">
                <a:solidFill>
                  <a:srgbClr val="FFFFFF"/>
                </a:solidFill>
              </a:rPr>
              <a:t>Параметры уровня выходного напряжения: HTL или TTL</a:t>
            </a:r>
            <a:endParaRPr kumimoji="0" lang="de-DE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hteck 8"/>
          <p:cNvSpPr/>
          <p:nvPr/>
        </p:nvSpPr>
        <p:spPr>
          <a:xfrm>
            <a:off x="128016" y="2862072"/>
            <a:ext cx="1979711" cy="2049639"/>
          </a:xfrm>
          <a:prstGeom prst="rect">
            <a:avLst/>
          </a:prstGeom>
          <a:solidFill>
            <a:srgbClr val="B3BBC1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2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Inhaltsplatzhalt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47" y="3284366"/>
            <a:ext cx="1419295" cy="1422506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09" y="117467"/>
            <a:ext cx="752635" cy="1013162"/>
          </a:xfrm>
          <a:prstGeom prst="rect">
            <a:avLst/>
          </a:prstGeom>
        </p:spPr>
      </p:pic>
      <p:sp>
        <p:nvSpPr>
          <p:cNvPr id="17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25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Новый датчик наклона с высокой точностью - СЕРИЯ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F199</a:t>
            </a:r>
          </a:p>
        </p:txBody>
      </p:sp>
      <p:pic>
        <p:nvPicPr>
          <p:cNvPr id="10" name="Grafik 4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37682"/>
            <a:ext cx="9144000" cy="33439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44208" y="3742116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04664"/>
            <a:ext cx="2508301" cy="3548033"/>
          </a:xfrm>
          <a:prstGeom prst="rect">
            <a:avLst/>
          </a:prstGeom>
        </p:spPr>
      </p:pic>
      <p:sp>
        <p:nvSpPr>
          <p:cNvPr id="14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55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Новый датчик наклона с высокой точностью серии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F199</a:t>
            </a:r>
          </a:p>
        </p:txBody>
      </p:sp>
      <p:pic>
        <p:nvPicPr>
          <p:cNvPr id="8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41677">
            <a:off x="5911732" y="4320256"/>
            <a:ext cx="1901005" cy="2689003"/>
          </a:xfrm>
          <a:prstGeom prst="rect">
            <a:avLst/>
          </a:prstGeom>
        </p:spPr>
      </p:pic>
      <p:sp>
        <p:nvSpPr>
          <p:cNvPr id="11" name="Inhaltsplatzhalter 18"/>
          <p:cNvSpPr txBox="1">
            <a:spLocks/>
          </p:cNvSpPr>
          <p:nvPr/>
        </p:nvSpPr>
        <p:spPr>
          <a:xfrm>
            <a:off x="7634" y="863951"/>
            <a:ext cx="4276334" cy="674074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dirty="0" smtClean="0"/>
              <a:t>Для </a:t>
            </a:r>
            <a:r>
              <a:rPr lang="ru-RU" sz="1600" dirty="0"/>
              <a:t>высокоточных измерений наклона. </a:t>
            </a:r>
            <a:r>
              <a:rPr lang="ru-RU" sz="1600" dirty="0" smtClean="0"/>
              <a:t>Абсолютная </a:t>
            </a:r>
            <a:r>
              <a:rPr lang="ru-RU" sz="1600" dirty="0"/>
              <a:t>точность &lt; ± 0,15</a:t>
            </a:r>
            <a:r>
              <a:rPr lang="ru-RU" sz="1600" dirty="0" smtClean="0"/>
              <a:t>°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5459" y="4986276"/>
            <a:ext cx="34690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MEMS</a:t>
            </a:r>
            <a:r>
              <a:rPr lang="ru-RU" sz="1400" dirty="0" smtClean="0"/>
              <a:t>-технология – </a:t>
            </a:r>
          </a:p>
          <a:p>
            <a:r>
              <a:rPr lang="en-US" sz="1400" b="1" dirty="0" smtClean="0"/>
              <a:t>M</a:t>
            </a:r>
            <a:r>
              <a:rPr lang="en-US" sz="1400" dirty="0" smtClean="0"/>
              <a:t>icro-</a:t>
            </a:r>
            <a:r>
              <a:rPr lang="en-US" sz="1400" b="1" dirty="0" smtClean="0"/>
              <a:t>E</a:t>
            </a:r>
            <a:r>
              <a:rPr lang="en-US" sz="1400" dirty="0" smtClean="0"/>
              <a:t>lectro-</a:t>
            </a:r>
            <a:r>
              <a:rPr lang="en-US" sz="1400" b="1" dirty="0" smtClean="0"/>
              <a:t>M</a:t>
            </a:r>
            <a:r>
              <a:rPr lang="en-US" sz="1400" dirty="0" smtClean="0"/>
              <a:t>echanical-</a:t>
            </a:r>
            <a:r>
              <a:rPr lang="en-US" sz="1400" b="1" dirty="0" smtClean="0"/>
              <a:t>S</a:t>
            </a:r>
            <a:r>
              <a:rPr lang="en-US" sz="1400" dirty="0" smtClean="0"/>
              <a:t>ystem</a:t>
            </a:r>
            <a:endParaRPr lang="ru-RU" sz="1400" dirty="0" smtClean="0"/>
          </a:p>
          <a:p>
            <a:endParaRPr lang="ru-RU" sz="1400" dirty="0"/>
          </a:p>
          <a:p>
            <a:r>
              <a:rPr lang="ru-RU" sz="1400" dirty="0"/>
              <a:t>И</a:t>
            </a:r>
            <a:r>
              <a:rPr lang="ru-RU" sz="1400" dirty="0" smtClean="0"/>
              <a:t>змерение </a:t>
            </a:r>
            <a:r>
              <a:rPr lang="ru-RU" sz="1400" dirty="0"/>
              <a:t>осуществляется с помощью комбинации массы и конденсаторов</a:t>
            </a:r>
          </a:p>
        </p:txBody>
      </p:sp>
      <p:pic>
        <p:nvPicPr>
          <p:cNvPr id="24" name="Grafik 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613" y="2822221"/>
            <a:ext cx="2360686" cy="1361161"/>
          </a:xfrm>
          <a:prstGeom prst="rect">
            <a:avLst/>
          </a:prstGeom>
          <a:ln w="6350">
            <a:noFill/>
          </a:ln>
        </p:spPr>
      </p:pic>
      <p:sp>
        <p:nvSpPr>
          <p:cNvPr id="25" name="Textfeld 48"/>
          <p:cNvSpPr txBox="1"/>
          <p:nvPr/>
        </p:nvSpPr>
        <p:spPr>
          <a:xfrm>
            <a:off x="4037324" y="4183382"/>
            <a:ext cx="1101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Конденсатор</a:t>
            </a:r>
            <a:endParaRPr lang="de-DE" sz="1200" dirty="0"/>
          </a:p>
        </p:txBody>
      </p:sp>
      <p:pic>
        <p:nvPicPr>
          <p:cNvPr id="26" name="Grafik 4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64" y="2549553"/>
            <a:ext cx="2030894" cy="1701728"/>
          </a:xfrm>
          <a:prstGeom prst="rect">
            <a:avLst/>
          </a:prstGeom>
        </p:spPr>
      </p:pic>
      <p:sp>
        <p:nvSpPr>
          <p:cNvPr id="27" name="Textfeld 47"/>
          <p:cNvSpPr txBox="1"/>
          <p:nvPr/>
        </p:nvSpPr>
        <p:spPr>
          <a:xfrm>
            <a:off x="640956" y="4247155"/>
            <a:ext cx="193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ru-RU" i="0" dirty="0">
                <a:solidFill>
                  <a:schemeClr val="tx1"/>
                </a:solidFill>
              </a:rPr>
              <a:t>Модель системы </a:t>
            </a:r>
            <a:r>
              <a:rPr lang="de-DE" i="0" dirty="0">
                <a:solidFill>
                  <a:schemeClr val="tx1"/>
                </a:solidFill>
              </a:rPr>
              <a:t>MEMS</a:t>
            </a:r>
          </a:p>
        </p:txBody>
      </p:sp>
      <p:pic>
        <p:nvPicPr>
          <p:cNvPr id="28" name="Grafik 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835" y="2733240"/>
            <a:ext cx="2356947" cy="1526081"/>
          </a:xfrm>
          <a:prstGeom prst="rect">
            <a:avLst/>
          </a:prstGeom>
        </p:spPr>
      </p:pic>
      <p:sp>
        <p:nvSpPr>
          <p:cNvPr id="29" name="Textfeld 46"/>
          <p:cNvSpPr txBox="1"/>
          <p:nvPr/>
        </p:nvSpPr>
        <p:spPr>
          <a:xfrm>
            <a:off x="6452296" y="4251281"/>
            <a:ext cx="2234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Микросхема MEMS </a:t>
            </a:r>
            <a:r>
              <a:rPr lang="ru-RU" sz="1200" dirty="0" smtClean="0"/>
              <a:t>на плате</a:t>
            </a:r>
            <a:endParaRPr lang="en-US" sz="1200" dirty="0"/>
          </a:p>
        </p:txBody>
      </p:sp>
      <p:sp>
        <p:nvSpPr>
          <p:cNvPr id="30" name="Rechteck 50"/>
          <p:cNvSpPr/>
          <p:nvPr/>
        </p:nvSpPr>
        <p:spPr>
          <a:xfrm>
            <a:off x="2049955" y="3428726"/>
            <a:ext cx="360040" cy="3198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Gerade Verbindung mit Pfeil 52"/>
          <p:cNvCxnSpPr>
            <a:stCxn id="30" idx="3"/>
          </p:cNvCxnSpPr>
          <p:nvPr/>
        </p:nvCxnSpPr>
        <p:spPr>
          <a:xfrm>
            <a:off x="2409995" y="3588664"/>
            <a:ext cx="126100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Inhaltsplatzhalter 18"/>
          <p:cNvSpPr txBox="1">
            <a:spLocks/>
          </p:cNvSpPr>
          <p:nvPr/>
        </p:nvSpPr>
        <p:spPr>
          <a:xfrm>
            <a:off x="4270255" y="847118"/>
            <a:ext cx="4181067" cy="1317383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dirty="0" smtClean="0"/>
              <a:t>Цельный </a:t>
            </a:r>
            <a:r>
              <a:rPr lang="ru-RU" sz="1600" dirty="0"/>
              <a:t>металлический </a:t>
            </a:r>
            <a:r>
              <a:rPr lang="ru-RU" sz="1600" dirty="0" smtClean="0"/>
              <a:t>корпус и высокая </a:t>
            </a:r>
            <a:r>
              <a:rPr lang="ru-RU" sz="1600" dirty="0"/>
              <a:t>механическая </a:t>
            </a:r>
            <a:r>
              <a:rPr lang="ru-RU" sz="1600" dirty="0" err="1"/>
              <a:t>ударопрочность</a:t>
            </a:r>
            <a:r>
              <a:rPr lang="ru-RU" sz="1600" dirty="0"/>
              <a:t> для использования </a:t>
            </a:r>
            <a:r>
              <a:rPr lang="ru-RU" sz="1600" dirty="0" smtClean="0"/>
              <a:t>в </a:t>
            </a:r>
            <a:r>
              <a:rPr lang="ru-RU" sz="1600" dirty="0"/>
              <a:t>сложных условиях окружающей </a:t>
            </a:r>
            <a:r>
              <a:rPr lang="ru-RU" sz="1600" dirty="0" smtClean="0"/>
              <a:t>среды</a:t>
            </a:r>
          </a:p>
        </p:txBody>
      </p:sp>
      <p:sp>
        <p:nvSpPr>
          <p:cNvPr id="42" name="Inhaltsplatzhalter 18"/>
          <p:cNvSpPr txBox="1">
            <a:spLocks/>
          </p:cNvSpPr>
          <p:nvPr/>
        </p:nvSpPr>
        <p:spPr>
          <a:xfrm>
            <a:off x="7634" y="1605616"/>
            <a:ext cx="4600126" cy="756165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dirty="0" smtClean="0"/>
              <a:t>Измерение </a:t>
            </a:r>
            <a:r>
              <a:rPr lang="ru-RU" sz="1600" dirty="0"/>
              <a:t>наклона от 0 ... 360° с использованием только одного датчика</a:t>
            </a:r>
            <a:endParaRPr lang="en-US" sz="1600" dirty="0"/>
          </a:p>
        </p:txBody>
      </p:sp>
      <p:pic>
        <p:nvPicPr>
          <p:cNvPr id="45" name="Picture 11">
            <a:extLst>
              <a:ext uri="{FF2B5EF4-FFF2-40B4-BE49-F238E27FC236}">
                <a16:creationId xmlns:a16="http://schemas.microsoft.com/office/drawing/2014/main" xmlns="" id="{7BDB8528-F877-47CA-BA84-16078F4F41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97" y="88952"/>
            <a:ext cx="667512" cy="667512"/>
          </a:xfrm>
          <a:prstGeom prst="rect">
            <a:avLst/>
          </a:prstGeom>
        </p:spPr>
      </p:pic>
      <p:pic>
        <p:nvPicPr>
          <p:cNvPr id="46" name="Picture 12">
            <a:extLst>
              <a:ext uri="{FF2B5EF4-FFF2-40B4-BE49-F238E27FC236}">
                <a16:creationId xmlns:a16="http://schemas.microsoft.com/office/drawing/2014/main" xmlns="" id="{2DD02247-195F-4672-97A0-7D39DAA5A4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10" y="97571"/>
            <a:ext cx="667512" cy="667512"/>
          </a:xfrm>
          <a:prstGeom prst="rect">
            <a:avLst/>
          </a:prstGeom>
        </p:spPr>
      </p:pic>
      <p:pic>
        <p:nvPicPr>
          <p:cNvPr id="47" name="Picture 13">
            <a:extLst>
              <a:ext uri="{FF2B5EF4-FFF2-40B4-BE49-F238E27FC236}">
                <a16:creationId xmlns:a16="http://schemas.microsoft.com/office/drawing/2014/main" xmlns="" id="{642419A4-98C6-4A94-A06D-6615E3588B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323" y="97571"/>
            <a:ext cx="667512" cy="667512"/>
          </a:xfrm>
          <a:prstGeom prst="rect">
            <a:avLst/>
          </a:prstGeom>
        </p:spPr>
      </p:pic>
      <p:pic>
        <p:nvPicPr>
          <p:cNvPr id="48" name="Picture 33">
            <a:extLst>
              <a:ext uri="{FF2B5EF4-FFF2-40B4-BE49-F238E27FC236}">
                <a16:creationId xmlns="" xmlns:a16="http://schemas.microsoft.com/office/drawing/2014/main" id="{A64BBAD6-4606-465C-8089-8F03F58D9F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323" y="824894"/>
            <a:ext cx="640080" cy="640080"/>
          </a:xfrm>
          <a:prstGeom prst="rect">
            <a:avLst/>
          </a:prstGeom>
        </p:spPr>
      </p:pic>
      <p:sp>
        <p:nvSpPr>
          <p:cNvPr id="49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270256" y="980728"/>
            <a:ext cx="0" cy="138105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166694" y="1605616"/>
            <a:ext cx="412152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80000" y="2361781"/>
            <a:ext cx="8640472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1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Ультразвуковой 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 серии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L2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85" y="1121110"/>
            <a:ext cx="5150527" cy="3820058"/>
          </a:xfrm>
          <a:prstGeom prst="rect">
            <a:avLst/>
          </a:prstGeom>
        </p:spPr>
      </p:pic>
      <p:pic>
        <p:nvPicPr>
          <p:cNvPr id="14" name="Icon-40C">
            <a:extLst>
              <a:ext uri="{FF2B5EF4-FFF2-40B4-BE49-F238E27FC236}">
                <a16:creationId xmlns="" xmlns:a16="http://schemas.microsoft.com/office/drawing/2014/main" id="{ED88C8F4-F621-4756-93CF-4467A9F15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2" y="133310"/>
            <a:ext cx="731520" cy="73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87620" y="5453728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Расширенный </a:t>
            </a:r>
            <a:r>
              <a:rPr lang="ru-RU" sz="2400" dirty="0" smtClean="0"/>
              <a:t>температурный диапазон - 40°С</a:t>
            </a:r>
            <a:r>
              <a:rPr lang="ru-RU" sz="2400" dirty="0"/>
              <a:t>.. +</a:t>
            </a:r>
            <a:r>
              <a:rPr lang="ru-RU" sz="2400" dirty="0" smtClean="0"/>
              <a:t>70°C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526415" y="37405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0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5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pic>
        <p:nvPicPr>
          <p:cNvPr id="10" name="Bildplatzhalt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r="9202"/>
          <a:stretch>
            <a:fillRect/>
          </a:stretch>
        </p:blipFill>
        <p:spPr>
          <a:xfrm>
            <a:off x="-2715" y="980728"/>
            <a:ext cx="9146715" cy="2628000"/>
          </a:xfrm>
        </p:spPr>
      </p:pic>
      <p:pic>
        <p:nvPicPr>
          <p:cNvPr id="11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54" y="1820706"/>
            <a:ext cx="9527391" cy="5037294"/>
          </a:xfrm>
          <a:prstGeom prst="rect">
            <a:avLst/>
          </a:prstGeom>
        </p:spPr>
      </p:pic>
      <p:sp>
        <p:nvSpPr>
          <p:cNvPr id="1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3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00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8" y="1955045"/>
            <a:ext cx="36004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Индуктивные датчики</a:t>
            </a:r>
            <a:endParaRPr lang="en-US" b="1" dirty="0"/>
          </a:p>
        </p:txBody>
      </p:sp>
      <p:pic>
        <p:nvPicPr>
          <p:cNvPr id="10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623" y="1338766"/>
            <a:ext cx="2586235" cy="1016752"/>
          </a:xfrm>
          <a:prstGeom prst="rect">
            <a:avLst/>
          </a:prstGeom>
        </p:spPr>
      </p:pic>
      <p:pic>
        <p:nvPicPr>
          <p:cNvPr id="12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2"/>
          <a:stretch/>
        </p:blipFill>
        <p:spPr>
          <a:xfrm>
            <a:off x="320136" y="1871142"/>
            <a:ext cx="6401304" cy="3492208"/>
          </a:xfrm>
          <a:prstGeom prst="rect">
            <a:avLst/>
          </a:prstGeom>
        </p:spPr>
      </p:pic>
      <p:pic>
        <p:nvPicPr>
          <p:cNvPr id="15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6"/>
          <a:stretch/>
        </p:blipFill>
        <p:spPr>
          <a:xfrm>
            <a:off x="2585752" y="3167852"/>
            <a:ext cx="6310780" cy="3553099"/>
          </a:xfrm>
          <a:prstGeom prst="rect">
            <a:avLst/>
          </a:prstGeom>
        </p:spPr>
      </p:pic>
      <p:sp>
        <p:nvSpPr>
          <p:cNvPr id="16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3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64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8" y="1955045"/>
            <a:ext cx="306047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Индуктивные системы позиционирования</a:t>
            </a:r>
            <a:endParaRPr lang="en-US" b="1" dirty="0"/>
          </a:p>
        </p:txBody>
      </p:sp>
      <p:pic>
        <p:nvPicPr>
          <p:cNvPr id="10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87" y="1351465"/>
            <a:ext cx="3710548" cy="1025461"/>
          </a:xfrm>
          <a:prstGeom prst="rect">
            <a:avLst/>
          </a:prstGeom>
        </p:spPr>
      </p:pic>
      <p:pic>
        <p:nvPicPr>
          <p:cNvPr id="1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91" b="100000" l="9905" r="75875">
                        <a14:foregroundMark x1="24171" y1="90747" x2="55202" y2="67705"/>
                        <a14:foregroundMark x1="40891" y1="59075" x2="47251" y2="67171"/>
                        <a14:foregroundMark x1="52749" y1="69751" x2="70604" y2="77758"/>
                        <a14:foregroundMark x1="36529" y1="79359" x2="53385" y2="87989"/>
                        <a14:foregroundMark x1="24080" y1="92438" x2="36438" y2="98754"/>
                        <a14:foregroundMark x1="11949" y1="80160" x2="18310" y2="59875"/>
                        <a14:foregroundMark x1="20173" y1="77758" x2="17447" y2="66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7" t="48458" r="24013"/>
          <a:stretch/>
        </p:blipFill>
        <p:spPr>
          <a:xfrm>
            <a:off x="1187624" y="2808539"/>
            <a:ext cx="7054820" cy="2808312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3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18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8" y="1955045"/>
            <a:ext cx="36004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Ультразвуковые датчики</a:t>
            </a:r>
            <a:endParaRPr lang="en-US" b="1" dirty="0"/>
          </a:p>
        </p:txBody>
      </p:sp>
      <p:pic>
        <p:nvPicPr>
          <p:cNvPr id="13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623" y="1341769"/>
            <a:ext cx="3494524" cy="1035157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2754813"/>
            <a:ext cx="4365020" cy="3175555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0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9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-1032" r="21195" b="1032"/>
          <a:stretch/>
        </p:blipFill>
        <p:spPr>
          <a:xfrm>
            <a:off x="2699792" y="2514772"/>
            <a:ext cx="3672408" cy="3785295"/>
          </a:xfrm>
          <a:prstGeom prst="rect">
            <a:avLst/>
          </a:prstGeom>
        </p:spPr>
      </p:pic>
      <p:sp>
        <p:nvSpPr>
          <p:cNvPr id="11" name="Textplatzhalter 2"/>
          <p:cNvSpPr txBox="1">
            <a:spLocks/>
          </p:cNvSpPr>
          <p:nvPr/>
        </p:nvSpPr>
        <p:spPr>
          <a:xfrm>
            <a:off x="323528" y="1955045"/>
            <a:ext cx="36004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Фотоэлектрические датчики</a:t>
            </a:r>
            <a:endParaRPr lang="en-US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487" y="1338766"/>
            <a:ext cx="2761119" cy="1026748"/>
          </a:xfrm>
          <a:prstGeom prst="rect">
            <a:avLst/>
          </a:prstGeom>
        </p:spPr>
      </p:pic>
      <p:sp>
        <p:nvSpPr>
          <p:cNvPr id="23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3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5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7" y="1955045"/>
            <a:ext cx="3888431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Система идентификации </a:t>
            </a:r>
            <a:r>
              <a:rPr lang="en-US" b="1" dirty="0" smtClean="0"/>
              <a:t>RFID</a:t>
            </a:r>
            <a:endParaRPr lang="en-US" b="1" dirty="0"/>
          </a:p>
        </p:txBody>
      </p:sp>
      <p:pic>
        <p:nvPicPr>
          <p:cNvPr id="13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86" y="1345646"/>
            <a:ext cx="3422433" cy="1038953"/>
          </a:xfrm>
          <a:prstGeom prst="rect">
            <a:avLst/>
          </a:prstGeom>
        </p:spPr>
      </p:pic>
      <p:pic>
        <p:nvPicPr>
          <p:cNvPr id="14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7" b="96226" l="37591" r="97091">
                        <a14:foregroundMark x1="41955" y1="68287" x2="61136" y2="86357"/>
                        <a14:foregroundMark x1="39727" y1="76052" x2="46455" y2="68723"/>
                        <a14:foregroundMark x1="72636" y1="93977" x2="79818" y2="72206"/>
                        <a14:foregroundMark x1="77182" y1="66981" x2="88227" y2="41292"/>
                        <a14:foregroundMark x1="66182" y1="52685" x2="66455" y2="11176"/>
                        <a14:foregroundMark x1="87773" y1="11901" x2="83000" y2="2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4728"/>
          <a:stretch/>
        </p:blipFill>
        <p:spPr>
          <a:xfrm>
            <a:off x="1979712" y="2466301"/>
            <a:ext cx="4252414" cy="4211653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0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40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869406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</a:t>
            </a:r>
            <a:r>
              <a:rPr lang="ru-RU" sz="1800" spc="50" dirty="0" err="1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VariKont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с технологией активного экранирования для стабильно высокого расстояния переключения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51818" y="-99392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968642"/>
            <a:ext cx="8950821" cy="3356558"/>
          </a:xfrm>
          <a:prstGeom prst="rect">
            <a:avLst/>
          </a:prstGeom>
        </p:spPr>
      </p:pic>
      <p:sp>
        <p:nvSpPr>
          <p:cNvPr id="9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7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3576A9CE-00CF-4EF6-99EB-2EC17FDE8A30}"/>
              </a:ext>
            </a:extLst>
          </p:cNvPr>
          <p:cNvSpPr/>
          <p:nvPr/>
        </p:nvSpPr>
        <p:spPr>
          <a:xfrm>
            <a:off x="323528" y="1154100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Датчики с интерфейсом </a:t>
            </a:r>
            <a:r>
              <a:rPr lang="en-US" b="1" dirty="0" smtClean="0">
                <a:solidFill>
                  <a:srgbClr val="00A587"/>
                </a:solidFill>
                <a:latin typeface="Arial" panose="020B0604020202020204" pitchFamily="34" charset="0"/>
              </a:rPr>
              <a:t>IO-Link </a:t>
            </a:r>
            <a:endParaRPr lang="en-US" b="1" i="0" dirty="0">
              <a:solidFill>
                <a:srgbClr val="3B3B3B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7" y="1955045"/>
            <a:ext cx="3888431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Инкрементальные магнитные </a:t>
            </a:r>
            <a:r>
              <a:rPr lang="ru-RU" b="1" dirty="0" err="1" smtClean="0"/>
              <a:t>энкодеры</a:t>
            </a:r>
            <a:r>
              <a:rPr lang="ru-RU" b="1" dirty="0" smtClean="0"/>
              <a:t> (шифраторы)</a:t>
            </a:r>
            <a:endParaRPr lang="en-US" b="1" dirty="0"/>
          </a:p>
        </p:txBody>
      </p:sp>
      <p:pic>
        <p:nvPicPr>
          <p:cNvPr id="10" name="Inhaltsplatzhalt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4" y="2529183"/>
            <a:ext cx="4032448" cy="40415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08" y="1327195"/>
            <a:ext cx="2494047" cy="1018169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2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684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7" y="1955045"/>
            <a:ext cx="3888431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I/O Hub </a:t>
            </a:r>
            <a:r>
              <a:rPr lang="ru-RU" b="1" dirty="0" smtClean="0"/>
              <a:t> с </a:t>
            </a:r>
            <a:r>
              <a:rPr lang="en-US" b="1" dirty="0" smtClean="0"/>
              <a:t>IO-Link</a:t>
            </a:r>
            <a:endParaRPr lang="en-US" b="1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349" y="1303516"/>
            <a:ext cx="2274271" cy="6004678"/>
          </a:xfrm>
          <a:prstGeom prst="rect">
            <a:avLst/>
          </a:prstGeom>
        </p:spPr>
      </p:pic>
      <p:pic>
        <p:nvPicPr>
          <p:cNvPr id="12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485" y="1338766"/>
            <a:ext cx="2562033" cy="1023458"/>
          </a:xfrm>
          <a:prstGeom prst="rect">
            <a:avLst/>
          </a:prstGeom>
        </p:spPr>
      </p:pic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67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13" name="Rectangle 67">
            <a:extLst>
              <a:ext uri="{FF2B5EF4-FFF2-40B4-BE49-F238E27FC236}">
                <a16:creationId xmlns:a16="http://schemas.microsoft.com/office/drawing/2014/main" xmlns="" id="{3DA0D6E3-EED1-4B09-84A0-58ECE8C49B59}"/>
              </a:ext>
            </a:extLst>
          </p:cNvPr>
          <p:cNvSpPr/>
          <p:nvPr/>
        </p:nvSpPr>
        <p:spPr>
          <a:xfrm>
            <a:off x="1047477" y="1625072"/>
            <a:ext cx="2041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 </a:t>
            </a:r>
            <a:r>
              <a:rPr lang="ru-RU" sz="28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</a:t>
            </a:r>
            <a:endParaRPr lang="en-US" sz="2800" dirty="0">
              <a:solidFill>
                <a:schemeClr val="tx2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45" y="1037517"/>
            <a:ext cx="6475835" cy="1782437"/>
          </a:xfrm>
          <a:prstGeom prst="rect">
            <a:avLst/>
          </a:prstGeom>
        </p:spPr>
      </p:pic>
      <p:sp>
        <p:nvSpPr>
          <p:cNvPr id="15" name="Rectangle 67">
            <a:extLst>
              <a:ext uri="{FF2B5EF4-FFF2-40B4-BE49-F238E27FC236}">
                <a16:creationId xmlns:a16="http://schemas.microsoft.com/office/drawing/2014/main" xmlns="" id="{3DA0D6E3-EED1-4B09-84A0-58ECE8C49B59}"/>
              </a:ext>
            </a:extLst>
          </p:cNvPr>
          <p:cNvSpPr/>
          <p:nvPr/>
        </p:nvSpPr>
        <p:spPr>
          <a:xfrm>
            <a:off x="-108520" y="4941168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Приобретение Американской компании </a:t>
            </a:r>
            <a:r>
              <a:rPr lang="en-US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COMTROL</a:t>
            </a:r>
            <a:r>
              <a:rPr lang="ru-RU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Corporation</a:t>
            </a:r>
            <a:endParaRPr lang="ru-RU" sz="2400" b="1" dirty="0" smtClean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пионера в области промышленной связи </a:t>
            </a:r>
            <a:r>
              <a:rPr lang="en-US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Ethernet</a:t>
            </a:r>
            <a:r>
              <a:rPr lang="ru-RU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</a:t>
            </a:r>
            <a:r>
              <a:rPr lang="en-US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IO-Link Master</a:t>
            </a:r>
            <a:r>
              <a:rPr lang="ru-RU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/>
            <a:r>
              <a:rPr lang="ru-RU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олная инфраструктура для облачных приложений</a:t>
            </a:r>
            <a:r>
              <a:rPr lang="en-US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b="1" dirty="0">
              <a:solidFill>
                <a:schemeClr val="tx2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9144000" cy="2143050"/>
          </a:xfrm>
          <a:prstGeom prst="rect">
            <a:avLst/>
          </a:prstGeom>
        </p:spPr>
      </p:pic>
      <p:sp>
        <p:nvSpPr>
          <p:cNvPr id="17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80000" y="608550"/>
            <a:ext cx="777637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Датчики и оборудование с интерфейсом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IO 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- Link</a:t>
            </a:r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04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>
          <a:xfrm>
            <a:off x="323527" y="1955045"/>
            <a:ext cx="3888431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                      </a:t>
            </a:r>
            <a:endParaRPr lang="ru-RU" b="1" dirty="0" smtClean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76" y="93276"/>
            <a:ext cx="3395392" cy="747397"/>
          </a:xfrm>
          <a:prstGeom prst="rect">
            <a:avLst/>
          </a:prstGeom>
        </p:spPr>
      </p:pic>
      <p:pic>
        <p:nvPicPr>
          <p:cNvPr id="14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4" y="-52237"/>
            <a:ext cx="5448840" cy="3853663"/>
          </a:xfrm>
          <a:prstGeom prst="rect">
            <a:avLst/>
          </a:prstGeom>
        </p:spPr>
      </p:pic>
      <p:grpSp>
        <p:nvGrpSpPr>
          <p:cNvPr id="16" name="Group 2"/>
          <p:cNvGrpSpPr/>
          <p:nvPr/>
        </p:nvGrpSpPr>
        <p:grpSpPr>
          <a:xfrm>
            <a:off x="187128" y="3687191"/>
            <a:ext cx="2700000" cy="2795475"/>
            <a:chOff x="251520" y="2060848"/>
            <a:chExt cx="2700000" cy="2795475"/>
          </a:xfrm>
        </p:grpSpPr>
        <p:grpSp>
          <p:nvGrpSpPr>
            <p:cNvPr id="17" name="Gruppieren 8"/>
            <p:cNvGrpSpPr/>
            <p:nvPr/>
          </p:nvGrpSpPr>
          <p:grpSpPr>
            <a:xfrm>
              <a:off x="251520" y="2060848"/>
              <a:ext cx="2700000" cy="2795475"/>
              <a:chOff x="176400" y="4364864"/>
              <a:chExt cx="2773310" cy="2403526"/>
            </a:xfrm>
          </p:grpSpPr>
          <p:sp>
            <p:nvSpPr>
              <p:cNvPr id="19" name="Rechteck 10"/>
              <p:cNvSpPr/>
              <p:nvPr/>
            </p:nvSpPr>
            <p:spPr>
              <a:xfrm>
                <a:off x="177710" y="4364864"/>
                <a:ext cx="2772000" cy="2160000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feld 11"/>
              <p:cNvSpPr txBox="1"/>
              <p:nvPr/>
            </p:nvSpPr>
            <p:spPr>
              <a:xfrm>
                <a:off x="176400" y="5974519"/>
                <a:ext cx="2773310" cy="793871"/>
              </a:xfrm>
              <a:prstGeom prst="rect">
                <a:avLst/>
              </a:prstGeom>
              <a:solidFill>
                <a:srgbClr val="00A587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1350" b="1" dirty="0" smtClean="0">
                    <a:solidFill>
                      <a:schemeClr val="bg1"/>
                    </a:solidFill>
                  </a:rPr>
                  <a:t>RocketLinx</a:t>
                </a:r>
                <a:r>
                  <a:rPr lang="de-DE" sz="1350" b="1" baseline="30000" dirty="0" smtClean="0">
                    <a:solidFill>
                      <a:schemeClr val="bg1"/>
                    </a:solidFill>
                  </a:rPr>
                  <a:t>®</a:t>
                </a:r>
                <a:r>
                  <a:rPr lang="en-US" sz="1350" b="1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350" b="1" dirty="0" smtClean="0">
                    <a:solidFill>
                      <a:schemeClr val="bg1"/>
                    </a:solidFill>
                  </a:rPr>
                </a:br>
                <a:r>
                  <a:rPr lang="ru-RU" sz="1350" dirty="0" smtClean="0">
                    <a:solidFill>
                      <a:schemeClr val="bg1"/>
                    </a:solidFill>
                  </a:rPr>
                  <a:t>Управляемые и неуправляемые коммутаторы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Ethernet</a:t>
                </a:r>
                <a:endParaRPr lang="en-US" sz="1350" b="1" dirty="0" smtClean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Grafik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2374294"/>
              <a:ext cx="2049032" cy="1637089"/>
            </a:xfrm>
            <a:prstGeom prst="rect">
              <a:avLst/>
            </a:prstGeom>
          </p:spPr>
        </p:pic>
      </p:grpSp>
      <p:grpSp>
        <p:nvGrpSpPr>
          <p:cNvPr id="21" name="Group 8"/>
          <p:cNvGrpSpPr/>
          <p:nvPr/>
        </p:nvGrpSpPr>
        <p:grpSpPr>
          <a:xfrm>
            <a:off x="6056080" y="3687852"/>
            <a:ext cx="2700000" cy="2900997"/>
            <a:chOff x="6120472" y="2061509"/>
            <a:chExt cx="2700000" cy="2900997"/>
          </a:xfrm>
        </p:grpSpPr>
        <p:grpSp>
          <p:nvGrpSpPr>
            <p:cNvPr id="22" name="Gruppieren 13"/>
            <p:cNvGrpSpPr/>
            <p:nvPr/>
          </p:nvGrpSpPr>
          <p:grpSpPr>
            <a:xfrm>
              <a:off x="6120472" y="2061509"/>
              <a:ext cx="2700000" cy="2900997"/>
              <a:chOff x="177710" y="4364864"/>
              <a:chExt cx="2772000" cy="2552084"/>
            </a:xfrm>
          </p:grpSpPr>
          <p:sp>
            <p:nvSpPr>
              <p:cNvPr id="26" name="Rechteck 17"/>
              <p:cNvSpPr/>
              <p:nvPr/>
            </p:nvSpPr>
            <p:spPr>
              <a:xfrm>
                <a:off x="177710" y="4364864"/>
                <a:ext cx="2772000" cy="2160000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feld 18"/>
              <p:cNvSpPr txBox="1"/>
              <p:nvPr/>
            </p:nvSpPr>
            <p:spPr>
              <a:xfrm>
                <a:off x="177710" y="5921908"/>
                <a:ext cx="2772000" cy="99504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ru-RU" sz="1350" b="1" dirty="0" smtClean="0">
                    <a:solidFill>
                      <a:schemeClr val="bg1"/>
                    </a:solidFill>
                  </a:rPr>
                  <a:t>Шлюзы </a:t>
                </a:r>
                <a:r>
                  <a:rPr lang="en-US" sz="1350" b="1" dirty="0" err="1" smtClean="0">
                    <a:solidFill>
                      <a:schemeClr val="bg1"/>
                    </a:solidFill>
                  </a:rPr>
                  <a:t>DeviceMaster</a:t>
                </a:r>
                <a:r>
                  <a:rPr lang="de-DE" sz="1350" b="1" baseline="30000" dirty="0" smtClean="0">
                    <a:solidFill>
                      <a:schemeClr val="bg1"/>
                    </a:solidFill>
                  </a:rPr>
                  <a:t>®</a:t>
                </a:r>
                <a:r>
                  <a:rPr lang="en-US" sz="1350" b="1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350" b="1" dirty="0" smtClean="0">
                    <a:solidFill>
                      <a:schemeClr val="bg1"/>
                    </a:solidFill>
                  </a:rPr>
                </a:br>
                <a:r>
                  <a:rPr lang="ru-RU" sz="1350" dirty="0" smtClean="0">
                    <a:solidFill>
                      <a:schemeClr val="bg1"/>
                    </a:solidFill>
                  </a:rPr>
                  <a:t>для локальных сетей (подключение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RS-232/422/485 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к сетям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PROFINET 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или </a:t>
                </a:r>
                <a:r>
                  <a:rPr lang="en-US" sz="1350" dirty="0" err="1" smtClean="0">
                    <a:solidFill>
                      <a:schemeClr val="bg1"/>
                    </a:solidFill>
                  </a:rPr>
                  <a:t>EtherNET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/IP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)</a:t>
                </a:r>
                <a:endParaRPr lang="en-US" sz="1350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uppieren 14"/>
            <p:cNvGrpSpPr/>
            <p:nvPr/>
          </p:nvGrpSpPr>
          <p:grpSpPr>
            <a:xfrm>
              <a:off x="6642380" y="2402327"/>
              <a:ext cx="1656184" cy="1530729"/>
              <a:chOff x="3830981" y="1878983"/>
              <a:chExt cx="1656184" cy="1530729"/>
            </a:xfrm>
          </p:grpSpPr>
          <p:pic>
            <p:nvPicPr>
              <p:cNvPr id="24" name="Grafik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4882" y="1912274"/>
                <a:ext cx="682283" cy="1497438"/>
              </a:xfrm>
              <a:prstGeom prst="rect">
                <a:avLst/>
              </a:prstGeom>
            </p:spPr>
          </p:pic>
          <p:pic>
            <p:nvPicPr>
              <p:cNvPr id="25" name="Grafik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0981" y="1878983"/>
                <a:ext cx="914673" cy="1530729"/>
              </a:xfrm>
              <a:prstGeom prst="rect">
                <a:avLst/>
              </a:prstGeom>
            </p:spPr>
          </p:pic>
        </p:grpSp>
      </p:grpSp>
      <p:grpSp>
        <p:nvGrpSpPr>
          <p:cNvPr id="28" name="Group 3"/>
          <p:cNvGrpSpPr/>
          <p:nvPr/>
        </p:nvGrpSpPr>
        <p:grpSpPr>
          <a:xfrm>
            <a:off x="3118279" y="3695668"/>
            <a:ext cx="2698725" cy="2891665"/>
            <a:chOff x="3182671" y="2069325"/>
            <a:chExt cx="2698725" cy="2891665"/>
          </a:xfrm>
        </p:grpSpPr>
        <p:grpSp>
          <p:nvGrpSpPr>
            <p:cNvPr id="29" name="Gruppieren 20"/>
            <p:cNvGrpSpPr/>
            <p:nvPr/>
          </p:nvGrpSpPr>
          <p:grpSpPr>
            <a:xfrm>
              <a:off x="3182671" y="2069325"/>
              <a:ext cx="2698725" cy="2891665"/>
              <a:chOff x="177710" y="4364864"/>
              <a:chExt cx="2772000" cy="2441122"/>
            </a:xfrm>
          </p:grpSpPr>
          <p:sp>
            <p:nvSpPr>
              <p:cNvPr id="33" name="Rechteck 24"/>
              <p:cNvSpPr/>
              <p:nvPr/>
            </p:nvSpPr>
            <p:spPr>
              <a:xfrm>
                <a:off x="177710" y="4364864"/>
                <a:ext cx="2772000" cy="2160000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feld 25"/>
              <p:cNvSpPr txBox="1"/>
              <p:nvPr/>
            </p:nvSpPr>
            <p:spPr>
              <a:xfrm>
                <a:off x="177710" y="5851137"/>
                <a:ext cx="2772000" cy="95484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ru-RU" sz="1350" b="1" dirty="0" smtClean="0">
                    <a:solidFill>
                      <a:schemeClr val="bg1"/>
                    </a:solidFill>
                  </a:rPr>
                  <a:t>Шлюзы </a:t>
                </a:r>
                <a:r>
                  <a:rPr lang="en-US" sz="1350" b="1" dirty="0" smtClean="0">
                    <a:solidFill>
                      <a:schemeClr val="bg1"/>
                    </a:solidFill>
                  </a:rPr>
                  <a:t>IO-Link Masters</a:t>
                </a:r>
                <a:br>
                  <a:rPr lang="en-US" sz="1350" b="1" dirty="0" smtClean="0">
                    <a:solidFill>
                      <a:schemeClr val="bg1"/>
                    </a:solidFill>
                  </a:rPr>
                </a:br>
                <a:r>
                  <a:rPr lang="ru-RU" sz="1350" dirty="0" smtClean="0">
                    <a:solidFill>
                      <a:schemeClr val="bg1"/>
                    </a:solidFill>
                  </a:rPr>
                  <a:t>для локальных сетей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(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поддерживают протоколы: </a:t>
                </a:r>
                <a:r>
                  <a:rPr lang="en-US" sz="1350" dirty="0" err="1">
                    <a:solidFill>
                      <a:schemeClr val="bg1"/>
                    </a:solidFill>
                  </a:rPr>
                  <a:t>EtherNet</a:t>
                </a:r>
                <a:r>
                  <a:rPr lang="en-US" sz="1350" dirty="0">
                    <a:solidFill>
                      <a:schemeClr val="bg1"/>
                    </a:solidFill>
                  </a:rPr>
                  <a:t>/IP, PROFINET, and MODBUS </a:t>
                </a:r>
                <a:r>
                  <a:rPr lang="en-US" sz="1350" dirty="0" smtClean="0">
                    <a:solidFill>
                      <a:schemeClr val="bg1"/>
                    </a:solidFill>
                  </a:rPr>
                  <a:t>TCP</a:t>
                </a:r>
                <a:r>
                  <a:rPr lang="ru-RU" sz="1350" dirty="0" smtClean="0">
                    <a:solidFill>
                      <a:schemeClr val="bg1"/>
                    </a:solidFill>
                  </a:rPr>
                  <a:t>)</a:t>
                </a:r>
                <a:endParaRPr lang="en-US" sz="1350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Gruppieren 21"/>
            <p:cNvGrpSpPr/>
            <p:nvPr/>
          </p:nvGrpSpPr>
          <p:grpSpPr>
            <a:xfrm>
              <a:off x="3686727" y="2160397"/>
              <a:ext cx="1723165" cy="1749903"/>
              <a:chOff x="2819626" y="1336745"/>
              <a:chExt cx="1355925" cy="1512000"/>
            </a:xfrm>
          </p:grpSpPr>
          <p:pic>
            <p:nvPicPr>
              <p:cNvPr id="31" name="Grafik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9626" y="1827743"/>
                <a:ext cx="750953" cy="1010984"/>
              </a:xfrm>
              <a:prstGeom prst="rect">
                <a:avLst/>
              </a:prstGeom>
            </p:spPr>
          </p:pic>
          <p:pic>
            <p:nvPicPr>
              <p:cNvPr id="32" name="Grafik 2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23561" y="1336745"/>
                <a:ext cx="551990" cy="1512000"/>
              </a:xfrm>
              <a:prstGeom prst="rect">
                <a:avLst/>
              </a:prstGeom>
            </p:spPr>
          </p:pic>
        </p:grp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43" y="1853094"/>
            <a:ext cx="2300449" cy="63318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77" y="955297"/>
            <a:ext cx="3395392" cy="245185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-54567" y="2368048"/>
            <a:ext cx="320826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 ДАТЧИКА К ОБЛАКУ</a:t>
            </a:r>
            <a:endParaRPr lang="ru-RU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8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7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871653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Новый стандарт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FA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/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PA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– оборудование для взрывоопасной зоны 1 / 21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57" y="2390389"/>
            <a:ext cx="7116587" cy="3528392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/>
        </p:nvSpPr>
        <p:spPr>
          <a:xfrm>
            <a:off x="191480" y="2463008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/>
              <a:t>Стационарные 2-</a:t>
            </a:r>
            <a:r>
              <a:rPr lang="en-US" sz="1000" b="1" dirty="0"/>
              <a:t>D </a:t>
            </a:r>
            <a:endParaRPr lang="en-US" sz="1000" b="1" dirty="0" smtClean="0"/>
          </a:p>
          <a:p>
            <a:pPr marL="0" indent="0">
              <a:buNone/>
            </a:pPr>
            <a:r>
              <a:rPr lang="en-US" sz="1000" b="1" dirty="0"/>
              <a:t> </a:t>
            </a:r>
            <a:r>
              <a:rPr lang="en-US" sz="1000" b="1" dirty="0" smtClean="0"/>
              <a:t>        </a:t>
            </a:r>
            <a:r>
              <a:rPr lang="ru-RU" sz="1000" b="1" dirty="0" smtClean="0"/>
              <a:t>считыватели </a:t>
            </a:r>
            <a:r>
              <a:rPr lang="ru-RU" sz="1000" b="1" dirty="0"/>
              <a:t>к</a:t>
            </a:r>
            <a:r>
              <a:rPr lang="ru-RU" sz="1000" b="1" dirty="0" smtClean="0"/>
              <a:t>одов</a:t>
            </a:r>
            <a:endParaRPr lang="en-US" sz="1000" b="1" dirty="0"/>
          </a:p>
        </p:txBody>
      </p:sp>
      <p:sp>
        <p:nvSpPr>
          <p:cNvPr id="16" name="Textplatzhalter 2"/>
          <p:cNvSpPr txBox="1">
            <a:spLocks/>
          </p:cNvSpPr>
          <p:nvPr/>
        </p:nvSpPr>
        <p:spPr>
          <a:xfrm>
            <a:off x="193769" y="2959862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Системы позиционирования</a:t>
            </a:r>
            <a:endParaRPr lang="en-US" sz="1000" b="1" dirty="0"/>
          </a:p>
        </p:txBody>
      </p:sp>
      <p:sp>
        <p:nvSpPr>
          <p:cNvPr id="17" name="Textplatzhalter 2"/>
          <p:cNvSpPr txBox="1">
            <a:spLocks/>
          </p:cNvSpPr>
          <p:nvPr/>
        </p:nvSpPr>
        <p:spPr>
          <a:xfrm>
            <a:off x="193769" y="3550412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Датчики </a:t>
            </a:r>
            <a:r>
              <a:rPr lang="en-US" sz="1000" b="1" dirty="0" smtClean="0"/>
              <a:t>LIDAR</a:t>
            </a:r>
            <a:endParaRPr lang="en-US" sz="1000" b="1" dirty="0"/>
          </a:p>
        </p:txBody>
      </p:sp>
      <p:sp>
        <p:nvSpPr>
          <p:cNvPr id="18" name="Textplatzhalter 2"/>
          <p:cNvSpPr txBox="1">
            <a:spLocks/>
          </p:cNvSpPr>
          <p:nvPr/>
        </p:nvSpPr>
        <p:spPr>
          <a:xfrm>
            <a:off x="193769" y="3979954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Фотоэлектрические датчики дистанции</a:t>
            </a:r>
            <a:endParaRPr lang="en-US" sz="1000" b="1" dirty="0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91480" y="4477554"/>
            <a:ext cx="1799712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 smtClean="0"/>
              <a:t>RFID</a:t>
            </a:r>
            <a:r>
              <a:rPr lang="ru-RU" sz="1000" b="1" dirty="0" smtClean="0"/>
              <a:t> головки чтения/записи</a:t>
            </a:r>
            <a:endParaRPr lang="en-US" sz="1000" b="1" dirty="0"/>
          </a:p>
        </p:txBody>
      </p:sp>
      <p:sp>
        <p:nvSpPr>
          <p:cNvPr id="20" name="Textplatzhalter 2"/>
          <p:cNvSpPr txBox="1">
            <a:spLocks/>
          </p:cNvSpPr>
          <p:nvPr/>
        </p:nvSpPr>
        <p:spPr>
          <a:xfrm>
            <a:off x="191480" y="4964373"/>
            <a:ext cx="1932248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Датчики угла наклона и ускорения</a:t>
            </a:r>
            <a:endParaRPr lang="en-US" sz="1000" b="1" dirty="0"/>
          </a:p>
        </p:txBody>
      </p:sp>
      <p:sp>
        <p:nvSpPr>
          <p:cNvPr id="21" name="Textplatzhalter 2"/>
          <p:cNvSpPr txBox="1">
            <a:spLocks/>
          </p:cNvSpPr>
          <p:nvPr/>
        </p:nvSpPr>
        <p:spPr>
          <a:xfrm>
            <a:off x="191480" y="5446967"/>
            <a:ext cx="1932248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/>
              <a:t>Другие промышленные датчики</a:t>
            </a:r>
            <a:endParaRPr lang="en-US" sz="1000" b="1" dirty="0"/>
          </a:p>
        </p:txBody>
      </p:sp>
      <p:sp>
        <p:nvSpPr>
          <p:cNvPr id="22" name="Textplatzhalter 2"/>
          <p:cNvSpPr txBox="1">
            <a:spLocks/>
          </p:cNvSpPr>
          <p:nvPr/>
        </p:nvSpPr>
        <p:spPr>
          <a:xfrm>
            <a:off x="3203848" y="1907723"/>
            <a:ext cx="1872208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Специальное ограждения для взрывоопасных зон</a:t>
            </a:r>
            <a:endParaRPr lang="en-US" sz="1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1959912"/>
            <a:ext cx="384479" cy="369691"/>
          </a:xfrm>
          <a:prstGeom prst="rect">
            <a:avLst/>
          </a:prstGeom>
        </p:spPr>
      </p:pic>
      <p:sp>
        <p:nvSpPr>
          <p:cNvPr id="23" name="Textplatzhalter 2"/>
          <p:cNvSpPr txBox="1">
            <a:spLocks/>
          </p:cNvSpPr>
          <p:nvPr/>
        </p:nvSpPr>
        <p:spPr>
          <a:xfrm>
            <a:off x="6180614" y="1968507"/>
            <a:ext cx="2812364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dirty="0" smtClean="0"/>
              <a:t>Для взрывоопасных зон 1 / 21</a:t>
            </a:r>
            <a:endParaRPr lang="en-US" sz="1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756971" y="1209288"/>
            <a:ext cx="12005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2020</a:t>
            </a:r>
            <a:r>
              <a:rPr lang="ru-RU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ru-RU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28184" y="878550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74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80000" y="608550"/>
            <a:ext cx="871653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Новый стандарт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FA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/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PA</a:t>
            </a:r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– оборудование для взрывоопасной зоны 1 / 21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2" name="Textplatzhalter 2"/>
          <p:cNvSpPr txBox="1">
            <a:spLocks/>
          </p:cNvSpPr>
          <p:nvPr/>
        </p:nvSpPr>
        <p:spPr>
          <a:xfrm>
            <a:off x="1479708" y="960520"/>
            <a:ext cx="7416824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RFID </a:t>
            </a:r>
            <a:r>
              <a:rPr lang="ru-RU" sz="1600" b="1" dirty="0" smtClean="0"/>
              <a:t>головка с частотой </a:t>
            </a:r>
            <a:r>
              <a:rPr lang="en-US" sz="1600" b="1" dirty="0" smtClean="0"/>
              <a:t>HF</a:t>
            </a:r>
            <a:r>
              <a:rPr lang="ru-RU" sz="1600" b="1" dirty="0" smtClean="0"/>
              <a:t> – 13,56 МГц </a:t>
            </a:r>
          </a:p>
          <a:p>
            <a:pPr marL="0" indent="0">
              <a:buNone/>
            </a:pPr>
            <a:r>
              <a:rPr lang="en-US" sz="1600" b="1" dirty="0" smtClean="0"/>
              <a:t>IQH1-FP-V1-Ex </a:t>
            </a:r>
            <a:r>
              <a:rPr lang="en-US" sz="1600" b="1" dirty="0"/>
              <a:t>GUBW1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0" y="2026223"/>
            <a:ext cx="813752" cy="590848"/>
          </a:xfrm>
          <a:prstGeom prst="rect">
            <a:avLst/>
          </a:prstGeom>
        </p:spPr>
      </p:pic>
      <p:sp>
        <p:nvSpPr>
          <p:cNvPr id="24" name="Textplatzhalter 2"/>
          <p:cNvSpPr txBox="1">
            <a:spLocks/>
          </p:cNvSpPr>
          <p:nvPr/>
        </p:nvSpPr>
        <p:spPr>
          <a:xfrm>
            <a:off x="1479708" y="1919674"/>
            <a:ext cx="54006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RFID </a:t>
            </a:r>
            <a:r>
              <a:rPr lang="ru-RU" sz="1600" b="1" dirty="0" smtClean="0"/>
              <a:t>головка с частотой </a:t>
            </a:r>
            <a:r>
              <a:rPr lang="en-US" sz="1600" b="1" dirty="0" smtClean="0"/>
              <a:t>UHF</a:t>
            </a:r>
            <a:r>
              <a:rPr lang="ru-RU" sz="1600" b="1" dirty="0" smtClean="0"/>
              <a:t> – 865 - 928 МГц </a:t>
            </a:r>
          </a:p>
          <a:p>
            <a:pPr marL="0" indent="0">
              <a:buNone/>
            </a:pPr>
            <a:r>
              <a:rPr lang="en-US" sz="1600" b="1" dirty="0" smtClean="0"/>
              <a:t>UH-F190-V1-FR1-01-Ex </a:t>
            </a:r>
            <a:r>
              <a:rPr lang="en-US" sz="1600" b="1" dirty="0"/>
              <a:t>GUBW1</a:t>
            </a:r>
          </a:p>
        </p:txBody>
      </p:sp>
      <p:sp>
        <p:nvSpPr>
          <p:cNvPr id="25" name="Textplatzhalter 2"/>
          <p:cNvSpPr txBox="1">
            <a:spLocks/>
          </p:cNvSpPr>
          <p:nvPr/>
        </p:nvSpPr>
        <p:spPr>
          <a:xfrm>
            <a:off x="1479708" y="2731747"/>
            <a:ext cx="54006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Фотоэлектрический датчик дистанции </a:t>
            </a:r>
            <a:r>
              <a:rPr lang="en-US" sz="1600" b="1" dirty="0" smtClean="0"/>
              <a:t>VDM</a:t>
            </a:r>
            <a:r>
              <a:rPr lang="ru-RU" sz="1600" b="1" dirty="0" smtClean="0"/>
              <a:t>28</a:t>
            </a:r>
          </a:p>
          <a:p>
            <a:pPr marL="0" indent="0">
              <a:buNone/>
            </a:pPr>
            <a:r>
              <a:rPr lang="en-US" sz="1600" b="1" dirty="0"/>
              <a:t>VDM28-50-R1-IO/110/116/122-E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0" y="3665692"/>
            <a:ext cx="870042" cy="669559"/>
          </a:xfrm>
          <a:prstGeom prst="rect">
            <a:avLst/>
          </a:prstGeom>
        </p:spPr>
      </p:pic>
      <p:sp>
        <p:nvSpPr>
          <p:cNvPr id="26" name="Textplatzhalter 2"/>
          <p:cNvSpPr txBox="1">
            <a:spLocks/>
          </p:cNvSpPr>
          <p:nvPr/>
        </p:nvSpPr>
        <p:spPr>
          <a:xfrm>
            <a:off x="1479708" y="3578590"/>
            <a:ext cx="54006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Инклинометр</a:t>
            </a:r>
          </a:p>
          <a:p>
            <a:pPr marL="0" indent="0">
              <a:buNone/>
            </a:pPr>
            <a:r>
              <a:rPr lang="en-US" sz="1600" b="1" dirty="0"/>
              <a:t>INX360D-F99-I2E2-V15-Ex</a:t>
            </a:r>
          </a:p>
        </p:txBody>
      </p:sp>
      <p:sp>
        <p:nvSpPr>
          <p:cNvPr id="27" name="Textplatzhalter 2"/>
          <p:cNvSpPr txBox="1">
            <a:spLocks/>
          </p:cNvSpPr>
          <p:nvPr/>
        </p:nvSpPr>
        <p:spPr>
          <a:xfrm>
            <a:off x="1479708" y="4401543"/>
            <a:ext cx="5400600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Стационарный </a:t>
            </a:r>
            <a:r>
              <a:rPr lang="ru-RU" sz="1600" b="1" dirty="0"/>
              <a:t>2-</a:t>
            </a:r>
            <a:r>
              <a:rPr lang="en-US" sz="1600" b="1" dirty="0"/>
              <a:t>D </a:t>
            </a:r>
            <a:r>
              <a:rPr lang="ru-RU" sz="1600" b="1" dirty="0" smtClean="0"/>
              <a:t>считыватель кодов</a:t>
            </a:r>
          </a:p>
          <a:p>
            <a:pPr marL="0" indent="0">
              <a:buNone/>
            </a:pPr>
            <a:r>
              <a:rPr lang="en-US" sz="1600" b="1" dirty="0"/>
              <a:t>OPC120W-F200-R2-Ex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6" y="4414794"/>
            <a:ext cx="880980" cy="9690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0" y="5403898"/>
            <a:ext cx="952500" cy="1047750"/>
          </a:xfrm>
          <a:prstGeom prst="rect">
            <a:avLst/>
          </a:prstGeom>
        </p:spPr>
      </p:pic>
      <p:sp>
        <p:nvSpPr>
          <p:cNvPr id="28" name="Textplatzhalter 2"/>
          <p:cNvSpPr txBox="1">
            <a:spLocks/>
          </p:cNvSpPr>
          <p:nvPr/>
        </p:nvSpPr>
        <p:spPr>
          <a:xfrm>
            <a:off x="1479708" y="5383872"/>
            <a:ext cx="7196748" cy="42188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/>
              <a:t>Оптическая считывающая головка позиционирования </a:t>
            </a:r>
            <a:r>
              <a:rPr lang="en-US" sz="1600" b="1" dirty="0" smtClean="0"/>
              <a:t>PXV</a:t>
            </a:r>
            <a:endParaRPr lang="ru-RU" sz="1600" b="1" dirty="0" smtClean="0"/>
          </a:p>
          <a:p>
            <a:pPr marL="0" indent="0">
              <a:buNone/>
            </a:pPr>
            <a:r>
              <a:rPr lang="en-US" sz="1600" b="1" dirty="0"/>
              <a:t>PXV100-F200-R4-V19-Ex</a:t>
            </a:r>
            <a:r>
              <a:rPr lang="ru-RU" sz="1600" b="1" dirty="0" smtClean="0"/>
              <a:t> </a:t>
            </a:r>
            <a:endParaRPr lang="en-US" sz="1600" b="1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8" y="2658788"/>
            <a:ext cx="852331" cy="93756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7" y="946935"/>
            <a:ext cx="880492" cy="968541"/>
          </a:xfrm>
          <a:prstGeom prst="rect">
            <a:avLst/>
          </a:prstGeom>
        </p:spPr>
      </p:pic>
      <p:sp>
        <p:nvSpPr>
          <p:cNvPr id="18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9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52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869406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</a:t>
            </a:r>
            <a:r>
              <a:rPr lang="ru-RU" sz="1800" spc="50" dirty="0" err="1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VariKont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с технологией активного экранирования для стабильно высокого расстояния переключения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2144"/>
            <a:ext cx="380952" cy="380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29693"/>
            <a:ext cx="380952" cy="380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8" y="2911062"/>
            <a:ext cx="380952" cy="3809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58466"/>
            <a:ext cx="380952" cy="380952"/>
          </a:xfrm>
          <a:prstGeom prst="rect">
            <a:avLst/>
          </a:prstGeom>
        </p:spPr>
      </p:pic>
      <p:sp>
        <p:nvSpPr>
          <p:cNvPr id="11" name="Textplatzhalter 2"/>
          <p:cNvSpPr txBox="1">
            <a:spLocks/>
          </p:cNvSpPr>
          <p:nvPr/>
        </p:nvSpPr>
        <p:spPr>
          <a:xfrm>
            <a:off x="827584" y="1628800"/>
            <a:ext cx="8208912" cy="700893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Постоянно большие расстояния переключения: 30 мм для </a:t>
            </a:r>
            <a:r>
              <a:rPr lang="ru-RU" sz="1600" dirty="0" smtClean="0"/>
              <a:t>монтажа заподлицо и </a:t>
            </a:r>
            <a:r>
              <a:rPr lang="ru-RU" sz="1600" dirty="0"/>
              <a:t>50 мм для </a:t>
            </a:r>
            <a:r>
              <a:rPr lang="ru-RU" sz="1600" dirty="0" smtClean="0"/>
              <a:t>монтажа не заподлицо </a:t>
            </a:r>
            <a:r>
              <a:rPr lang="ru-RU" sz="1600" dirty="0"/>
              <a:t>- независимо от </a:t>
            </a:r>
            <a:r>
              <a:rPr lang="ru-RU" sz="1600" dirty="0" smtClean="0"/>
              <a:t>окружающего материала установки</a:t>
            </a:r>
            <a:r>
              <a:rPr lang="ru-RU" sz="1600" dirty="0"/>
              <a:t>!</a:t>
            </a:r>
            <a:endParaRPr lang="en-US" sz="1600" dirty="0"/>
          </a:p>
        </p:txBody>
      </p:sp>
      <p:sp>
        <p:nvSpPr>
          <p:cNvPr id="12" name="Textplatzhalter 2"/>
          <p:cNvSpPr txBox="1">
            <a:spLocks/>
          </p:cNvSpPr>
          <p:nvPr/>
        </p:nvSpPr>
        <p:spPr>
          <a:xfrm>
            <a:off x="827584" y="2375585"/>
            <a:ext cx="8208912" cy="433036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Используется комбинация двух катушек: первичной </a:t>
            </a:r>
            <a:r>
              <a:rPr lang="ru-RU" sz="1600" dirty="0"/>
              <a:t>катушки и вторичной катушки</a:t>
            </a:r>
            <a:endParaRPr lang="en-US" sz="1600" dirty="0"/>
          </a:p>
        </p:txBody>
      </p:sp>
      <p:sp>
        <p:nvSpPr>
          <p:cNvPr id="14" name="Textplatzhalter 2"/>
          <p:cNvSpPr txBox="1">
            <a:spLocks/>
          </p:cNvSpPr>
          <p:nvPr/>
        </p:nvSpPr>
        <p:spPr>
          <a:xfrm>
            <a:off x="827584" y="2885020"/>
            <a:ext cx="8208912" cy="433036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Могут </a:t>
            </a:r>
            <a:r>
              <a:rPr lang="ru-RU" sz="1600" dirty="0"/>
              <a:t>работать при температурах от -25 ° C до + 75 ° C</a:t>
            </a:r>
            <a:endParaRPr lang="en-US" sz="1600" dirty="0"/>
          </a:p>
        </p:txBody>
      </p:sp>
      <p:sp>
        <p:nvSpPr>
          <p:cNvPr id="16" name="Textplatzhalter 2"/>
          <p:cNvSpPr txBox="1">
            <a:spLocks/>
          </p:cNvSpPr>
          <p:nvPr/>
        </p:nvSpPr>
        <p:spPr>
          <a:xfrm>
            <a:off x="827584" y="3214701"/>
            <a:ext cx="8208912" cy="433036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Угловые светодиоды высокой видимости позволяют проверять состояние в любое время и с любой точки зрения.</a:t>
            </a:r>
            <a:endParaRPr lang="en-US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870"/>
            <a:ext cx="380952" cy="380952"/>
          </a:xfrm>
          <a:prstGeom prst="rect">
            <a:avLst/>
          </a:prstGeom>
        </p:spPr>
      </p:pic>
      <p:sp>
        <p:nvSpPr>
          <p:cNvPr id="18" name="Textplatzhalter 2"/>
          <p:cNvSpPr txBox="1">
            <a:spLocks/>
          </p:cNvSpPr>
          <p:nvPr/>
        </p:nvSpPr>
        <p:spPr>
          <a:xfrm>
            <a:off x="827584" y="3861698"/>
            <a:ext cx="8208912" cy="433036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Головка датчика может вращаться в пяти направлениях для оптимального выравнивания с </a:t>
            </a:r>
            <a:r>
              <a:rPr lang="ru-RU" sz="1600" dirty="0" smtClean="0"/>
              <a:t>целью.</a:t>
            </a:r>
            <a:endParaRPr lang="en-US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62710"/>
            <a:ext cx="4931288" cy="2714617"/>
          </a:xfrm>
          <a:prstGeom prst="rect">
            <a:avLst/>
          </a:prstGeom>
        </p:spPr>
      </p:pic>
      <p:sp>
        <p:nvSpPr>
          <p:cNvPr id="21" name="Textplatzhalter 2"/>
          <p:cNvSpPr txBox="1">
            <a:spLocks/>
          </p:cNvSpPr>
          <p:nvPr/>
        </p:nvSpPr>
        <p:spPr>
          <a:xfrm>
            <a:off x="4705300" y="5450777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Первичная катушка</a:t>
            </a:r>
            <a:endParaRPr lang="en-US" sz="1050" b="1" dirty="0"/>
          </a:p>
        </p:txBody>
      </p:sp>
      <p:sp>
        <p:nvSpPr>
          <p:cNvPr id="23" name="Textplatzhalter 2"/>
          <p:cNvSpPr txBox="1">
            <a:spLocks/>
          </p:cNvSpPr>
          <p:nvPr/>
        </p:nvSpPr>
        <p:spPr>
          <a:xfrm>
            <a:off x="4434237" y="4782626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Вторичная катушка</a:t>
            </a:r>
            <a:endParaRPr lang="en-US" sz="1050" b="1" dirty="0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18204" y="4684321"/>
            <a:ext cx="4752040" cy="1727514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Как </a:t>
            </a:r>
            <a:r>
              <a:rPr lang="ru-RU" sz="1600" dirty="0"/>
              <a:t>и в случае с обычными датчиками, первичная катушка обнаруживает цель. 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В </a:t>
            </a:r>
            <a:r>
              <a:rPr lang="ru-RU" sz="1600" dirty="0"/>
              <a:t>то же </a:t>
            </a:r>
            <a:r>
              <a:rPr lang="ru-RU" sz="1600" dirty="0" smtClean="0"/>
              <a:t>время,</a:t>
            </a:r>
            <a:r>
              <a:rPr lang="ru-RU" sz="1600" dirty="0"/>
              <a:t>  </a:t>
            </a:r>
            <a:r>
              <a:rPr lang="ru-RU" sz="1600" b="1" dirty="0"/>
              <a:t>вторичная катушка измеряет окружающую среду</a:t>
            </a:r>
            <a:r>
              <a:rPr lang="ru-RU" sz="1600" dirty="0"/>
              <a:t> , включая ситуацию установки и окружающий материал.</a:t>
            </a:r>
            <a:endParaRPr lang="en-US" sz="1600" dirty="0"/>
          </a:p>
        </p:txBody>
      </p:sp>
      <p:sp>
        <p:nvSpPr>
          <p:cNvPr id="24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99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8694066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</a:t>
            </a:r>
            <a:r>
              <a:rPr lang="ru-RU" sz="1800" spc="50" dirty="0" err="1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VariKont</a:t>
            </a:r>
            <a:r>
              <a:rPr lang="ru-RU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 с технологией активного экранирования для стабильно высокого расстояния переключения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1" name="Textplatzhalter 2"/>
          <p:cNvSpPr txBox="1">
            <a:spLocks/>
          </p:cNvSpPr>
          <p:nvPr/>
        </p:nvSpPr>
        <p:spPr>
          <a:xfrm>
            <a:off x="2891021" y="4802132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50" b="1" dirty="0" smtClean="0"/>
              <a:t>Алюминий с трех сторон</a:t>
            </a:r>
            <a:endParaRPr lang="en-US" sz="1050" b="1" dirty="0"/>
          </a:p>
        </p:txBody>
      </p:sp>
      <p:sp>
        <p:nvSpPr>
          <p:cNvPr id="23" name="Textplatzhalter 2"/>
          <p:cNvSpPr txBox="1">
            <a:spLocks/>
          </p:cNvSpPr>
          <p:nvPr/>
        </p:nvSpPr>
        <p:spPr>
          <a:xfrm>
            <a:off x="1909134" y="4802132"/>
            <a:ext cx="1005731" cy="312938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Не встроен</a:t>
            </a:r>
            <a:endParaRPr lang="en-US" sz="105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76" y="1353940"/>
            <a:ext cx="5906793" cy="35109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238906"/>
            <a:ext cx="4958754" cy="1307223"/>
          </a:xfrm>
          <a:prstGeom prst="rect">
            <a:avLst/>
          </a:prstGeom>
        </p:spPr>
      </p:pic>
      <p:sp>
        <p:nvSpPr>
          <p:cNvPr id="24" name="Textplatzhalter 2"/>
          <p:cNvSpPr txBox="1">
            <a:spLocks/>
          </p:cNvSpPr>
          <p:nvPr/>
        </p:nvSpPr>
        <p:spPr>
          <a:xfrm>
            <a:off x="4261510" y="4785486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50" b="1" dirty="0" smtClean="0"/>
              <a:t>Алюминий со всех сторон</a:t>
            </a:r>
            <a:endParaRPr lang="en-US" sz="1050" b="1" dirty="0"/>
          </a:p>
        </p:txBody>
      </p:sp>
      <p:sp>
        <p:nvSpPr>
          <p:cNvPr id="25" name="Textplatzhalter 2"/>
          <p:cNvSpPr txBox="1">
            <a:spLocks/>
          </p:cNvSpPr>
          <p:nvPr/>
        </p:nvSpPr>
        <p:spPr>
          <a:xfrm>
            <a:off x="5611286" y="4768232"/>
            <a:ext cx="1534669" cy="226421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050" b="1" dirty="0" smtClean="0"/>
              <a:t>Сталь со всех сторон</a:t>
            </a:r>
            <a:endParaRPr lang="en-US" sz="1050" b="1" dirty="0"/>
          </a:p>
        </p:txBody>
      </p:sp>
      <p:sp>
        <p:nvSpPr>
          <p:cNvPr id="26" name="Textplatzhalter 2"/>
          <p:cNvSpPr txBox="1">
            <a:spLocks/>
          </p:cNvSpPr>
          <p:nvPr/>
        </p:nvSpPr>
        <p:spPr>
          <a:xfrm rot="16200000">
            <a:off x="-102880" y="3527505"/>
            <a:ext cx="2459535" cy="378897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Расстояние переключения, мм</a:t>
            </a:r>
            <a:endParaRPr lang="en-US" sz="1050" b="1" dirty="0"/>
          </a:p>
        </p:txBody>
      </p:sp>
      <p:sp>
        <p:nvSpPr>
          <p:cNvPr id="19" name="Textplatzhalter 2"/>
          <p:cNvSpPr txBox="1">
            <a:spLocks/>
          </p:cNvSpPr>
          <p:nvPr/>
        </p:nvSpPr>
        <p:spPr>
          <a:xfrm>
            <a:off x="1534101" y="1353940"/>
            <a:ext cx="5849976" cy="871875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Расстояние переключения в разных ситуациях установки</a:t>
            </a:r>
            <a:endParaRPr lang="en-US" sz="1600" dirty="0"/>
          </a:p>
        </p:txBody>
      </p:sp>
      <p:sp>
        <p:nvSpPr>
          <p:cNvPr id="27" name="Textplatzhalter 2"/>
          <p:cNvSpPr txBox="1">
            <a:spLocks/>
          </p:cNvSpPr>
          <p:nvPr/>
        </p:nvSpPr>
        <p:spPr>
          <a:xfrm rot="16200000">
            <a:off x="691144" y="3233718"/>
            <a:ext cx="2724638" cy="378897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Датчик с активным экранированием</a:t>
            </a:r>
            <a:endParaRPr lang="en-US" sz="1050" b="1" dirty="0"/>
          </a:p>
        </p:txBody>
      </p:sp>
      <p:sp>
        <p:nvSpPr>
          <p:cNvPr id="28" name="Textplatzhalter 2"/>
          <p:cNvSpPr txBox="1">
            <a:spLocks/>
          </p:cNvSpPr>
          <p:nvPr/>
        </p:nvSpPr>
        <p:spPr>
          <a:xfrm rot="16200000">
            <a:off x="1433452" y="3228534"/>
            <a:ext cx="2714271" cy="378897"/>
          </a:xfrm>
          <a:prstGeom prst="rect">
            <a:avLst/>
          </a:prstGeom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 smtClean="0"/>
              <a:t>Стандартный датчик</a:t>
            </a:r>
            <a:endParaRPr lang="en-US" sz="1050" b="1" dirty="0"/>
          </a:p>
        </p:txBody>
      </p:sp>
      <p:sp>
        <p:nvSpPr>
          <p:cNvPr id="16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2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безопасности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1" name="Inhaltsplatzhalter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74540"/>
            <a:ext cx="4346728" cy="3259682"/>
          </a:xfrm>
          <a:prstGeom prst="rect">
            <a:avLst/>
          </a:prstGeom>
        </p:spPr>
      </p:pic>
      <p:pic>
        <p:nvPicPr>
          <p:cNvPr id="22" name="Grafi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22538"/>
            <a:ext cx="8712968" cy="2202806"/>
          </a:xfrm>
          <a:prstGeom prst="rect">
            <a:avLst/>
          </a:prstGeom>
        </p:spPr>
      </p:pic>
      <p:sp>
        <p:nvSpPr>
          <p:cNvPr id="9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51818" y="-99392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03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безопасности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71" y="89470"/>
            <a:ext cx="819192" cy="825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45" y="113070"/>
            <a:ext cx="793791" cy="812842"/>
          </a:xfrm>
          <a:prstGeom prst="rect">
            <a:avLst/>
          </a:prstGeom>
        </p:spPr>
      </p:pic>
      <p:pic>
        <p:nvPicPr>
          <p:cNvPr id="20" name="Icon-40C">
            <a:extLst>
              <a:ext uri="{FF2B5EF4-FFF2-40B4-BE49-F238E27FC236}">
                <a16:creationId xmlns="" xmlns:a16="http://schemas.microsoft.com/office/drawing/2014/main" id="{ED88C8F4-F621-4756-93CF-4467A9F15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09" y="89470"/>
            <a:ext cx="825542" cy="82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platzhalter 8"/>
          <p:cNvSpPr txBox="1">
            <a:spLocks/>
          </p:cNvSpPr>
          <p:nvPr/>
        </p:nvSpPr>
        <p:spPr>
          <a:xfrm>
            <a:off x="-1" y="2434255"/>
            <a:ext cx="2876476" cy="594996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/>
              <a:t>Монтаж не заподлицо</a:t>
            </a:r>
          </a:p>
          <a:p>
            <a:pPr marL="0" indent="0">
              <a:buNone/>
            </a:pPr>
            <a:r>
              <a:rPr lang="ru-RU" sz="1400" dirty="0" smtClean="0"/>
              <a:t>Корпус М12, М18, М30</a:t>
            </a:r>
            <a:endParaRPr lang="en-US" sz="1400" dirty="0"/>
          </a:p>
        </p:txBody>
      </p:sp>
      <p:sp>
        <p:nvSpPr>
          <p:cNvPr id="22" name="Textplatzhalter 11"/>
          <p:cNvSpPr txBox="1">
            <a:spLocks/>
          </p:cNvSpPr>
          <p:nvPr/>
        </p:nvSpPr>
        <p:spPr>
          <a:xfrm>
            <a:off x="3144584" y="2419056"/>
            <a:ext cx="2847654" cy="610195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 marL="300552" indent="-300552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/>
              <a:t>Монтаж заподлицо</a:t>
            </a:r>
          </a:p>
          <a:p>
            <a:pPr marL="0" indent="0">
              <a:buNone/>
            </a:pPr>
            <a:r>
              <a:rPr lang="ru-RU" sz="1400" dirty="0" smtClean="0"/>
              <a:t>Корпус М12, М18, М30</a:t>
            </a:r>
            <a:endParaRPr lang="en-US" sz="1400" dirty="0"/>
          </a:p>
        </p:txBody>
      </p:sp>
      <p:pic>
        <p:nvPicPr>
          <p:cNvPr id="23" name="Bildplatzhalter 15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t="-349" r="-48"/>
          <a:stretch/>
        </p:blipFill>
        <p:spPr>
          <a:xfrm>
            <a:off x="0" y="1005961"/>
            <a:ext cx="2876475" cy="1410832"/>
          </a:xfrm>
          <a:prstGeom prst="rect">
            <a:avLst/>
          </a:prstGeom>
        </p:spPr>
      </p:pic>
      <p:pic>
        <p:nvPicPr>
          <p:cNvPr id="24" name="Bildplatzhalter 1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t="172" r="7" b="-23928"/>
          <a:stretch/>
        </p:blipFill>
        <p:spPr>
          <a:xfrm>
            <a:off x="3144585" y="997449"/>
            <a:ext cx="2847653" cy="172670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1" t="-1" r="-1" b="29698"/>
          <a:stretch/>
        </p:blipFill>
        <p:spPr>
          <a:xfrm>
            <a:off x="6267488" y="985668"/>
            <a:ext cx="2844448" cy="1396834"/>
          </a:xfrm>
          <a:prstGeom prst="rect">
            <a:avLst/>
          </a:prstGeom>
        </p:spPr>
      </p:pic>
      <p:sp>
        <p:nvSpPr>
          <p:cNvPr id="26" name="Textplatzhalter 11"/>
          <p:cNvSpPr txBox="1">
            <a:spLocks/>
          </p:cNvSpPr>
          <p:nvPr/>
        </p:nvSpPr>
        <p:spPr>
          <a:xfrm>
            <a:off x="6267489" y="2416793"/>
            <a:ext cx="2876512" cy="612458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vert="horz" lIns="72000" tIns="36000" rIns="36000" bIns="36000" rtlCol="0" anchor="ctr" anchorCtr="0">
            <a:noAutofit/>
          </a:bodyPr>
          <a:lstStyle>
            <a:lvl1pPr indent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1">
                <a:solidFill>
                  <a:schemeClr val="bg1"/>
                </a:solidFill>
              </a:defRPr>
            </a:lvl1pPr>
            <a:lvl2pPr marL="266700" indent="-266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/>
            </a:lvl2pPr>
            <a:lvl3pPr marL="541338" indent="-27463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3pPr>
            <a:lvl4pPr marL="808038" indent="-266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/>
            </a:lvl4pPr>
            <a:lvl5pPr marL="1074738" indent="-2667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ru-RU" b="0" dirty="0">
                <a:solidFill>
                  <a:schemeClr val="tx1"/>
                </a:solidFill>
              </a:rPr>
              <a:t>Кубическая конструкция с поворотной сенсорной </a:t>
            </a:r>
            <a:r>
              <a:rPr lang="ru-RU" b="0" dirty="0" smtClean="0">
                <a:solidFill>
                  <a:schemeClr val="tx1"/>
                </a:solidFill>
              </a:rPr>
              <a:t>головкой</a:t>
            </a:r>
            <a:endParaRPr lang="ru-RU" b="0" dirty="0">
              <a:solidFill>
                <a:schemeClr val="tx1"/>
              </a:solidFill>
            </a:endParaRPr>
          </a:p>
        </p:txBody>
      </p:sp>
      <p:graphicFrame>
        <p:nvGraphicFramePr>
          <p:cNvPr id="29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254227"/>
              </p:ext>
            </p:extLst>
          </p:nvPr>
        </p:nvGraphicFramePr>
        <p:xfrm>
          <a:off x="0" y="3409738"/>
          <a:ext cx="9036496" cy="3068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15616"/>
                <a:gridCol w="1944216"/>
                <a:gridCol w="5976664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Part </a:t>
                      </a:r>
                      <a:r>
                        <a:rPr lang="de-DE" sz="1000" dirty="0" err="1" smtClean="0"/>
                        <a:t>no</a:t>
                      </a:r>
                      <a:r>
                        <a:rPr lang="de-DE" sz="1000" dirty="0" smtClean="0"/>
                        <a:t>.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Model </a:t>
                      </a:r>
                      <a:r>
                        <a:rPr lang="de-DE" sz="1000" dirty="0" err="1" smtClean="0"/>
                        <a:t>number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smtClean="0"/>
                        <a:t>Description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304275-000001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NSB15-L2M-2E2-V1-S2D2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L2M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safety,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approval, 2E2 output with OSSD interface,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</a:pPr>
                      <a:endParaRPr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304275-000002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NSN20-L2M-2E2-V1-S2D2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L2M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safety,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approval, 2E2 output with OSSD interface,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</a:pPr>
                      <a:endParaRPr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304276-000003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NSB2-12GM45-2E2-V1-S2D2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M12, brass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housing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2E2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output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OSSD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V1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304276-000010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NSN4-12GM50-2E2-M1-S2D2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M12, brass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housing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non-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2E2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output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OSSD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E1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temp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m</a:t>
                      </a:r>
                      <a:r>
                        <a:rPr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PUR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cable</a:t>
                      </a:r>
                      <a:endParaRPr lang="de-DE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304276-000022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NSB5-18GH45-2E2-V1-S2D2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M18, V4A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housing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 d/SIL 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approval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2E2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output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with OSSD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V1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304276-000035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indent="0" algn="l" rtl="0" eaLnBrk="1" fontAlgn="base" latinLnBrk="0" hangingPunct="1"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Wingdings" pitchFamily="2" charset="2"/>
                        <a:buNone/>
                      </a:pP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NSB10-30GM50-2E2-V1-S2D2</a:t>
                      </a:r>
                    </a:p>
                  </a:txBody>
                  <a:tcPr marL="82086" marR="82086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M30, brass </a:t>
                      </a:r>
                      <a:r>
                        <a:rPr lang="de-DE" sz="1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housing</a:t>
                      </a:r>
                      <a:r>
                        <a:rPr lang="de-D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flush</a:t>
                      </a:r>
                      <a:r>
                        <a:rPr lang="de-DE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PL d/SIL 2 approval, 2E2 output with OSSD interface, V1 </a:t>
                      </a:r>
                      <a:r>
                        <a:rPr lang="de-DE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endParaRPr lang="de-DE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801472" rtl="0" eaLnBrk="1" fontAlgn="base" latinLnBrk="0" hangingPunct="1">
                        <a:lnSpc>
                          <a:spcPct val="100000"/>
                        </a:lnSpc>
                        <a:spcBef>
                          <a:spcPts val="384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ts val="1600"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86" marR="82086" marT="34290" marB="34290"/>
                </a:tc>
              </a:tr>
            </a:tbl>
          </a:graphicData>
        </a:graphic>
      </p:graphicFrame>
      <p:sp>
        <p:nvSpPr>
          <p:cNvPr id="30" name="Textplatzhalter 7"/>
          <p:cNvSpPr txBox="1">
            <a:spLocks/>
          </p:cNvSpPr>
          <p:nvPr/>
        </p:nvSpPr>
        <p:spPr>
          <a:xfrm>
            <a:off x="-1" y="3061546"/>
            <a:ext cx="1404288" cy="341635"/>
          </a:xfrm>
          <a:prstGeom prst="rect">
            <a:avLst/>
          </a:prstGeom>
          <a:solidFill>
            <a:schemeClr val="bg2"/>
          </a:solidFill>
        </p:spPr>
        <p:txBody>
          <a:bodyPr vert="horz" lIns="36000" tIns="0" rIns="0" bIns="0" rtlCol="0">
            <a:noAutofit/>
          </a:bodyPr>
          <a:lstStyle>
            <a:lvl1pPr marL="0" indent="0" algn="ctr" defTabSz="8014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801472" rtl="0" eaLnBrk="1" latinLnBrk="0" hangingPunct="1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6700" algn="l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4047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4783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5519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254" indent="-200368" algn="l" defTabSz="8014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smtClean="0"/>
              <a:t>Portfolio</a:t>
            </a:r>
            <a:endParaRPr lang="en-US" dirty="0"/>
          </a:p>
        </p:txBody>
      </p:sp>
      <p:sp>
        <p:nvSpPr>
          <p:cNvPr id="3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18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78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2" y="1221400"/>
            <a:ext cx="2909335" cy="1116000"/>
          </a:xfrm>
          <a:prstGeom prst="rect">
            <a:avLst/>
          </a:prstGeom>
        </p:spPr>
      </p:pic>
      <p:pic>
        <p:nvPicPr>
          <p:cNvPr id="11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643"/>
            <a:ext cx="3868340" cy="2736850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251520" y="3028278"/>
            <a:ext cx="3868340" cy="46371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</a:rPr>
              <a:t>Датчик безопасности подтверждает верное нижнее положение подъёмника </a:t>
            </a:r>
          </a:p>
          <a:p>
            <a:endParaRPr lang="ru-RU" sz="1200" dirty="0" smtClean="0"/>
          </a:p>
        </p:txBody>
      </p:sp>
      <p:pic>
        <p:nvPicPr>
          <p:cNvPr id="13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84" y="3277232"/>
            <a:ext cx="4641352" cy="3096000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4502648" y="3028278"/>
            <a:ext cx="4101800" cy="43204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tx1"/>
                </a:solidFill>
              </a:rPr>
              <a:t>Д</a:t>
            </a:r>
            <a:r>
              <a:rPr lang="ru-RU" sz="1200" dirty="0" smtClean="0">
                <a:solidFill>
                  <a:schemeClr val="tx1"/>
                </a:solidFill>
              </a:rPr>
              <a:t>атчик безопасности подтверждает закрытое состояние дверей перед пуском станка </a:t>
            </a:r>
          </a:p>
          <a:p>
            <a:endParaRPr lang="ru-RU" sz="1200" dirty="0" smtClean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981185" y="4789493"/>
            <a:ext cx="565538" cy="4731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275856" y="4961136"/>
            <a:ext cx="565538" cy="4731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3131840" y="1016613"/>
            <a:ext cx="6197951" cy="17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b="1" dirty="0">
                <a:solidFill>
                  <a:srgbClr val="00A587"/>
                </a:solidFill>
              </a:rPr>
              <a:t>Н</a:t>
            </a:r>
            <a:r>
              <a:rPr lang="ru-RU" altLang="ru-RU" sz="1400" b="1" dirty="0" smtClean="0">
                <a:solidFill>
                  <a:srgbClr val="00A587"/>
                </a:solidFill>
              </a:rPr>
              <a:t>ет «мёртвых» зон</a:t>
            </a:r>
            <a:endParaRPr lang="ru-RU" altLang="ru-RU" sz="1400" dirty="0" smtClean="0">
              <a:solidFill>
                <a:srgbClr val="00A587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400" dirty="0" smtClean="0"/>
              <a:t>Два информационных выхода;</a:t>
            </a:r>
          </a:p>
          <a:p>
            <a:pPr>
              <a:spcBef>
                <a:spcPct val="0"/>
              </a:spcBef>
              <a:buNone/>
            </a:pPr>
            <a:r>
              <a:rPr lang="ru-RU" sz="1400" dirty="0"/>
              <a:t>С</a:t>
            </a:r>
            <a:r>
              <a:rPr lang="ru-RU" sz="1400" dirty="0" smtClean="0"/>
              <a:t>оздание </a:t>
            </a:r>
            <a:r>
              <a:rPr lang="ru-RU" sz="1400" dirty="0"/>
              <a:t>цепи безопасности </a:t>
            </a:r>
            <a:r>
              <a:rPr lang="ru-RU" sz="1400" dirty="0" smtClean="0"/>
              <a:t>совместно с контроллером безопасности;</a:t>
            </a:r>
            <a:endParaRPr lang="ru-RU" sz="1400" dirty="0"/>
          </a:p>
          <a:p>
            <a:pPr>
              <a:spcBef>
                <a:spcPct val="0"/>
              </a:spcBef>
              <a:buNone/>
            </a:pPr>
            <a:r>
              <a:rPr lang="ru-RU" altLang="ru-RU" sz="1400" dirty="0">
                <a:solidFill>
                  <a:srgbClr val="00A587"/>
                </a:solidFill>
              </a:rPr>
              <a:t>Р</a:t>
            </a:r>
            <a:r>
              <a:rPr lang="ru-RU" altLang="ru-RU" sz="1400" dirty="0" smtClean="0">
                <a:solidFill>
                  <a:srgbClr val="00A587"/>
                </a:solidFill>
              </a:rPr>
              <a:t>абота в особо ответственных местах, связанных с безопасностью персонала</a:t>
            </a:r>
            <a:endParaRPr lang="ru-RU" altLang="ru-RU" sz="1400" dirty="0" smtClean="0"/>
          </a:p>
          <a:p>
            <a:pPr>
              <a:spcBef>
                <a:spcPct val="0"/>
              </a:spcBef>
              <a:buNone/>
            </a:pPr>
            <a:r>
              <a:rPr lang="en-US" altLang="ru-RU" sz="1400" dirty="0" err="1" smtClean="0"/>
              <a:t>MTTF</a:t>
            </a:r>
            <a:r>
              <a:rPr lang="en-US" altLang="ru-RU" sz="1000" dirty="0" err="1" smtClean="0"/>
              <a:t>d</a:t>
            </a:r>
            <a:r>
              <a:rPr lang="en-US" altLang="ru-RU" sz="1000" dirty="0" smtClean="0"/>
              <a:t> </a:t>
            </a:r>
            <a:r>
              <a:rPr lang="en-US" altLang="ru-RU" sz="1400" dirty="0" smtClean="0"/>
              <a:t>= 7500 a </a:t>
            </a:r>
            <a:endParaRPr lang="ru-RU" altLang="ru-RU" sz="1400" dirty="0" smtClean="0"/>
          </a:p>
          <a:p>
            <a:pPr>
              <a:spcBef>
                <a:spcPct val="0"/>
              </a:spcBef>
              <a:buNone/>
            </a:pPr>
            <a:r>
              <a:rPr lang="en-US" altLang="ru-RU" sz="1050" dirty="0" smtClean="0"/>
              <a:t>(</a:t>
            </a:r>
            <a:r>
              <a:rPr lang="ru-RU" altLang="ru-RU" sz="1050" dirty="0" smtClean="0"/>
              <a:t>время в годах наработки на отказ, без учёта старения элементов датчика);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400" dirty="0" smtClean="0"/>
              <a:t> для сравнения: у обычных индуктивных датчиков </a:t>
            </a:r>
            <a:r>
              <a:rPr lang="en-US" altLang="ru-RU" sz="1400" dirty="0" err="1"/>
              <a:t>MTTF</a:t>
            </a:r>
            <a:r>
              <a:rPr lang="en-US" altLang="ru-RU" sz="1000" dirty="0" err="1"/>
              <a:t>d</a:t>
            </a:r>
            <a:r>
              <a:rPr lang="en-US" altLang="ru-RU" sz="1000" dirty="0"/>
              <a:t> </a:t>
            </a:r>
            <a:r>
              <a:rPr lang="en-US" altLang="ru-RU" sz="1400" dirty="0"/>
              <a:t>= </a:t>
            </a:r>
            <a:r>
              <a:rPr lang="en-US" altLang="ru-RU" sz="1400" dirty="0" smtClean="0"/>
              <a:t>1300 </a:t>
            </a:r>
            <a:r>
              <a:rPr lang="en-US" altLang="ru-RU" sz="1400" dirty="0"/>
              <a:t>a </a:t>
            </a:r>
            <a:endParaRPr lang="ru-RU" altLang="ru-RU" sz="1400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180000" y="608550"/>
            <a:ext cx="756035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Индуктивные датчики безопасности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71" y="89470"/>
            <a:ext cx="819192" cy="825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45" y="113070"/>
            <a:ext cx="793791" cy="812842"/>
          </a:xfrm>
          <a:prstGeom prst="rect">
            <a:avLst/>
          </a:prstGeom>
        </p:spPr>
      </p:pic>
      <p:pic>
        <p:nvPicPr>
          <p:cNvPr id="19" name="Icon-40C">
            <a:extLst>
              <a:ext uri="{FF2B5EF4-FFF2-40B4-BE49-F238E27FC236}">
                <a16:creationId xmlns="" xmlns:a16="http://schemas.microsoft.com/office/drawing/2014/main" id="{ED88C8F4-F621-4756-93CF-4467A9F15D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09" y="89470"/>
            <a:ext cx="825542" cy="82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20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93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202466" y="664625"/>
            <a:ext cx="6048672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 defTabSz="801472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ru-RU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Сканеры пространства - 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L</a:t>
            </a:r>
            <a:r>
              <a:rPr lang="en-US" sz="1800" spc="50" dirty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i</a:t>
            </a:r>
            <a:r>
              <a:rPr lang="en-US" sz="1800" spc="50" dirty="0" smtClean="0">
                <a:ln w="0"/>
                <a:solidFill>
                  <a:srgbClr val="54545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152400" stA="59000" endPos="45500" dir="5400000" sy="-100000" algn="bl" rotWithShape="0"/>
                </a:effectLst>
              </a:rPr>
              <a:t>DAR</a:t>
            </a:r>
            <a:endParaRPr lang="en-US" sz="1800" spc="50" dirty="0">
              <a:ln w="0"/>
              <a:solidFill>
                <a:srgbClr val="54545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  <a:reflection blurRad="152400" stA="59000" endPos="45500" dir="5400000" sy="-100000" algn="bl" rotWithShape="0"/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132856"/>
            <a:ext cx="9459795" cy="3168352"/>
          </a:xfrm>
          <a:prstGeom prst="rect">
            <a:avLst/>
          </a:prstGeom>
        </p:spPr>
      </p:pic>
      <p:sp>
        <p:nvSpPr>
          <p:cNvPr id="2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</p:spPr>
        <p:txBody>
          <a:bodyPr/>
          <a:lstStyle/>
          <a:p>
            <a:r>
              <a:rPr lang="ru-RU" u="sng" dirty="0" smtClean="0"/>
              <a:t>Гогин А.Е.</a:t>
            </a:r>
            <a:endParaRPr lang="de-DE" u="sng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0"/>
            <a:ext cx="1224136" cy="137489"/>
          </a:xfrm>
        </p:spPr>
        <p:txBody>
          <a:bodyPr/>
          <a:lstStyle/>
          <a:p>
            <a:r>
              <a:rPr lang="ru-RU" dirty="0" smtClean="0"/>
              <a:t>сентябрь.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+F Design">
  <a:themeElements>
    <a:clrScheme name="Pepperl+Fuchs 2014">
      <a:dk1>
        <a:srgbClr val="000000"/>
      </a:dk1>
      <a:lt1>
        <a:srgbClr val="FFFFFF"/>
      </a:lt1>
      <a:dk2>
        <a:srgbClr val="425563"/>
      </a:dk2>
      <a:lt2>
        <a:srgbClr val="B3BBC1"/>
      </a:lt2>
      <a:accent1>
        <a:srgbClr val="00A587"/>
      </a:accent1>
      <a:accent2>
        <a:srgbClr val="D0DF00"/>
      </a:accent2>
      <a:accent3>
        <a:srgbClr val="8DC8E8"/>
      </a:accent3>
      <a:accent4>
        <a:srgbClr val="EAAA00"/>
      </a:accent4>
      <a:accent5>
        <a:srgbClr val="FF6A39"/>
      </a:accent5>
      <a:accent6>
        <a:srgbClr val="7D2248"/>
      </a:accent6>
      <a:hlink>
        <a:srgbClr val="00A587"/>
      </a:hlink>
      <a:folHlink>
        <a:srgbClr val="8E99A1"/>
      </a:folHlink>
    </a:clrScheme>
    <a:fontScheme name="Pe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8698</TotalTime>
  <Words>1387</Words>
  <Application>Microsoft Office PowerPoint</Application>
  <PresentationFormat>Экран (4:3)</PresentationFormat>
  <Paragraphs>356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Verdana</vt:lpstr>
      <vt:lpstr>Wingdings</vt:lpstr>
      <vt:lpstr>P+F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Patricia Flatow</dc:creator>
  <cp:lastModifiedBy>Gogin Andrey</cp:lastModifiedBy>
  <cp:revision>1234</cp:revision>
  <cp:lastPrinted>2015-10-22T09:41:01Z</cp:lastPrinted>
  <dcterms:created xsi:type="dcterms:W3CDTF">2012-09-03T10:00:46Z</dcterms:created>
  <dcterms:modified xsi:type="dcterms:W3CDTF">2020-09-08T10:11:55Z</dcterms:modified>
</cp:coreProperties>
</file>