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123" r:id="rId2"/>
    <p:sldId id="1279" r:id="rId3"/>
    <p:sldId id="1297" r:id="rId4"/>
    <p:sldId id="1144" r:id="rId5"/>
    <p:sldId id="1219" r:id="rId6"/>
    <p:sldId id="1224" r:id="rId7"/>
    <p:sldId id="1251" r:id="rId8"/>
    <p:sldId id="1267" r:id="rId9"/>
    <p:sldId id="1298" r:id="rId10"/>
    <p:sldId id="1304" r:id="rId11"/>
    <p:sldId id="131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FC0728-358D-42FE-BAB7-654FAC4ED8D6}">
          <p14:sldIdLst>
            <p14:sldId id="1123"/>
            <p14:sldId id="1279"/>
            <p14:sldId id="1297"/>
            <p14:sldId id="1144"/>
            <p14:sldId id="1219"/>
            <p14:sldId id="1224"/>
            <p14:sldId id="1251"/>
            <p14:sldId id="1267"/>
            <p14:sldId id="1298"/>
            <p14:sldId id="1304"/>
          </p14:sldIdLst>
        </p14:section>
        <p14:section name="Раздел без заголовка" id="{456360E5-8C5A-4BB6-A7B9-1FEF80F78CBD}">
          <p14:sldIdLst>
            <p14:sldId id="1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C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42" autoAdjust="0"/>
  </p:normalViewPr>
  <p:slideViewPr>
    <p:cSldViewPr snapToGrid="0" showGuides="1">
      <p:cViewPr varScale="1">
        <p:scale>
          <a:sx n="112" d="100"/>
          <a:sy n="112" d="100"/>
        </p:scale>
        <p:origin x="906" y="108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A8C53-1205-498F-82A9-F49B4B46CD7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32654-5F9C-400D-A5EA-4E5846B60F34}">
      <dgm:prSet phldrT="[Texte]" custT="1"/>
      <dgm:spPr>
        <a:solidFill>
          <a:srgbClr val="00B050"/>
        </a:solidFill>
      </dgm:spPr>
      <dgm:t>
        <a:bodyPr anchor="t"/>
        <a:lstStyle/>
        <a:p>
          <a:r>
            <a:rPr lang="ru-RU" sz="1600" dirty="0" err="1"/>
            <a:t>Навигацион-ное</a:t>
          </a:r>
          <a:r>
            <a:rPr lang="ru-RU" sz="1600" dirty="0"/>
            <a:t> решение</a:t>
          </a:r>
          <a:endParaRPr lang="en-US" sz="1400" dirty="0">
            <a:latin typeface="Gotham Light" pitchFamily="50" charset="0"/>
          </a:endParaRPr>
        </a:p>
      </dgm:t>
    </dgm:pt>
    <dgm:pt modelId="{38FFA32E-6A25-495C-A94B-E42B648D0F50}" type="parTrans" cxnId="{206E4396-4074-4110-8255-11EFFD78DBD0}">
      <dgm:prSet/>
      <dgm:spPr/>
      <dgm:t>
        <a:bodyPr/>
        <a:lstStyle/>
        <a:p>
          <a:endParaRPr lang="en-US"/>
        </a:p>
      </dgm:t>
    </dgm:pt>
    <dgm:pt modelId="{3EBF8783-407E-404B-B061-E38ACC0BB3D4}" type="sibTrans" cxnId="{206E4396-4074-4110-8255-11EFFD78DBD0}">
      <dgm:prSet/>
      <dgm:spPr/>
      <dgm:t>
        <a:bodyPr/>
        <a:lstStyle/>
        <a:p>
          <a:endParaRPr lang="en-US"/>
        </a:p>
      </dgm:t>
    </dgm:pt>
    <dgm:pt modelId="{1C85BD6C-9099-41D8-93A8-5DBE3DC473D7}">
      <dgm:prSet phldrT="[Texte]" custT="1"/>
      <dgm:spPr>
        <a:solidFill>
          <a:srgbClr val="00B0F0"/>
        </a:solidFill>
      </dgm:spPr>
      <dgm:t>
        <a:bodyPr anchor="t"/>
        <a:lstStyle/>
        <a:p>
          <a:pPr algn="ctr"/>
          <a:r>
            <a:rPr lang="ru-RU" sz="1500" b="0" dirty="0"/>
            <a:t>Решение на основе уведомлений</a:t>
          </a:r>
          <a:endParaRPr lang="en-US" sz="1600" dirty="0">
            <a:latin typeface="Gotham Light" pitchFamily="50" charset="0"/>
          </a:endParaRPr>
        </a:p>
      </dgm:t>
    </dgm:pt>
    <dgm:pt modelId="{A5E55EB7-496C-4FFC-92AA-B0047DD26042}" type="parTrans" cxnId="{8D73B5A4-7068-4C1F-A3E5-492FB93F2895}">
      <dgm:prSet/>
      <dgm:spPr/>
      <dgm:t>
        <a:bodyPr/>
        <a:lstStyle/>
        <a:p>
          <a:endParaRPr lang="en-US"/>
        </a:p>
      </dgm:t>
    </dgm:pt>
    <dgm:pt modelId="{3CDE4E3F-46DC-4EFA-98D4-50E216FC78AE}" type="sibTrans" cxnId="{8D73B5A4-7068-4C1F-A3E5-492FB93F2895}">
      <dgm:prSet/>
      <dgm:spPr/>
      <dgm:t>
        <a:bodyPr/>
        <a:lstStyle/>
        <a:p>
          <a:endParaRPr lang="en-US"/>
        </a:p>
      </dgm:t>
    </dgm:pt>
    <dgm:pt modelId="{39E13E09-B7DB-41E4-B40A-FB747A5E7D0F}">
      <dgm:prSet phldrT="[Texte]" custT="1"/>
      <dgm:spPr/>
      <dgm:t>
        <a:bodyPr/>
        <a:lstStyle/>
        <a:p>
          <a:endParaRPr lang="en-US" sz="1600">
            <a:latin typeface="Gotham Medium" panose="02000604030000020004" pitchFamily="50" charset="0"/>
          </a:endParaRPr>
        </a:p>
      </dgm:t>
    </dgm:pt>
    <dgm:pt modelId="{53A660E8-63FC-40A4-AB2B-8AFEAF835468}" type="parTrans" cxnId="{19080BBE-6539-4B42-B659-6375657ACD16}">
      <dgm:prSet/>
      <dgm:spPr/>
      <dgm:t>
        <a:bodyPr/>
        <a:lstStyle/>
        <a:p>
          <a:endParaRPr lang="en-US"/>
        </a:p>
      </dgm:t>
    </dgm:pt>
    <dgm:pt modelId="{FC1DB6A9-FC01-48A9-A349-A9FE95C46935}" type="sibTrans" cxnId="{19080BBE-6539-4B42-B659-6375657ACD16}">
      <dgm:prSet/>
      <dgm:spPr/>
      <dgm:t>
        <a:bodyPr/>
        <a:lstStyle/>
        <a:p>
          <a:endParaRPr lang="en-US"/>
        </a:p>
      </dgm:t>
    </dgm:pt>
    <dgm:pt modelId="{067B63B8-15B3-4157-A708-78B7CDB81143}">
      <dgm:prSet phldrT="[Texte]" custT="1"/>
      <dgm:spPr>
        <a:solidFill>
          <a:srgbClr val="FF3300"/>
        </a:solidFill>
        <a:ln>
          <a:noFill/>
        </a:ln>
      </dgm:spPr>
      <dgm:t>
        <a:bodyPr anchor="t"/>
        <a:lstStyle/>
        <a:p>
          <a:r>
            <a:rPr lang="ru-RU" sz="1500" b="0" dirty="0"/>
            <a:t>Решение на основе </a:t>
          </a:r>
          <a:r>
            <a:rPr lang="ru-RU" sz="1500" b="0" dirty="0" err="1"/>
            <a:t>местоположе-ния</a:t>
          </a:r>
          <a:endParaRPr lang="en-US" sz="1600" dirty="0">
            <a:latin typeface="Gotham Light" pitchFamily="50" charset="0"/>
          </a:endParaRPr>
        </a:p>
      </dgm:t>
    </dgm:pt>
    <dgm:pt modelId="{3996592C-968D-40F3-A068-B79E3785BF61}" type="parTrans" cxnId="{0067BA9F-817C-42F6-A724-C5C536E1111A}">
      <dgm:prSet/>
      <dgm:spPr/>
      <dgm:t>
        <a:bodyPr/>
        <a:lstStyle/>
        <a:p>
          <a:endParaRPr lang="en-US"/>
        </a:p>
      </dgm:t>
    </dgm:pt>
    <dgm:pt modelId="{4AB7B48D-78D3-4EB0-B005-4EB890E86A8B}" type="sibTrans" cxnId="{0067BA9F-817C-42F6-A724-C5C536E1111A}">
      <dgm:prSet/>
      <dgm:spPr/>
      <dgm:t>
        <a:bodyPr/>
        <a:lstStyle/>
        <a:p>
          <a:endParaRPr lang="en-US"/>
        </a:p>
      </dgm:t>
    </dgm:pt>
    <dgm:pt modelId="{23F30401-4C4A-46FE-A281-E5E9A67A97DD}">
      <dgm:prSet phldrT="[Texte]" custT="1"/>
      <dgm:spPr/>
      <dgm:t>
        <a:bodyPr/>
        <a:lstStyle/>
        <a:p>
          <a:endParaRPr lang="en-US" sz="1600">
            <a:solidFill>
              <a:schemeClr val="tx1">
                <a:lumMod val="50000"/>
                <a:lumOff val="50000"/>
              </a:schemeClr>
            </a:solidFill>
            <a:latin typeface="Gotham Medium" panose="02000604030000020004" pitchFamily="50" charset="0"/>
          </a:endParaRPr>
        </a:p>
      </dgm:t>
    </dgm:pt>
    <dgm:pt modelId="{90A8BD1F-2505-4A87-B6E5-6DD9CC3920F9}" type="parTrans" cxnId="{C05C3DE5-8BDD-47EE-B9D2-B923F971EE62}">
      <dgm:prSet/>
      <dgm:spPr/>
      <dgm:t>
        <a:bodyPr/>
        <a:lstStyle/>
        <a:p>
          <a:endParaRPr lang="en-US"/>
        </a:p>
      </dgm:t>
    </dgm:pt>
    <dgm:pt modelId="{060F397A-257D-4DDB-B902-4F631BEEA642}" type="sibTrans" cxnId="{C05C3DE5-8BDD-47EE-B9D2-B923F971EE62}">
      <dgm:prSet/>
      <dgm:spPr/>
      <dgm:t>
        <a:bodyPr/>
        <a:lstStyle/>
        <a:p>
          <a:endParaRPr lang="en-US"/>
        </a:p>
      </dgm:t>
    </dgm:pt>
    <dgm:pt modelId="{4939FD49-92E2-487B-9EDF-264EEC37A8CB}">
      <dgm:prSet phldrT="[Texte]" custT="1"/>
      <dgm:spPr/>
      <dgm:t>
        <a:bodyPr/>
        <a:lstStyle/>
        <a:p>
          <a:endParaRPr lang="en-US" sz="1600">
            <a:latin typeface="Gotham Medium" panose="02000604030000020004" pitchFamily="50" charset="0"/>
          </a:endParaRPr>
        </a:p>
      </dgm:t>
    </dgm:pt>
    <dgm:pt modelId="{119C5B4D-E0CA-4523-AEB8-66B10B19B36B}" type="parTrans" cxnId="{0799AC4C-57BB-464D-A2B2-230ED06C3859}">
      <dgm:prSet/>
      <dgm:spPr/>
      <dgm:t>
        <a:bodyPr/>
        <a:lstStyle/>
        <a:p>
          <a:endParaRPr lang="fr-FR"/>
        </a:p>
      </dgm:t>
    </dgm:pt>
    <dgm:pt modelId="{7A3F9ECA-D21D-40EA-9A73-CA1A85124E3A}" type="sibTrans" cxnId="{0799AC4C-57BB-464D-A2B2-230ED06C3859}">
      <dgm:prSet/>
      <dgm:spPr/>
      <dgm:t>
        <a:bodyPr/>
        <a:lstStyle/>
        <a:p>
          <a:endParaRPr lang="fr-FR"/>
        </a:p>
      </dgm:t>
    </dgm:pt>
    <dgm:pt modelId="{FC1CF700-1945-46A3-8951-26BA0DD1FE60}" type="pres">
      <dgm:prSet presAssocID="{C26A8C53-1205-498F-82A9-F49B4B46CD7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D11A4F0-D12F-4306-9932-870B1C6FC023}" type="pres">
      <dgm:prSet presAssocID="{C26A8C53-1205-498F-82A9-F49B4B46CD73}" presName="cycle" presStyleCnt="0"/>
      <dgm:spPr/>
    </dgm:pt>
    <dgm:pt modelId="{5B39ECC0-6699-4082-B540-6AFBEE1320FE}" type="pres">
      <dgm:prSet presAssocID="{C26A8C53-1205-498F-82A9-F49B4B46CD73}" presName="centerShape" presStyleCnt="0"/>
      <dgm:spPr/>
    </dgm:pt>
    <dgm:pt modelId="{60B08EC7-CB7B-4C24-AEB4-EA8DB6D7210A}" type="pres">
      <dgm:prSet presAssocID="{C26A8C53-1205-498F-82A9-F49B4B46CD73}" presName="connSite" presStyleLbl="node1" presStyleIdx="0" presStyleCnt="4"/>
      <dgm:spPr/>
    </dgm:pt>
    <dgm:pt modelId="{5BA75538-9F43-48AB-920D-3F53C2FE16E0}" type="pres">
      <dgm:prSet presAssocID="{C26A8C53-1205-498F-82A9-F49B4B46CD73}" presName="visible" presStyleLbl="node1" presStyleIdx="0" presStyleCnt="4" custScaleX="84502" custScaleY="84502" custLinFactNeighborX="-14610"/>
      <dgm:spPr>
        <a:solidFill>
          <a:srgbClr val="FFC000"/>
        </a:solidFill>
      </dgm:spPr>
    </dgm:pt>
    <dgm:pt modelId="{6C526C70-E04A-486D-B9F1-AE23975373C4}" type="pres">
      <dgm:prSet presAssocID="{38FFA32E-6A25-495C-A94B-E42B648D0F50}" presName="Name25" presStyleLbl="parChTrans1D1" presStyleIdx="0" presStyleCnt="3"/>
      <dgm:spPr/>
    </dgm:pt>
    <dgm:pt modelId="{15EDB427-AA70-43BD-ADFF-F90189E226A2}" type="pres">
      <dgm:prSet presAssocID="{78032654-5F9C-400D-A5EA-4E5846B60F34}" presName="node" presStyleCnt="0"/>
      <dgm:spPr/>
    </dgm:pt>
    <dgm:pt modelId="{2DAC7815-79F4-41E6-BE30-53E6574B46D3}" type="pres">
      <dgm:prSet presAssocID="{78032654-5F9C-400D-A5EA-4E5846B60F34}" presName="parentNode" presStyleLbl="node1" presStyleIdx="1" presStyleCnt="4" custScaleX="108045" custScaleY="100812">
        <dgm:presLayoutVars>
          <dgm:chMax val="1"/>
          <dgm:bulletEnabled val="1"/>
        </dgm:presLayoutVars>
      </dgm:prSet>
      <dgm:spPr/>
    </dgm:pt>
    <dgm:pt modelId="{4BF66840-C9B4-4048-A338-AF1FFD3618DC}" type="pres">
      <dgm:prSet presAssocID="{78032654-5F9C-400D-A5EA-4E5846B60F34}" presName="childNode" presStyleLbl="revTx" presStyleIdx="0" presStyleCnt="3">
        <dgm:presLayoutVars>
          <dgm:bulletEnabled val="1"/>
        </dgm:presLayoutVars>
      </dgm:prSet>
      <dgm:spPr/>
    </dgm:pt>
    <dgm:pt modelId="{D580A678-66AC-4F6E-B639-6CA28C01C29C}" type="pres">
      <dgm:prSet presAssocID="{A5E55EB7-496C-4FFC-92AA-B0047DD26042}" presName="Name25" presStyleLbl="parChTrans1D1" presStyleIdx="1" presStyleCnt="3"/>
      <dgm:spPr/>
    </dgm:pt>
    <dgm:pt modelId="{DE210AD4-7FFD-4FF5-995F-3E2BC4C1F4C6}" type="pres">
      <dgm:prSet presAssocID="{1C85BD6C-9099-41D8-93A8-5DBE3DC473D7}" presName="node" presStyleCnt="0"/>
      <dgm:spPr/>
    </dgm:pt>
    <dgm:pt modelId="{DCEF4F0F-60D9-4B85-B452-4CE369C9F131}" type="pres">
      <dgm:prSet presAssocID="{1C85BD6C-9099-41D8-93A8-5DBE3DC473D7}" presName="parentNode" presStyleLbl="node1" presStyleIdx="2" presStyleCnt="4" custScaleX="112555" custScaleY="106962" custLinFactNeighborX="23429" custLinFactNeighborY="-2093">
        <dgm:presLayoutVars>
          <dgm:chMax val="1"/>
          <dgm:bulletEnabled val="1"/>
        </dgm:presLayoutVars>
      </dgm:prSet>
      <dgm:spPr/>
    </dgm:pt>
    <dgm:pt modelId="{81A67463-333A-4675-A6FB-86E1195F51D8}" type="pres">
      <dgm:prSet presAssocID="{1C85BD6C-9099-41D8-93A8-5DBE3DC473D7}" presName="childNode" presStyleLbl="revTx" presStyleIdx="1" presStyleCnt="3">
        <dgm:presLayoutVars>
          <dgm:bulletEnabled val="1"/>
        </dgm:presLayoutVars>
      </dgm:prSet>
      <dgm:spPr/>
    </dgm:pt>
    <dgm:pt modelId="{C97B0101-A997-4123-A79B-12B9E949AD03}" type="pres">
      <dgm:prSet presAssocID="{3996592C-968D-40F3-A068-B79E3785BF61}" presName="Name25" presStyleLbl="parChTrans1D1" presStyleIdx="2" presStyleCnt="3"/>
      <dgm:spPr/>
    </dgm:pt>
    <dgm:pt modelId="{C48CBE54-FBD4-493B-9752-A3A6621C140D}" type="pres">
      <dgm:prSet presAssocID="{067B63B8-15B3-4157-A708-78B7CDB81143}" presName="node" presStyleCnt="0"/>
      <dgm:spPr/>
    </dgm:pt>
    <dgm:pt modelId="{BD9DEE9F-FB39-4D55-9129-46DF442C7866}" type="pres">
      <dgm:prSet presAssocID="{067B63B8-15B3-4157-A708-78B7CDB81143}" presName="parentNode" presStyleLbl="node1" presStyleIdx="3" presStyleCnt="4" custScaleX="105616" custScaleY="105813" custLinFactNeighborX="1632" custLinFactNeighborY="-1439">
        <dgm:presLayoutVars>
          <dgm:chMax val="1"/>
          <dgm:bulletEnabled val="1"/>
        </dgm:presLayoutVars>
      </dgm:prSet>
      <dgm:spPr/>
    </dgm:pt>
    <dgm:pt modelId="{5C8329CF-32D2-4D95-BAC3-48129F41771C}" type="pres">
      <dgm:prSet presAssocID="{067B63B8-15B3-4157-A708-78B7CDB8114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2236BE09-C5E4-407D-BCED-738C6807295E}" type="presOf" srcId="{38FFA32E-6A25-495C-A94B-E42B648D0F50}" destId="{6C526C70-E04A-486D-B9F1-AE23975373C4}" srcOrd="0" destOrd="0" presId="urn:microsoft.com/office/officeart/2005/8/layout/radial2"/>
    <dgm:cxn modelId="{633F5825-6045-44F9-9921-F171FC87428D}" type="presOf" srcId="{39E13E09-B7DB-41E4-B40A-FB747A5E7D0F}" destId="{81A67463-333A-4675-A6FB-86E1195F51D8}" srcOrd="0" destOrd="0" presId="urn:microsoft.com/office/officeart/2005/8/layout/radial2"/>
    <dgm:cxn modelId="{DE16EF2F-DEEF-4BCA-B6CD-A4A8A5F335A2}" type="presOf" srcId="{C26A8C53-1205-498F-82A9-F49B4B46CD73}" destId="{FC1CF700-1945-46A3-8951-26BA0DD1FE60}" srcOrd="0" destOrd="0" presId="urn:microsoft.com/office/officeart/2005/8/layout/radial2"/>
    <dgm:cxn modelId="{C3480D45-B065-4FFE-94D1-FD8C480545DB}" type="presOf" srcId="{23F30401-4C4A-46FE-A281-E5E9A67A97DD}" destId="{5C8329CF-32D2-4D95-BAC3-48129F41771C}" srcOrd="0" destOrd="0" presId="urn:microsoft.com/office/officeart/2005/8/layout/radial2"/>
    <dgm:cxn modelId="{0799AC4C-57BB-464D-A2B2-230ED06C3859}" srcId="{78032654-5F9C-400D-A5EA-4E5846B60F34}" destId="{4939FD49-92E2-487B-9EDF-264EEC37A8CB}" srcOrd="0" destOrd="0" parTransId="{119C5B4D-E0CA-4523-AEB8-66B10B19B36B}" sibTransId="{7A3F9ECA-D21D-40EA-9A73-CA1A85124E3A}"/>
    <dgm:cxn modelId="{2B245480-6F18-4B5A-B9BF-E16BBC0DFF61}" type="presOf" srcId="{1C85BD6C-9099-41D8-93A8-5DBE3DC473D7}" destId="{DCEF4F0F-60D9-4B85-B452-4CE369C9F131}" srcOrd="0" destOrd="0" presId="urn:microsoft.com/office/officeart/2005/8/layout/radial2"/>
    <dgm:cxn modelId="{DE86B482-D2B9-4D35-A095-0AC4E2BF0025}" type="presOf" srcId="{78032654-5F9C-400D-A5EA-4E5846B60F34}" destId="{2DAC7815-79F4-41E6-BE30-53E6574B46D3}" srcOrd="0" destOrd="0" presId="urn:microsoft.com/office/officeart/2005/8/layout/radial2"/>
    <dgm:cxn modelId="{17BE8B90-DA36-4EBE-BDE8-430D8F64395A}" type="presOf" srcId="{3996592C-968D-40F3-A068-B79E3785BF61}" destId="{C97B0101-A997-4123-A79B-12B9E949AD03}" srcOrd="0" destOrd="0" presId="urn:microsoft.com/office/officeart/2005/8/layout/radial2"/>
    <dgm:cxn modelId="{206E4396-4074-4110-8255-11EFFD78DBD0}" srcId="{C26A8C53-1205-498F-82A9-F49B4B46CD73}" destId="{78032654-5F9C-400D-A5EA-4E5846B60F34}" srcOrd="0" destOrd="0" parTransId="{38FFA32E-6A25-495C-A94B-E42B648D0F50}" sibTransId="{3EBF8783-407E-404B-B061-E38ACC0BB3D4}"/>
    <dgm:cxn modelId="{0067BA9F-817C-42F6-A724-C5C536E1111A}" srcId="{C26A8C53-1205-498F-82A9-F49B4B46CD73}" destId="{067B63B8-15B3-4157-A708-78B7CDB81143}" srcOrd="2" destOrd="0" parTransId="{3996592C-968D-40F3-A068-B79E3785BF61}" sibTransId="{4AB7B48D-78D3-4EB0-B005-4EB890E86A8B}"/>
    <dgm:cxn modelId="{8D73B5A4-7068-4C1F-A3E5-492FB93F2895}" srcId="{C26A8C53-1205-498F-82A9-F49B4B46CD73}" destId="{1C85BD6C-9099-41D8-93A8-5DBE3DC473D7}" srcOrd="1" destOrd="0" parTransId="{A5E55EB7-496C-4FFC-92AA-B0047DD26042}" sibTransId="{3CDE4E3F-46DC-4EFA-98D4-50E216FC78AE}"/>
    <dgm:cxn modelId="{19080BBE-6539-4B42-B659-6375657ACD16}" srcId="{1C85BD6C-9099-41D8-93A8-5DBE3DC473D7}" destId="{39E13E09-B7DB-41E4-B40A-FB747A5E7D0F}" srcOrd="0" destOrd="0" parTransId="{53A660E8-63FC-40A4-AB2B-8AFEAF835468}" sibTransId="{FC1DB6A9-FC01-48A9-A349-A9FE95C46935}"/>
    <dgm:cxn modelId="{C218E0C7-2366-417D-AA8D-08311E873C7A}" type="presOf" srcId="{A5E55EB7-496C-4FFC-92AA-B0047DD26042}" destId="{D580A678-66AC-4F6E-B639-6CA28C01C29C}" srcOrd="0" destOrd="0" presId="urn:microsoft.com/office/officeart/2005/8/layout/radial2"/>
    <dgm:cxn modelId="{E3EC8ACC-C77B-4021-B969-CB120D76B377}" type="presOf" srcId="{067B63B8-15B3-4157-A708-78B7CDB81143}" destId="{BD9DEE9F-FB39-4D55-9129-46DF442C7866}" srcOrd="0" destOrd="0" presId="urn:microsoft.com/office/officeart/2005/8/layout/radial2"/>
    <dgm:cxn modelId="{C05C3DE5-8BDD-47EE-B9D2-B923F971EE62}" srcId="{067B63B8-15B3-4157-A708-78B7CDB81143}" destId="{23F30401-4C4A-46FE-A281-E5E9A67A97DD}" srcOrd="0" destOrd="0" parTransId="{90A8BD1F-2505-4A87-B6E5-6DD9CC3920F9}" sibTransId="{060F397A-257D-4DDB-B902-4F631BEEA642}"/>
    <dgm:cxn modelId="{E33241F2-B54D-4CBC-A41C-1DD17941D470}" type="presOf" srcId="{4939FD49-92E2-487B-9EDF-264EEC37A8CB}" destId="{4BF66840-C9B4-4048-A338-AF1FFD3618DC}" srcOrd="0" destOrd="0" presId="urn:microsoft.com/office/officeart/2005/8/layout/radial2"/>
    <dgm:cxn modelId="{210B32F4-9611-439A-81D5-E327D4C78E07}" type="presParOf" srcId="{FC1CF700-1945-46A3-8951-26BA0DD1FE60}" destId="{FD11A4F0-D12F-4306-9932-870B1C6FC023}" srcOrd="0" destOrd="0" presId="urn:microsoft.com/office/officeart/2005/8/layout/radial2"/>
    <dgm:cxn modelId="{C7A5BF9B-2D1B-4DD6-8EF4-E5784E62AFBE}" type="presParOf" srcId="{FD11A4F0-D12F-4306-9932-870B1C6FC023}" destId="{5B39ECC0-6699-4082-B540-6AFBEE1320FE}" srcOrd="0" destOrd="0" presId="urn:microsoft.com/office/officeart/2005/8/layout/radial2"/>
    <dgm:cxn modelId="{2027EE5A-5C3C-4D91-ADCD-A22FAF143A7F}" type="presParOf" srcId="{5B39ECC0-6699-4082-B540-6AFBEE1320FE}" destId="{60B08EC7-CB7B-4C24-AEB4-EA8DB6D7210A}" srcOrd="0" destOrd="0" presId="urn:microsoft.com/office/officeart/2005/8/layout/radial2"/>
    <dgm:cxn modelId="{EE5F461E-E6E4-4F76-9D0A-C471139CCAF5}" type="presParOf" srcId="{5B39ECC0-6699-4082-B540-6AFBEE1320FE}" destId="{5BA75538-9F43-48AB-920D-3F53C2FE16E0}" srcOrd="1" destOrd="0" presId="urn:microsoft.com/office/officeart/2005/8/layout/radial2"/>
    <dgm:cxn modelId="{68F9D04E-480D-42E4-8717-C4B6C15E8E19}" type="presParOf" srcId="{FD11A4F0-D12F-4306-9932-870B1C6FC023}" destId="{6C526C70-E04A-486D-B9F1-AE23975373C4}" srcOrd="1" destOrd="0" presId="urn:microsoft.com/office/officeart/2005/8/layout/radial2"/>
    <dgm:cxn modelId="{752BE507-4519-49C0-B091-2FB48858901C}" type="presParOf" srcId="{FD11A4F0-D12F-4306-9932-870B1C6FC023}" destId="{15EDB427-AA70-43BD-ADFF-F90189E226A2}" srcOrd="2" destOrd="0" presId="urn:microsoft.com/office/officeart/2005/8/layout/radial2"/>
    <dgm:cxn modelId="{67BA9816-58B8-4017-A33A-C792C4C9C5B5}" type="presParOf" srcId="{15EDB427-AA70-43BD-ADFF-F90189E226A2}" destId="{2DAC7815-79F4-41E6-BE30-53E6574B46D3}" srcOrd="0" destOrd="0" presId="urn:microsoft.com/office/officeart/2005/8/layout/radial2"/>
    <dgm:cxn modelId="{519A51CC-9C65-482C-A0E8-98C904D4D327}" type="presParOf" srcId="{15EDB427-AA70-43BD-ADFF-F90189E226A2}" destId="{4BF66840-C9B4-4048-A338-AF1FFD3618DC}" srcOrd="1" destOrd="0" presId="urn:microsoft.com/office/officeart/2005/8/layout/radial2"/>
    <dgm:cxn modelId="{C4DD7928-B5F3-4A82-811A-EB1B731F9FB2}" type="presParOf" srcId="{FD11A4F0-D12F-4306-9932-870B1C6FC023}" destId="{D580A678-66AC-4F6E-B639-6CA28C01C29C}" srcOrd="3" destOrd="0" presId="urn:microsoft.com/office/officeart/2005/8/layout/radial2"/>
    <dgm:cxn modelId="{5259911B-222F-4E09-8A26-87BDA179B64B}" type="presParOf" srcId="{FD11A4F0-D12F-4306-9932-870B1C6FC023}" destId="{DE210AD4-7FFD-4FF5-995F-3E2BC4C1F4C6}" srcOrd="4" destOrd="0" presId="urn:microsoft.com/office/officeart/2005/8/layout/radial2"/>
    <dgm:cxn modelId="{3D372F4E-86D1-4B61-958E-7FF35D6BA8F8}" type="presParOf" srcId="{DE210AD4-7FFD-4FF5-995F-3E2BC4C1F4C6}" destId="{DCEF4F0F-60D9-4B85-B452-4CE369C9F131}" srcOrd="0" destOrd="0" presId="urn:microsoft.com/office/officeart/2005/8/layout/radial2"/>
    <dgm:cxn modelId="{3E89A8BF-0844-4B90-8F7B-2EF890AA1C30}" type="presParOf" srcId="{DE210AD4-7FFD-4FF5-995F-3E2BC4C1F4C6}" destId="{81A67463-333A-4675-A6FB-86E1195F51D8}" srcOrd="1" destOrd="0" presId="urn:microsoft.com/office/officeart/2005/8/layout/radial2"/>
    <dgm:cxn modelId="{8A045124-CFBB-4CAA-BAA9-C2B3FF8CE376}" type="presParOf" srcId="{FD11A4F0-D12F-4306-9932-870B1C6FC023}" destId="{C97B0101-A997-4123-A79B-12B9E949AD03}" srcOrd="5" destOrd="0" presId="urn:microsoft.com/office/officeart/2005/8/layout/radial2"/>
    <dgm:cxn modelId="{F2716E23-75A5-45A5-9CF4-6080F2A203C3}" type="presParOf" srcId="{FD11A4F0-D12F-4306-9932-870B1C6FC023}" destId="{C48CBE54-FBD4-493B-9752-A3A6621C140D}" srcOrd="6" destOrd="0" presId="urn:microsoft.com/office/officeart/2005/8/layout/radial2"/>
    <dgm:cxn modelId="{487DFBE5-880E-4E98-AAF9-78487090E236}" type="presParOf" srcId="{C48CBE54-FBD4-493B-9752-A3A6621C140D}" destId="{BD9DEE9F-FB39-4D55-9129-46DF442C7866}" srcOrd="0" destOrd="0" presId="urn:microsoft.com/office/officeart/2005/8/layout/radial2"/>
    <dgm:cxn modelId="{4E0EE6C1-8BCF-458E-A90D-4074181F94DF}" type="presParOf" srcId="{C48CBE54-FBD4-493B-9752-A3A6621C140D}" destId="{5C8329CF-32D2-4D95-BAC3-48129F41771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B0101-A997-4123-A79B-12B9E949AD03}">
      <dsp:nvSpPr>
        <dsp:cNvPr id="0" name=""/>
        <dsp:cNvSpPr/>
      </dsp:nvSpPr>
      <dsp:spPr>
        <a:xfrm rot="2531147">
          <a:off x="2658911" y="3759369"/>
          <a:ext cx="780322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780322" y="27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0A678-66AC-4F6E-B639-6CA28C01C29C}">
      <dsp:nvSpPr>
        <dsp:cNvPr id="0" name=""/>
        <dsp:cNvSpPr/>
      </dsp:nvSpPr>
      <dsp:spPr>
        <a:xfrm rot="21561803">
          <a:off x="2759938" y="2652656"/>
          <a:ext cx="1155393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1155393" y="27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26C70-E04A-486D-B9F1-AE23975373C4}">
      <dsp:nvSpPr>
        <dsp:cNvPr id="0" name=""/>
        <dsp:cNvSpPr/>
      </dsp:nvSpPr>
      <dsp:spPr>
        <a:xfrm rot="19023898">
          <a:off x="2657142" y="1557582"/>
          <a:ext cx="767762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767762" y="27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75538-9F43-48AB-920D-3F53C2FE16E0}">
      <dsp:nvSpPr>
        <dsp:cNvPr id="0" name=""/>
        <dsp:cNvSpPr/>
      </dsp:nvSpPr>
      <dsp:spPr>
        <a:xfrm>
          <a:off x="361723" y="1593455"/>
          <a:ext cx="2206126" cy="220612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C7815-79F4-41E6-BE30-53E6574B46D3}">
      <dsp:nvSpPr>
        <dsp:cNvPr id="0" name=""/>
        <dsp:cNvSpPr/>
      </dsp:nvSpPr>
      <dsp:spPr>
        <a:xfrm>
          <a:off x="3075070" y="-23717"/>
          <a:ext cx="1692463" cy="157916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Навигацион-ное</a:t>
          </a:r>
          <a:r>
            <a:rPr lang="ru-RU" sz="1600" kern="1200" dirty="0"/>
            <a:t> решение</a:t>
          </a:r>
          <a:endParaRPr lang="en-US" sz="1400" kern="1200" dirty="0">
            <a:latin typeface="Gotham Light" pitchFamily="50" charset="0"/>
          </a:endParaRPr>
        </a:p>
      </dsp:txBody>
      <dsp:txXfrm>
        <a:off x="3322925" y="207546"/>
        <a:ext cx="1196753" cy="1116636"/>
      </dsp:txXfrm>
    </dsp:sp>
    <dsp:sp modelId="{4BF66840-C9B4-4048-A338-AF1FFD3618DC}">
      <dsp:nvSpPr>
        <dsp:cNvPr id="0" name=""/>
        <dsp:cNvSpPr/>
      </dsp:nvSpPr>
      <dsp:spPr>
        <a:xfrm>
          <a:off x="4766652" y="-23717"/>
          <a:ext cx="2538695" cy="157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Gotham Medium" panose="02000604030000020004" pitchFamily="50" charset="0"/>
          </a:endParaRPr>
        </a:p>
      </dsp:txBody>
      <dsp:txXfrm>
        <a:off x="4766652" y="-23717"/>
        <a:ext cx="2538695" cy="1579162"/>
      </dsp:txXfrm>
    </dsp:sp>
    <dsp:sp modelId="{DCEF4F0F-60D9-4B85-B452-4CE369C9F131}">
      <dsp:nvSpPr>
        <dsp:cNvPr id="0" name=""/>
        <dsp:cNvSpPr/>
      </dsp:nvSpPr>
      <dsp:spPr>
        <a:xfrm>
          <a:off x="3915235" y="1825983"/>
          <a:ext cx="1763110" cy="167549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/>
            <a:t>Решение на основе уведомлений</a:t>
          </a:r>
          <a:endParaRPr lang="en-US" sz="1600" kern="1200" dirty="0">
            <a:latin typeface="Gotham Light" pitchFamily="50" charset="0"/>
          </a:endParaRPr>
        </a:p>
      </dsp:txBody>
      <dsp:txXfrm>
        <a:off x="4173436" y="2071354"/>
        <a:ext cx="1246708" cy="1184756"/>
      </dsp:txXfrm>
    </dsp:sp>
    <dsp:sp modelId="{81A67463-333A-4675-A6FB-86E1195F51D8}">
      <dsp:nvSpPr>
        <dsp:cNvPr id="0" name=""/>
        <dsp:cNvSpPr/>
      </dsp:nvSpPr>
      <dsp:spPr>
        <a:xfrm>
          <a:off x="5589156" y="1825983"/>
          <a:ext cx="2644665" cy="167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Gotham Medium" panose="02000604030000020004" pitchFamily="50" charset="0"/>
          </a:endParaRPr>
        </a:p>
      </dsp:txBody>
      <dsp:txXfrm>
        <a:off x="5589156" y="1825983"/>
        <a:ext cx="2644665" cy="1675498"/>
      </dsp:txXfrm>
    </dsp:sp>
    <dsp:sp modelId="{BD9DEE9F-FB39-4D55-9129-46DF442C7866}">
      <dsp:nvSpPr>
        <dsp:cNvPr id="0" name=""/>
        <dsp:cNvSpPr/>
      </dsp:nvSpPr>
      <dsp:spPr>
        <a:xfrm>
          <a:off x="3124415" y="3775883"/>
          <a:ext cx="1654414" cy="1657500"/>
        </a:xfrm>
        <a:prstGeom prst="ellipse">
          <a:avLst/>
        </a:prstGeom>
        <a:solidFill>
          <a:srgbClr val="FF33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/>
            <a:t>Решение на основе </a:t>
          </a:r>
          <a:r>
            <a:rPr lang="ru-RU" sz="1500" b="0" kern="1200" dirty="0" err="1"/>
            <a:t>местоположе-ния</a:t>
          </a:r>
          <a:endParaRPr lang="en-US" sz="1600" kern="1200" dirty="0">
            <a:latin typeface="Gotham Light" pitchFamily="50" charset="0"/>
          </a:endParaRPr>
        </a:p>
      </dsp:txBody>
      <dsp:txXfrm>
        <a:off x="3366698" y="4018618"/>
        <a:ext cx="1169848" cy="1172030"/>
      </dsp:txXfrm>
    </dsp:sp>
    <dsp:sp modelId="{5C8329CF-32D2-4D95-BAC3-48129F41771C}">
      <dsp:nvSpPr>
        <dsp:cNvPr id="0" name=""/>
        <dsp:cNvSpPr/>
      </dsp:nvSpPr>
      <dsp:spPr>
        <a:xfrm>
          <a:off x="4825509" y="3775883"/>
          <a:ext cx="2481621" cy="16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solidFill>
              <a:schemeClr val="tx1">
                <a:lumMod val="50000"/>
                <a:lumOff val="50000"/>
              </a:schemeClr>
            </a:solidFill>
            <a:latin typeface="Gotham Medium" panose="02000604030000020004" pitchFamily="50" charset="0"/>
          </a:endParaRPr>
        </a:p>
      </dsp:txBody>
      <dsp:txXfrm>
        <a:off x="4825509" y="3775883"/>
        <a:ext cx="2481621" cy="165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104D-E9D4-4151-8A5D-B40503D541BA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1499-41EB-46A3-A230-FC5CE4072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4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9313" y="1203325"/>
            <a:ext cx="5780087" cy="3251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CF86-BA5E-449F-A49B-E0339813F3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6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1363"/>
            <a:ext cx="6600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29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таком случае подойдет решение, основанное на геолокации.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Приложение позволяет предоставить пользователю актуальную информацию в зависимости от местоположения и роли пользователя.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Особенность решения позволяет избавиться от необходимости использовать меню для навигации, что особенно актуально для крупных проектов.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зависимости от прав пользователя и близости от объектов контроля и управления, приложение будет показывать соответствующие данные. Таким образом упрощается взаимодействие с системой. Например, пользователь, подойдя к оборудованию, получит данные реального времени об этом оборудовании, сможет посмотреть документацию по нему или задать какие-либо значения.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30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1363"/>
            <a:ext cx="6600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88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7114FF-FCCF-4EFD-A16D-7AF369D2AD3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5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1100" dirty="0"/>
              <a:t>Боты – общаются с пользователем и присылают уведомления или могут прислать порядок действий или инструкцию по настройке оборудования</a:t>
            </a:r>
          </a:p>
          <a:p>
            <a:endParaRPr lang="ru-RU" sz="1100" dirty="0"/>
          </a:p>
          <a:p>
            <a:pPr defTabSz="924367">
              <a:defRPr/>
            </a:pPr>
            <a:r>
              <a:rPr lang="ru-RU" sz="1100" dirty="0"/>
              <a:t>Визуализация и управление близлежащими объектами</a:t>
            </a:r>
            <a:endParaRPr lang="fr-FR" sz="1100" dirty="0"/>
          </a:p>
          <a:p>
            <a:pPr lvl="0"/>
            <a:r>
              <a:rPr lang="ru-RU" sz="1100" dirty="0"/>
              <a:t>Операторы перемещаются в пределах завода или промышленного объекта</a:t>
            </a:r>
          </a:p>
          <a:p>
            <a:pPr lvl="0"/>
            <a:r>
              <a:rPr lang="ru-RU" sz="1100" dirty="0"/>
              <a:t>Они взаимодействуют с оборудованием без интерфейса оператора или </a:t>
            </a:r>
            <a:r>
              <a:rPr lang="en-US" sz="1100" dirty="0"/>
              <a:t>HMI</a:t>
            </a:r>
            <a:endParaRPr lang="fr-FR" sz="1100" dirty="0"/>
          </a:p>
          <a:p>
            <a:r>
              <a:rPr lang="ru-RU" sz="1100" dirty="0"/>
              <a:t>Они сканируют </a:t>
            </a:r>
            <a:r>
              <a:rPr lang="en-US" sz="1100" dirty="0"/>
              <a:t>QR</a:t>
            </a:r>
            <a:r>
              <a:rPr lang="ru-RU" sz="1100" dirty="0"/>
              <a:t>-код или</a:t>
            </a:r>
            <a:r>
              <a:rPr lang="en-US" sz="1100" dirty="0"/>
              <a:t> NFC</a:t>
            </a:r>
            <a:r>
              <a:rPr lang="ru-RU" sz="1100" dirty="0"/>
              <a:t>, чтобы визуализировать состояние и, в случае необходимости, контролировать параметры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1100" dirty="0"/>
          </a:p>
          <a:p>
            <a:r>
              <a:rPr lang="ru-RU" sz="1100" dirty="0"/>
              <a:t>Операции технического обслуживания</a:t>
            </a:r>
            <a:endParaRPr lang="de-DE" sz="1100" dirty="0"/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Техническое обслуживание оборудования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Взаимодействие с оборудованием без интерфейса оператора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Сканирование QR-кода или метки NFC, чтобы визуализировать состояние и параметры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Затем они переводят оборудование в режим обслуживания, скрывая аварийные сигналы, а затем вводят свои действия по обслуживанию и отчеты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обращения к Руководству или Таблице по оборудованию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24367">
              <a:defRPr/>
            </a:pPr>
            <a:r>
              <a:rPr lang="ru-RU" sz="1100" dirty="0"/>
              <a:t>Запись данных с неподключенных устройств</a:t>
            </a:r>
            <a:endParaRPr lang="fr-FR" sz="1100" dirty="0"/>
          </a:p>
          <a:p>
            <a:pPr lvl="0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SCADA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приложение подключено к оборудованию,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 некоторые измерительные устройства старые и не могут быть подключены к общей системе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Оператор с мобильным приложением сканирует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NFC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или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QR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-код оборудования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 вручную вводит данные в приложение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Получение данных от неподключенных устройств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Уменьшение бумагооборота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журнал заносится имя персонала, который вводил данные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1100" dirty="0"/>
          </a:p>
          <a:p>
            <a:pPr defTabSz="924367">
              <a:defRPr/>
            </a:pPr>
            <a:r>
              <a:rPr lang="ru-RU" sz="1100" dirty="0"/>
              <a:t>Ввод в эксплуатацию</a:t>
            </a:r>
            <a:endParaRPr lang="fr-FR" sz="1100" dirty="0"/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находится в стадии ввода в эксплуатацию, и инженер по автоматизации тестирует систему SCADA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Инженер входит в зону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iBeacon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касается NFC или сканирует QR-код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Инженер немедленно получает доступ к мнемосхеме, связанной с местоположением, и может самостоятельно протестировать систему, принудительно установив локальные параметры на устройстве и одновременно проверив показания на физическом оборудовании и показания SCADA.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100" dirty="0"/>
          </a:p>
          <a:p>
            <a:r>
              <a:rPr lang="ru-RU" sz="1100" dirty="0"/>
              <a:t>Контроль доступа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Человеку предоставляется доступ с GEO-тегом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Они размещают свой смартфон рядом с GEO-тегом. Профиль сравнивается со списком профилей пользователей мобильного сервера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 предоставляется или запрещается в соответствии с их полномочиями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Мобильный сервер регистрирует все входы и выходы из помещения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100" dirty="0"/>
          </a:p>
          <a:p>
            <a:r>
              <a:rPr lang="ru-RU" sz="1100" dirty="0"/>
              <a:t>Отслеживание объектов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критического объекта есть мобильное устройство на борту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Местоположение объекта отправляется обратно на мобильный сервер</a:t>
            </a:r>
          </a:p>
          <a:p>
            <a:pPr lvl="0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Местоположение объекта отслеживается с сервера и отслеживается на карте, обновляемой в режиме реального времени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100" dirty="0"/>
          </a:p>
          <a:p>
            <a:r>
              <a:rPr lang="ru-RU" sz="1100" dirty="0"/>
              <a:t>Совместная работы (безопасность)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Работники из разных отделов находятся в одной зоне (например, электрик и экскаватор) 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Сервер отслеживает местоположение сотрудников, применяет правила и генерирует тревогу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Мобильное приложение выдает сигнал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Уменьшается риск нарушения техники безопасности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dirty="0"/>
              <a:t>+</a:t>
            </a:r>
          </a:p>
          <a:p>
            <a:pPr defTabSz="924367">
              <a:defRPr/>
            </a:pPr>
            <a:r>
              <a:rPr lang="ru-RU" sz="1100" dirty="0"/>
              <a:t>Неправильное использование защитной экипировки</a:t>
            </a:r>
            <a:r>
              <a:rPr lang="en-US" sz="1100" dirty="0"/>
              <a:t> (PPE)</a:t>
            </a:r>
            <a:endParaRPr lang="fr-FR" sz="1100" dirty="0"/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Носимый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uBeacon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определяет, что шлем работника не надет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например, местоположение шлема далеко от работника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)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cs typeface="Segoe UI" panose="020B0502040204020203" pitchFamily="34" charset="0"/>
            </a:endParaRPr>
          </a:p>
          <a:p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uTag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отправляет сигнал на сервер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cs typeface="Segoe UI" panose="020B0502040204020203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Сервер проверяет правила безопасности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PPE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и местоположение сотрудника, и выдает тревогу на основании данной информации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SCADA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генерирует тревогу</a:t>
            </a:r>
          </a:p>
          <a:p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uTag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вибрирует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/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издает звуки тревоги и предупреждает работника о том, что шлем забыт</a:t>
            </a:r>
            <a:endParaRPr lang="ru-RU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38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Континенталь</a:t>
            </a:r>
          </a:p>
          <a:p>
            <a:r>
              <a:rPr lang="ru-RU" dirty="0" err="1"/>
              <a:t>Сунксий</a:t>
            </a:r>
            <a:r>
              <a:rPr lang="ru-RU" dirty="0"/>
              <a:t> карьер</a:t>
            </a:r>
          </a:p>
          <a:p>
            <a:r>
              <a:rPr lang="ru-RU" dirty="0" err="1"/>
              <a:t>Гаврилово</a:t>
            </a:r>
            <a:r>
              <a:rPr lang="ru-RU" dirty="0"/>
              <a:t> АО «</a:t>
            </a:r>
            <a:r>
              <a:rPr lang="ru-RU" dirty="0" err="1"/>
              <a:t>Семиозерское</a:t>
            </a:r>
            <a:r>
              <a:rPr lang="ru-RU" dirty="0"/>
              <a:t> Карьероуправление»</a:t>
            </a:r>
          </a:p>
          <a:p>
            <a:r>
              <a:rPr lang="en-US" dirty="0"/>
              <a:t>Nissan - 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7114FF-FCCF-4EFD-A16D-7AF369D2AD3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755DF-B8E8-49FA-9821-CB5B59916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CDE612-91C4-4DEA-A459-3829AB48E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423B8-CB6D-429C-ABC2-5D8822D1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03FEE-54FD-4FF3-A271-8CD665A4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87456-9D64-45DA-B5F0-9DAB0296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5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DDD54-060F-4DC4-A7CE-5CE7D69F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7F3225-65A4-4505-B011-BEAF146F3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54A44-9D34-42CD-82EE-48E9D120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00D5B-DAFD-49DC-A93D-EDA1CF81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F40B2-94AF-449F-85F3-3966868F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95F559-246B-4E82-8E39-F3AD300BB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22D5B3-1166-4C02-BC4F-DC1959779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F02DD-21DE-4DE0-9E4C-90A8E6C7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08323-AC45-430F-ABF8-C4DC7A89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89B99-1707-4787-BAA0-1BB8D011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9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92696"/>
            <a:ext cx="12025336" cy="2374926"/>
          </a:xfrm>
          <a:prstGeom prst="parallelogram">
            <a:avLst>
              <a:gd name="adj" fmla="val 19348"/>
            </a:avLst>
          </a:prstGeom>
        </p:spPr>
      </p:pic>
      <p:sp>
        <p:nvSpPr>
          <p:cNvPr id="8" name="Parallélogramme 7"/>
          <p:cNvSpPr/>
          <p:nvPr userDrawn="1"/>
        </p:nvSpPr>
        <p:spPr>
          <a:xfrm>
            <a:off x="-1608856" y="1823139"/>
            <a:ext cx="3240360" cy="4320480"/>
          </a:xfrm>
          <a:prstGeom prst="parallelogram">
            <a:avLst/>
          </a:prstGeom>
          <a:solidFill>
            <a:srgbClr val="DD2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0" noProof="0">
              <a:latin typeface="Gotham Light" pitchFamily="50" charset="0"/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8" hasCustomPrompt="1"/>
          </p:nvPr>
        </p:nvSpPr>
        <p:spPr>
          <a:xfrm>
            <a:off x="1703539" y="3470650"/>
            <a:ext cx="7756875" cy="57606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4800" b="0" i="0" kern="1200" dirty="0">
                <a:solidFill>
                  <a:srgbClr val="CC241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Title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9" hasCustomPrompt="1"/>
          </p:nvPr>
        </p:nvSpPr>
        <p:spPr>
          <a:xfrm>
            <a:off x="1703514" y="4215102"/>
            <a:ext cx="7756875" cy="57606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2400" b="0" i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Sub title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20" hasCustomPrompt="1"/>
          </p:nvPr>
        </p:nvSpPr>
        <p:spPr>
          <a:xfrm>
            <a:off x="1703513" y="4806028"/>
            <a:ext cx="7756875" cy="371129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2000" b="0" i="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Event name – Event date – Event location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21" hasCustomPrompt="1"/>
          </p:nvPr>
        </p:nvSpPr>
        <p:spPr>
          <a:xfrm>
            <a:off x="1703512" y="5373215"/>
            <a:ext cx="7756875" cy="64807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800" b="0" i="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Last name First name – Company name – Position</a:t>
            </a:r>
          </a:p>
        </p:txBody>
      </p:sp>
    </p:spTree>
    <p:extLst>
      <p:ext uri="{BB962C8B-B14F-4D97-AF65-F5344CB8AC3E}">
        <p14:creationId xmlns:p14="http://schemas.microsoft.com/office/powerpoint/2010/main" val="69771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 userDrawn="1"/>
        </p:nvGrpSpPr>
        <p:grpSpPr>
          <a:xfrm>
            <a:off x="10128448" y="0"/>
            <a:ext cx="3096344" cy="5733256"/>
            <a:chOff x="10128448" y="0"/>
            <a:chExt cx="3096344" cy="5733256"/>
          </a:xfrm>
        </p:grpSpPr>
        <p:sp>
          <p:nvSpPr>
            <p:cNvPr id="17" name="Parallélogramme 16"/>
            <p:cNvSpPr/>
            <p:nvPr userDrawn="1"/>
          </p:nvSpPr>
          <p:spPr>
            <a:xfrm>
              <a:off x="11474171" y="0"/>
              <a:ext cx="1534597" cy="720000"/>
            </a:xfrm>
            <a:prstGeom prst="parallelogram">
              <a:avLst/>
            </a:prstGeom>
            <a:solidFill>
              <a:srgbClr val="DD2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8" name="Groupe 17"/>
            <p:cNvGrpSpPr/>
            <p:nvPr userDrawn="1"/>
          </p:nvGrpSpPr>
          <p:grpSpPr>
            <a:xfrm>
              <a:off x="10128448" y="1412776"/>
              <a:ext cx="3096344" cy="4320480"/>
              <a:chOff x="10128448" y="1412776"/>
              <a:chExt cx="3096344" cy="4320480"/>
            </a:xfrm>
          </p:grpSpPr>
          <p:sp>
            <p:nvSpPr>
              <p:cNvPr id="19" name="Parallélogramme 18"/>
              <p:cNvSpPr/>
              <p:nvPr userDrawn="1"/>
            </p:nvSpPr>
            <p:spPr>
              <a:xfrm>
                <a:off x="10128448" y="1412776"/>
                <a:ext cx="3096344" cy="4320480"/>
              </a:xfrm>
              <a:prstGeom prst="parallelogram">
                <a:avLst>
                  <a:gd name="adj" fmla="val 38459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Parallélogramme 19"/>
              <p:cNvSpPr/>
              <p:nvPr userDrawn="1"/>
            </p:nvSpPr>
            <p:spPr>
              <a:xfrm>
                <a:off x="11784632" y="4050054"/>
                <a:ext cx="1440160" cy="1683202"/>
              </a:xfrm>
              <a:prstGeom prst="parallelogram">
                <a:avLst>
                  <a:gd name="adj" fmla="val 38459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sp>
        <p:nvSpPr>
          <p:cNvPr id="22" name="Parallélogramme 21"/>
          <p:cNvSpPr/>
          <p:nvPr userDrawn="1"/>
        </p:nvSpPr>
        <p:spPr>
          <a:xfrm>
            <a:off x="-384720" y="-27383"/>
            <a:ext cx="2592288" cy="1224135"/>
          </a:xfrm>
          <a:prstGeom prst="parallelogram">
            <a:avLst/>
          </a:prstGeom>
          <a:solidFill>
            <a:srgbClr val="DD2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Titre 1"/>
          <p:cNvSpPr>
            <a:spLocks noGrp="1"/>
          </p:cNvSpPr>
          <p:nvPr>
            <p:ph type="title" hasCustomPrompt="1"/>
          </p:nvPr>
        </p:nvSpPr>
        <p:spPr>
          <a:xfrm>
            <a:off x="0" y="194057"/>
            <a:ext cx="1964824" cy="72000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FR" sz="2000" i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Chapter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207568" y="0"/>
            <a:ext cx="9410619" cy="720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5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07369" y="1722642"/>
            <a:ext cx="7200799" cy="6982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fr-FR" sz="2400" b="1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lnSpc>
                <a:spcPct val="150000"/>
              </a:lnSpc>
              <a:defRPr lang="fr-FR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defRPr lang="fr-FR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>
              <a:defRPr lang="fr-FR" sz="2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2207567" y="836712"/>
            <a:ext cx="9410619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 spc="100" baseline="0">
                <a:solidFill>
                  <a:srgbClr val="CC241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767408" y="2498366"/>
            <a:ext cx="6840760" cy="10026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noProof="0"/>
              <a:t>Subtitle</a:t>
            </a:r>
          </a:p>
          <a:p>
            <a:pPr lvl="1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9256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 userDrawn="1"/>
        </p:nvSpPr>
        <p:spPr>
          <a:xfrm>
            <a:off x="6960097" y="2912264"/>
            <a:ext cx="4536504" cy="1164808"/>
          </a:xfrm>
          <a:prstGeom prst="parallelogram">
            <a:avLst>
              <a:gd name="adj" fmla="val 240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Всегда на связи</a:t>
            </a:r>
            <a:r>
              <a:rPr lang="en-US" sz="320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4" name="Parallélogramme 3"/>
          <p:cNvSpPr/>
          <p:nvPr userDrawn="1"/>
        </p:nvSpPr>
        <p:spPr>
          <a:xfrm>
            <a:off x="-1248816" y="1196752"/>
            <a:ext cx="11377264" cy="1988668"/>
          </a:xfrm>
          <a:prstGeom prst="parallelogram">
            <a:avLst/>
          </a:prstGeom>
          <a:solidFill>
            <a:srgbClr val="DD2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0" noProof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Благодарим за внимание</a:t>
            </a:r>
            <a:endParaRPr lang="en-US" sz="4800" i="0" noProof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551384" y="4554136"/>
            <a:ext cx="6048672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2400" b="0" i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Last Name First name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561379" y="5157756"/>
            <a:ext cx="6038678" cy="57606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fr-FR" sz="24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Company name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6" hasCustomPrompt="1"/>
          </p:nvPr>
        </p:nvSpPr>
        <p:spPr>
          <a:xfrm>
            <a:off x="561379" y="5746996"/>
            <a:ext cx="6038678" cy="57606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fr-FR" sz="24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Email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551384" y="6349936"/>
            <a:ext cx="6038678" cy="57606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fr-FR" sz="24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Phone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7032104" y="4978640"/>
            <a:ext cx="1600201" cy="1344420"/>
          </a:xfrm>
          <a:custGeom>
            <a:avLst/>
            <a:gdLst>
              <a:gd name="connsiteX0" fmla="*/ 0 w 2775973"/>
              <a:gd name="connsiteY0" fmla="*/ 0 h 2376338"/>
              <a:gd name="connsiteX1" fmla="*/ 2775973 w 2775973"/>
              <a:gd name="connsiteY1" fmla="*/ 0 h 2376338"/>
              <a:gd name="connsiteX2" fmla="*/ 2775973 w 2775973"/>
              <a:gd name="connsiteY2" fmla="*/ 2376338 h 2376338"/>
              <a:gd name="connsiteX3" fmla="*/ 0 w 2775973"/>
              <a:gd name="connsiteY3" fmla="*/ 2376338 h 2376338"/>
              <a:gd name="connsiteX4" fmla="*/ 0 w 2775973"/>
              <a:gd name="connsiteY4" fmla="*/ 0 h 2376338"/>
              <a:gd name="connsiteX0" fmla="*/ 0 w 2775973"/>
              <a:gd name="connsiteY0" fmla="*/ 0 h 2376338"/>
              <a:gd name="connsiteX1" fmla="*/ 2460663 w 2775973"/>
              <a:gd name="connsiteY1" fmla="*/ 31531 h 2376338"/>
              <a:gd name="connsiteX2" fmla="*/ 2775973 w 2775973"/>
              <a:gd name="connsiteY2" fmla="*/ 2376338 h 2376338"/>
              <a:gd name="connsiteX3" fmla="*/ 0 w 2775973"/>
              <a:gd name="connsiteY3" fmla="*/ 2376338 h 2376338"/>
              <a:gd name="connsiteX4" fmla="*/ 0 w 2775973"/>
              <a:gd name="connsiteY4" fmla="*/ 0 h 2376338"/>
              <a:gd name="connsiteX0" fmla="*/ 489014 w 3264987"/>
              <a:gd name="connsiteY0" fmla="*/ 0 h 3749042"/>
              <a:gd name="connsiteX1" fmla="*/ 2949677 w 3264987"/>
              <a:gd name="connsiteY1" fmla="*/ 31531 h 3749042"/>
              <a:gd name="connsiteX2" fmla="*/ 3264987 w 3264987"/>
              <a:gd name="connsiteY2" fmla="*/ 2376338 h 3749042"/>
              <a:gd name="connsiteX3" fmla="*/ 0 w 3264987"/>
              <a:gd name="connsiteY3" fmla="*/ 3749042 h 3749042"/>
              <a:gd name="connsiteX4" fmla="*/ 489014 w 3264987"/>
              <a:gd name="connsiteY4" fmla="*/ 0 h 3749042"/>
              <a:gd name="connsiteX0" fmla="*/ 489014 w 2949677"/>
              <a:gd name="connsiteY0" fmla="*/ 0 h 3749042"/>
              <a:gd name="connsiteX1" fmla="*/ 2949677 w 2949677"/>
              <a:gd name="connsiteY1" fmla="*/ 31531 h 3749042"/>
              <a:gd name="connsiteX2" fmla="*/ 2321888 w 2949677"/>
              <a:gd name="connsiteY2" fmla="*/ 3718537 h 3749042"/>
              <a:gd name="connsiteX3" fmla="*/ 0 w 2949677"/>
              <a:gd name="connsiteY3" fmla="*/ 3749042 h 3749042"/>
              <a:gd name="connsiteX4" fmla="*/ 489014 w 2949677"/>
              <a:gd name="connsiteY4" fmla="*/ 0 h 3749042"/>
              <a:gd name="connsiteX0" fmla="*/ 607775 w 2949677"/>
              <a:gd name="connsiteY0" fmla="*/ 59982 h 3717511"/>
              <a:gd name="connsiteX1" fmla="*/ 2949677 w 2949677"/>
              <a:gd name="connsiteY1" fmla="*/ 0 h 3717511"/>
              <a:gd name="connsiteX2" fmla="*/ 2321888 w 2949677"/>
              <a:gd name="connsiteY2" fmla="*/ 3687006 h 3717511"/>
              <a:gd name="connsiteX3" fmla="*/ 0 w 2949677"/>
              <a:gd name="connsiteY3" fmla="*/ 3717511 h 3717511"/>
              <a:gd name="connsiteX4" fmla="*/ 607775 w 2949677"/>
              <a:gd name="connsiteY4" fmla="*/ 59982 h 3717511"/>
              <a:gd name="connsiteX0" fmla="*/ 607775 w 2935705"/>
              <a:gd name="connsiteY0" fmla="*/ 0 h 3657529"/>
              <a:gd name="connsiteX1" fmla="*/ 2935705 w 2935705"/>
              <a:gd name="connsiteY1" fmla="*/ 21363 h 3657529"/>
              <a:gd name="connsiteX2" fmla="*/ 2321888 w 2935705"/>
              <a:gd name="connsiteY2" fmla="*/ 3627024 h 3657529"/>
              <a:gd name="connsiteX3" fmla="*/ 0 w 2935705"/>
              <a:gd name="connsiteY3" fmla="*/ 3657529 h 3657529"/>
              <a:gd name="connsiteX4" fmla="*/ 607775 w 2935705"/>
              <a:gd name="connsiteY4" fmla="*/ 0 h 3657529"/>
              <a:gd name="connsiteX0" fmla="*/ 607775 w 2935705"/>
              <a:gd name="connsiteY0" fmla="*/ 0 h 3657529"/>
              <a:gd name="connsiteX1" fmla="*/ 2935705 w 2935705"/>
              <a:gd name="connsiteY1" fmla="*/ 21363 h 3657529"/>
              <a:gd name="connsiteX2" fmla="*/ 2335860 w 2935705"/>
              <a:gd name="connsiteY2" fmla="*/ 3647361 h 3657529"/>
              <a:gd name="connsiteX3" fmla="*/ 0 w 2935705"/>
              <a:gd name="connsiteY3" fmla="*/ 3657529 h 3657529"/>
              <a:gd name="connsiteX4" fmla="*/ 607775 w 2935705"/>
              <a:gd name="connsiteY4" fmla="*/ 0 h 3657529"/>
              <a:gd name="connsiteX0" fmla="*/ 607775 w 2935705"/>
              <a:gd name="connsiteY0" fmla="*/ 0 h 3647361"/>
              <a:gd name="connsiteX1" fmla="*/ 2935705 w 2935705"/>
              <a:gd name="connsiteY1" fmla="*/ 21363 h 3647361"/>
              <a:gd name="connsiteX2" fmla="*/ 2335860 w 2935705"/>
              <a:gd name="connsiteY2" fmla="*/ 3647361 h 3647361"/>
              <a:gd name="connsiteX3" fmla="*/ 0 w 2935705"/>
              <a:gd name="connsiteY3" fmla="*/ 3647361 h 3647361"/>
              <a:gd name="connsiteX4" fmla="*/ 607775 w 2935705"/>
              <a:gd name="connsiteY4" fmla="*/ 0 h 36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705" h="3647361">
                <a:moveTo>
                  <a:pt x="607775" y="0"/>
                </a:moveTo>
                <a:lnTo>
                  <a:pt x="2935705" y="21363"/>
                </a:lnTo>
                <a:lnTo>
                  <a:pt x="2335860" y="3647361"/>
                </a:lnTo>
                <a:lnTo>
                  <a:pt x="0" y="3647361"/>
                </a:lnTo>
                <a:lnTo>
                  <a:pt x="607775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758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ADBF9-F4A1-429D-AE02-32C21E87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38F58-FF6D-4500-B432-DCB01C9D8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6598D-5F6B-492C-BA7A-3323F7EF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24101-B490-43B6-B4E8-25636DE1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D8E11-42BF-4EDE-94EB-7D67B735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B987C-807F-4F98-81F4-C6D5F403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49C76-BE85-4832-B096-9F0251AE3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D6F77-C56C-41D3-ACA9-494BEED5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D97F6-120F-49A5-8D44-2391B294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8CE22-4D9A-4562-B4CA-72165A84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4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E437F-972F-4807-A417-3F62C28B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8962A-9FAB-4554-BC44-8D6A2C077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A3FC-5DE6-45D6-A226-D8744C572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03972D-9192-4EA7-97C7-53614405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0C387-532A-4A81-80FE-546F8BAA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E3196-5D25-4519-8105-C3389677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7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6BB77-2307-44BD-8AFA-E1F4E782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A485ED-C58E-463C-9959-C665128C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B9C084-2A71-4AF8-B0A8-269517B2F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A0C5C-4F96-4632-AB43-404654C83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4DA216-A846-4DA2-9591-78548E75B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2C7379-FE40-4A54-9F6D-16E30218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3CA71A-56C7-4CD3-8DB3-B99E89A4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144191-9453-4101-B967-2CF96ED4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90873-B7F9-4BB5-96A7-5577F7A6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1556FD-7222-49EB-9E96-D506373F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268EE0-2C98-4E6A-90B6-EFC20EB3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BB3314-910B-4118-A9AB-82B48E80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7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BB1B22-AFBA-4BDE-8000-9E1D2A7C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23F6B3-4481-41B5-9BA4-B1B98D89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D2D39F-44B5-40DF-AED4-B95B6111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109FA-C3A6-4A18-ABB6-922F5002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BEAD2-5946-4C88-8E74-E8663D9B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9E6454-DEA0-4330-BB12-0EBFF6CDB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DDBC8D-C62F-4E86-B4BC-2933551C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20DB5A-8C9E-413C-B465-6D861CD2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C12105-E7D0-4B1E-87CE-AC8B0605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1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C2D14-4A71-404A-88BC-8B78BC8F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B0799B-EBF4-4A07-A1AD-7900447F0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E1AA0E-93D1-4731-9F30-CA449C593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82FA37-78CC-4994-BEC7-A4C9296F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5BC7C-07C4-4063-B2E4-D1653357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9560C-9464-4B85-9AC9-9BF4AC5A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1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4AC7E-151A-459B-9B00-1F011F6E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DA38F-C07E-412A-BEC9-6492220CD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7D7F4-9A1B-447A-86D6-A7A60AC5B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A48D7-71E6-4CB7-8345-9C6F2F11E54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F970F2-F8DE-42C6-A3DC-50739D73E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7B9AE-920E-4CEC-BC9E-F2D9BB105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7C56-E665-4227-92B5-249AA106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7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.miagkov@arcinfo.com" TargetMode="External"/><Relationship Id="rId2" Type="http://schemas.openxmlformats.org/officeDocument/2006/relationships/hyperlink" Target="mailto:m.kudryavceva@arcinfo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png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png"/><Relationship Id="rId1" Type="http://schemas.openxmlformats.org/officeDocument/2006/relationships/tags" Target="../tags/tag4.xml"/><Relationship Id="rId6" Type="http://schemas.openxmlformats.org/officeDocument/2006/relationships/image" Target="../media/image41.jpe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8.jpe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8"/>
          </p:nvPr>
        </p:nvSpPr>
        <p:spPr>
          <a:xfrm>
            <a:off x="1703512" y="3224845"/>
            <a:ext cx="9893402" cy="12230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4400" dirty="0"/>
              <a:t>Применение мобильных решений и SCADA на примере автоматизации электростанции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21"/>
          </p:nvPr>
        </p:nvSpPr>
        <p:spPr>
          <a:xfrm>
            <a:off x="1782680" y="4612096"/>
            <a:ext cx="7950442" cy="18849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Марина Кудрявцева, генеральный директор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Роман Мягков, инженер-программист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Компания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PcVue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Россия и СНГ</a:t>
            </a:r>
          </a:p>
          <a:p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598D1-A5AB-4A67-A9AE-4DF6E8E85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4825195"/>
            <a:ext cx="3474453" cy="8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fm logistic&quot;&quot;">
            <a:extLst>
              <a:ext uri="{FF2B5EF4-FFF2-40B4-BE49-F238E27FC236}">
                <a16:creationId xmlns:a16="http://schemas.microsoft.com/office/drawing/2014/main" id="{9BDA1D3B-2AA6-4685-9380-08B8B1F0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88" y="2613089"/>
            <a:ext cx="2423682" cy="13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renault logo&quot;">
            <a:extLst>
              <a:ext uri="{FF2B5EF4-FFF2-40B4-BE49-F238E27FC236}">
                <a16:creationId xmlns:a16="http://schemas.microsoft.com/office/drawing/2014/main" id="{8425F046-7ABF-4684-AFDA-4809CEB0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5" y="1615416"/>
            <a:ext cx="1065248" cy="8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фарм фирма сотекс&quot;&quot;">
            <a:extLst>
              <a:ext uri="{FF2B5EF4-FFF2-40B4-BE49-F238E27FC236}">
                <a16:creationId xmlns:a16="http://schemas.microsoft.com/office/drawing/2014/main" id="{1DD23629-70CE-4CCB-83A2-86137A02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" y="1478740"/>
            <a:ext cx="1473225" cy="14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новороссийский зерновой терминал&quot;&quot;">
            <a:extLst>
              <a:ext uri="{FF2B5EF4-FFF2-40B4-BE49-F238E27FC236}">
                <a16:creationId xmlns:a16="http://schemas.microsoft.com/office/drawing/2014/main" id="{1405D1E7-B539-41B2-B5DF-B86F73FB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12" y="2576150"/>
            <a:ext cx="2738302" cy="17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&quot;трк радуга logo санкт-петерьург&quot;&quot;">
            <a:extLst>
              <a:ext uri="{FF2B5EF4-FFF2-40B4-BE49-F238E27FC236}">
                <a16:creationId xmlns:a16="http://schemas.microsoft.com/office/drawing/2014/main" id="{347CC1C2-0498-4022-8CA8-91215EC4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26" y="838928"/>
            <a:ext cx="3719123" cy="23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&quot;игора драйв лого&quot;&quot;">
            <a:extLst>
              <a:ext uri="{FF2B5EF4-FFF2-40B4-BE49-F238E27FC236}">
                <a16:creationId xmlns:a16="http://schemas.microsoft.com/office/drawing/2014/main" id="{0C5F7516-6D0B-4E78-A3D1-3B7AEBDD4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6"/>
          <a:stretch/>
        </p:blipFill>
        <p:spPr bwMode="auto">
          <a:xfrm>
            <a:off x="908549" y="3098290"/>
            <a:ext cx="1299019" cy="14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&quot;jumo&quot;&quot;">
            <a:extLst>
              <a:ext uri="{FF2B5EF4-FFF2-40B4-BE49-F238E27FC236}">
                <a16:creationId xmlns:a16="http://schemas.microsoft.com/office/drawing/2014/main" id="{CBAA2E00-F798-4A1D-81EB-3DC79DEB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08" y="4940288"/>
            <a:ext cx="2596883" cy="9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&quot;исс решетнева&quot;&quot;">
            <a:extLst>
              <a:ext uri="{FF2B5EF4-FFF2-40B4-BE49-F238E27FC236}">
                <a16:creationId xmlns:a16="http://schemas.microsoft.com/office/drawing/2014/main" id="{595A0CFC-20D5-4A47-8CC4-A6C0A5E0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09" y="4788148"/>
            <a:ext cx="1501427" cy="10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Картинки по запросу &quot;continental logo&quot;&quot;">
            <a:extLst>
              <a:ext uri="{FF2B5EF4-FFF2-40B4-BE49-F238E27FC236}">
                <a16:creationId xmlns:a16="http://schemas.microsoft.com/office/drawing/2014/main" id="{3C939272-B7EF-4C1B-973D-1DF423CD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81" y="4940288"/>
            <a:ext cx="2265588" cy="1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&quot;мфк толстой сквер лого&quot;&quot;">
            <a:extLst>
              <a:ext uri="{FF2B5EF4-FFF2-40B4-BE49-F238E27FC236}">
                <a16:creationId xmlns:a16="http://schemas.microsoft.com/office/drawing/2014/main" id="{A3DA78D9-FE8F-4BDE-9A3D-CC1146436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3" t="24407" r="26638" b="27248"/>
          <a:stretch/>
        </p:blipFill>
        <p:spPr bwMode="auto">
          <a:xfrm>
            <a:off x="5648850" y="2726078"/>
            <a:ext cx="2348989" cy="15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Gazprom">
            <a:extLst>
              <a:ext uri="{FF2B5EF4-FFF2-40B4-BE49-F238E27FC236}">
                <a16:creationId xmlns:a16="http://schemas.microsoft.com/office/drawing/2014/main" id="{612203FC-2A6F-4386-96A0-EA836E22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50" y="1337444"/>
            <a:ext cx="1999338" cy="9855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Картинки по запросу &quot;релематика логотип&quot;">
            <a:extLst>
              <a:ext uri="{FF2B5EF4-FFF2-40B4-BE49-F238E27FC236}">
                <a16:creationId xmlns:a16="http://schemas.microsoft.com/office/drawing/2014/main" id="{F8EF0C3F-382A-4189-8381-51A3D8DF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88" y="5016192"/>
            <a:ext cx="3039455" cy="6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B6A99D4D-58D3-48DA-A38D-2B03CD64CDCD}"/>
              </a:ext>
            </a:extLst>
          </p:cNvPr>
          <p:cNvSpPr txBox="1">
            <a:spLocks/>
          </p:cNvSpPr>
          <p:nvPr/>
        </p:nvSpPr>
        <p:spPr>
          <a:xfrm>
            <a:off x="2039928" y="392723"/>
            <a:ext cx="9410619" cy="924438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i="0" dirty="0"/>
              <a:t>Они доверяют решениям </a:t>
            </a:r>
            <a:r>
              <a:rPr lang="en-US" i="0" dirty="0" err="1"/>
              <a:t>PcVue</a:t>
            </a:r>
            <a:r>
              <a:rPr lang="en-US" i="0" dirty="0"/>
              <a:t> Solutions </a:t>
            </a:r>
            <a:r>
              <a:rPr lang="ru-RU" i="0" dirty="0"/>
              <a:t>Россия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200243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1"/>
          </p:nvPr>
        </p:nvSpPr>
        <p:spPr>
          <a:xfrm>
            <a:off x="428094" y="4416901"/>
            <a:ext cx="6048672" cy="576064"/>
          </a:xfrm>
        </p:spPr>
        <p:txBody>
          <a:bodyPr/>
          <a:lstStyle/>
          <a:p>
            <a:r>
              <a:rPr lang="ru-RU" dirty="0"/>
              <a:t>Роман Мягков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15"/>
          </p:nvPr>
        </p:nvSpPr>
        <p:spPr>
          <a:xfrm>
            <a:off x="438089" y="5020521"/>
            <a:ext cx="6038678" cy="57606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PcVue</a:t>
            </a:r>
            <a:r>
              <a:rPr lang="en-US" dirty="0"/>
              <a:t> </a:t>
            </a:r>
            <a:r>
              <a:rPr lang="ru-RU" dirty="0"/>
              <a:t>Россия и СНГ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7"/>
          </p:nvPr>
        </p:nvSpPr>
        <p:spPr>
          <a:xfrm>
            <a:off x="428094" y="6212701"/>
            <a:ext cx="6038678" cy="576064"/>
          </a:xfrm>
        </p:spPr>
        <p:txBody>
          <a:bodyPr/>
          <a:lstStyle/>
          <a:p>
            <a:r>
              <a:rPr lang="ru-RU" dirty="0"/>
              <a:t>+7 911 110 14 82</a:t>
            </a:r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1417D2DE-5352-4D12-8950-32C2242949BC}"/>
              </a:ext>
            </a:extLst>
          </p:cNvPr>
          <p:cNvSpPr txBox="1">
            <a:spLocks/>
          </p:cNvSpPr>
          <p:nvPr/>
        </p:nvSpPr>
        <p:spPr>
          <a:xfrm>
            <a:off x="6096000" y="4416901"/>
            <a:ext cx="60486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0" i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Марина Кудрявцева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692BD917-93ED-4851-9F44-034068940E3B}"/>
              </a:ext>
            </a:extLst>
          </p:cNvPr>
          <p:cNvSpPr txBox="1">
            <a:spLocks/>
          </p:cNvSpPr>
          <p:nvPr/>
        </p:nvSpPr>
        <p:spPr>
          <a:xfrm>
            <a:off x="6105995" y="5020521"/>
            <a:ext cx="6038678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PcVue</a:t>
            </a:r>
            <a:r>
              <a:rPr lang="en-US" dirty="0"/>
              <a:t> </a:t>
            </a:r>
            <a:r>
              <a:rPr lang="ru-RU" dirty="0"/>
              <a:t>Россия и СНГ</a:t>
            </a:r>
            <a:endParaRPr lang="en-US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B1E2554-9374-4D3A-82E2-2B1739FD62C2}"/>
              </a:ext>
            </a:extLst>
          </p:cNvPr>
          <p:cNvSpPr txBox="1">
            <a:spLocks/>
          </p:cNvSpPr>
          <p:nvPr/>
        </p:nvSpPr>
        <p:spPr>
          <a:xfrm>
            <a:off x="6105995" y="5609761"/>
            <a:ext cx="6038678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hlinkClick r:id="rId2"/>
              </a:rPr>
              <a:t>m.kudryavceva@arcinfo.com</a:t>
            </a:r>
            <a:endParaRPr lang="ru-RU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237ADFF-87B5-4DBB-A9EA-D8D0A8178A13}"/>
              </a:ext>
            </a:extLst>
          </p:cNvPr>
          <p:cNvSpPr txBox="1">
            <a:spLocks/>
          </p:cNvSpPr>
          <p:nvPr/>
        </p:nvSpPr>
        <p:spPr>
          <a:xfrm>
            <a:off x="6096000" y="6212701"/>
            <a:ext cx="6038678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+7 911 990 22 98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CE913AE-AB62-4CC8-A2ED-ECB3A4252185}"/>
              </a:ext>
            </a:extLst>
          </p:cNvPr>
          <p:cNvSpPr>
            <a:spLocks noGrp="1" noChangeArrowheads="1"/>
          </p:cNvSpPr>
          <p:nvPr>
            <p:ph type="body" idx="16"/>
          </p:nvPr>
        </p:nvSpPr>
        <p:spPr bwMode="auto">
          <a:xfrm>
            <a:off x="438150" y="5529028"/>
            <a:ext cx="53153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hlinkClick r:id="rId3"/>
              </a:rPr>
              <a:t>r.miagkov@arcinfo.com</a:t>
            </a:r>
            <a:r>
              <a:rPr lang="en-US" u="sng" dirty="0"/>
              <a:t> 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/>
          <p:cNvSpPr>
            <a:spLocks noGrp="1"/>
          </p:cNvSpPr>
          <p:nvPr>
            <p:ph type="body" sz="half" idx="2"/>
          </p:nvPr>
        </p:nvSpPr>
        <p:spPr>
          <a:xfrm>
            <a:off x="2170041" y="139691"/>
            <a:ext cx="9410619" cy="72000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PcVue Solutions</a:t>
            </a:r>
            <a:r>
              <a:rPr lang="ru-RU" dirty="0"/>
              <a:t>: портфолио программ для промышленной автоматизации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9278700" y="1296412"/>
            <a:ext cx="2060896" cy="781063"/>
          </a:xfrm>
          <a:custGeom>
            <a:avLst/>
            <a:gdLst>
              <a:gd name="connsiteX0" fmla="*/ 0 w 1826696"/>
              <a:gd name="connsiteY0" fmla="*/ 46782 h 467823"/>
              <a:gd name="connsiteX1" fmla="*/ 46782 w 1826696"/>
              <a:gd name="connsiteY1" fmla="*/ 0 h 467823"/>
              <a:gd name="connsiteX2" fmla="*/ 1779914 w 1826696"/>
              <a:gd name="connsiteY2" fmla="*/ 0 h 467823"/>
              <a:gd name="connsiteX3" fmla="*/ 1826696 w 1826696"/>
              <a:gd name="connsiteY3" fmla="*/ 46782 h 467823"/>
              <a:gd name="connsiteX4" fmla="*/ 1826696 w 1826696"/>
              <a:gd name="connsiteY4" fmla="*/ 421041 h 467823"/>
              <a:gd name="connsiteX5" fmla="*/ 1779914 w 1826696"/>
              <a:gd name="connsiteY5" fmla="*/ 467823 h 467823"/>
              <a:gd name="connsiteX6" fmla="*/ 46782 w 1826696"/>
              <a:gd name="connsiteY6" fmla="*/ 467823 h 467823"/>
              <a:gd name="connsiteX7" fmla="*/ 0 w 1826696"/>
              <a:gd name="connsiteY7" fmla="*/ 421041 h 467823"/>
              <a:gd name="connsiteX8" fmla="*/ 0 w 1826696"/>
              <a:gd name="connsiteY8" fmla="*/ 46782 h 4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6696" h="467823">
                <a:moveTo>
                  <a:pt x="0" y="46782"/>
                </a:moveTo>
                <a:cubicBezTo>
                  <a:pt x="0" y="20945"/>
                  <a:pt x="20945" y="0"/>
                  <a:pt x="46782" y="0"/>
                </a:cubicBezTo>
                <a:lnTo>
                  <a:pt x="1779914" y="0"/>
                </a:lnTo>
                <a:cubicBezTo>
                  <a:pt x="1805751" y="0"/>
                  <a:pt x="1826696" y="20945"/>
                  <a:pt x="1826696" y="46782"/>
                </a:cubicBezTo>
                <a:lnTo>
                  <a:pt x="1826696" y="421041"/>
                </a:lnTo>
                <a:cubicBezTo>
                  <a:pt x="1826696" y="446878"/>
                  <a:pt x="1805751" y="467823"/>
                  <a:pt x="1779914" y="467823"/>
                </a:cubicBezTo>
                <a:lnTo>
                  <a:pt x="46782" y="467823"/>
                </a:lnTo>
                <a:cubicBezTo>
                  <a:pt x="20945" y="467823"/>
                  <a:pt x="0" y="446878"/>
                  <a:pt x="0" y="421041"/>
                </a:cubicBezTo>
                <a:lnTo>
                  <a:pt x="0" y="46782"/>
                </a:lnTo>
                <a:close/>
              </a:path>
            </a:pathLst>
          </a:custGeom>
          <a:solidFill>
            <a:srgbClr val="DA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b="1" kern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Мобильные решения</a:t>
            </a:r>
            <a:endParaRPr lang="en-US" sz="2000" b="1" kern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388410" y="1074715"/>
            <a:ext cx="2604932" cy="660700"/>
          </a:xfrm>
          <a:custGeom>
            <a:avLst/>
            <a:gdLst>
              <a:gd name="connsiteX0" fmla="*/ 0 w 1826696"/>
              <a:gd name="connsiteY0" fmla="*/ 46782 h 467823"/>
              <a:gd name="connsiteX1" fmla="*/ 46782 w 1826696"/>
              <a:gd name="connsiteY1" fmla="*/ 0 h 467823"/>
              <a:gd name="connsiteX2" fmla="*/ 1779914 w 1826696"/>
              <a:gd name="connsiteY2" fmla="*/ 0 h 467823"/>
              <a:gd name="connsiteX3" fmla="*/ 1826696 w 1826696"/>
              <a:gd name="connsiteY3" fmla="*/ 46782 h 467823"/>
              <a:gd name="connsiteX4" fmla="*/ 1826696 w 1826696"/>
              <a:gd name="connsiteY4" fmla="*/ 421041 h 467823"/>
              <a:gd name="connsiteX5" fmla="*/ 1779914 w 1826696"/>
              <a:gd name="connsiteY5" fmla="*/ 467823 h 467823"/>
              <a:gd name="connsiteX6" fmla="*/ 46782 w 1826696"/>
              <a:gd name="connsiteY6" fmla="*/ 467823 h 467823"/>
              <a:gd name="connsiteX7" fmla="*/ 0 w 1826696"/>
              <a:gd name="connsiteY7" fmla="*/ 421041 h 467823"/>
              <a:gd name="connsiteX8" fmla="*/ 0 w 1826696"/>
              <a:gd name="connsiteY8" fmla="*/ 46782 h 4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6696" h="467823">
                <a:moveTo>
                  <a:pt x="0" y="46782"/>
                </a:moveTo>
                <a:cubicBezTo>
                  <a:pt x="0" y="20945"/>
                  <a:pt x="20945" y="0"/>
                  <a:pt x="46782" y="0"/>
                </a:cubicBezTo>
                <a:lnTo>
                  <a:pt x="1779914" y="0"/>
                </a:lnTo>
                <a:cubicBezTo>
                  <a:pt x="1805751" y="0"/>
                  <a:pt x="1826696" y="20945"/>
                  <a:pt x="1826696" y="46782"/>
                </a:cubicBezTo>
                <a:lnTo>
                  <a:pt x="1826696" y="421041"/>
                </a:lnTo>
                <a:cubicBezTo>
                  <a:pt x="1826696" y="446878"/>
                  <a:pt x="1805751" y="467823"/>
                  <a:pt x="1779914" y="467823"/>
                </a:cubicBezTo>
                <a:lnTo>
                  <a:pt x="46782" y="467823"/>
                </a:lnTo>
                <a:cubicBezTo>
                  <a:pt x="20945" y="467823"/>
                  <a:pt x="0" y="446878"/>
                  <a:pt x="0" y="421041"/>
                </a:cubicBezTo>
                <a:lnTo>
                  <a:pt x="0" y="46782"/>
                </a:lnTo>
                <a:close/>
              </a:path>
            </a:pathLst>
          </a:custGeom>
          <a:solidFill>
            <a:srgbClr val="DA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SCADA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PcVue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/ HMI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229257" y="2284621"/>
            <a:ext cx="1446242" cy="660700"/>
          </a:xfrm>
          <a:custGeom>
            <a:avLst/>
            <a:gdLst>
              <a:gd name="connsiteX0" fmla="*/ 0 w 1826696"/>
              <a:gd name="connsiteY0" fmla="*/ 46782 h 467823"/>
              <a:gd name="connsiteX1" fmla="*/ 46782 w 1826696"/>
              <a:gd name="connsiteY1" fmla="*/ 0 h 467823"/>
              <a:gd name="connsiteX2" fmla="*/ 1779914 w 1826696"/>
              <a:gd name="connsiteY2" fmla="*/ 0 h 467823"/>
              <a:gd name="connsiteX3" fmla="*/ 1826696 w 1826696"/>
              <a:gd name="connsiteY3" fmla="*/ 46782 h 467823"/>
              <a:gd name="connsiteX4" fmla="*/ 1826696 w 1826696"/>
              <a:gd name="connsiteY4" fmla="*/ 421041 h 467823"/>
              <a:gd name="connsiteX5" fmla="*/ 1779914 w 1826696"/>
              <a:gd name="connsiteY5" fmla="*/ 467823 h 467823"/>
              <a:gd name="connsiteX6" fmla="*/ 46782 w 1826696"/>
              <a:gd name="connsiteY6" fmla="*/ 467823 h 467823"/>
              <a:gd name="connsiteX7" fmla="*/ 0 w 1826696"/>
              <a:gd name="connsiteY7" fmla="*/ 421041 h 467823"/>
              <a:gd name="connsiteX8" fmla="*/ 0 w 1826696"/>
              <a:gd name="connsiteY8" fmla="*/ 46782 h 4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6696" h="467823">
                <a:moveTo>
                  <a:pt x="0" y="46782"/>
                </a:moveTo>
                <a:cubicBezTo>
                  <a:pt x="0" y="20945"/>
                  <a:pt x="20945" y="0"/>
                  <a:pt x="46782" y="0"/>
                </a:cubicBezTo>
                <a:lnTo>
                  <a:pt x="1779914" y="0"/>
                </a:lnTo>
                <a:cubicBezTo>
                  <a:pt x="1805751" y="0"/>
                  <a:pt x="1826696" y="20945"/>
                  <a:pt x="1826696" y="46782"/>
                </a:cubicBezTo>
                <a:lnTo>
                  <a:pt x="1826696" y="421041"/>
                </a:lnTo>
                <a:cubicBezTo>
                  <a:pt x="1826696" y="446878"/>
                  <a:pt x="1805751" y="467823"/>
                  <a:pt x="1779914" y="467823"/>
                </a:cubicBezTo>
                <a:lnTo>
                  <a:pt x="46782" y="467823"/>
                </a:lnTo>
                <a:cubicBezTo>
                  <a:pt x="20945" y="467823"/>
                  <a:pt x="0" y="446878"/>
                  <a:pt x="0" y="421041"/>
                </a:cubicBezTo>
                <a:lnTo>
                  <a:pt x="0" y="46782"/>
                </a:lnTo>
                <a:close/>
              </a:path>
            </a:pathLst>
          </a:custGeom>
          <a:solidFill>
            <a:srgbClr val="DA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Отчеты</a:t>
            </a:r>
            <a:endParaRPr lang="fr-FR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897582" y="1032302"/>
            <a:ext cx="7492603" cy="5216992"/>
            <a:chOff x="1774490" y="867651"/>
            <a:chExt cx="8142456" cy="5638466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719559" y="3001817"/>
              <a:ext cx="677114" cy="529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ine 86"/>
            <p:cNvSpPr>
              <a:spLocks noChangeShapeType="1"/>
            </p:cNvSpPr>
            <p:nvPr/>
          </p:nvSpPr>
          <p:spPr bwMode="auto">
            <a:xfrm flipV="1">
              <a:off x="3036236" y="5360238"/>
              <a:ext cx="2916700" cy="7017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2265528" y="867651"/>
              <a:ext cx="4606849" cy="3606267"/>
            </a:xfrm>
            <a:prstGeom prst="arc">
              <a:avLst>
                <a:gd name="adj1" fmla="val 11494033"/>
                <a:gd name="adj2" fmla="val 123629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" name="Arc 18"/>
            <p:cNvSpPr/>
            <p:nvPr/>
          </p:nvSpPr>
          <p:spPr>
            <a:xfrm flipH="1">
              <a:off x="7150816" y="1206747"/>
              <a:ext cx="1332455" cy="2878180"/>
            </a:xfrm>
            <a:prstGeom prst="arc">
              <a:avLst>
                <a:gd name="adj1" fmla="val 15524350"/>
                <a:gd name="adj2" fmla="val 21895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0" name="Arc 19"/>
            <p:cNvSpPr/>
            <p:nvPr/>
          </p:nvSpPr>
          <p:spPr>
            <a:xfrm flipH="1">
              <a:off x="7150816" y="2202173"/>
              <a:ext cx="1419553" cy="899663"/>
            </a:xfrm>
            <a:prstGeom prst="arc">
              <a:avLst>
                <a:gd name="adj1" fmla="val 14807453"/>
                <a:gd name="adj2" fmla="val 21547549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2878304" y="1089543"/>
              <a:ext cx="3994072" cy="3139558"/>
            </a:xfrm>
            <a:prstGeom prst="arc">
              <a:avLst>
                <a:gd name="adj1" fmla="val 11812778"/>
                <a:gd name="adj2" fmla="val 2157903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69583" y="2274127"/>
              <a:ext cx="1048475" cy="2221684"/>
            </a:xfrm>
            <a:prstGeom prst="rect">
              <a:avLst/>
            </a:pr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fr-FR" sz="1200">
                <a:solidFill>
                  <a:schemeClr val="tx1"/>
                </a:solidFill>
              </a:endParaRPr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 flipH="1">
              <a:off x="3036237" y="2600619"/>
              <a:ext cx="0" cy="413090"/>
            </a:xfrm>
            <a:prstGeom prst="line">
              <a:avLst/>
            </a:prstGeom>
            <a:ln w="381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89"/>
            <p:cNvSpPr>
              <a:spLocks noChangeShapeType="1"/>
            </p:cNvSpPr>
            <p:nvPr/>
          </p:nvSpPr>
          <p:spPr bwMode="auto">
            <a:xfrm flipH="1">
              <a:off x="3755913" y="3523817"/>
              <a:ext cx="15384" cy="1575583"/>
            </a:xfrm>
            <a:prstGeom prst="line">
              <a:avLst/>
            </a:prstGeom>
            <a:ln w="381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>
              <a:off x="4788220" y="3514584"/>
              <a:ext cx="2349" cy="1578190"/>
            </a:xfrm>
            <a:prstGeom prst="line">
              <a:avLst/>
            </a:prstGeom>
            <a:ln w="381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5602631" y="3508971"/>
              <a:ext cx="801956" cy="787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66"/>
                  </a:solidFill>
                  <a:latin typeface="Arial Black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200" b="1" dirty="0" err="1">
                  <a:solidFill>
                    <a:schemeClr val="tx1"/>
                  </a:solidFill>
                  <a:latin typeface="+mn-lt"/>
                </a:rPr>
                <a:t>PcVue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</a:rPr>
                <a:t>Сервер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  <a:p>
              <a:pPr algn="ctr">
                <a:defRPr/>
              </a:pPr>
              <a:endParaRPr lang="en-US" sz="9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74490" y="4825120"/>
              <a:ext cx="12389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</a:rPr>
                <a:t>Сеть сбора данных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8" name="Picture 6" descr="D:\ARC\ARC_Libraries\V11.1\LIB\ACTUAL\PcVue\V1.8\FR\Lib\SH_SYSTEM\B\PCVUE_LIBS_SYSTEM_SERVER_CABINET_FRONT_12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990" y="4032086"/>
              <a:ext cx="364931" cy="72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D:\Marketting-Communication\_Logos\Arc\st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610" y="4603414"/>
              <a:ext cx="299557" cy="29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196321" y="2959781"/>
              <a:ext cx="19409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IT </a:t>
              </a:r>
              <a:r>
                <a:rPr lang="ru-RU" sz="1200" b="1" dirty="0"/>
                <a:t>сеть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" name="Pensées 94"/>
            <p:cNvSpPr/>
            <p:nvPr/>
          </p:nvSpPr>
          <p:spPr>
            <a:xfrm>
              <a:off x="8030262" y="2940844"/>
              <a:ext cx="1170549" cy="371963"/>
            </a:xfrm>
            <a:prstGeom prst="cloudCallout">
              <a:avLst>
                <a:gd name="adj1" fmla="val -31415"/>
                <a:gd name="adj2" fmla="val 7837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WAN</a:t>
              </a:r>
            </a:p>
          </p:txBody>
        </p:sp>
        <p:sp>
          <p:nvSpPr>
            <p:cNvPr id="31" name="Line 86"/>
            <p:cNvSpPr>
              <a:spLocks noChangeShapeType="1"/>
            </p:cNvSpPr>
            <p:nvPr/>
          </p:nvSpPr>
          <p:spPr bwMode="auto">
            <a:xfrm>
              <a:off x="2681123" y="3003230"/>
              <a:ext cx="3065186" cy="16294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 flipV="1">
              <a:off x="2616192" y="5093914"/>
              <a:ext cx="3399718" cy="434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4" name="Picture 3" descr="D:\Arc\Libraries\Samples\Icon Experience\v series\iconexperience v bundle png\v_collections_png\computer_network_security\256x256\shadow\eart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7580" y="1464164"/>
              <a:ext cx="1438262" cy="13118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7988294" y="3757804"/>
              <a:ext cx="1108425" cy="27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IP router</a:t>
              </a: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469" y="2217309"/>
              <a:ext cx="741581" cy="741581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711" y="1344762"/>
              <a:ext cx="622970" cy="62297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114" y="1268451"/>
              <a:ext cx="711521" cy="711521"/>
            </a:xfrm>
            <a:prstGeom prst="rect">
              <a:avLst/>
            </a:prstGeom>
          </p:spPr>
        </p:pic>
        <p:pic>
          <p:nvPicPr>
            <p:cNvPr id="39" name="Picture 10" descr="D:\mes documents\Mes images\Bibliothèque multimédia Microsoft\j0432567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99040" y="2612599"/>
              <a:ext cx="699967" cy="700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7860" y="2275337"/>
              <a:ext cx="722783" cy="722783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222" y="2095430"/>
              <a:ext cx="622970" cy="62297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122" y="2026873"/>
              <a:ext cx="711521" cy="711521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061649" y="3097070"/>
              <a:ext cx="12389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schemeClr val="tx1"/>
                  </a:solidFill>
                  <a:latin typeface="+mn-lt"/>
                </a:rPr>
                <a:t>Wifi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</a:rPr>
                <a:t>роутер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2947480" y="4084927"/>
              <a:ext cx="1086928" cy="760006"/>
              <a:chOff x="2714206" y="2595353"/>
              <a:chExt cx="1086928" cy="760006"/>
            </a:xfrm>
          </p:grpSpPr>
          <p:grpSp>
            <p:nvGrpSpPr>
              <p:cNvPr id="98" name="Groupe 97"/>
              <p:cNvGrpSpPr/>
              <p:nvPr/>
            </p:nvGrpSpPr>
            <p:grpSpPr>
              <a:xfrm>
                <a:off x="2714206" y="2595353"/>
                <a:ext cx="978984" cy="760006"/>
                <a:chOff x="1796556" y="3009865"/>
                <a:chExt cx="978984" cy="760006"/>
              </a:xfrm>
            </p:grpSpPr>
            <p:pic>
              <p:nvPicPr>
                <p:cNvPr id="101" name="Picture 7" descr="D:\ARC\ARC_Libraries\V11.1\LIB\ACTUAL\PcVue\V1.8\FR\Lib\SH_SYSTEM\B\PCVUE_LIBS_SYSTEM_MONITOR_DARK_FRONT_128.pn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6556" y="3145133"/>
                  <a:ext cx="624738" cy="6247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6" descr="D:\ARC\ARC_Libraries\V11.1\LIB\ACTUAL\PcVue\V1.8\FR\Lib\SH_SYSTEM\B\PCVUE_LIBS_SYSTEM_SERVER_CABINET_FRONT_12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0609" y="3009865"/>
                  <a:ext cx="364931" cy="7298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9" name="Picture 2" descr="D:\Marketting-Communication\_Logos\Arc\st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8480" y="3024094"/>
                <a:ext cx="299557" cy="299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4" descr="D:\Arc\Libraries\Samples\Icon Experience\v series\iconexperience v bundle png\v_collections_png\basic_foundation\256x256\shadow\folder_network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60976" y="3004757"/>
                <a:ext cx="340158" cy="340158"/>
              </a:xfrm>
              <a:prstGeom prst="rect">
                <a:avLst/>
              </a:prstGeom>
              <a:noFill/>
            </p:spPr>
          </p:pic>
        </p:grpSp>
        <p:sp>
          <p:nvSpPr>
            <p:cNvPr id="45" name="Line 89"/>
            <p:cNvSpPr>
              <a:spLocks noChangeShapeType="1"/>
            </p:cNvSpPr>
            <p:nvPr/>
          </p:nvSpPr>
          <p:spPr bwMode="auto">
            <a:xfrm flipH="1">
              <a:off x="5547103" y="3523817"/>
              <a:ext cx="32" cy="1575583"/>
            </a:xfrm>
            <a:prstGeom prst="line">
              <a:avLst/>
            </a:prstGeom>
            <a:ln w="381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1915366" y="1667512"/>
              <a:ext cx="1744030" cy="30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r>
                <a:rPr lang="ru-RU" sz="1200" b="1" dirty="0"/>
                <a:t>Тонкие клиенты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47" name="Picture 6" descr="D:\ARC\ARC_Libraries\V11.1\LIB\ACTUAL\PcVue\V1.8\FR\Lib\SH_SYSTEM\B\PCVUE_LIBS_SYSTEM_SERVER_CABINET_FRONT_12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737" y="4040411"/>
              <a:ext cx="364931" cy="72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D:\Marketting-Communication\_Logos\Arc\st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357" y="4611739"/>
              <a:ext cx="299557" cy="29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Line 89"/>
            <p:cNvSpPr>
              <a:spLocks noChangeShapeType="1"/>
            </p:cNvSpPr>
            <p:nvPr/>
          </p:nvSpPr>
          <p:spPr bwMode="auto">
            <a:xfrm>
              <a:off x="5884129" y="3094346"/>
              <a:ext cx="2" cy="438005"/>
            </a:xfrm>
            <a:prstGeom prst="line">
              <a:avLst/>
            </a:prstGeom>
            <a:ln w="381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50" name="Connecteur droit 49"/>
            <p:cNvCxnSpPr>
              <a:stCxn id="90" idx="1"/>
            </p:cNvCxnSpPr>
            <p:nvPr/>
          </p:nvCxnSpPr>
          <p:spPr>
            <a:xfrm>
              <a:off x="7634681" y="3938651"/>
              <a:ext cx="622314" cy="10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427330" y="1924360"/>
              <a:ext cx="1261068" cy="3139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</a:rPr>
                <a:t>Веб-клиент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16670" y="2243085"/>
              <a:ext cx="6738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/>
                <a:t>DMZ</a:t>
              </a:r>
              <a:endParaRPr lang="en-US" sz="1400" dirty="0"/>
            </a:p>
          </p:txBody>
        </p:sp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632" y="3253338"/>
              <a:ext cx="865501" cy="865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3904258" y="3664046"/>
              <a:ext cx="801956" cy="60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 algn="ctr">
                <a:defRPr/>
              </a:pPr>
              <a:r>
                <a:rPr lang="en-US" sz="1200" b="1" dirty="0" err="1">
                  <a:solidFill>
                    <a:schemeClr val="tx1"/>
                  </a:solidFill>
                  <a:latin typeface="+mn-lt"/>
                </a:rPr>
                <a:t>PcVue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</a:rPr>
                <a:t>Сервер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  <a:p>
              <a:pPr algn="ctr">
                <a:defRPr/>
              </a:pPr>
              <a:endParaRPr lang="en-US" sz="900" b="1" dirty="0"/>
            </a:p>
          </p:txBody>
        </p:sp>
        <p:sp>
          <p:nvSpPr>
            <p:cNvPr id="55" name="Line 89"/>
            <p:cNvSpPr>
              <a:spLocks noChangeShapeType="1"/>
            </p:cNvSpPr>
            <p:nvPr/>
          </p:nvSpPr>
          <p:spPr bwMode="auto">
            <a:xfrm flipH="1">
              <a:off x="5479082" y="2590140"/>
              <a:ext cx="0" cy="413090"/>
            </a:xfrm>
            <a:prstGeom prst="line">
              <a:avLst/>
            </a:prstGeom>
            <a:ln w="381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6" name="Picture 2" descr="D:\ARC\ARC_Libraries\V11.1\LIB\ACTUAL\PcVue\V1.8\FR\Lib\SH_SYSTEM\B\PCVUE_LIBS_SYSTEM_WORKSTATION_LIGHT_FRONT_128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473" y="1997262"/>
              <a:ext cx="894144" cy="894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7149331" y="869561"/>
              <a:ext cx="1744030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66"/>
                  </a:solidFill>
                  <a:latin typeface="Arial Black" pitchFamily="34" charset="0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latin typeface="+mn-lt"/>
                </a:rPr>
                <a:t>Удаленное подключение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11554" y="3798955"/>
              <a:ext cx="1261068" cy="3139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WebVue </a:t>
              </a:r>
              <a:r>
                <a:rPr lang="ru-RU" sz="1200" b="1" dirty="0">
                  <a:solidFill>
                    <a:schemeClr val="tx1"/>
                  </a:solidFill>
                </a:rPr>
                <a:t>сервер</a:t>
              </a:r>
              <a:endParaRPr lang="fr-FR" sz="1200" b="1" dirty="0">
                <a:solidFill>
                  <a:schemeClr val="tx1"/>
                </a:solidFill>
              </a:endParaRPr>
            </a:p>
            <a:p>
              <a:r>
                <a:rPr lang="fr-FR" sz="1200" b="1" dirty="0">
                  <a:solidFill>
                    <a:schemeClr val="tx1"/>
                  </a:solidFill>
                </a:rPr>
                <a:t>RDS server</a:t>
              </a:r>
            </a:p>
            <a:p>
              <a:r>
                <a:rPr lang="ru-RU" sz="1200" b="1" dirty="0">
                  <a:solidFill>
                    <a:schemeClr val="tx1"/>
                  </a:solidFill>
                </a:rPr>
                <a:t>Мобил. сервер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Line 86"/>
            <p:cNvSpPr>
              <a:spLocks noChangeShapeType="1"/>
            </p:cNvSpPr>
            <p:nvPr/>
          </p:nvSpPr>
          <p:spPr bwMode="auto">
            <a:xfrm>
              <a:off x="2891808" y="3519387"/>
              <a:ext cx="3013544" cy="13074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2248896" y="3610007"/>
              <a:ext cx="1197095" cy="787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66"/>
                  </a:solidFill>
                  <a:latin typeface="Arial Black" pitchFamily="34" charset="0"/>
                </a:rPr>
                <a:t> </a:t>
              </a:r>
            </a:p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</a:rPr>
                <a:t>Станция разработчика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  <a:p>
              <a:pPr algn="ctr">
                <a:defRPr/>
              </a:pPr>
              <a:endParaRPr lang="en-US" sz="900" b="1" dirty="0"/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4675234" y="3581950"/>
              <a:ext cx="957849" cy="617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</a:rPr>
                <a:t>Резервирование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602631" y="2465533"/>
              <a:ext cx="7563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Firewall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3863274" y="1485487"/>
              <a:ext cx="1940979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lIns="93600" tIns="46800" rIns="93600" bIns="4680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66"/>
                  </a:solidFill>
                  <a:latin typeface="Arial Black" pitchFamily="34" charset="0"/>
                </a:rPr>
                <a:t> </a:t>
              </a:r>
            </a:p>
            <a:p>
              <a:pPr>
                <a:defRPr/>
              </a:pPr>
              <a:r>
                <a:rPr lang="en-US" sz="1200" b="1" dirty="0" err="1">
                  <a:solidFill>
                    <a:schemeClr val="tx1"/>
                  </a:solidFill>
                  <a:latin typeface="+mn-lt"/>
                </a:rPr>
                <a:t>PcVue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sz="1200" b="1" dirty="0"/>
                <a:t>клиентские станции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Line 89"/>
            <p:cNvSpPr>
              <a:spLocks noChangeShapeType="1"/>
            </p:cNvSpPr>
            <p:nvPr/>
          </p:nvSpPr>
          <p:spPr bwMode="auto">
            <a:xfrm flipH="1">
              <a:off x="4407458" y="2600619"/>
              <a:ext cx="0" cy="413090"/>
            </a:xfrm>
            <a:prstGeom prst="line">
              <a:avLst/>
            </a:prstGeom>
            <a:ln w="381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square" lIns="93600" tIns="46800" rIns="936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5" name="Picture 2" descr="D:\ARC\ARC_Libraries\V11.1\LIB\ACTUAL\PcVue\V1.8\FR\Lib\SH_SYSTEM\B\PCVUE_LIBS_SYSTEM_WORKSTATION_LIGHT_FRONT_128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076" y="1985350"/>
              <a:ext cx="894144" cy="894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ectangle 232"/>
            <p:cNvSpPr>
              <a:spLocks noChangeArrowheads="1"/>
            </p:cNvSpPr>
            <p:nvPr/>
          </p:nvSpPr>
          <p:spPr bwMode="auto">
            <a:xfrm>
              <a:off x="6296573" y="1707226"/>
              <a:ext cx="1218086" cy="3896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b="1" u="sng">
                  <a:latin typeface="Arial" panose="020B0604020202020204" pitchFamily="34" charset="0"/>
                </a:rPr>
                <a:t>HTTPS</a:t>
              </a:r>
              <a:endParaRPr lang="fr-FR" altLang="en-US" sz="1400">
                <a:latin typeface="Arial" panose="020B0604020202020204" pitchFamily="34" charset="0"/>
              </a:endParaRPr>
            </a:p>
          </p:txBody>
        </p:sp>
        <p:cxnSp>
          <p:nvCxnSpPr>
            <p:cNvPr id="67" name="Line 42"/>
            <p:cNvCxnSpPr>
              <a:cxnSpLocks noChangeShapeType="1"/>
            </p:cNvCxnSpPr>
            <p:nvPr/>
          </p:nvCxnSpPr>
          <p:spPr bwMode="auto">
            <a:xfrm>
              <a:off x="3121853" y="5431881"/>
              <a:ext cx="0" cy="5893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42"/>
            <p:cNvCxnSpPr>
              <a:cxnSpLocks noChangeShapeType="1"/>
            </p:cNvCxnSpPr>
            <p:nvPr/>
          </p:nvCxnSpPr>
          <p:spPr bwMode="auto">
            <a:xfrm>
              <a:off x="6058116" y="5479730"/>
              <a:ext cx="0" cy="5893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9" name="Picture 108" descr="D:\ARC\ARC_Libraries\V11.1\LIB\ACTUAL\PcVue\V1.8\FR\Lib\SH_SYSTEM\B\PCVUE_LIBS_SYSTEM_PLC_DRIVER_FRONT_6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603" y="5877501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9" descr="D:\ARC\ARC_Libraries\V11.1\LIB\ACTUAL\PcVue\V1.8\FR\Lib\SH_SYSTEM\B\PCVUE_LIBS_SYSTEM_PLC_CONTROLLER_FRONT_128.pn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86" b="27114"/>
            <a:stretch/>
          </p:blipFill>
          <p:spPr bwMode="auto">
            <a:xfrm>
              <a:off x="2512458" y="5896516"/>
              <a:ext cx="1219200" cy="60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6569" y="5307332"/>
              <a:ext cx="355125" cy="538114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2936" y="5280878"/>
              <a:ext cx="355125" cy="538114"/>
            </a:xfrm>
            <a:prstGeom prst="rect">
              <a:avLst/>
            </a:prstGeom>
          </p:spPr>
        </p:pic>
        <p:sp>
          <p:nvSpPr>
            <p:cNvPr id="73" name="Rectangle 36"/>
            <p:cNvSpPr>
              <a:spLocks noChangeArrowheads="1"/>
            </p:cNvSpPr>
            <p:nvPr/>
          </p:nvSpPr>
          <p:spPr bwMode="auto">
            <a:xfrm>
              <a:off x="6308061" y="5376541"/>
              <a:ext cx="887412" cy="190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fr-FR" altLang="en-US" sz="1200" b="1" dirty="0">
                  <a:solidFill>
                    <a:schemeClr val="tx1"/>
                  </a:solidFill>
                  <a:latin typeface="+mn-lt"/>
                </a:rPr>
                <a:t>Switch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30735" y="3133764"/>
              <a:ext cx="7563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Firewall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949851" y="5115775"/>
              <a:ext cx="7563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Firewall</a:t>
              </a:r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auto">
            <a:xfrm>
              <a:off x="2403737" y="5387981"/>
              <a:ext cx="887412" cy="190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fr-FR" altLang="en-US" sz="1200" b="1" dirty="0">
                  <a:solidFill>
                    <a:schemeClr val="tx1"/>
                  </a:solidFill>
                  <a:latin typeface="+mn-lt"/>
                </a:rPr>
                <a:t>Switch</a:t>
              </a:r>
            </a:p>
          </p:txBody>
        </p:sp>
        <p:sp>
          <p:nvSpPr>
            <p:cNvPr id="77" name="Arc 76"/>
            <p:cNvSpPr/>
            <p:nvPr/>
          </p:nvSpPr>
          <p:spPr>
            <a:xfrm flipH="1">
              <a:off x="7076256" y="2384575"/>
              <a:ext cx="2840690" cy="830765"/>
            </a:xfrm>
            <a:prstGeom prst="arc">
              <a:avLst>
                <a:gd name="adj1" fmla="val 14344373"/>
                <a:gd name="adj2" fmla="val 21147848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78" name="Arc 77"/>
            <p:cNvSpPr/>
            <p:nvPr/>
          </p:nvSpPr>
          <p:spPr>
            <a:xfrm flipH="1">
              <a:off x="7150819" y="1459054"/>
              <a:ext cx="2618839" cy="2644065"/>
            </a:xfrm>
            <a:prstGeom prst="arc">
              <a:avLst>
                <a:gd name="adj1" fmla="val 14504468"/>
                <a:gd name="adj2" fmla="val 21895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2968964" y="1778730"/>
              <a:ext cx="5667203" cy="1495195"/>
              <a:chOff x="-642211" y="1992114"/>
              <a:chExt cx="5667203" cy="1495195"/>
            </a:xfrm>
          </p:grpSpPr>
          <p:pic>
            <p:nvPicPr>
              <p:cNvPr id="93" name="Picture 6" descr="D:\ARC\ARC_Libraries\V11.1\LIB\ACTUAL\PcVue\V1.8\FR\Lib\SH_SYSTEM\B\PCVUE_LIBS_SYSTEM_SERVER_CABINET_FRONT_128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0604" y="2701725"/>
                <a:ext cx="364931" cy="729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D:\Marketting-Communication\_Logos\Arc\st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917" y="3187752"/>
                <a:ext cx="299557" cy="299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6" descr="D:\dev\Icon Experience\v series\v_collections_png\computer_network_security\64x64\shadow\earth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4413" y="3202997"/>
                <a:ext cx="269066" cy="269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6" descr="D:\dev\Icon Experience\v series\v_collections_png\computer_network_security\64x64\shadow\earth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926" y="1992114"/>
                <a:ext cx="269066" cy="269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6" descr="D:\dev\Icon Experience\v series\v_collections_png\computer_network_security\64x64\shadow\earth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2211" y="2689138"/>
                <a:ext cx="269066" cy="269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0" name="Picture 2" descr="D:\Marketting-Communication\_Logos\Arc\st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090" y="3206905"/>
              <a:ext cx="299557" cy="29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http://www.e-interactive.es/wp-content/uploads/HTML51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201" y="2810554"/>
              <a:ext cx="363537" cy="3281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D:\Marketting-Communication\_Logos\Arc\st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9034" y="1609785"/>
              <a:ext cx="299557" cy="29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D:\Marketting-Communication\_Logos\Arc\st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132" y="2339965"/>
              <a:ext cx="299557" cy="29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http://www.e-interactive.es/wp-content/uploads/HTML51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800" y="1734985"/>
              <a:ext cx="363537" cy="3281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http://www.e-interactive.es/wp-content/uploads/HTML51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063" y="2444011"/>
              <a:ext cx="363537" cy="3281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599" y="4980227"/>
              <a:ext cx="264246" cy="43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243" y="4970456"/>
              <a:ext cx="264246" cy="43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797" y="4990590"/>
              <a:ext cx="264246" cy="43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4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13" y="2795070"/>
              <a:ext cx="264246" cy="43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681" y="3721431"/>
              <a:ext cx="264246" cy="43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Rectangle 90"/>
            <p:cNvSpPr/>
            <p:nvPr/>
          </p:nvSpPr>
          <p:spPr>
            <a:xfrm>
              <a:off x="4362965" y="3129582"/>
              <a:ext cx="12389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PcVue messaging</a:t>
              </a:r>
            </a:p>
          </p:txBody>
        </p:sp>
        <p:cxnSp>
          <p:nvCxnSpPr>
            <p:cNvPr id="92" name="Connecteur droit 91"/>
            <p:cNvCxnSpPr>
              <a:endCxn id="90" idx="1"/>
            </p:cNvCxnSpPr>
            <p:nvPr/>
          </p:nvCxnSpPr>
          <p:spPr>
            <a:xfrm flipV="1">
              <a:off x="7501977" y="3938651"/>
              <a:ext cx="132704" cy="135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6AD436-967D-442C-8E03-5058A0AF9F44}"/>
              </a:ext>
            </a:extLst>
          </p:cNvPr>
          <p:cNvSpPr/>
          <p:nvPr/>
        </p:nvSpPr>
        <p:spPr>
          <a:xfrm>
            <a:off x="7088440" y="561070"/>
            <a:ext cx="4325890" cy="258795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à coins arrondis 154"/>
          <p:cNvSpPr/>
          <p:nvPr/>
        </p:nvSpPr>
        <p:spPr>
          <a:xfrm>
            <a:off x="1612029" y="5807884"/>
            <a:ext cx="4232816" cy="9923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3" name="Rectangle à coins arrondis 152"/>
          <p:cNvSpPr/>
          <p:nvPr/>
        </p:nvSpPr>
        <p:spPr>
          <a:xfrm>
            <a:off x="1650292" y="3491824"/>
            <a:ext cx="1423745" cy="880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4" name="Rectangle à coins arrondis 153"/>
          <p:cNvSpPr/>
          <p:nvPr/>
        </p:nvSpPr>
        <p:spPr>
          <a:xfrm>
            <a:off x="1616459" y="5445224"/>
            <a:ext cx="4232816" cy="3004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6" name="Secteurs 155"/>
          <p:cNvSpPr/>
          <p:nvPr/>
        </p:nvSpPr>
        <p:spPr>
          <a:xfrm rot="16200000">
            <a:off x="2727293" y="747174"/>
            <a:ext cx="6139150" cy="5894224"/>
          </a:xfrm>
          <a:prstGeom prst="pie">
            <a:avLst>
              <a:gd name="adj1" fmla="val 9878802"/>
              <a:gd name="adj2" fmla="val 1395735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57" name="Rectangle à coins arrondis 156"/>
          <p:cNvSpPr/>
          <p:nvPr/>
        </p:nvSpPr>
        <p:spPr>
          <a:xfrm>
            <a:off x="6011370" y="841705"/>
            <a:ext cx="4324753" cy="793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8" name="Rectangle à coins arrondis 157"/>
          <p:cNvSpPr/>
          <p:nvPr/>
        </p:nvSpPr>
        <p:spPr>
          <a:xfrm>
            <a:off x="6053818" y="2617955"/>
            <a:ext cx="4279577" cy="734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9" name="Rectangle à coins arrondis 158"/>
          <p:cNvSpPr/>
          <p:nvPr/>
        </p:nvSpPr>
        <p:spPr>
          <a:xfrm>
            <a:off x="7553548" y="5224079"/>
            <a:ext cx="2779847" cy="593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0" name="Rectangle à coins arrondis 159"/>
          <p:cNvSpPr/>
          <p:nvPr/>
        </p:nvSpPr>
        <p:spPr>
          <a:xfrm>
            <a:off x="8585313" y="3536806"/>
            <a:ext cx="1741453" cy="7989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1" name="Rectangle à coins arrondis 160"/>
          <p:cNvSpPr/>
          <p:nvPr/>
        </p:nvSpPr>
        <p:spPr>
          <a:xfrm>
            <a:off x="7592241" y="4390030"/>
            <a:ext cx="2734526" cy="7798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2" name="Secteurs 161"/>
          <p:cNvSpPr/>
          <p:nvPr/>
        </p:nvSpPr>
        <p:spPr>
          <a:xfrm rot="8553743">
            <a:off x="3104915" y="848693"/>
            <a:ext cx="5601551" cy="5811454"/>
          </a:xfrm>
          <a:prstGeom prst="pie">
            <a:avLst>
              <a:gd name="adj1" fmla="val 12633351"/>
              <a:gd name="adj2" fmla="val 16107031"/>
            </a:avLst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63" name="Secteurs 162"/>
          <p:cNvSpPr/>
          <p:nvPr/>
        </p:nvSpPr>
        <p:spPr>
          <a:xfrm rot="10800000">
            <a:off x="3234699" y="977970"/>
            <a:ext cx="5377299" cy="5742182"/>
          </a:xfrm>
          <a:prstGeom prst="pie">
            <a:avLst>
              <a:gd name="adj1" fmla="val 13907270"/>
              <a:gd name="adj2" fmla="val 15242432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64" name="Rectangle à coins arrondis 163"/>
          <p:cNvSpPr/>
          <p:nvPr/>
        </p:nvSpPr>
        <p:spPr>
          <a:xfrm>
            <a:off x="6002519" y="1655424"/>
            <a:ext cx="4324753" cy="9425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5" name="Rectangle à coins arrondis 164"/>
          <p:cNvSpPr/>
          <p:nvPr/>
        </p:nvSpPr>
        <p:spPr>
          <a:xfrm>
            <a:off x="1618866" y="4429762"/>
            <a:ext cx="2165922" cy="815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6" name="Rectangle à coins arrondis 165"/>
          <p:cNvSpPr/>
          <p:nvPr/>
        </p:nvSpPr>
        <p:spPr>
          <a:xfrm>
            <a:off x="1630761" y="1604830"/>
            <a:ext cx="2870531" cy="1692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7" name="Rectangle à coins arrondis 166"/>
          <p:cNvSpPr/>
          <p:nvPr/>
        </p:nvSpPr>
        <p:spPr>
          <a:xfrm>
            <a:off x="1630761" y="864868"/>
            <a:ext cx="3579000" cy="706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8" name="Secteurs 167"/>
          <p:cNvSpPr/>
          <p:nvPr/>
        </p:nvSpPr>
        <p:spPr>
          <a:xfrm>
            <a:off x="2834475" y="865741"/>
            <a:ext cx="5764628" cy="5592448"/>
          </a:xfrm>
          <a:prstGeom prst="pie">
            <a:avLst>
              <a:gd name="adj1" fmla="val 11227303"/>
              <a:gd name="adj2" fmla="val 16174836"/>
            </a:avLst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69" name="Secteurs 168"/>
          <p:cNvSpPr/>
          <p:nvPr/>
        </p:nvSpPr>
        <p:spPr>
          <a:xfrm rot="5239891">
            <a:off x="2952503" y="835531"/>
            <a:ext cx="5705038" cy="5773425"/>
          </a:xfrm>
          <a:prstGeom prst="pie">
            <a:avLst>
              <a:gd name="adj1" fmla="val 10947072"/>
              <a:gd name="adj2" fmla="val 15913681"/>
            </a:avLst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70" name="Secteurs 169"/>
          <p:cNvSpPr/>
          <p:nvPr/>
        </p:nvSpPr>
        <p:spPr>
          <a:xfrm rot="16200000">
            <a:off x="2808657" y="808201"/>
            <a:ext cx="5842015" cy="5828781"/>
          </a:xfrm>
          <a:prstGeom prst="pie">
            <a:avLst>
              <a:gd name="adj1" fmla="val 14024708"/>
              <a:gd name="adj2" fmla="val 16615799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72" name="Arrondir un rectangle avec un coin diagonal 171"/>
          <p:cNvSpPr/>
          <p:nvPr/>
        </p:nvSpPr>
        <p:spPr>
          <a:xfrm>
            <a:off x="6818978" y="2024630"/>
            <a:ext cx="1961856" cy="224055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Моделирование объектов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74" name="Arrondir un rectangle avec un coin diagonal 173"/>
          <p:cNvSpPr/>
          <p:nvPr/>
        </p:nvSpPr>
        <p:spPr>
          <a:xfrm>
            <a:off x="2894112" y="1111200"/>
            <a:ext cx="1965304" cy="219941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0" dirty="0">
                <a:solidFill>
                  <a:prstClr val="white"/>
                </a:solidFill>
              </a:rPr>
              <a:t>On-line/off-line </a:t>
            </a:r>
            <a:r>
              <a:rPr lang="ru-RU" sz="1200" i="0" dirty="0">
                <a:solidFill>
                  <a:prstClr val="white"/>
                </a:solidFill>
              </a:rPr>
              <a:t>симуляция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75" name="Arrondir un rectangle avec un coin diagonal 174"/>
          <p:cNvSpPr/>
          <p:nvPr/>
        </p:nvSpPr>
        <p:spPr>
          <a:xfrm>
            <a:off x="2575158" y="1747617"/>
            <a:ext cx="1666120" cy="356815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0" dirty="0">
                <a:solidFill>
                  <a:prstClr val="white"/>
                </a:solidFill>
              </a:rPr>
              <a:t>2D/3D </a:t>
            </a:r>
            <a:r>
              <a:rPr lang="ru-RU" sz="1200" i="0" dirty="0">
                <a:solidFill>
                  <a:prstClr val="white"/>
                </a:solidFill>
              </a:rPr>
              <a:t>графические элементы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76" name="Arrondir un rectangle avec un coin diagonal 175"/>
          <p:cNvSpPr/>
          <p:nvPr/>
        </p:nvSpPr>
        <p:spPr>
          <a:xfrm>
            <a:off x="2553173" y="2241226"/>
            <a:ext cx="1784013" cy="174487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/>
                </a:solidFill>
              </a:rPr>
              <a:t>Удобный </a:t>
            </a:r>
            <a:r>
              <a:rPr lang="en-US" sz="1200" i="0" dirty="0">
                <a:solidFill>
                  <a:prstClr val="white"/>
                </a:solidFill>
              </a:rPr>
              <a:t>HMI</a:t>
            </a:r>
          </a:p>
        </p:txBody>
      </p:sp>
      <p:sp>
        <p:nvSpPr>
          <p:cNvPr id="177" name="Arrondir un rectangle avec un coin diagonal 176"/>
          <p:cNvSpPr/>
          <p:nvPr/>
        </p:nvSpPr>
        <p:spPr>
          <a:xfrm>
            <a:off x="2530329" y="2567284"/>
            <a:ext cx="2299085" cy="192271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/>
                </a:solidFill>
              </a:rPr>
              <a:t>Готовые графические анимации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78" name="ZoneTexte 177"/>
          <p:cNvSpPr txBox="1"/>
          <p:nvPr/>
        </p:nvSpPr>
        <p:spPr>
          <a:xfrm flipH="1">
            <a:off x="1668427" y="1058806"/>
            <a:ext cx="1090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solidFill>
                  <a:prstClr val="black"/>
                </a:solidFill>
              </a:rPr>
              <a:t>Управление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179" name="ZoneTexte 178"/>
          <p:cNvSpPr txBox="1"/>
          <p:nvPr/>
        </p:nvSpPr>
        <p:spPr>
          <a:xfrm flipH="1">
            <a:off x="1633063" y="2281790"/>
            <a:ext cx="1049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0" dirty="0">
                <a:solidFill>
                  <a:prstClr val="black"/>
                </a:solidFill>
              </a:rPr>
              <a:t>Мониторинг</a:t>
            </a:r>
            <a:endParaRPr lang="en-US" sz="1100" b="1" i="0" dirty="0">
              <a:solidFill>
                <a:prstClr val="black"/>
              </a:solidFill>
            </a:endParaRPr>
          </a:p>
        </p:txBody>
      </p:sp>
      <p:sp>
        <p:nvSpPr>
          <p:cNvPr id="180" name="Arrondir un rectangle avec un coin diagonal 179"/>
          <p:cNvSpPr/>
          <p:nvPr/>
        </p:nvSpPr>
        <p:spPr>
          <a:xfrm>
            <a:off x="7986080" y="4713926"/>
            <a:ext cx="1076134" cy="154773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Веб доступ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81" name="Arrondir un rectangle avec un coin diagonal 180"/>
          <p:cNvSpPr/>
          <p:nvPr/>
        </p:nvSpPr>
        <p:spPr>
          <a:xfrm>
            <a:off x="7427068" y="4438047"/>
            <a:ext cx="1842418" cy="211033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Мобильный приложения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82" name="Arrondir un rectangle avec un coin diagonal 181"/>
          <p:cNvSpPr/>
          <p:nvPr/>
        </p:nvSpPr>
        <p:spPr>
          <a:xfrm>
            <a:off x="6509467" y="1706122"/>
            <a:ext cx="2278023" cy="229086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Конфигурация и диагностика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83" name="Arrondir un rectangle avec un coin diagonal 182"/>
          <p:cNvSpPr/>
          <p:nvPr/>
        </p:nvSpPr>
        <p:spPr>
          <a:xfrm>
            <a:off x="7353541" y="2721453"/>
            <a:ext cx="1792292" cy="175694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Мастера настройки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84" name="Arrondir un rectangle avec un coin diagonal 183"/>
          <p:cNvSpPr/>
          <p:nvPr/>
        </p:nvSpPr>
        <p:spPr>
          <a:xfrm>
            <a:off x="6509467" y="1138566"/>
            <a:ext cx="1825104" cy="206869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Он-лайн модификация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 flipH="1">
            <a:off x="8804717" y="1877481"/>
            <a:ext cx="1522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0" dirty="0">
                <a:solidFill>
                  <a:prstClr val="black"/>
                </a:solidFill>
              </a:rPr>
              <a:t>Расширенная среда конфигурирования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186" name="Arrondir un rectangle avec un coin diagonal 185"/>
          <p:cNvSpPr/>
          <p:nvPr/>
        </p:nvSpPr>
        <p:spPr>
          <a:xfrm>
            <a:off x="7336671" y="2985009"/>
            <a:ext cx="1792292" cy="220064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Без программирования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5829027" y="2328470"/>
            <a:ext cx="152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prstClr val="white"/>
                </a:solidFill>
              </a:rPr>
              <a:t>Конфигурирование</a:t>
            </a: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4319392" y="1582185"/>
            <a:ext cx="141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0" dirty="0">
                <a:solidFill>
                  <a:prstClr val="white"/>
                </a:solidFill>
              </a:rPr>
              <a:t>Мониторинг и управление</a:t>
            </a: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189" name="ZoneTexte 188"/>
          <p:cNvSpPr txBox="1"/>
          <p:nvPr/>
        </p:nvSpPr>
        <p:spPr>
          <a:xfrm>
            <a:off x="4024909" y="3673845"/>
            <a:ext cx="115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prstClr val="white"/>
                </a:solidFill>
              </a:rPr>
              <a:t>Тревоги и События</a:t>
            </a: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6254777" y="4838604"/>
            <a:ext cx="153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prstClr val="white"/>
                </a:solidFill>
              </a:rPr>
              <a:t>Обработка</a:t>
            </a:r>
          </a:p>
          <a:p>
            <a:r>
              <a:rPr lang="ru-RU" sz="1800" i="0" dirty="0">
                <a:solidFill>
                  <a:prstClr val="white"/>
                </a:solidFill>
              </a:rPr>
              <a:t>данных</a:t>
            </a: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191" name="ZoneTexte 190"/>
          <p:cNvSpPr txBox="1"/>
          <p:nvPr/>
        </p:nvSpPr>
        <p:spPr>
          <a:xfrm flipH="1">
            <a:off x="1506744" y="3759514"/>
            <a:ext cx="96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prstClr val="black"/>
                </a:solidFill>
              </a:rPr>
              <a:t> </a:t>
            </a:r>
            <a:r>
              <a:rPr lang="ru-RU" sz="1200" b="1" i="0" dirty="0">
                <a:solidFill>
                  <a:prstClr val="black"/>
                </a:solidFill>
              </a:rPr>
              <a:t>События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192" name="Arrondir un rectangle avec un coin diagonal 191"/>
          <p:cNvSpPr/>
          <p:nvPr/>
        </p:nvSpPr>
        <p:spPr>
          <a:xfrm>
            <a:off x="2213767" y="3847312"/>
            <a:ext cx="1849476" cy="169486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>
                    <a:lumMod val="95000"/>
                  </a:prstClr>
                </a:solidFill>
              </a:rPr>
              <a:t>Журнал событий</a:t>
            </a:r>
            <a:endParaRPr lang="en-US" sz="1200" i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93" name="Arrondir un rectangle avec un coin diagonal 192"/>
          <p:cNvSpPr/>
          <p:nvPr/>
        </p:nvSpPr>
        <p:spPr>
          <a:xfrm>
            <a:off x="2208141" y="3465513"/>
            <a:ext cx="2152893" cy="325280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>
                    <a:lumMod val="95000"/>
                  </a:prstClr>
                </a:solidFill>
              </a:rPr>
              <a:t>Регистрация действий пользователей и системы</a:t>
            </a:r>
          </a:p>
        </p:txBody>
      </p:sp>
      <p:sp>
        <p:nvSpPr>
          <p:cNvPr id="194" name="Arrondir un rectangle avec un coin diagonal 193"/>
          <p:cNvSpPr/>
          <p:nvPr/>
        </p:nvSpPr>
        <p:spPr>
          <a:xfrm>
            <a:off x="2213767" y="4099516"/>
            <a:ext cx="1849476" cy="220660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>
                    <a:lumMod val="95000"/>
                  </a:prstClr>
                </a:solidFill>
              </a:rPr>
              <a:t>Уведомление по </a:t>
            </a:r>
            <a:r>
              <a:rPr lang="en-US" sz="1200" i="0" dirty="0">
                <a:solidFill>
                  <a:prstClr val="white">
                    <a:lumMod val="95000"/>
                  </a:prstClr>
                </a:solidFill>
              </a:rPr>
              <a:t>email</a:t>
            </a:r>
          </a:p>
        </p:txBody>
      </p:sp>
      <p:sp>
        <p:nvSpPr>
          <p:cNvPr id="195" name="ZoneTexte 194"/>
          <p:cNvSpPr txBox="1"/>
          <p:nvPr/>
        </p:nvSpPr>
        <p:spPr>
          <a:xfrm flipH="1">
            <a:off x="1561790" y="4720648"/>
            <a:ext cx="96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solidFill>
                  <a:prstClr val="black"/>
                </a:solidFill>
              </a:rPr>
              <a:t>Тревоги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196" name="Arrondir un rectangle avec un coin diagonal 195"/>
          <p:cNvSpPr/>
          <p:nvPr/>
        </p:nvSpPr>
        <p:spPr>
          <a:xfrm>
            <a:off x="2309279" y="4788569"/>
            <a:ext cx="1719748" cy="313904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>
                    <a:lumMod val="95000"/>
                  </a:prstClr>
                </a:solidFill>
              </a:rPr>
              <a:t>Фильтрация и маскирование</a:t>
            </a:r>
            <a:endParaRPr lang="en-US" sz="1200" i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97" name="Arrondir un rectangle avec un coin diagonal 196"/>
          <p:cNvSpPr/>
          <p:nvPr/>
        </p:nvSpPr>
        <p:spPr>
          <a:xfrm>
            <a:off x="2239191" y="4507826"/>
            <a:ext cx="2026354" cy="187375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>
                    <a:lumMod val="95000"/>
                  </a:prstClr>
                </a:solidFill>
              </a:rPr>
              <a:t>Вызов </a:t>
            </a:r>
            <a:r>
              <a:rPr lang="ru-RU" sz="1200" i="0" dirty="0" err="1">
                <a:solidFill>
                  <a:prstClr val="white">
                    <a:lumMod val="95000"/>
                  </a:prstClr>
                </a:solidFill>
              </a:rPr>
              <a:t>связ.действий</a:t>
            </a:r>
            <a:endParaRPr lang="en-US" sz="1200" i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99" name="Arrondir un rectangle avec un coin diagonal 198"/>
          <p:cNvSpPr/>
          <p:nvPr/>
        </p:nvSpPr>
        <p:spPr>
          <a:xfrm>
            <a:off x="2544268" y="2929020"/>
            <a:ext cx="1480641" cy="177171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/>
                </a:solidFill>
              </a:rPr>
              <a:t>Тренды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01" name="Arrondir un rectangle avec un coin diagonal 200"/>
          <p:cNvSpPr/>
          <p:nvPr/>
        </p:nvSpPr>
        <p:spPr>
          <a:xfrm>
            <a:off x="7539591" y="4933974"/>
            <a:ext cx="1421024" cy="152028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Удаленный доступ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02" name="Arrondir un rectangle avec un coin diagonal 201"/>
          <p:cNvSpPr/>
          <p:nvPr/>
        </p:nvSpPr>
        <p:spPr>
          <a:xfrm>
            <a:off x="6234756" y="896815"/>
            <a:ext cx="2101866" cy="165327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Нет компиляции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03" name="ZoneTexte 202"/>
          <p:cNvSpPr txBox="1"/>
          <p:nvPr/>
        </p:nvSpPr>
        <p:spPr>
          <a:xfrm>
            <a:off x="6146166" y="3803395"/>
            <a:ext cx="174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prstClr val="white"/>
                </a:solidFill>
              </a:rPr>
              <a:t>Развертывание</a:t>
            </a: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204" name="ZoneTexte 203"/>
          <p:cNvSpPr txBox="1"/>
          <p:nvPr/>
        </p:nvSpPr>
        <p:spPr>
          <a:xfrm flipH="1">
            <a:off x="9049990" y="3679816"/>
            <a:ext cx="132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0" dirty="0">
                <a:solidFill>
                  <a:prstClr val="black"/>
                </a:solidFill>
              </a:rPr>
              <a:t>Разнообразные архитектуры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205" name="Arrondir un rectangle avec un coin diagonal 204"/>
          <p:cNvSpPr/>
          <p:nvPr/>
        </p:nvSpPr>
        <p:spPr>
          <a:xfrm>
            <a:off x="7824163" y="3855541"/>
            <a:ext cx="1393082" cy="17184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Клиент-серверная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06" name="Arrondir un rectangle avec un coin diagonal 205"/>
          <p:cNvSpPr/>
          <p:nvPr/>
        </p:nvSpPr>
        <p:spPr>
          <a:xfrm>
            <a:off x="7824162" y="3587674"/>
            <a:ext cx="1393078" cy="17184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Автоном. станция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07" name="Arrondir un rectangle avec un coin diagonal 206"/>
          <p:cNvSpPr/>
          <p:nvPr/>
        </p:nvSpPr>
        <p:spPr>
          <a:xfrm>
            <a:off x="7817983" y="4116854"/>
            <a:ext cx="1393081" cy="182729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Распределенная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08" name="Arrondir un rectangle avec un coin diagonal 207"/>
          <p:cNvSpPr/>
          <p:nvPr/>
        </p:nvSpPr>
        <p:spPr>
          <a:xfrm>
            <a:off x="7166718" y="6206343"/>
            <a:ext cx="2460865" cy="192473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Архив данных </a:t>
            </a:r>
            <a:r>
              <a:rPr lang="en-US" sz="1200" i="0" dirty="0">
                <a:solidFill>
                  <a:prstClr val="white"/>
                </a:solidFill>
              </a:rPr>
              <a:t>Microsoft </a:t>
            </a:r>
            <a:r>
              <a:rPr lang="en-US" sz="1200" i="0" dirty="0" err="1">
                <a:solidFill>
                  <a:prstClr val="white"/>
                </a:solidFill>
              </a:rPr>
              <a:t>SQLServer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09" name="Arrondir un rectangle avec un coin diagonal 208"/>
          <p:cNvSpPr/>
          <p:nvPr/>
        </p:nvSpPr>
        <p:spPr>
          <a:xfrm>
            <a:off x="6740491" y="6443073"/>
            <a:ext cx="2887092" cy="192473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i="0" dirty="0">
                <a:solidFill>
                  <a:prstClr val="white"/>
                </a:solidFill>
              </a:rPr>
              <a:t>KPI </a:t>
            </a:r>
            <a:r>
              <a:rPr lang="ru-RU" sz="1200" i="0" dirty="0">
                <a:solidFill>
                  <a:prstClr val="white"/>
                </a:solidFill>
              </a:rPr>
              <a:t>и</a:t>
            </a:r>
            <a:r>
              <a:rPr lang="en-US" sz="1200" i="0" dirty="0">
                <a:solidFill>
                  <a:prstClr val="white"/>
                </a:solidFill>
              </a:rPr>
              <a:t> </a:t>
            </a:r>
            <a:r>
              <a:rPr lang="ru-RU" sz="1200" i="0" dirty="0" err="1">
                <a:solidFill>
                  <a:prstClr val="white"/>
                </a:solidFill>
              </a:rPr>
              <a:t>дашборды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10" name="Arrondir un rectangle avec un coin diagonal 209"/>
          <p:cNvSpPr/>
          <p:nvPr/>
        </p:nvSpPr>
        <p:spPr>
          <a:xfrm>
            <a:off x="7260322" y="2346557"/>
            <a:ext cx="1535187" cy="177182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Мастер импорта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11" name="ZoneTexte 210"/>
          <p:cNvSpPr txBox="1"/>
          <p:nvPr/>
        </p:nvSpPr>
        <p:spPr>
          <a:xfrm flipH="1">
            <a:off x="8816414" y="4674877"/>
            <a:ext cx="153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0" dirty="0">
                <a:solidFill>
                  <a:prstClr val="black"/>
                </a:solidFill>
              </a:rPr>
              <a:t>Мобильность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212" name="Arrondir un rectangle avec un coin diagonal 211"/>
          <p:cNvSpPr/>
          <p:nvPr/>
        </p:nvSpPr>
        <p:spPr>
          <a:xfrm>
            <a:off x="6730506" y="1407405"/>
            <a:ext cx="1603389" cy="204310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Объектно-ориентир.</a:t>
            </a:r>
            <a:endParaRPr lang="en-US" sz="1200" i="0" dirty="0">
              <a:solidFill>
                <a:prstClr val="white"/>
              </a:solidFill>
            </a:endParaRPr>
          </a:p>
        </p:txBody>
      </p:sp>
      <p:sp>
        <p:nvSpPr>
          <p:cNvPr id="213" name="ZoneTexte 212"/>
          <p:cNvSpPr txBox="1"/>
          <p:nvPr/>
        </p:nvSpPr>
        <p:spPr>
          <a:xfrm flipH="1">
            <a:off x="8836155" y="5283609"/>
            <a:ext cx="1529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i="0" dirty="0">
                <a:solidFill>
                  <a:prstClr val="black"/>
                </a:solidFill>
              </a:rPr>
              <a:t>Безопасность</a:t>
            </a:r>
            <a:endParaRPr lang="en-US" sz="1050" b="1" i="0" dirty="0">
              <a:solidFill>
                <a:prstClr val="black"/>
              </a:solidFill>
            </a:endParaRPr>
          </a:p>
        </p:txBody>
      </p:sp>
      <p:sp>
        <p:nvSpPr>
          <p:cNvPr id="214" name="Arrondir un rectangle avec un coin diagonal 213"/>
          <p:cNvSpPr/>
          <p:nvPr/>
        </p:nvSpPr>
        <p:spPr>
          <a:xfrm>
            <a:off x="7750954" y="5544866"/>
            <a:ext cx="2404297" cy="342841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0" dirty="0">
                <a:solidFill>
                  <a:prstClr val="white"/>
                </a:solidFill>
              </a:rPr>
              <a:t>Интегрирована аутентификация</a:t>
            </a:r>
            <a:r>
              <a:rPr lang="en-US" sz="1200" i="0" dirty="0">
                <a:solidFill>
                  <a:prstClr val="white"/>
                </a:solidFill>
              </a:rPr>
              <a:t> Windows®</a:t>
            </a:r>
          </a:p>
        </p:txBody>
      </p:sp>
      <p:sp>
        <p:nvSpPr>
          <p:cNvPr id="215" name="Arrondir un rectangle avec un coin diagonal 214"/>
          <p:cNvSpPr/>
          <p:nvPr/>
        </p:nvSpPr>
        <p:spPr>
          <a:xfrm>
            <a:off x="7592241" y="5312983"/>
            <a:ext cx="1571351" cy="148669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i="0" dirty="0">
                <a:solidFill>
                  <a:prstClr val="white"/>
                </a:solidFill>
              </a:rPr>
              <a:t>HTTP (HTTPS)</a:t>
            </a:r>
          </a:p>
        </p:txBody>
      </p:sp>
      <p:sp>
        <p:nvSpPr>
          <p:cNvPr id="216" name="ZoneTexte 215"/>
          <p:cNvSpPr txBox="1"/>
          <p:nvPr/>
        </p:nvSpPr>
        <p:spPr>
          <a:xfrm flipH="1">
            <a:off x="9278410" y="2744985"/>
            <a:ext cx="100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0" dirty="0">
                <a:solidFill>
                  <a:prstClr val="black"/>
                </a:solidFill>
              </a:rPr>
              <a:t>Удобный интерфейс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217" name="ZoneTexte 216"/>
          <p:cNvSpPr txBox="1"/>
          <p:nvPr/>
        </p:nvSpPr>
        <p:spPr>
          <a:xfrm flipH="1">
            <a:off x="8886319" y="898006"/>
            <a:ext cx="138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0" dirty="0">
                <a:solidFill>
                  <a:prstClr val="black"/>
                </a:solidFill>
              </a:rPr>
              <a:t>Единая платформа для приложений</a:t>
            </a:r>
            <a:endParaRPr lang="en-US" sz="1200" b="1" i="0" dirty="0">
              <a:solidFill>
                <a:prstClr val="black"/>
              </a:solidFill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4644428" y="4861648"/>
            <a:ext cx="153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schemeClr val="bg1"/>
                </a:solidFill>
              </a:rPr>
              <a:t>Легкое подключение</a:t>
            </a:r>
            <a:endParaRPr lang="en-US" sz="1800" i="0" dirty="0">
              <a:solidFill>
                <a:schemeClr val="bg1"/>
              </a:solidFill>
            </a:endParaRPr>
          </a:p>
        </p:txBody>
      </p:sp>
      <p:sp>
        <p:nvSpPr>
          <p:cNvPr id="220" name="ZoneTexte 219"/>
          <p:cNvSpPr txBox="1"/>
          <p:nvPr/>
        </p:nvSpPr>
        <p:spPr>
          <a:xfrm flipH="1">
            <a:off x="1632372" y="5901252"/>
            <a:ext cx="14775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0" dirty="0">
                <a:solidFill>
                  <a:prstClr val="black"/>
                </a:solidFill>
              </a:rPr>
              <a:t>Обмен данными с внешними</a:t>
            </a:r>
            <a:r>
              <a:rPr lang="en-US" sz="1100" b="1" i="0" dirty="0">
                <a:solidFill>
                  <a:prstClr val="black"/>
                </a:solidFill>
              </a:rPr>
              <a:t> </a:t>
            </a:r>
            <a:r>
              <a:rPr lang="ru-RU" sz="1100" b="1" i="0" dirty="0">
                <a:solidFill>
                  <a:prstClr val="black"/>
                </a:solidFill>
              </a:rPr>
              <a:t>приложениями</a:t>
            </a:r>
            <a:endParaRPr lang="en-US" sz="1100" b="1" i="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(MES,CMMS,ERP,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en-US" sz="1100" b="1" dirty="0">
                <a:solidFill>
                  <a:prstClr val="black"/>
                </a:solidFill>
              </a:rPr>
              <a:t>SCADA,…)</a:t>
            </a:r>
            <a:endParaRPr lang="en-US" sz="1100" b="1" i="0" dirty="0">
              <a:solidFill>
                <a:prstClr val="black"/>
              </a:solidFill>
            </a:endParaRPr>
          </a:p>
        </p:txBody>
      </p:sp>
      <p:sp>
        <p:nvSpPr>
          <p:cNvPr id="221" name="Arrondir un rectangle avec un coin diagonal 220"/>
          <p:cNvSpPr/>
          <p:nvPr/>
        </p:nvSpPr>
        <p:spPr>
          <a:xfrm>
            <a:off x="2908887" y="6227496"/>
            <a:ext cx="1956288" cy="197229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0" dirty="0">
                <a:solidFill>
                  <a:schemeClr val="bg1"/>
                </a:solidFill>
              </a:rPr>
              <a:t>Webservices toolkit</a:t>
            </a:r>
          </a:p>
        </p:txBody>
      </p:sp>
      <p:sp>
        <p:nvSpPr>
          <p:cNvPr id="222" name="Arrondir un rectangle avec un coin diagonal 221"/>
          <p:cNvSpPr/>
          <p:nvPr/>
        </p:nvSpPr>
        <p:spPr>
          <a:xfrm>
            <a:off x="2920454" y="5914139"/>
            <a:ext cx="1724032" cy="190996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0" dirty="0">
                <a:solidFill>
                  <a:schemeClr val="bg1"/>
                </a:solidFill>
              </a:rPr>
              <a:t>Manager toolkit</a:t>
            </a:r>
          </a:p>
        </p:txBody>
      </p:sp>
      <p:sp>
        <p:nvSpPr>
          <p:cNvPr id="224" name="Arrondir un rectangle avec un coin diagonal 223"/>
          <p:cNvSpPr/>
          <p:nvPr/>
        </p:nvSpPr>
        <p:spPr>
          <a:xfrm>
            <a:off x="2880169" y="6508299"/>
            <a:ext cx="2160666" cy="186183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schemeClr val="bg1"/>
                </a:solidFill>
              </a:rPr>
              <a:t>Универ. коннектор данных</a:t>
            </a:r>
            <a:endParaRPr lang="en-US" sz="1200" i="0" dirty="0">
              <a:solidFill>
                <a:schemeClr val="bg1"/>
              </a:solidFill>
            </a:endParaRPr>
          </a:p>
        </p:txBody>
      </p:sp>
      <p:sp>
        <p:nvSpPr>
          <p:cNvPr id="225" name="ZoneTexte 224"/>
          <p:cNvSpPr txBox="1"/>
          <p:nvPr/>
        </p:nvSpPr>
        <p:spPr>
          <a:xfrm flipH="1">
            <a:off x="1618373" y="5456257"/>
            <a:ext cx="1669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solidFill>
                  <a:prstClr val="black"/>
                </a:solidFill>
              </a:rPr>
              <a:t>Сбор данных</a:t>
            </a:r>
          </a:p>
        </p:txBody>
      </p:sp>
      <p:sp>
        <p:nvSpPr>
          <p:cNvPr id="226" name="Arrondir un rectangle avec un coin diagonal 225"/>
          <p:cNvSpPr/>
          <p:nvPr/>
        </p:nvSpPr>
        <p:spPr>
          <a:xfrm>
            <a:off x="2908887" y="5439526"/>
            <a:ext cx="2131948" cy="363162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0" dirty="0">
                <a:solidFill>
                  <a:schemeClr val="bg1"/>
                </a:solidFill>
              </a:rPr>
              <a:t>100+ </a:t>
            </a:r>
            <a:r>
              <a:rPr lang="ru-RU" sz="1200" i="0" dirty="0">
                <a:solidFill>
                  <a:schemeClr val="bg1"/>
                </a:solidFill>
              </a:rPr>
              <a:t>встроенных драйверов</a:t>
            </a:r>
            <a:endParaRPr lang="en-US" sz="1200" i="0" dirty="0">
              <a:solidFill>
                <a:schemeClr val="bg1"/>
              </a:solidFill>
            </a:endParaRPr>
          </a:p>
        </p:txBody>
      </p:sp>
      <p:sp>
        <p:nvSpPr>
          <p:cNvPr id="79" name="Arrondir un rectangle avec un coin diagonal 78"/>
          <p:cNvSpPr/>
          <p:nvPr/>
        </p:nvSpPr>
        <p:spPr>
          <a:xfrm>
            <a:off x="7425220" y="5959262"/>
            <a:ext cx="2767296" cy="191078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0" dirty="0">
                <a:solidFill>
                  <a:prstClr val="white"/>
                </a:solidFill>
              </a:rPr>
              <a:t>Выражения</a:t>
            </a:r>
            <a:r>
              <a:rPr lang="en-US" sz="1200" i="0" dirty="0">
                <a:solidFill>
                  <a:prstClr val="white"/>
                </a:solidFill>
              </a:rPr>
              <a:t>, </a:t>
            </a:r>
            <a:r>
              <a:rPr lang="ru-RU" sz="1200" i="0" dirty="0">
                <a:solidFill>
                  <a:prstClr val="white"/>
                </a:solidFill>
              </a:rPr>
              <a:t>сообщения</a:t>
            </a:r>
            <a:r>
              <a:rPr lang="en-US" sz="1200" i="0" dirty="0">
                <a:solidFill>
                  <a:prstClr val="white"/>
                </a:solidFill>
              </a:rPr>
              <a:t>, </a:t>
            </a:r>
            <a:r>
              <a:rPr lang="ru-RU" sz="1200" i="0" dirty="0">
                <a:solidFill>
                  <a:prstClr val="white"/>
                </a:solidFill>
              </a:rPr>
              <a:t>события</a:t>
            </a:r>
            <a:r>
              <a:rPr lang="en-US" sz="1200" i="0" dirty="0">
                <a:solidFill>
                  <a:prstClr val="white"/>
                </a:solidFill>
              </a:rPr>
              <a:t>, …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39191" y="20612"/>
            <a:ext cx="9410619" cy="720000"/>
          </a:xfrm>
        </p:spPr>
        <p:txBody>
          <a:bodyPr/>
          <a:lstStyle/>
          <a:p>
            <a:r>
              <a:rPr lang="en-US" dirty="0"/>
              <a:t>SCADA </a:t>
            </a:r>
            <a:r>
              <a:rPr lang="en-US" dirty="0" err="1"/>
              <a:t>PcVue</a:t>
            </a:r>
            <a:endParaRPr lang="fr-FR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3D1A28-BFC1-4B89-ABBE-F746945CD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85" y="3302872"/>
            <a:ext cx="1966867" cy="47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78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/>
      <p:bldP spid="188" grpId="0"/>
      <p:bldP spid="189" grpId="0"/>
      <p:bldP spid="190" grpId="0"/>
      <p:bldP spid="191" grpId="0"/>
      <p:bldP spid="192" grpId="0" animBg="1"/>
      <p:bldP spid="193" grpId="0" animBg="1"/>
      <p:bldP spid="194" grpId="0" animBg="1"/>
      <p:bldP spid="195" grpId="0"/>
      <p:bldP spid="196" grpId="0" animBg="1"/>
      <p:bldP spid="197" grpId="0" animBg="1"/>
      <p:bldP spid="199" grpId="0" animBg="1"/>
      <p:bldP spid="201" grpId="0" animBg="1"/>
      <p:bldP spid="202" grpId="0" animBg="1"/>
      <p:bldP spid="203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/>
      <p:bldP spid="212" grpId="0" animBg="1"/>
      <p:bldP spid="213" grpId="0"/>
      <p:bldP spid="214" grpId="0" animBg="1"/>
      <p:bldP spid="215" grpId="0" animBg="1"/>
      <p:bldP spid="216" grpId="0"/>
      <p:bldP spid="217" grpId="0"/>
      <p:bldP spid="219" grpId="0"/>
      <p:bldP spid="220" grpId="0"/>
      <p:bldP spid="221" grpId="0" animBg="1"/>
      <p:bldP spid="222" grpId="0" animBg="1"/>
      <p:bldP spid="224" grpId="0" animBg="1"/>
      <p:bldP spid="226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half" idx="2"/>
          </p:nvPr>
        </p:nvSpPr>
        <p:spPr>
          <a:xfrm>
            <a:off x="2207569" y="0"/>
            <a:ext cx="9410618" cy="684542"/>
          </a:xfrm>
        </p:spPr>
        <p:txBody>
          <a:bodyPr/>
          <a:lstStyle/>
          <a:p>
            <a:r>
              <a:rPr lang="ru-RU" dirty="0" err="1"/>
              <a:t>PcVue</a:t>
            </a:r>
            <a:r>
              <a:rPr lang="ru-RU" dirty="0"/>
              <a:t> </a:t>
            </a:r>
            <a:r>
              <a:rPr lang="ru-RU" dirty="0" err="1"/>
              <a:t>Web</a:t>
            </a:r>
            <a:r>
              <a:rPr lang="ru-RU" dirty="0"/>
              <a:t> платформа и мобильные решения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ru-RU" dirty="0"/>
              <a:t>Комплексное решение</a:t>
            </a:r>
            <a:endParaRPr lang="en-US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3799061350"/>
              </p:ext>
            </p:extLst>
          </p:nvPr>
        </p:nvGraphicFramePr>
        <p:xfrm>
          <a:off x="1205446" y="1317187"/>
          <a:ext cx="8609972" cy="543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0798" y="5389117"/>
            <a:ext cx="3684614" cy="646331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000"/>
              </a:spcBef>
            </a:pPr>
            <a:r>
              <a:rPr lang="ru-RU" sz="1800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могут использоваться по-отдельности или вместе</a:t>
            </a:r>
            <a:endParaRPr lang="en-US" sz="18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1633136" y="3224630"/>
            <a:ext cx="2036152" cy="830997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b="1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Мобильный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сервер</a:t>
            </a:r>
            <a:endParaRPr lang="en-US" b="1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43" y="4107450"/>
            <a:ext cx="539607" cy="4361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63" y="6159013"/>
            <a:ext cx="438211" cy="4382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5" y="2279233"/>
            <a:ext cx="462294" cy="46229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549135" y="6690692"/>
            <a:ext cx="2733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Icon made by </a:t>
            </a:r>
            <a:r>
              <a:rPr lang="en-US" sz="100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Freepik</a:t>
            </a:r>
            <a:r>
              <a:rPr lang="en-US" sz="10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from www.flaticon.com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447" y="3483844"/>
            <a:ext cx="1676444" cy="628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30" y="1661711"/>
            <a:ext cx="1676445" cy="630805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43492" y="6475248"/>
            <a:ext cx="859293" cy="338554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*&gt;12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1959" y="1521163"/>
            <a:ext cx="3800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HTML5 Web </a:t>
            </a:r>
            <a:r>
              <a:rPr lang="ru-RU" b="1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Клиент</a:t>
            </a:r>
            <a:endParaRPr lang="en-US" b="1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2000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Навигация с помощью мобильного приложения или веб-браузера</a:t>
            </a:r>
            <a:endParaRPr lang="en-US" sz="20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2876" y="3073450"/>
            <a:ext cx="3474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Служебное приложение</a:t>
            </a:r>
            <a:endParaRPr lang="en-US" b="1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Уведомление, подтверждение, базовый мониторинг и контроль</a:t>
            </a:r>
            <a:endParaRPr lang="en-US" sz="20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4622" y="5056623"/>
            <a:ext cx="33707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Гео-контекстное приложение</a:t>
            </a:r>
            <a:endParaRPr lang="ru-RU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2000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и контроль на основе местоположения</a:t>
            </a:r>
            <a:endParaRPr lang="en-US" sz="20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2" descr="http://www.e-interactive.es/wp-content/uploads/HTML5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05" y="4153840"/>
            <a:ext cx="836214" cy="754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19820EE1-0131-4A43-BCCC-EB90A6EE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6544111-F91F-43A3-878A-62EED14BA8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79" y="5296576"/>
            <a:ext cx="1670761" cy="628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53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mobileappsprogramming.com/wp-content/uploads/2014/07/mobile_app_abstract_shutterstock_698630112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b="2688"/>
          <a:stretch>
            <a:fillRect/>
          </a:stretch>
        </p:blipFill>
        <p:spPr bwMode="auto">
          <a:xfrm>
            <a:off x="7824192" y="1622056"/>
            <a:ext cx="4079580" cy="43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368" y="5995916"/>
            <a:ext cx="11496404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800" b="1" spc="300" dirty="0">
                <a:solidFill>
                  <a:schemeClr val="bg1"/>
                </a:solidFill>
              </a:rPr>
              <a:t>Мобильное приложение</a:t>
            </a:r>
            <a:r>
              <a:rPr lang="fr-FR" sz="2800" b="1" spc="300" dirty="0">
                <a:solidFill>
                  <a:schemeClr val="bg1"/>
                </a:solidFill>
              </a:rPr>
              <a:t>+ </a:t>
            </a:r>
            <a:r>
              <a:rPr lang="ru-RU" sz="2800" b="1" spc="300" dirty="0" err="1">
                <a:solidFill>
                  <a:schemeClr val="bg1"/>
                </a:solidFill>
              </a:rPr>
              <a:t>Геолокация</a:t>
            </a:r>
            <a:r>
              <a:rPr lang="fr-FR" sz="2800" b="1" spc="300" dirty="0">
                <a:solidFill>
                  <a:schemeClr val="bg1"/>
                </a:solidFill>
              </a:rPr>
              <a:t> + </a:t>
            </a:r>
            <a:r>
              <a:rPr lang="ru-RU" sz="2800" b="1" spc="300" dirty="0">
                <a:solidFill>
                  <a:schemeClr val="bg1"/>
                </a:solidFill>
              </a:rPr>
              <a:t>Сервисы</a:t>
            </a:r>
            <a:endParaRPr lang="fr-FR" sz="2800" b="1" spc="3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1774" y="162205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Нужная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информация</a:t>
            </a:r>
          </a:p>
          <a:p>
            <a:endParaRPr lang="en-US" b="1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нужном месте</a:t>
            </a: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нужное время</a:t>
            </a: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Нужному человеку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5027" y="1349997"/>
            <a:ext cx="7519166" cy="41627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Визуализация информации на мобильном устройстве в зависимости от местоположения / роли пользователя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Интуитивно понятный интерфейс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Использование технологии геолокации</a:t>
            </a:r>
            <a:endParaRPr lang="fr-FR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Нет необходимости перемещаться по меню</a:t>
            </a:r>
          </a:p>
          <a:p>
            <a:pPr marL="342900" indent="-342900"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Мобильное приложение определяет местоположение и предоставляет информацию о близлежащих устройствах и осуществляет контроль данных устройств</a:t>
            </a:r>
            <a:endParaRPr lang="en-US" sz="2000" b="0" dirty="0"/>
          </a:p>
          <a:p>
            <a:pPr marL="342900" indent="-342900"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Гео-контекстные действия и значения в реальном времени</a:t>
            </a:r>
            <a:endParaRPr lang="fr-FR" sz="2000" b="0" dirty="0"/>
          </a:p>
          <a:p>
            <a:pPr marL="342900" indent="-342900"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Подключение к нескольким серверам</a:t>
            </a:r>
            <a:endParaRPr lang="fr-FR" sz="2000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SnapVue – </a:t>
            </a:r>
            <a:r>
              <a:rPr lang="ru-RU" dirty="0"/>
              <a:t>Контекстная мобильность</a:t>
            </a:r>
            <a:endParaRPr lang="fr-FR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6CBAD9C-2D04-4441-81B4-C63B0F94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98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4" y="1734195"/>
            <a:ext cx="245172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2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6" y="1572271"/>
            <a:ext cx="732968" cy="58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3639">
            <a:off x="3002025" y="1787971"/>
            <a:ext cx="570898" cy="934274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6053725" y="3102347"/>
            <a:ext cx="1662627" cy="1646432"/>
            <a:chOff x="5893131" y="2330356"/>
            <a:chExt cx="1248968" cy="1373572"/>
          </a:xfrm>
        </p:grpSpPr>
        <p:sp>
          <p:nvSpPr>
            <p:cNvPr id="17" name="Pensées 16"/>
            <p:cNvSpPr/>
            <p:nvPr/>
          </p:nvSpPr>
          <p:spPr>
            <a:xfrm>
              <a:off x="5893131" y="2360146"/>
              <a:ext cx="1248968" cy="1248294"/>
            </a:xfrm>
            <a:prstGeom prst="cloudCallout">
              <a:avLst>
                <a:gd name="adj1" fmla="val 1257"/>
                <a:gd name="adj2" fmla="val 34250"/>
              </a:avLst>
            </a:prstGeom>
            <a:noFill/>
            <a:ln>
              <a:solidFill>
                <a:srgbClr val="05C3D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0"/>
            </a:p>
          </p:txBody>
        </p:sp>
        <p:pic>
          <p:nvPicPr>
            <p:cNvPr id="18" name="Picture 6" descr="D:\ARC\ARC_Libraries\V11.1\LIB\ACTUAL\PcVue\V1.8\FR\Lib\SH_SYSTEM\B\PCVUE_LIBS_SYSTEM_SERVER_CABINET_FRONT_12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16" y="2330356"/>
              <a:ext cx="686786" cy="137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e 44"/>
          <p:cNvGrpSpPr/>
          <p:nvPr/>
        </p:nvGrpSpPr>
        <p:grpSpPr>
          <a:xfrm>
            <a:off x="4016080" y="2074676"/>
            <a:ext cx="2055691" cy="1087610"/>
            <a:chOff x="3112509" y="2650178"/>
            <a:chExt cx="3137135" cy="1087610"/>
          </a:xfrm>
        </p:grpSpPr>
        <p:sp>
          <p:nvSpPr>
            <p:cNvPr id="26" name="Flèche droite 25"/>
            <p:cNvSpPr/>
            <p:nvPr/>
          </p:nvSpPr>
          <p:spPr>
            <a:xfrm>
              <a:off x="3162199" y="3264227"/>
              <a:ext cx="2905421" cy="47356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i="0">
                <a:solidFill>
                  <a:schemeClr val="tx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112509" y="2650178"/>
              <a:ext cx="3137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i="0" dirty="0">
                  <a:solidFill>
                    <a:schemeClr val="tx1"/>
                  </a:solidFill>
                </a:rPr>
                <a:t>ID</a:t>
              </a:r>
              <a:r>
                <a:rPr lang="ru-RU" i="0" dirty="0">
                  <a:solidFill>
                    <a:schemeClr val="tx1"/>
                  </a:solidFill>
                </a:rPr>
                <a:t> пользователя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Локация</a:t>
              </a:r>
              <a:endParaRPr lang="fr-FR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7955447" y="994134"/>
            <a:ext cx="4368519" cy="3989223"/>
            <a:chOff x="7486746" y="1660658"/>
            <a:chExt cx="4931351" cy="3063425"/>
          </a:xfrm>
        </p:grpSpPr>
        <p:sp>
          <p:nvSpPr>
            <p:cNvPr id="29" name="Flèche droite 28"/>
            <p:cNvSpPr/>
            <p:nvPr/>
          </p:nvSpPr>
          <p:spPr>
            <a:xfrm>
              <a:off x="7489750" y="2642418"/>
              <a:ext cx="1817142" cy="3630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486746" y="3003113"/>
              <a:ext cx="2682051" cy="134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1950" indent="-361950">
                <a:buFont typeface="Arial" panose="020B0604020202020204" pitchFamily="34" charset="0"/>
                <a:buChar char="•"/>
              </a:pPr>
              <a:r>
                <a:rPr lang="ru-RU" i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Информация в реальном времени</a:t>
              </a:r>
              <a:endParaRPr lang="fr-FR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i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Трекинг </a:t>
              </a:r>
              <a:endParaRPr lang="fr-FR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i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Сообщения</a:t>
              </a:r>
              <a:endParaRPr lang="fr-FR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fr-FR" i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</a:p>
          </p:txBody>
        </p:sp>
        <p:grpSp>
          <p:nvGrpSpPr>
            <p:cNvPr id="48" name="Groupe 47"/>
            <p:cNvGrpSpPr/>
            <p:nvPr/>
          </p:nvGrpSpPr>
          <p:grpSpPr>
            <a:xfrm>
              <a:off x="10366772" y="2906925"/>
              <a:ext cx="1817159" cy="1817158"/>
              <a:chOff x="10002873" y="2940723"/>
              <a:chExt cx="1817159" cy="1817158"/>
            </a:xfrm>
          </p:grpSpPr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56264" y="3208879"/>
                <a:ext cx="1465792" cy="947471"/>
              </a:xfrm>
              <a:prstGeom prst="rect">
                <a:avLst/>
              </a:prstGeom>
            </p:spPr>
          </p:pic>
          <p:pic>
            <p:nvPicPr>
              <p:cNvPr id="47" name="Picture 8" descr="D:\ARC\ARC_Libraries\V11.1\LIB\ACTUAL\PcVue\SH_SYSTEM\B\PCVUE_LIBS_SYSTEM_MONITOR_DARK_FRONT_EXTRUDED_512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2873" y="2940723"/>
                <a:ext cx="1817159" cy="1817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ZoneTexte 48"/>
            <p:cNvSpPr txBox="1"/>
            <p:nvPr/>
          </p:nvSpPr>
          <p:spPr>
            <a:xfrm>
              <a:off x="8796646" y="1660658"/>
              <a:ext cx="3621451" cy="638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i="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Центральный пункт</a:t>
              </a:r>
            </a:p>
            <a:p>
              <a:pPr algn="ctr"/>
              <a:r>
                <a:rPr lang="ru-RU" sz="2400" b="1" i="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управления</a:t>
              </a:r>
              <a:endParaRPr lang="fr-FR" sz="2400" b="1" i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5917632" y="994134"/>
            <a:ext cx="249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Мобильный сервер</a:t>
            </a:r>
            <a:endParaRPr lang="fr-FR" sz="2400" b="1" i="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3847229" y="3244174"/>
            <a:ext cx="2083348" cy="3417772"/>
            <a:chOff x="3768880" y="4266451"/>
            <a:chExt cx="2083348" cy="3417772"/>
          </a:xfrm>
          <a:solidFill>
            <a:srgbClr val="C00000"/>
          </a:solidFill>
        </p:grpSpPr>
        <p:sp>
          <p:nvSpPr>
            <p:cNvPr id="31" name="Flèche droite 30"/>
            <p:cNvSpPr/>
            <p:nvPr/>
          </p:nvSpPr>
          <p:spPr>
            <a:xfrm rot="10800000">
              <a:off x="3862392" y="4266451"/>
              <a:ext cx="1989836" cy="473561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i="0">
                <a:solidFill>
                  <a:schemeClr val="tx1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768880" y="4821901"/>
              <a:ext cx="2003625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i="0" dirty="0">
                  <a:solidFill>
                    <a:schemeClr val="tx1"/>
                  </a:solidFill>
                </a:rPr>
                <a:t>Интерфейс </a:t>
              </a:r>
              <a:r>
                <a:rPr lang="fr-FR" i="0" dirty="0">
                  <a:solidFill>
                    <a:schemeClr val="tx1"/>
                  </a:solidFill>
                </a:rPr>
                <a:t>HMI</a:t>
              </a:r>
              <a:endParaRPr lang="ru-RU" i="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Мнемосхемы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Тренды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Тревоги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i="0" dirty="0">
                  <a:solidFill>
                    <a:schemeClr val="tx1"/>
                  </a:solidFill>
                </a:rPr>
                <a:t>Документация</a:t>
              </a:r>
              <a:endParaRPr lang="fr-FR" i="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Сообщения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Журналы</a:t>
              </a:r>
              <a:endParaRPr lang="fr-F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i="0" dirty="0">
                  <a:solidFill>
                    <a:schemeClr val="tx1"/>
                  </a:solidFill>
                </a:rPr>
                <a:t>Чат-бот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i="0" dirty="0">
                <a:solidFill>
                  <a:schemeClr val="tx1"/>
                </a:solidFill>
              </a:endParaRPr>
            </a:p>
            <a:p>
              <a:r>
                <a:rPr lang="fr-FR" i="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2184550" y="955921"/>
            <a:ext cx="3319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Мобильные сотрудники</a:t>
            </a:r>
            <a:endParaRPr lang="fr-FR" sz="2400" b="1" i="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e 198"/>
          <p:cNvGrpSpPr/>
          <p:nvPr/>
        </p:nvGrpSpPr>
        <p:grpSpPr>
          <a:xfrm rot="5832058">
            <a:off x="2684741" y="2566398"/>
            <a:ext cx="369268" cy="404353"/>
            <a:chOff x="7846891" y="1776072"/>
            <a:chExt cx="549910" cy="577850"/>
          </a:xfrm>
        </p:grpSpPr>
        <p:sp>
          <p:nvSpPr>
            <p:cNvPr id="21" name="Arc 20"/>
            <p:cNvSpPr/>
            <p:nvPr/>
          </p:nvSpPr>
          <p:spPr>
            <a:xfrm rot="16200000">
              <a:off x="7988496" y="1931012"/>
              <a:ext cx="312420" cy="2971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Arc 21"/>
            <p:cNvSpPr/>
            <p:nvPr/>
          </p:nvSpPr>
          <p:spPr>
            <a:xfrm rot="16200000">
              <a:off x="7916423" y="1873545"/>
              <a:ext cx="432435" cy="4114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7832921" y="1790042"/>
              <a:ext cx="577850" cy="54991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Arc 23"/>
            <p:cNvSpPr/>
            <p:nvPr/>
          </p:nvSpPr>
          <p:spPr>
            <a:xfrm rot="16200000">
              <a:off x="8038715" y="1980351"/>
              <a:ext cx="312420" cy="297180"/>
            </a:xfrm>
            <a:prstGeom prst="arc">
              <a:avLst>
                <a:gd name="adj1" fmla="val 17314747"/>
                <a:gd name="adj2" fmla="val 2080488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38" name="Connecteur droit 37"/>
          <p:cNvCxnSpPr/>
          <p:nvPr/>
        </p:nvCxnSpPr>
        <p:spPr>
          <a:xfrm>
            <a:off x="5039426" y="1104564"/>
            <a:ext cx="0" cy="63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824482" y="1228313"/>
            <a:ext cx="0" cy="63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SnapVue – </a:t>
            </a:r>
            <a:r>
              <a:rPr lang="ru-RU" dirty="0"/>
              <a:t>принцип работы</a:t>
            </a:r>
            <a:endParaRPr lang="fr-FR" dirty="0"/>
          </a:p>
        </p:txBody>
      </p:sp>
      <p:pic>
        <p:nvPicPr>
          <p:cNvPr id="41" name="Image 39">
            <a:extLst>
              <a:ext uri="{FF2B5EF4-FFF2-40B4-BE49-F238E27FC236}">
                <a16:creationId xmlns:a16="http://schemas.microsoft.com/office/drawing/2014/main" id="{2E0A2B8D-C5F5-4EA7-A90E-D072EDB102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817" y="3557136"/>
            <a:ext cx="3403838" cy="2154626"/>
          </a:xfrm>
          <a:prstGeom prst="rect">
            <a:avLst/>
          </a:prstGeom>
        </p:spPr>
      </p:pic>
      <p:grpSp>
        <p:nvGrpSpPr>
          <p:cNvPr id="56" name="Groupe 65">
            <a:extLst>
              <a:ext uri="{FF2B5EF4-FFF2-40B4-BE49-F238E27FC236}">
                <a16:creationId xmlns:a16="http://schemas.microsoft.com/office/drawing/2014/main" id="{B857F41C-F633-4175-B15F-931074B2A1DC}"/>
              </a:ext>
            </a:extLst>
          </p:cNvPr>
          <p:cNvGrpSpPr/>
          <p:nvPr/>
        </p:nvGrpSpPr>
        <p:grpSpPr>
          <a:xfrm>
            <a:off x="625643" y="5214176"/>
            <a:ext cx="1571064" cy="1309841"/>
            <a:chOff x="1042275" y="4971568"/>
            <a:chExt cx="862850" cy="623696"/>
          </a:xfrm>
        </p:grpSpPr>
        <p:pic>
          <p:nvPicPr>
            <p:cNvPr id="59" name="Image 280">
              <a:extLst>
                <a:ext uri="{FF2B5EF4-FFF2-40B4-BE49-F238E27FC236}">
                  <a16:creationId xmlns:a16="http://schemas.microsoft.com/office/drawing/2014/main" id="{EDC03606-8620-44D9-BFE6-C6888B512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2275" y="4971568"/>
              <a:ext cx="679003" cy="623696"/>
            </a:xfrm>
            <a:prstGeom prst="rect">
              <a:avLst/>
            </a:prstGeom>
          </p:spPr>
        </p:pic>
        <p:pic>
          <p:nvPicPr>
            <p:cNvPr id="60" name="Picture 104" descr="D:\ARC\ARC_Libraries\V11.1\LIB\ACTUAL\PcVue\V1.8\FR\Lib\SH_SYSTEM\B\PCVUE_LIBS_SYSTEM_MOBILE-DEVICES_SMARTPHONE_FRONT_64.png">
              <a:extLst>
                <a:ext uri="{FF2B5EF4-FFF2-40B4-BE49-F238E27FC236}">
                  <a16:creationId xmlns:a16="http://schemas.microsoft.com/office/drawing/2014/main" id="{432E9349-BDA0-417A-B97D-6A17AAF16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207" y="5221499"/>
              <a:ext cx="363918" cy="363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Flèche droite 30">
            <a:extLst>
              <a:ext uri="{FF2B5EF4-FFF2-40B4-BE49-F238E27FC236}">
                <a16:creationId xmlns:a16="http://schemas.microsoft.com/office/drawing/2014/main" id="{61077AEE-0D1E-427D-86FF-D9EB7F9353A6}"/>
              </a:ext>
            </a:extLst>
          </p:cNvPr>
          <p:cNvSpPr/>
          <p:nvPr/>
        </p:nvSpPr>
        <p:spPr>
          <a:xfrm rot="10800000">
            <a:off x="7955446" y="4452540"/>
            <a:ext cx="1989836" cy="473561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i="0">
              <a:solidFill>
                <a:schemeClr val="tx1"/>
              </a:solidFill>
            </a:endParaRPr>
          </a:p>
        </p:txBody>
      </p:sp>
      <p:sp>
        <p:nvSpPr>
          <p:cNvPr id="67" name="ZoneTexte 29">
            <a:extLst>
              <a:ext uri="{FF2B5EF4-FFF2-40B4-BE49-F238E27FC236}">
                <a16:creationId xmlns:a16="http://schemas.microsoft.com/office/drawing/2014/main" id="{7F7B634F-D98B-4043-A749-78E1203F7294}"/>
              </a:ext>
            </a:extLst>
          </p:cNvPr>
          <p:cNvSpPr txBox="1"/>
          <p:nvPr/>
        </p:nvSpPr>
        <p:spPr>
          <a:xfrm>
            <a:off x="8094201" y="4983356"/>
            <a:ext cx="25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в реальном времени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Сообщения</a:t>
            </a:r>
            <a:endParaRPr lang="fr-FR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pic>
        <p:nvPicPr>
          <p:cNvPr id="69" name="Picture 31">
            <a:extLst>
              <a:ext uri="{FF2B5EF4-FFF2-40B4-BE49-F238E27FC236}">
                <a16:creationId xmlns:a16="http://schemas.microsoft.com/office/drawing/2014/main" id="{44BC1989-4A91-448D-85F1-A365739398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21" y="2275055"/>
            <a:ext cx="616977" cy="483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7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-0.0081 L 0.00664 -0.3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6" grpId="0" animBg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964824" y="3010973"/>
            <a:ext cx="9449279" cy="720000"/>
          </a:xfrm>
        </p:spPr>
        <p:txBody>
          <a:bodyPr>
            <a:normAutofit/>
          </a:bodyPr>
          <a:lstStyle/>
          <a:p>
            <a:r>
              <a:rPr lang="fr-FR" dirty="0"/>
              <a:t>SnapVue</a:t>
            </a:r>
            <a:r>
              <a:rPr lang="ru-RU" dirty="0"/>
              <a:t> для автоматизации электростанции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AEE64EF-3884-46A9-B89B-D05F50066103}"/>
              </a:ext>
            </a:extLst>
          </p:cNvPr>
          <p:cNvSpPr txBox="1">
            <a:spLocks/>
          </p:cNvSpPr>
          <p:nvPr/>
        </p:nvSpPr>
        <p:spPr>
          <a:xfrm>
            <a:off x="127000" y="2070487"/>
            <a:ext cx="12192000" cy="5040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 spc="100" baseline="0">
                <a:solidFill>
                  <a:srgbClr val="CC241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5400" b="1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Демонстрация</a:t>
            </a:r>
            <a:endParaRPr lang="en-US" sz="5400" b="1" i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91FC68-7B60-4E2E-9EC4-AF2C8BD9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FCECC3-D8CA-4FB8-B749-1E1CC7A42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22" y="4275132"/>
            <a:ext cx="3249481" cy="7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BA0E8BA-A089-4785-804E-D8572089B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74" y="1200524"/>
            <a:ext cx="1882593" cy="1701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space réservé du texte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/>
              <a:t>Где можно применить </a:t>
            </a:r>
            <a:r>
              <a:rPr lang="de-DE" sz="3200" dirty="0" err="1"/>
              <a:t>SnapVue</a:t>
            </a:r>
            <a:r>
              <a:rPr lang="ru-RU" sz="3200" dirty="0"/>
              <a:t>?</a:t>
            </a:r>
            <a:endParaRPr lang="fr-FR" sz="3200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DA1EC4D-34B6-41C4-9C8E-4A17508C1FB7}"/>
              </a:ext>
            </a:extLst>
          </p:cNvPr>
          <p:cNvGrpSpPr/>
          <p:nvPr/>
        </p:nvGrpSpPr>
        <p:grpSpPr>
          <a:xfrm>
            <a:off x="5407227" y="796412"/>
            <a:ext cx="1653958" cy="2956819"/>
            <a:chOff x="5375920" y="3898613"/>
            <a:chExt cx="855215" cy="158269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557FFBD-0462-4A02-A709-0BC7B1A0D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920" y="3898613"/>
              <a:ext cx="855215" cy="1582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7223842-6CF3-4006-93D6-8A78F66EF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530" y="4214490"/>
              <a:ext cx="771993" cy="11735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76DB149F-8F61-4D77-BD89-F9D11149B955}"/>
              </a:ext>
            </a:extLst>
          </p:cNvPr>
          <p:cNvSpPr/>
          <p:nvPr/>
        </p:nvSpPr>
        <p:spPr>
          <a:xfrm>
            <a:off x="2857692" y="1695972"/>
            <a:ext cx="1527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Чат-бот</a:t>
            </a:r>
            <a:endParaRPr lang="en-US" sz="24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93D385D-9753-4E5A-83A3-40262AA4E3E3}"/>
              </a:ext>
            </a:extLst>
          </p:cNvPr>
          <p:cNvGrpSpPr/>
          <p:nvPr/>
        </p:nvGrpSpPr>
        <p:grpSpPr>
          <a:xfrm>
            <a:off x="623870" y="5233010"/>
            <a:ext cx="2542562" cy="1480121"/>
            <a:chOff x="2689516" y="4794069"/>
            <a:chExt cx="1647354" cy="958987"/>
          </a:xfrm>
        </p:grpSpPr>
        <p:pic>
          <p:nvPicPr>
            <p:cNvPr id="15" name="Image 78">
              <a:extLst>
                <a:ext uri="{FF2B5EF4-FFF2-40B4-BE49-F238E27FC236}">
                  <a16:creationId xmlns:a16="http://schemas.microsoft.com/office/drawing/2014/main" id="{262E3B78-0DB4-43C7-B0B5-3AA8A6AD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16" y="4794069"/>
              <a:ext cx="1647354" cy="958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 284">
              <a:extLst>
                <a:ext uri="{FF2B5EF4-FFF2-40B4-BE49-F238E27FC236}">
                  <a16:creationId xmlns:a16="http://schemas.microsoft.com/office/drawing/2014/main" id="{93A85584-509E-4B88-9148-E7E5BF2B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270" y="5007004"/>
              <a:ext cx="321421" cy="268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8" name="Groupe 212">
              <a:extLst>
                <a:ext uri="{FF2B5EF4-FFF2-40B4-BE49-F238E27FC236}">
                  <a16:creationId xmlns:a16="http://schemas.microsoft.com/office/drawing/2014/main" id="{2FC09C61-F902-4E56-B17C-BEC910413D9C}"/>
                </a:ext>
              </a:extLst>
            </p:cNvPr>
            <p:cNvGrpSpPr/>
            <p:nvPr/>
          </p:nvGrpSpPr>
          <p:grpSpPr>
            <a:xfrm>
              <a:off x="3537323" y="5231466"/>
              <a:ext cx="542850" cy="427157"/>
              <a:chOff x="8547659" y="1918753"/>
              <a:chExt cx="822218" cy="623696"/>
            </a:xfrm>
          </p:grpSpPr>
          <p:pic>
            <p:nvPicPr>
              <p:cNvPr id="19" name="Image 218">
                <a:extLst>
                  <a:ext uri="{FF2B5EF4-FFF2-40B4-BE49-F238E27FC236}">
                    <a16:creationId xmlns:a16="http://schemas.microsoft.com/office/drawing/2014/main" id="{105DE9C6-5A7C-41FB-BD4F-D52F77660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6181" y="1918753"/>
                <a:ext cx="623696" cy="6236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104" descr="D:\ARC\ARC_Libraries\V11.1\LIB\ACTUAL\PcVue\V1.8\FR\Lib\SH_SYSTEM\B\PCVUE_LIBS_SYSTEM_MOBILE-DEVICES_SMARTPHONE_FRONT_64.png">
                <a:extLst>
                  <a:ext uri="{FF2B5EF4-FFF2-40B4-BE49-F238E27FC236}">
                    <a16:creationId xmlns:a16="http://schemas.microsoft.com/office/drawing/2014/main" id="{1C2C8609-C094-414A-92B2-C26B7D28B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7659" y="2146067"/>
                <a:ext cx="363918" cy="3639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7FDF9DCF-E225-4427-9015-ACD9816A9FAC}"/>
              </a:ext>
            </a:extLst>
          </p:cNvPr>
          <p:cNvSpPr/>
          <p:nvPr/>
        </p:nvSpPr>
        <p:spPr>
          <a:xfrm rot="19566391">
            <a:off x="2436280" y="3959145"/>
            <a:ext cx="261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</a:t>
            </a:r>
            <a:endParaRPr lang="en-US" sz="24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2403B8B-9C6D-4722-B462-94991451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3" y="2901829"/>
            <a:ext cx="2027688" cy="2027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Image 2">
            <a:extLst>
              <a:ext uri="{FF2B5EF4-FFF2-40B4-BE49-F238E27FC236}">
                <a16:creationId xmlns:a16="http://schemas.microsoft.com/office/drawing/2014/main" id="{2DA00C18-D76B-4178-A2F6-CFD2E37A2F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3771" y="2268044"/>
            <a:ext cx="2104347" cy="2002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angle 1">
            <a:extLst>
              <a:ext uri="{FF2B5EF4-FFF2-40B4-BE49-F238E27FC236}">
                <a16:creationId xmlns:a16="http://schemas.microsoft.com/office/drawing/2014/main" id="{4D9854D6-46C9-487D-B0DD-4AA4ADBAD02A}"/>
              </a:ext>
            </a:extLst>
          </p:cNvPr>
          <p:cNvSpPr/>
          <p:nvPr/>
        </p:nvSpPr>
        <p:spPr>
          <a:xfrm rot="165493">
            <a:off x="7360851" y="2339104"/>
            <a:ext cx="2612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 в эксплуатацию</a:t>
            </a:r>
            <a:endParaRPr lang="en-US" sz="24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Image 2">
            <a:extLst>
              <a:ext uri="{FF2B5EF4-FFF2-40B4-BE49-F238E27FC236}">
                <a16:creationId xmlns:a16="http://schemas.microsoft.com/office/drawing/2014/main" id="{3C03F6AD-DAE5-4767-BF58-D926EFCDC7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55" y="4682610"/>
            <a:ext cx="2340581" cy="2150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5">
            <a:extLst>
              <a:ext uri="{FF2B5EF4-FFF2-40B4-BE49-F238E27FC236}">
                <a16:creationId xmlns:a16="http://schemas.microsoft.com/office/drawing/2014/main" id="{94ED9CC2-0533-4102-9FC9-DF54C5C000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23" y="188054"/>
            <a:ext cx="2152269" cy="2220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F5DDD96B-5300-4C6F-B038-5E3CAA489780}"/>
              </a:ext>
            </a:extLst>
          </p:cNvPr>
          <p:cNvSpPr/>
          <p:nvPr/>
        </p:nvSpPr>
        <p:spPr>
          <a:xfrm rot="20643847">
            <a:off x="2413521" y="2680647"/>
            <a:ext cx="261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</a:t>
            </a:r>
            <a:endParaRPr lang="en-US" sz="24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CC14DBDB-B361-47E4-AE87-4A15F5939DF1}"/>
              </a:ext>
            </a:extLst>
          </p:cNvPr>
          <p:cNvSpPr/>
          <p:nvPr/>
        </p:nvSpPr>
        <p:spPr>
          <a:xfrm rot="20870024">
            <a:off x="7082622" y="1055073"/>
            <a:ext cx="3559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Отслеживание</a:t>
            </a:r>
            <a:endParaRPr lang="en-US" sz="24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C9FDBE17-9F67-4B8C-8C2E-5C6D7419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36" y="4892610"/>
            <a:ext cx="2101019" cy="1911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5358CDA-98C4-418C-B85A-3DF6C91FDF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3710" y="4189977"/>
            <a:ext cx="2345343" cy="2123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FCBDE64-56B3-45BD-A161-1BA1AE17C334}"/>
              </a:ext>
            </a:extLst>
          </p:cNvPr>
          <p:cNvCxnSpPr/>
          <p:nvPr/>
        </p:nvCxnSpPr>
        <p:spPr>
          <a:xfrm flipH="1" flipV="1">
            <a:off x="2332544" y="2037747"/>
            <a:ext cx="2984513" cy="11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11E84D1D-2A31-4ED4-BF7B-B49B2E1EE7A5}"/>
              </a:ext>
            </a:extLst>
          </p:cNvPr>
          <p:cNvCxnSpPr/>
          <p:nvPr/>
        </p:nvCxnSpPr>
        <p:spPr>
          <a:xfrm flipH="1">
            <a:off x="2442353" y="2808906"/>
            <a:ext cx="2736214" cy="77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72453476-95E4-47F9-ACD0-BDF7FA3C4350}"/>
              </a:ext>
            </a:extLst>
          </p:cNvPr>
          <p:cNvCxnSpPr/>
          <p:nvPr/>
        </p:nvCxnSpPr>
        <p:spPr>
          <a:xfrm flipH="1">
            <a:off x="2857692" y="3585962"/>
            <a:ext cx="2385703" cy="1522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CCBCCD99-186D-444C-ADDA-815EC4502111}"/>
              </a:ext>
            </a:extLst>
          </p:cNvPr>
          <p:cNvCxnSpPr/>
          <p:nvPr/>
        </p:nvCxnSpPr>
        <p:spPr>
          <a:xfrm flipV="1">
            <a:off x="7130005" y="1470343"/>
            <a:ext cx="2141317" cy="45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9F45B448-1D9C-4588-B793-56B8BC57AAF5}"/>
              </a:ext>
            </a:extLst>
          </p:cNvPr>
          <p:cNvCxnSpPr>
            <a:cxnSpLocks/>
          </p:cNvCxnSpPr>
          <p:nvPr/>
        </p:nvCxnSpPr>
        <p:spPr>
          <a:xfrm>
            <a:off x="7111454" y="3019337"/>
            <a:ext cx="3012008" cy="17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98140CD3-7027-4047-AA04-ABD508B4E7AB}"/>
              </a:ext>
            </a:extLst>
          </p:cNvPr>
          <p:cNvCxnSpPr>
            <a:cxnSpLocks/>
          </p:cNvCxnSpPr>
          <p:nvPr/>
        </p:nvCxnSpPr>
        <p:spPr>
          <a:xfrm flipH="1">
            <a:off x="5042834" y="3853499"/>
            <a:ext cx="544140" cy="1039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012AED6B-BC09-410D-88B4-F812BE6AC712}"/>
              </a:ext>
            </a:extLst>
          </p:cNvPr>
          <p:cNvCxnSpPr>
            <a:cxnSpLocks/>
          </p:cNvCxnSpPr>
          <p:nvPr/>
        </p:nvCxnSpPr>
        <p:spPr>
          <a:xfrm>
            <a:off x="6304293" y="3920501"/>
            <a:ext cx="312822" cy="894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1B0F105A-F774-4DF6-9360-E9568A7699E7}"/>
              </a:ext>
            </a:extLst>
          </p:cNvPr>
          <p:cNvCxnSpPr>
            <a:cxnSpLocks/>
          </p:cNvCxnSpPr>
          <p:nvPr/>
        </p:nvCxnSpPr>
        <p:spPr>
          <a:xfrm>
            <a:off x="7055031" y="3669023"/>
            <a:ext cx="1689151" cy="894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1">
            <a:extLst>
              <a:ext uri="{FF2B5EF4-FFF2-40B4-BE49-F238E27FC236}">
                <a16:creationId xmlns:a16="http://schemas.microsoft.com/office/drawing/2014/main" id="{9BA56AFD-3191-4CBB-89C4-8F4B3BE4E209}"/>
              </a:ext>
            </a:extLst>
          </p:cNvPr>
          <p:cNvSpPr/>
          <p:nvPr/>
        </p:nvSpPr>
        <p:spPr>
          <a:xfrm rot="4164319">
            <a:off x="6078887" y="4127532"/>
            <a:ext cx="134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</a:t>
            </a: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9B318A48-5D98-4F09-8E55-BB4E05592880}"/>
              </a:ext>
            </a:extLst>
          </p:cNvPr>
          <p:cNvSpPr/>
          <p:nvPr/>
        </p:nvSpPr>
        <p:spPr>
          <a:xfrm rot="1696787">
            <a:off x="7058272" y="3845320"/>
            <a:ext cx="261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Безопасность</a:t>
            </a:r>
            <a:endParaRPr lang="en-US" sz="24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CDC814DC-DDFF-4FF4-B0F3-730BA9FC18B4}"/>
              </a:ext>
            </a:extLst>
          </p:cNvPr>
          <p:cNvSpPr/>
          <p:nvPr/>
        </p:nvSpPr>
        <p:spPr>
          <a:xfrm rot="18100018">
            <a:off x="4429811" y="4038328"/>
            <a:ext cx="143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Данные</a:t>
            </a:r>
            <a:endParaRPr lang="en-US" sz="240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156850E-EF0B-41EC-9838-F5D7289B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5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35" grpId="0"/>
      <p:bldP spid="13" grpId="0"/>
      <p:bldP spid="37" grpId="0"/>
      <p:bldP spid="62" grpId="0"/>
      <p:bldP spid="63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B880E-08B1-4D5A-AFDD-CAA0A18A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9788-F437-4129-B7C1-FAEEEBFD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Вывод / экономический эффект</a:t>
            </a: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185188C-23DE-42B7-A298-86E7B6A5ADD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09939" y="5419340"/>
            <a:ext cx="10629247" cy="1027476"/>
          </a:xfrm>
        </p:spPr>
        <p:txBody>
          <a:bodyPr>
            <a:normAutofit/>
          </a:bodyPr>
          <a:lstStyle/>
          <a:p>
            <a:r>
              <a:rPr lang="ru-RU" sz="2800" i="0" dirty="0"/>
              <a:t>Возможность </a:t>
            </a:r>
            <a:r>
              <a:rPr lang="ru-RU" sz="2800" b="1" i="0" dirty="0"/>
              <a:t>внедрения </a:t>
            </a:r>
            <a:r>
              <a:rPr lang="en-US" sz="2800" b="1" i="0" dirty="0" err="1"/>
              <a:t>SnapVue</a:t>
            </a:r>
            <a:r>
              <a:rPr lang="en-US" sz="2800" i="0" dirty="0"/>
              <a:t> </a:t>
            </a:r>
            <a:r>
              <a:rPr lang="ru-RU" sz="2800" i="0" dirty="0"/>
              <a:t>с проектами </a:t>
            </a:r>
            <a:r>
              <a:rPr lang="en-US" sz="2800" b="1" i="0" dirty="0"/>
              <a:t>SCADA </a:t>
            </a:r>
            <a:r>
              <a:rPr lang="en-US" sz="2800" b="1" i="0" dirty="0" err="1"/>
              <a:t>PcVue</a:t>
            </a:r>
            <a:r>
              <a:rPr lang="en-US" sz="2800" b="1" i="0" dirty="0"/>
              <a:t> </a:t>
            </a:r>
            <a:r>
              <a:rPr lang="ru-RU" sz="2800" i="0" dirty="0"/>
              <a:t>и </a:t>
            </a:r>
            <a:r>
              <a:rPr lang="ru-RU" sz="2800" b="1" i="0" dirty="0"/>
              <a:t>другими </a:t>
            </a:r>
            <a:r>
              <a:rPr lang="en-US" sz="2800" b="1" i="0" dirty="0"/>
              <a:t>SCADA </a:t>
            </a:r>
            <a:endParaRPr lang="ru-RU" sz="2800" b="1" i="0" dirty="0"/>
          </a:p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EDA47865-0510-426B-9DDA-9F2E92313DB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09939" y="1482698"/>
            <a:ext cx="4470728" cy="4154754"/>
          </a:xfrm>
        </p:spPr>
        <p:txBody>
          <a:bodyPr>
            <a:noAutofit/>
          </a:bodyPr>
          <a:lstStyle/>
          <a:p>
            <a:r>
              <a:rPr lang="ru-RU" sz="1500" i="0" dirty="0"/>
              <a:t>Графический интерфейс для любых объектов</a:t>
            </a:r>
          </a:p>
          <a:p>
            <a:r>
              <a:rPr lang="ru-RU" sz="1500" dirty="0"/>
              <a:t>Контроль за пределами диспетчерской</a:t>
            </a:r>
          </a:p>
          <a:p>
            <a:r>
              <a:rPr lang="ru-RU" sz="1500" dirty="0"/>
              <a:t>Диспетчерская помощь</a:t>
            </a:r>
          </a:p>
          <a:p>
            <a:r>
              <a:rPr lang="ru-RU" sz="1500" dirty="0"/>
              <a:t>Действия в соответствии с правами пользователя</a:t>
            </a:r>
          </a:p>
          <a:p>
            <a:r>
              <a:rPr lang="ru-RU" sz="1500" dirty="0"/>
              <a:t>Быстрое оповещение и реагирование о внештатных ситуациях</a:t>
            </a:r>
          </a:p>
          <a:p>
            <a:r>
              <a:rPr lang="ru-RU" sz="1500" dirty="0"/>
              <a:t>Минимизация бумажной и двойной работы</a:t>
            </a:r>
          </a:p>
          <a:p>
            <a:r>
              <a:rPr lang="ru-RU" sz="1500" dirty="0"/>
              <a:t>Исключение навигации по меню</a:t>
            </a:r>
          </a:p>
          <a:p>
            <a:r>
              <a:rPr lang="ru-RU" sz="1500" dirty="0"/>
              <a:t>Мониторинг передвижения объектов из диспетчерской</a:t>
            </a:r>
          </a:p>
          <a:p>
            <a:r>
              <a:rPr lang="ru-RU" sz="1500" dirty="0"/>
              <a:t>…</a:t>
            </a:r>
            <a:endParaRPr lang="ru-RU" sz="1500" i="0" dirty="0"/>
          </a:p>
          <a:p>
            <a:endParaRPr lang="ru-RU" sz="1500" i="0" dirty="0"/>
          </a:p>
          <a:p>
            <a:endParaRPr lang="ru-RU" sz="1800" i="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73AF369-71CA-41A7-8768-97B771254F64}"/>
              </a:ext>
            </a:extLst>
          </p:cNvPr>
          <p:cNvSpPr txBox="1">
            <a:spLocks/>
          </p:cNvSpPr>
          <p:nvPr/>
        </p:nvSpPr>
        <p:spPr>
          <a:xfrm>
            <a:off x="7663340" y="1476417"/>
            <a:ext cx="3954846" cy="445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Сокращение затрат: на дополнительные АРМы, оборудование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Повышение безопасности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Экономия времени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Повышение эффективности работы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407F7A24-4606-4FCA-A18C-D540A3C7F105}"/>
              </a:ext>
            </a:extLst>
          </p:cNvPr>
          <p:cNvSpPr/>
          <p:nvPr/>
        </p:nvSpPr>
        <p:spPr>
          <a:xfrm rot="13418120">
            <a:off x="6322547" y="3021171"/>
            <a:ext cx="913747" cy="935082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4EDA607-0A01-4AB3-935B-0C0A91044F71}"/>
              </a:ext>
            </a:extLst>
          </p:cNvPr>
          <p:cNvCxnSpPr>
            <a:cxnSpLocks/>
          </p:cNvCxnSpPr>
          <p:nvPr/>
        </p:nvCxnSpPr>
        <p:spPr>
          <a:xfrm>
            <a:off x="5628288" y="3216166"/>
            <a:ext cx="1008000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40E3FA1-85AF-412F-A27D-C329E67ED107}"/>
              </a:ext>
            </a:extLst>
          </p:cNvPr>
          <p:cNvCxnSpPr>
            <a:cxnSpLocks/>
          </p:cNvCxnSpPr>
          <p:nvPr/>
        </p:nvCxnSpPr>
        <p:spPr>
          <a:xfrm>
            <a:off x="5628288" y="3683876"/>
            <a:ext cx="1008000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98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4|0.2|0.2|0.2|2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4|0.2|0.2|0.2|2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4|0.2|0.2|0.2|2.7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4|0.2|0.2|0.2|2.7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1056</Words>
  <Application>Microsoft Office PowerPoint</Application>
  <PresentationFormat>Широкоэкранный</PresentationFormat>
  <Paragraphs>247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Gotham Light</vt:lpstr>
      <vt:lpstr>Gotham Medium</vt:lpstr>
      <vt:lpstr>Segoe UI</vt:lpstr>
      <vt:lpstr>Segoe UI Light</vt:lpstr>
      <vt:lpstr>Segoe UI Web (Cyrillic)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Кудрявцева</dc:creator>
  <cp:lastModifiedBy>Roman Miagkov</cp:lastModifiedBy>
  <cp:revision>44</cp:revision>
  <dcterms:created xsi:type="dcterms:W3CDTF">2020-03-04T15:44:08Z</dcterms:created>
  <dcterms:modified xsi:type="dcterms:W3CDTF">2020-09-08T13:52:01Z</dcterms:modified>
</cp:coreProperties>
</file>