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8" r:id="rId3"/>
    <p:sldId id="258" r:id="rId4"/>
    <p:sldId id="259" r:id="rId5"/>
    <p:sldId id="272" r:id="rId6"/>
    <p:sldId id="279" r:id="rId7"/>
    <p:sldId id="261" r:id="rId8"/>
    <p:sldId id="262" r:id="rId9"/>
    <p:sldId id="273" r:id="rId10"/>
    <p:sldId id="280" r:id="rId11"/>
    <p:sldId id="264" r:id="rId12"/>
    <p:sldId id="263" r:id="rId13"/>
    <p:sldId id="283" r:id="rId14"/>
    <p:sldId id="281" r:id="rId15"/>
    <p:sldId id="275" r:id="rId16"/>
    <p:sldId id="266" r:id="rId17"/>
    <p:sldId id="624" r:id="rId18"/>
    <p:sldId id="613" r:id="rId19"/>
    <p:sldId id="282" r:id="rId20"/>
    <p:sldId id="56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6"/>
    <a:srgbClr val="009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2F830-CAF7-4EC9-84E7-58991FC2127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8E2C9-D493-46AC-AC6C-88576201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1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0FECB-CBAB-4F55-B24A-38D42A747D1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7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ECF72-1808-48CE-A766-3253DE774A7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2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2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60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361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1">
                <a:solidFill>
                  <a:srgbClr val="3F3F3E"/>
                </a:solidFill>
                <a:latin typeface="Ubuntu"/>
                <a:cs typeface="Ubunt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79">
                <a:solidFill>
                  <a:srgbClr val="9D9D9C"/>
                </a:solidFill>
                <a:latin typeface="Ubuntu Light"/>
                <a:cs typeface="Ubuntu Light"/>
              </a:defRPr>
            </a:lvl1pPr>
          </a:lstStyle>
          <a:p>
            <a:pPr marL="7701"/>
            <a:r>
              <a:rPr lang="ru-RU" spc="39">
                <a:solidFill>
                  <a:srgbClr val="FFFFFF"/>
                </a:solidFill>
              </a:rPr>
              <a:t>Функционал</a:t>
            </a:r>
            <a:endParaRPr lang="ru-RU" spc="9" dirty="0">
              <a:solidFill>
                <a:srgbClr val="FFFFFF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14998-436C-4520-B1B5-8C4FE77E70BD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01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6248" y="1143086"/>
            <a:ext cx="9479506" cy="550600"/>
          </a:xfrm>
        </p:spPr>
        <p:txBody>
          <a:bodyPr lIns="0" tIns="0" rIns="0" bIns="0"/>
          <a:lstStyle>
            <a:lvl1pPr>
              <a:defRPr sz="3578" b="1">
                <a:solidFill>
                  <a:srgbClr val="3F3F3E"/>
                </a:solidFill>
                <a:latin typeface="Ubuntu"/>
                <a:cs typeface="Ubunt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23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23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79">
                <a:solidFill>
                  <a:srgbClr val="9D9D9C"/>
                </a:solidFill>
                <a:latin typeface="Ubuntu Light"/>
                <a:cs typeface="Ubuntu Light"/>
              </a:defRPr>
            </a:lvl1pPr>
          </a:lstStyle>
          <a:p>
            <a:pPr marL="7701"/>
            <a:r>
              <a:rPr lang="ru-RU" spc="39">
                <a:solidFill>
                  <a:srgbClr val="FFFFFF"/>
                </a:solidFill>
              </a:rPr>
              <a:t>Функционал</a:t>
            </a:r>
            <a:endParaRPr lang="ru-RU" spc="9" dirty="0">
              <a:solidFill>
                <a:srgbClr val="FFFFFF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E83FD-9579-4619-94E6-808DDFA9B7C3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039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08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3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86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84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77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36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50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2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D06F4-681E-4845-9EE1-08C35AAD8B1D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4CC4D-C2F1-44FB-A3C4-65EAC4643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49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4.png"/><Relationship Id="rId18" Type="http://schemas.openxmlformats.org/officeDocument/2006/relationships/image" Target="../media/image49.gif"/><Relationship Id="rId26" Type="http://schemas.openxmlformats.org/officeDocument/2006/relationships/image" Target="../media/image57.png"/><Relationship Id="rId39" Type="http://schemas.openxmlformats.org/officeDocument/2006/relationships/image" Target="../media/image70.png"/><Relationship Id="rId3" Type="http://schemas.openxmlformats.org/officeDocument/2006/relationships/image" Target="../media/image34.gif"/><Relationship Id="rId21" Type="http://schemas.openxmlformats.org/officeDocument/2006/relationships/image" Target="../media/image52.png"/><Relationship Id="rId34" Type="http://schemas.openxmlformats.org/officeDocument/2006/relationships/image" Target="../media/image65.gif"/><Relationship Id="rId42" Type="http://schemas.openxmlformats.org/officeDocument/2006/relationships/image" Target="../media/image73.png"/><Relationship Id="rId7" Type="http://schemas.openxmlformats.org/officeDocument/2006/relationships/image" Target="../media/image38.gif"/><Relationship Id="rId12" Type="http://schemas.openxmlformats.org/officeDocument/2006/relationships/image" Target="../media/image43.gif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gif"/><Relationship Id="rId38" Type="http://schemas.openxmlformats.org/officeDocument/2006/relationships/image" Target="../media/image69.png"/><Relationship Id="rId2" Type="http://schemas.openxmlformats.org/officeDocument/2006/relationships/image" Target="../media/image33.jp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jpeg"/><Relationship Id="rId37" Type="http://schemas.openxmlformats.org/officeDocument/2006/relationships/image" Target="../media/image68.png"/><Relationship Id="rId40" Type="http://schemas.openxmlformats.org/officeDocument/2006/relationships/image" Target="../media/image71.png"/><Relationship Id="rId5" Type="http://schemas.openxmlformats.org/officeDocument/2006/relationships/image" Target="../media/image36.gif"/><Relationship Id="rId15" Type="http://schemas.openxmlformats.org/officeDocument/2006/relationships/image" Target="../media/image46.gif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10" Type="http://schemas.openxmlformats.org/officeDocument/2006/relationships/image" Target="../media/image41.gif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" Type="http://schemas.openxmlformats.org/officeDocument/2006/relationships/image" Target="../media/image35.gif"/><Relationship Id="rId9" Type="http://schemas.openxmlformats.org/officeDocument/2006/relationships/image" Target="../media/image40.gif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jpeg"/><Relationship Id="rId43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60150" y="0"/>
            <a:ext cx="5531850" cy="6858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03104" y="2028636"/>
            <a:ext cx="60340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009FE6"/>
                </a:solidFill>
                <a:latin typeface="Ubuntu" panose="020B0504030602030204" pitchFamily="34" charset="0"/>
              </a:rPr>
              <a:t>ОТ УЧЁТА </a:t>
            </a:r>
          </a:p>
          <a:p>
            <a:r>
              <a:rPr lang="ru-RU" sz="8000" b="1" dirty="0">
                <a:solidFill>
                  <a:srgbClr val="009FE6"/>
                </a:solidFill>
                <a:latin typeface="Ubuntu" panose="020B0504030602030204" pitchFamily="34" charset="0"/>
              </a:rPr>
              <a:t>ДО II</a:t>
            </a:r>
            <a:r>
              <a:rPr lang="en-US" sz="8000" b="1" dirty="0">
                <a:solidFill>
                  <a:srgbClr val="009FE6"/>
                </a:solidFill>
                <a:latin typeface="Ubuntu" panose="020B0504030602030204" pitchFamily="34" charset="0"/>
              </a:rPr>
              <a:t>O</a:t>
            </a:r>
            <a:r>
              <a:rPr lang="ru-RU" sz="8000" b="1" dirty="0">
                <a:solidFill>
                  <a:srgbClr val="009FE6"/>
                </a:solidFill>
                <a:latin typeface="Ubuntu" panose="020B0504030602030204" pitchFamily="34" charset="0"/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83396" y="1900625"/>
            <a:ext cx="37481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СВОДИМ БАЛАНСЫ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СНИЖАЕМ </a:t>
            </a:r>
          </a:p>
          <a:p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АВАРИЙНОСТЬ</a:t>
            </a:r>
          </a:p>
          <a:p>
            <a:endParaRPr lang="ru-RU" sz="2000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ПЕРЕХОДИМ НА РЕМОНТЫ </a:t>
            </a:r>
          </a:p>
          <a:p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«ПО СОСТОЯНИЮ»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99438" y="2591473"/>
            <a:ext cx="4680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99438" y="3684319"/>
            <a:ext cx="46800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30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8924" y="1234467"/>
            <a:ext cx="7825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Ubuntu" panose="020B0504030602030204" pitchFamily="34" charset="0"/>
              </a:rPr>
              <a:t>Азот. Технический учёт энергоресурсов </a:t>
            </a:r>
          </a:p>
          <a:p>
            <a:r>
              <a:rPr lang="ru-RU" sz="2400" b="1" dirty="0">
                <a:latin typeface="Ubuntu" panose="020B0504030602030204" pitchFamily="34" charset="0"/>
              </a:rPr>
              <a:t>и диспетчерское управление электроснабжением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r="9789"/>
          <a:stretch/>
        </p:blipFill>
        <p:spPr>
          <a:xfrm>
            <a:off x="8980098" y="535419"/>
            <a:ext cx="2674189" cy="57871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96" y="343612"/>
            <a:ext cx="648000" cy="66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8924" y="2638219"/>
            <a:ext cx="37362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Профиль объекта</a:t>
            </a:r>
            <a:endParaRPr lang="en-US" sz="2000" b="1" dirty="0">
              <a:latin typeface="Ubuntu" panose="020B0504030602030204" pitchFamily="34" charset="0"/>
            </a:endParaRPr>
          </a:p>
          <a:p>
            <a:endParaRPr lang="ru-RU" sz="8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50% общероссийского </a:t>
            </a:r>
            <a:endParaRPr lang="en-US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экспорта </a:t>
            </a:r>
            <a:r>
              <a:rPr lang="ru-RU" sz="1600" dirty="0" err="1">
                <a:latin typeface="Ubuntu" panose="020B0504030602030204" pitchFamily="34" charset="0"/>
              </a:rPr>
              <a:t>капролактама</a:t>
            </a:r>
            <a:endParaRPr lang="ru-RU" sz="1600" dirty="0">
              <a:latin typeface="Ubuntu" panose="020B0504030602030204" pitchFamily="34" charset="0"/>
            </a:endParaRP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2 млн кВт*час - ежедневное электропотребление общей стоимостью 5 млн руб.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Энергоёмкость – 40%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Актуальность вопроса переноса части технологических процессов на ночное время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6798" y="2638219"/>
            <a:ext cx="36770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Решение</a:t>
            </a:r>
          </a:p>
          <a:p>
            <a:pPr marL="361950"/>
            <a:endParaRPr lang="ru-RU" sz="800" dirty="0">
              <a:latin typeface="Ubuntu" panose="020B0504030602030204" pitchFamily="34" charset="0"/>
            </a:endParaRPr>
          </a:p>
          <a:p>
            <a:r>
              <a:rPr lang="ru-RU" sz="1400" b="1" dirty="0">
                <a:latin typeface="Ubuntu" panose="020B0504030602030204" pitchFamily="34" charset="0"/>
              </a:rPr>
              <a:t>Верхний уровень: </a:t>
            </a:r>
          </a:p>
          <a:p>
            <a:r>
              <a:rPr lang="ru-RU" sz="1400" dirty="0">
                <a:latin typeface="Ubuntu" panose="020B0504030602030204" pitchFamily="34" charset="0"/>
              </a:rPr>
              <a:t>ПО </a:t>
            </a:r>
            <a:r>
              <a:rPr lang="en-US" sz="1400" dirty="0">
                <a:latin typeface="Ubuntu" panose="020B0504030602030204" pitchFamily="34" charset="0"/>
              </a:rPr>
              <a:t>SEDMAX</a:t>
            </a:r>
            <a:endParaRPr lang="ru-RU" sz="1400" dirty="0">
              <a:latin typeface="Ubuntu" panose="020B0504030602030204" pitchFamily="34" charset="0"/>
            </a:endParaRPr>
          </a:p>
          <a:p>
            <a:endParaRPr lang="en-US" sz="1400" b="1" dirty="0">
              <a:latin typeface="Ubuntu" panose="020B0504030602030204" pitchFamily="34" charset="0"/>
            </a:endParaRPr>
          </a:p>
          <a:p>
            <a:r>
              <a:rPr lang="ru-RU" sz="1400" b="1" dirty="0">
                <a:latin typeface="Ubuntu" panose="020B0504030602030204" pitchFamily="34" charset="0"/>
              </a:rPr>
              <a:t>Нижний уровень:</a:t>
            </a:r>
          </a:p>
          <a:p>
            <a:endParaRPr lang="ru-RU" sz="1400" b="1" dirty="0"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rgbClr val="009FE6"/>
                </a:solidFill>
                <a:latin typeface="Ubuntu" panose="020B0504030602030204" pitchFamily="34" charset="0"/>
              </a:rPr>
              <a:t>Диспетчеризация</a:t>
            </a:r>
            <a:r>
              <a:rPr lang="en-US" sz="1400" dirty="0">
                <a:solidFill>
                  <a:srgbClr val="009FE6"/>
                </a:solidFill>
                <a:latin typeface="Ubuntu" panose="020B0504030602030204" pitchFamily="34" charset="0"/>
              </a:rPr>
              <a:t> </a:t>
            </a:r>
            <a:r>
              <a:rPr lang="ru-RU" sz="1400" dirty="0">
                <a:solidFill>
                  <a:srgbClr val="009FE6"/>
                </a:solidFill>
                <a:latin typeface="Ubuntu" panose="020B0504030602030204" pitchFamily="34" charset="0"/>
              </a:rPr>
              <a:t>(телемеханика): </a:t>
            </a:r>
          </a:p>
          <a:p>
            <a:r>
              <a:rPr lang="en-US" sz="1400" dirty="0">
                <a:latin typeface="Ubuntu" panose="020B0504030602030204" pitchFamily="34" charset="0"/>
              </a:rPr>
              <a:t>SATEC ETC-One</a:t>
            </a:r>
            <a:endParaRPr lang="ru-RU" sz="1400" dirty="0">
              <a:latin typeface="Ubuntu" panose="020B0504030602030204" pitchFamily="34" charset="0"/>
            </a:endParaRPr>
          </a:p>
          <a:p>
            <a:endParaRPr lang="en-US" sz="1400" dirty="0"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rgbClr val="009FE6"/>
                </a:solidFill>
                <a:latin typeface="Ubuntu" panose="020B0504030602030204" pitchFamily="34" charset="0"/>
              </a:rPr>
              <a:t>Учёт электроэнергии: </a:t>
            </a:r>
          </a:p>
          <a:p>
            <a:r>
              <a:rPr lang="en-US" sz="1400" dirty="0">
                <a:latin typeface="Ubuntu" panose="020B0504030602030204" pitchFamily="34" charset="0"/>
              </a:rPr>
              <a:t>SATEC EM133</a:t>
            </a:r>
            <a:endParaRPr lang="ru-RU" sz="1400" dirty="0">
              <a:latin typeface="Ubuntu" panose="020B0504030602030204" pitchFamily="34" charset="0"/>
            </a:endParaRPr>
          </a:p>
          <a:p>
            <a:endParaRPr lang="en-US" sz="1400" dirty="0"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rgbClr val="009FE6"/>
                </a:solidFill>
                <a:latin typeface="Ubuntu" panose="020B0504030602030204" pitchFamily="34" charset="0"/>
              </a:rPr>
              <a:t>Учёт воды:</a:t>
            </a:r>
            <a:r>
              <a:rPr lang="ru-RU" sz="1400" dirty="0">
                <a:latin typeface="Ubuntu" panose="020B0504030602030204" pitchFamily="34" charset="0"/>
              </a:rPr>
              <a:t> </a:t>
            </a:r>
          </a:p>
          <a:p>
            <a:r>
              <a:rPr lang="ru-RU" sz="1400" dirty="0">
                <a:latin typeface="Ubuntu" panose="020B0504030602030204" pitchFamily="34" charset="0"/>
              </a:rPr>
              <a:t>расходомеры Взлёт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85" y="393274"/>
            <a:ext cx="2420004" cy="5145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90" y="3153859"/>
            <a:ext cx="147949" cy="1546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89" y="3890814"/>
            <a:ext cx="147949" cy="154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89" y="4856510"/>
            <a:ext cx="147949" cy="1546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27283" y="2329132"/>
            <a:ext cx="3889875" cy="3993450"/>
          </a:xfrm>
          <a:prstGeom prst="rect">
            <a:avLst/>
          </a:prstGeom>
          <a:noFill/>
          <a:ln>
            <a:solidFill>
              <a:srgbClr val="009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rgbClr val="009FE6"/>
                </a:solidFill>
              </a:ln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89" y="5366132"/>
            <a:ext cx="147949" cy="1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3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2" y="342900"/>
            <a:ext cx="4774903" cy="2967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2" y="3389348"/>
            <a:ext cx="10328424" cy="3238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323850"/>
            <a:ext cx="5419726" cy="30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15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5382883"/>
            <a:ext cx="6660150" cy="14751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660150" y="0"/>
            <a:ext cx="5531850" cy="6858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46012" y="1080941"/>
            <a:ext cx="502154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Роль </a:t>
            </a:r>
            <a:r>
              <a:rPr lang="en-US" sz="2000" b="1" dirty="0">
                <a:latin typeface="Ubuntu" panose="020B0504030602030204" pitchFamily="34" charset="0"/>
              </a:rPr>
              <a:t>SEDMAX</a:t>
            </a:r>
          </a:p>
          <a:p>
            <a:endParaRPr lang="ru-RU" sz="1400" dirty="0">
              <a:latin typeface="Ubuntu" panose="020B0504030602030204" pitchFamily="34" charset="0"/>
            </a:endParaRP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Централизованный сбор, обработка, структурирование и отображение данных </a:t>
            </a: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по электропотреблению каждого цеха </a:t>
            </a:r>
          </a:p>
          <a:p>
            <a:pPr marL="266700"/>
            <a:endParaRPr lang="ru-RU" sz="1400" dirty="0">
              <a:latin typeface="Ubuntu" panose="020B0504030602030204" pitchFamily="34" charset="0"/>
            </a:endParaRP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Объединение данных разнородного парка оборудования в единую систему</a:t>
            </a:r>
          </a:p>
          <a:p>
            <a:pPr marL="266700"/>
            <a:endParaRPr lang="ru-RU" sz="1400" dirty="0">
              <a:latin typeface="Ubuntu" panose="020B0504030602030204" pitchFamily="34" charset="0"/>
            </a:endParaRP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Мониторинг параметров, отражающих </a:t>
            </a: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состояние коммутационного оборудования</a:t>
            </a:r>
          </a:p>
          <a:p>
            <a:pPr marL="266700"/>
            <a:endParaRPr lang="ru-RU" sz="1400" dirty="0">
              <a:latin typeface="Ubuntu" panose="020B0504030602030204" pitchFamily="34" charset="0"/>
            </a:endParaRP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Визуализация текущих данных о параметрах </a:t>
            </a: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сети на видео-стене и АРМ оперативного персонала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61583" y="446532"/>
            <a:ext cx="432898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Результаты:</a:t>
            </a:r>
          </a:p>
          <a:p>
            <a:endParaRPr lang="ru-RU" sz="8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Сократилось время идентификации мест </a:t>
            </a: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аварий с 2,5 часов до 2 минут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Управление системой энергоснабжения </a:t>
            </a: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идёт чётко и без сбоев, функционирование каждой единицы оборудования отображается на 9-метровой видео-стене 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Оперативно определяются и локализуются источники перерасхода энергии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Система высвобождает время для разбора важных моментов 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Копится массив данных для анализа и принятия важных решений по оптимизации энергопотребления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28299" y="5731987"/>
            <a:ext cx="2874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Ubuntu" panose="020B0504030602030204" pitchFamily="34" charset="0"/>
              </a:rPr>
              <a:t>Мнемосхема с метками и быстрым доступом </a:t>
            </a:r>
          </a:p>
          <a:p>
            <a:r>
              <a:rPr lang="ru-RU" sz="1600" b="1" dirty="0">
                <a:latin typeface="Ubuntu" panose="020B0504030602030204" pitchFamily="34" charset="0"/>
              </a:rPr>
              <a:t>к критичной информации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54298" y="5731987"/>
            <a:ext cx="1358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Ubuntu" panose="020B0504030602030204" pitchFamily="34" charset="0"/>
              </a:rPr>
              <a:t>Отчёты </a:t>
            </a:r>
          </a:p>
          <a:p>
            <a:r>
              <a:rPr lang="ru-RU" b="1" dirty="0">
                <a:latin typeface="Ubuntu" panose="020B0504030602030204" pitchFamily="34" charset="0"/>
              </a:rPr>
              <a:t>под </a:t>
            </a:r>
          </a:p>
          <a:p>
            <a:r>
              <a:rPr lang="ru-RU" b="1" dirty="0">
                <a:latin typeface="Ubuntu" panose="020B0504030602030204" pitchFamily="34" charset="0"/>
              </a:rPr>
              <a:t>заказчика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691" y="5097703"/>
            <a:ext cx="2124870" cy="12079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1" y="1681521"/>
            <a:ext cx="147949" cy="1546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0" y="2536997"/>
            <a:ext cx="147949" cy="1546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37" y="3174062"/>
            <a:ext cx="147949" cy="15467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37" y="3828379"/>
            <a:ext cx="147949" cy="1546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6253" flipH="1">
            <a:off x="580604" y="4919165"/>
            <a:ext cx="738000" cy="7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60150" y="0"/>
            <a:ext cx="5531850" cy="6858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1019035" y="1546498"/>
            <a:ext cx="5269622" cy="3402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4000" b="1" dirty="0">
                <a:solidFill>
                  <a:srgbClr val="009FE6"/>
                </a:solidFill>
              </a:rPr>
              <a:t>ОПТИМИЗАЦИЯ ОПЕРАЦИОННОЙ ДЕЯТЕЛЬНОСТИ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96" y="345666"/>
            <a:ext cx="648000" cy="666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3549">
            <a:off x="7459141" y="1126747"/>
            <a:ext cx="3933869" cy="42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85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78924" y="1303486"/>
            <a:ext cx="8245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Ubuntu" panose="020B0504030602030204" pitchFamily="34" charset="0"/>
              </a:rPr>
              <a:t>Северсталь. Предиктивная диагностика </a:t>
            </a:r>
            <a:r>
              <a:rPr lang="ru-RU" sz="2400" b="1" dirty="0" err="1">
                <a:latin typeface="Ubuntu" panose="020B0504030602030204" pitchFamily="34" charset="0"/>
              </a:rPr>
              <a:t>энергооборудования</a:t>
            </a:r>
            <a:r>
              <a:rPr lang="ru-RU" sz="2400" b="1" dirty="0">
                <a:latin typeface="Ubuntu" panose="020B0504030602030204" pitchFamily="34" charset="0"/>
              </a:rPr>
              <a:t> </a:t>
            </a:r>
            <a:r>
              <a:rPr lang="ru-RU" sz="2400" b="1" dirty="0" err="1">
                <a:latin typeface="Ubuntu" panose="020B0504030602030204" pitchFamily="34" charset="0"/>
              </a:rPr>
              <a:t>ЧерМК</a:t>
            </a:r>
            <a:r>
              <a:rPr lang="ru-RU" sz="2400" b="1" dirty="0">
                <a:latin typeface="Ubuntu" panose="020B0504030602030204" pitchFamily="34" charset="0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96" y="345666"/>
            <a:ext cx="648000" cy="66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75" y="239699"/>
            <a:ext cx="1990791" cy="852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924" y="2815590"/>
            <a:ext cx="40036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Профиль объекта</a:t>
            </a:r>
          </a:p>
          <a:p>
            <a:pPr marL="361950"/>
            <a:endParaRPr lang="ru-RU" sz="8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второй по величине </a:t>
            </a: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сталелитейный комбинат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в холдинге несколько центров технологического развития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СС - один из флагманов </a:t>
            </a: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цифровой трансформации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4731" y="2815590"/>
            <a:ext cx="3375221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Решение</a:t>
            </a:r>
          </a:p>
          <a:p>
            <a:pPr marL="361950"/>
            <a:endParaRPr lang="ru-RU" sz="800" dirty="0">
              <a:latin typeface="Ubuntu" panose="020B0504030602030204" pitchFamily="34" charset="0"/>
            </a:endParaRPr>
          </a:p>
          <a:p>
            <a:r>
              <a:rPr lang="ru-RU" sz="1400" b="1" dirty="0">
                <a:latin typeface="Ubuntu" panose="020B0504030602030204" pitchFamily="34" charset="0"/>
              </a:rPr>
              <a:t>Верхний уровень: </a:t>
            </a:r>
          </a:p>
          <a:p>
            <a:r>
              <a:rPr lang="ru-RU" sz="1400" dirty="0">
                <a:latin typeface="Ubuntu" panose="020B0504030602030204" pitchFamily="34" charset="0"/>
              </a:rPr>
              <a:t>ПО </a:t>
            </a:r>
            <a:r>
              <a:rPr lang="en-US" sz="1400" dirty="0">
                <a:latin typeface="Ubuntu" panose="020B0504030602030204" pitchFamily="34" charset="0"/>
              </a:rPr>
              <a:t>SEDMAX</a:t>
            </a:r>
          </a:p>
          <a:p>
            <a:endParaRPr lang="en-US" sz="800" dirty="0">
              <a:latin typeface="Ubuntu" panose="020B0504030602030204" pitchFamily="34" charset="0"/>
            </a:endParaRPr>
          </a:p>
          <a:p>
            <a:r>
              <a:rPr lang="ru-RU" sz="1400" b="1" dirty="0">
                <a:latin typeface="Ubuntu" panose="020B0504030602030204" pitchFamily="34" charset="0"/>
              </a:rPr>
              <a:t>Нижний уровень: 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latin typeface="Ubuntu" panose="020B0504030602030204" pitchFamily="34" charset="0"/>
              </a:rPr>
              <a:t>«умные» ячейки 10 </a:t>
            </a:r>
            <a:r>
              <a:rPr lang="ru-RU" sz="1400" dirty="0" err="1">
                <a:latin typeface="Ubuntu" panose="020B0504030602030204" pitchFamily="34" charset="0"/>
              </a:rPr>
              <a:t>кВ</a:t>
            </a:r>
            <a:r>
              <a:rPr lang="ru-RU" sz="1400" dirty="0">
                <a:latin typeface="Ubuntu" panose="020B050403060203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Ubuntu" panose="020B0504030602030204" pitchFamily="34" charset="0"/>
              </a:rPr>
              <a:t>EDS-PS10, IP-</a:t>
            </a:r>
            <a:r>
              <a:rPr lang="ru-RU" sz="1400" dirty="0">
                <a:latin typeface="Ubuntu" panose="020B0504030602030204" pitchFamily="34" charset="0"/>
              </a:rPr>
              <a:t>камеры, </a:t>
            </a:r>
            <a:r>
              <a:rPr lang="en-US" sz="1400" dirty="0">
                <a:latin typeface="Ubuntu" panose="020B0504030602030204" pitchFamily="34" charset="0"/>
              </a:rPr>
              <a:t>SATEC EM133, </a:t>
            </a:r>
            <a:endParaRPr lang="ru-RU" sz="1400" dirty="0">
              <a:latin typeface="Ubuntu" panose="020B0504030602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400" dirty="0">
                <a:latin typeface="Ubuntu" panose="020B0504030602030204" pitchFamily="34" charset="0"/>
              </a:rPr>
              <a:t>Зной, ИВА-02, ТОР-200-Д, 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latin typeface="Ubuntu" panose="020B0504030602030204" pitchFamily="34" charset="0"/>
              </a:rPr>
              <a:t>ПО </a:t>
            </a:r>
            <a:r>
              <a:rPr lang="en-US" sz="1400" dirty="0" err="1">
                <a:latin typeface="Ubuntu" panose="020B0504030602030204" pitchFamily="34" charset="0"/>
              </a:rPr>
              <a:t>SmartView</a:t>
            </a:r>
            <a:r>
              <a:rPr lang="en-US" sz="1400" dirty="0">
                <a:latin typeface="Ubuntu" panose="020B0504030602030204" pitchFamily="34" charset="0"/>
              </a:rPr>
              <a:t> (</a:t>
            </a:r>
            <a:r>
              <a:rPr lang="ru-RU" sz="1400" dirty="0">
                <a:latin typeface="Ubuntu" panose="020B0504030602030204" pitchFamily="34" charset="0"/>
              </a:rPr>
              <a:t>на уровне ячейки)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t="-152" r="46164" b="152"/>
          <a:stretch/>
        </p:blipFill>
        <p:spPr>
          <a:xfrm>
            <a:off x="8985738" y="535419"/>
            <a:ext cx="2664070" cy="57871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5" y="3363831"/>
            <a:ext cx="147949" cy="15467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4" y="4101853"/>
            <a:ext cx="147949" cy="15467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3" y="4793061"/>
            <a:ext cx="147949" cy="1546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27283" y="2562043"/>
            <a:ext cx="3889875" cy="2967490"/>
          </a:xfrm>
          <a:prstGeom prst="rect">
            <a:avLst/>
          </a:prstGeom>
          <a:noFill/>
          <a:ln>
            <a:solidFill>
              <a:srgbClr val="009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rgbClr val="009FE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39353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7701"/>
            <a:r>
              <a:rPr lang="ru-RU" spc="39">
                <a:solidFill>
                  <a:srgbClr val="FFFFFF"/>
                </a:solidFill>
              </a:rPr>
              <a:t>Функционал</a:t>
            </a:r>
            <a:endParaRPr lang="ru-RU" spc="9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1"/>
          <p:cNvSpPr txBox="1">
            <a:spLocks/>
          </p:cNvSpPr>
          <p:nvPr/>
        </p:nvSpPr>
        <p:spPr>
          <a:xfrm>
            <a:off x="9447214" y="6428372"/>
            <a:ext cx="1596477" cy="1352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450" kern="1200">
                <a:solidFill>
                  <a:srgbClr val="9D9D9C"/>
                </a:solidFill>
                <a:latin typeface="Ubuntu Light"/>
                <a:ea typeface="+mn-ea"/>
                <a:cs typeface="Ubuntu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/>
            <a:r>
              <a:rPr lang="ru-RU" sz="879" spc="39">
                <a:solidFill>
                  <a:srgbClr val="FFFFFF"/>
                </a:solidFill>
              </a:rPr>
              <a:t>Функционал</a:t>
            </a:r>
            <a:endParaRPr lang="ru-RU" sz="879" spc="9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1"/>
          <p:cNvSpPr txBox="1">
            <a:spLocks/>
          </p:cNvSpPr>
          <p:nvPr/>
        </p:nvSpPr>
        <p:spPr>
          <a:xfrm>
            <a:off x="9447214" y="6428372"/>
            <a:ext cx="1596477" cy="1352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450" kern="1200">
                <a:solidFill>
                  <a:srgbClr val="9D9D9C"/>
                </a:solidFill>
                <a:latin typeface="Ubuntu Light"/>
                <a:ea typeface="+mn-ea"/>
                <a:cs typeface="Ubuntu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/>
            <a:r>
              <a:rPr lang="ru-RU" sz="879" spc="39">
                <a:solidFill>
                  <a:srgbClr val="FFFFFF"/>
                </a:solidFill>
              </a:rPr>
              <a:t>Функционал</a:t>
            </a:r>
            <a:endParaRPr lang="ru-RU" sz="879" spc="9" dirty="0">
              <a:solidFill>
                <a:srgbClr val="FFFFFF"/>
              </a:solidFill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71"/>
          <a:stretch/>
        </p:blipFill>
        <p:spPr bwMode="auto">
          <a:xfrm>
            <a:off x="1161884" y="328708"/>
            <a:ext cx="1231912" cy="19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everstal_cr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727" y="610327"/>
            <a:ext cx="11524034" cy="560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660150" y="0"/>
            <a:ext cx="5531850" cy="6858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9162" y="769642"/>
            <a:ext cx="514993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Роль </a:t>
            </a:r>
            <a:r>
              <a:rPr lang="en-US" sz="2000" b="1" dirty="0">
                <a:latin typeface="Ubuntu" panose="020B0504030602030204" pitchFamily="34" charset="0"/>
              </a:rPr>
              <a:t>SEDMAX</a:t>
            </a:r>
          </a:p>
          <a:p>
            <a:pPr marL="361950"/>
            <a:endParaRPr lang="ru-RU" sz="800" dirty="0">
              <a:latin typeface="Ubuntu" panose="020B0504030602030204" pitchFamily="34" charset="0"/>
            </a:endParaRPr>
          </a:p>
          <a:p>
            <a:endParaRPr lang="ru-RU" sz="800" dirty="0">
              <a:latin typeface="Ubuntu" panose="020B0504030602030204" pitchFamily="34" charset="0"/>
            </a:endParaRP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Сбор и отображение осциллограмм</a:t>
            </a: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аварийных событий</a:t>
            </a:r>
          </a:p>
          <a:p>
            <a:pPr marL="266700">
              <a:buFontTx/>
              <a:buChar char="-"/>
            </a:pPr>
            <a:endParaRPr lang="ru-RU" sz="1400" dirty="0">
              <a:latin typeface="Ubuntu" panose="020B0504030602030204" pitchFamily="34" charset="0"/>
            </a:endParaRP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Контроль технологических параметров присоединения (температуры в местах подключения силовых кабелей, на нижних и верхних выводах проходных изоляторов)</a:t>
            </a:r>
          </a:p>
          <a:p>
            <a:pPr marL="266700"/>
            <a:endParaRPr lang="ru-RU" sz="1400" dirty="0">
              <a:latin typeface="Ubuntu" panose="020B0504030602030204" pitchFamily="34" charset="0"/>
            </a:endParaRP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Значения количества и времени перебоев </a:t>
            </a: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в электроснабжении (SAIFI, SAIDI, СAIDI), количества включений/отключений коммутационных аппаратов, количества </a:t>
            </a:r>
            <a:r>
              <a:rPr lang="ru-RU" sz="1400" dirty="0" err="1">
                <a:latin typeface="Ubuntu" panose="020B0504030602030204" pitchFamily="34" charset="0"/>
              </a:rPr>
              <a:t>вкатываний</a:t>
            </a:r>
            <a:r>
              <a:rPr lang="ru-RU" sz="1400" dirty="0">
                <a:latin typeface="Ubuntu" panose="020B0504030602030204" pitchFamily="34" charset="0"/>
              </a:rPr>
              <a:t>/</a:t>
            </a:r>
            <a:r>
              <a:rPr lang="ru-RU" sz="1400" dirty="0" err="1">
                <a:latin typeface="Ubuntu" panose="020B0504030602030204" pitchFamily="34" charset="0"/>
              </a:rPr>
              <a:t>выкатываний</a:t>
            </a:r>
            <a:endParaRPr lang="ru-RU" sz="1400" dirty="0">
              <a:latin typeface="Ubuntu" panose="020B0504030602030204" pitchFamily="34" charset="0"/>
            </a:endParaRPr>
          </a:p>
          <a:p>
            <a:pPr marL="266700"/>
            <a:endParaRPr lang="ru-RU" sz="1400" dirty="0">
              <a:latin typeface="Ubuntu" panose="020B0504030602030204" pitchFamily="34" charset="0"/>
            </a:endParaRPr>
          </a:p>
          <a:p>
            <a:pPr marL="266700"/>
            <a:r>
              <a:rPr lang="ru-RU" sz="1400" dirty="0">
                <a:latin typeface="Ubuntu" panose="020B0504030602030204" pitchFamily="34" charset="0"/>
              </a:rPr>
              <a:t>Сбор, обработка и отображение текущих значений параметров электроэнергии, данных по учёту электроэнергии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8279" y="769642"/>
            <a:ext cx="358589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Результаты:</a:t>
            </a:r>
          </a:p>
          <a:p>
            <a:endParaRPr lang="ru-RU" sz="16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Возможность проводить расчёты </a:t>
            </a: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и сравнения затрат на эксплуатацию </a:t>
            </a: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в разных условиях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Автоматизированное отслеживание остаточного ресурса силового оборудования ячейки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Предупреждения о необходимости проведения технического обслуживания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04" y="1421334"/>
            <a:ext cx="147949" cy="1546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04" y="2057698"/>
            <a:ext cx="147949" cy="1546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04" y="3121132"/>
            <a:ext cx="147949" cy="1546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04" y="4184566"/>
            <a:ext cx="147949" cy="1546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260" y="4677869"/>
            <a:ext cx="4099738" cy="8694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5609492"/>
            <a:ext cx="6660150" cy="12485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/>
            <a:endParaRPr lang="ru-RU" sz="1600" b="1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01161" y="5816023"/>
            <a:ext cx="3657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r>
              <a:rPr lang="ru-RU" sz="1600" b="1" dirty="0">
                <a:latin typeface="Ubuntu" panose="020B0504030602030204" pitchFamily="34" charset="0"/>
              </a:rPr>
              <a:t>Видеонаблюдение управления электрооборудованием ячеек через мнемосхемы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6253" flipH="1">
            <a:off x="759300" y="5155796"/>
            <a:ext cx="738000" cy="7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49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0" y="81773"/>
            <a:ext cx="12191999" cy="56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 defTabSz="914400" eaLnBrk="0" fontAlgn="base" hangingPunct="0">
              <a:lnSpc>
                <a:spcPct val="100000"/>
              </a:lnSpc>
              <a:spcAft>
                <a:spcPct val="0"/>
              </a:spcAft>
            </a:pPr>
            <a:endParaRPr lang="ru-RU" sz="2800" b="1" dirty="0">
              <a:solidFill>
                <a:schemeClr val="tx1"/>
              </a:solidFill>
              <a:latin typeface="Ubuntu"/>
              <a:ea typeface="+mj-ea"/>
              <a:cs typeface="Ubuntu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64846" y="991315"/>
            <a:ext cx="11827154" cy="5856088"/>
            <a:chOff x="364846" y="991315"/>
            <a:chExt cx="11827154" cy="585608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46" y="991315"/>
              <a:ext cx="11492952" cy="5856088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0C424F4-884E-473A-A918-8338FAF91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48" y="2385985"/>
              <a:ext cx="1129106" cy="47046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359C82B1-940A-448B-9EE8-442724F33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98" y="3111810"/>
              <a:ext cx="972406" cy="40516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B2BDE6C-2198-4C65-A566-AF9C1AC6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37" y="1852631"/>
              <a:ext cx="990129" cy="41255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BA7CB97-914E-4B22-94C9-138631AD0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17" y="5722402"/>
              <a:ext cx="767369" cy="31973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E19C008-9219-40D5-8302-4F81722E3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328" y="3117251"/>
              <a:ext cx="394776" cy="47922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8F41E16-80A0-40C4-BF28-5C9578FDD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507" y="2364999"/>
              <a:ext cx="768418" cy="52998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3D10B28-8C95-44A4-87DE-4D86174BD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954" y="1873700"/>
              <a:ext cx="961524" cy="400635"/>
            </a:xfrm>
            <a:prstGeom prst="rect">
              <a:avLst/>
            </a:prstGeom>
          </p:spPr>
        </p:pic>
        <p:pic>
          <p:nvPicPr>
            <p:cNvPr id="45" name="Рисунок 44">
              <a:hlinkClick r:id="" action="ppaction://noaction"/>
              <a:extLst>
                <a:ext uri="{FF2B5EF4-FFF2-40B4-BE49-F238E27FC236}">
                  <a16:creationId xmlns:a16="http://schemas.microsoft.com/office/drawing/2014/main" id="{E0F4E2CB-019A-4522-A7CA-A9E3DFBB8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171" y="1906768"/>
              <a:ext cx="780183" cy="30035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F2FBD37-1DF5-4B1E-A2F8-4FA267AE1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795" y="2560130"/>
              <a:ext cx="692934" cy="32887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48513B72-960A-4F28-A4EC-59D1249F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434" y="2496070"/>
              <a:ext cx="392930" cy="39293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36E8A68-77D0-4E3F-AC4A-7115E3F1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223" y="1942083"/>
              <a:ext cx="724829" cy="271811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13" y="3228716"/>
              <a:ext cx="772848" cy="268131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61CAB67-9CFD-4285-B958-C427D7233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4201" y="1921737"/>
              <a:ext cx="743574" cy="263679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2165" y="1901458"/>
              <a:ext cx="711468" cy="364204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1894">
              <a:off x="8812086" y="1887224"/>
              <a:ext cx="376041" cy="373583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4265" y="2469228"/>
              <a:ext cx="631683" cy="43108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590" y="2635636"/>
              <a:ext cx="702095" cy="142641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130" y="1984559"/>
              <a:ext cx="697681" cy="164621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25" y="4363542"/>
              <a:ext cx="603952" cy="41210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798" y="2990815"/>
              <a:ext cx="736202" cy="716789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2498" y="6671070"/>
              <a:ext cx="179502" cy="17633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11" y="6412913"/>
              <a:ext cx="744981" cy="256087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50" y="3782120"/>
              <a:ext cx="505174" cy="413073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934" y="4464699"/>
              <a:ext cx="671565" cy="37076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372" y="3117807"/>
              <a:ext cx="769780" cy="40894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8516" y="4582622"/>
              <a:ext cx="778895" cy="14756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765" y="1913661"/>
              <a:ext cx="750396" cy="2875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306" y="3232478"/>
              <a:ext cx="743315" cy="15238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63" y="3732656"/>
              <a:ext cx="645000" cy="46762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401" y="2375846"/>
              <a:ext cx="695124" cy="4783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8122" y="1184167"/>
              <a:ext cx="99674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2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Энергетика</a:t>
              </a:r>
              <a:endParaRPr lang="en-US" sz="12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C74AFE2-39FB-47EA-A1AB-ED3F1BD0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425" y="1900300"/>
              <a:ext cx="776955" cy="323731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550010F3-F19E-44F9-88FF-3484794DD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226" y="3186125"/>
              <a:ext cx="695353" cy="366857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043" y="2468623"/>
              <a:ext cx="375718" cy="457572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346" y="3771647"/>
              <a:ext cx="507112" cy="393696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391" y="4424621"/>
              <a:ext cx="467196" cy="412717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5153910" y="1122906"/>
              <a:ext cx="941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Машино-</a:t>
              </a:r>
              <a:b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строение</a:t>
              </a:r>
              <a:endParaRPr lang="en-US" sz="11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838918" y="1016647"/>
              <a:ext cx="117912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Нефть и газ</a:t>
              </a:r>
              <a:b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(</a:t>
              </a:r>
              <a:r>
                <a:rPr lang="en-US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down-</a:t>
              </a: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и </a:t>
              </a:r>
              <a:r>
                <a:rPr lang="en-US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up-</a:t>
              </a:r>
              <a:br>
                <a:rPr lang="en-US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en-US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stream)</a:t>
              </a:r>
            </a:p>
            <a:p>
              <a:endParaRPr lang="ru-RU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96579" y="1207545"/>
              <a:ext cx="498983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ЦОД</a:t>
              </a:r>
              <a:endParaRPr lang="en-US" sz="11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01026" y="1201645"/>
              <a:ext cx="933654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Химия</a:t>
              </a:r>
              <a:r>
                <a:rPr lang="en-US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/</a:t>
              </a: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ЦБК</a:t>
              </a:r>
              <a:endParaRPr lang="en-US" sz="11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86781" y="1196844"/>
              <a:ext cx="1034194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Металлургия</a:t>
              </a:r>
              <a:endParaRPr lang="en-US" sz="11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448894" y="1004709"/>
              <a:ext cx="1003736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Горная </a:t>
              </a:r>
              <a:b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добыча и</a:t>
              </a:r>
              <a:b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переработка</a:t>
              </a:r>
              <a:endParaRPr lang="en-US" sz="11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sz="16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576515" y="1002005"/>
              <a:ext cx="937436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Стекольная</a:t>
              </a:r>
              <a:b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ru-RU" sz="1100" b="1" spc="-58" dirty="0" err="1">
                  <a:solidFill>
                    <a:schemeClr val="bg1"/>
                  </a:solidFill>
                  <a:latin typeface="Ubuntu" panose="020B0504030602030204" pitchFamily="34" charset="0"/>
                </a:rPr>
                <a:t>промыш</a:t>
              </a: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-</a:t>
              </a:r>
              <a:b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ru-RU" sz="1100" b="1" spc="-58" dirty="0" err="1">
                  <a:solidFill>
                    <a:schemeClr val="bg1"/>
                  </a:solidFill>
                  <a:latin typeface="Ubuntu" panose="020B0504030602030204" pitchFamily="34" charset="0"/>
                </a:rPr>
                <a:t>ленность</a:t>
              </a:r>
              <a:endParaRPr lang="en-US" sz="11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0351" y="1112205"/>
              <a:ext cx="814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100" b="1" spc="-58" dirty="0" err="1">
                  <a:solidFill>
                    <a:schemeClr val="bg1"/>
                  </a:solidFill>
                  <a:latin typeface="Ubuntu" panose="020B0504030602030204" pitchFamily="34" charset="0"/>
                </a:rPr>
                <a:t>Фармако</a:t>
              </a: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-</a:t>
              </a:r>
              <a:b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логия</a:t>
              </a:r>
              <a:endParaRPr lang="en-US" sz="11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949649" y="1106259"/>
              <a:ext cx="85670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Дерево-</a:t>
              </a:r>
              <a:b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</a:br>
              <a:r>
                <a:rPr lang="ru-RU" sz="1100" b="1" spc="-58" dirty="0">
                  <a:solidFill>
                    <a:schemeClr val="bg1"/>
                  </a:solidFill>
                  <a:latin typeface="Ubuntu" panose="020B0504030602030204" pitchFamily="34" charset="0"/>
                </a:rPr>
                <a:t>обработка</a:t>
              </a:r>
              <a:endParaRPr lang="en-US" sz="1100" b="1" spc="-58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  <a:p>
              <a:endParaRPr lang="ru-RU" sz="1600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18" y="5061868"/>
              <a:ext cx="456966" cy="44957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09" y="3868247"/>
              <a:ext cx="603068" cy="22664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399" y="3789000"/>
              <a:ext cx="953917" cy="253965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445498" y="3726050"/>
              <a:ext cx="550502" cy="49988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513" y="4486886"/>
              <a:ext cx="903479" cy="306017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062" y="5024521"/>
              <a:ext cx="830807" cy="473560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A6D9A9-9D0D-493E-9D45-DCB6542F3170}"/>
              </a:ext>
            </a:extLst>
          </p:cNvPr>
          <p:cNvSpPr/>
          <p:nvPr/>
        </p:nvSpPr>
        <p:spPr>
          <a:xfrm>
            <a:off x="0" y="-1718"/>
            <a:ext cx="12192000" cy="9717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AA83599-D2C0-442D-8643-6FC74C76D4DE}"/>
              </a:ext>
            </a:extLst>
          </p:cNvPr>
          <p:cNvSpPr/>
          <p:nvPr/>
        </p:nvSpPr>
        <p:spPr>
          <a:xfrm>
            <a:off x="0" y="460388"/>
            <a:ext cx="720000" cy="45719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7565D30F-9A2B-4ABD-BC9D-227B7AAA0C42}"/>
              </a:ext>
            </a:extLst>
          </p:cNvPr>
          <p:cNvSpPr txBox="1">
            <a:spLocks/>
          </p:cNvSpPr>
          <p:nvPr/>
        </p:nvSpPr>
        <p:spPr>
          <a:xfrm>
            <a:off x="879230" y="178196"/>
            <a:ext cx="8052539" cy="56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3200" b="1" dirty="0">
                <a:solidFill>
                  <a:srgbClr val="009FE6"/>
                </a:solidFill>
              </a:rPr>
              <a:t>Наши клиенты</a:t>
            </a:r>
          </a:p>
        </p:txBody>
      </p:sp>
    </p:spTree>
    <p:extLst>
      <p:ext uri="{BB962C8B-B14F-4D97-AF65-F5344CB8AC3E}">
        <p14:creationId xmlns:p14="http://schemas.microsoft.com/office/powerpoint/2010/main" val="179639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28" y="54594"/>
            <a:ext cx="65" cy="1680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554492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092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2091" y="4369115"/>
            <a:ext cx="306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ru-RU" sz="2000" dirty="0">
                <a:latin typeface="Ubuntu" panose="020B0504030602030204" pitchFamily="34" charset="0"/>
                <a:cs typeface="Arial" panose="020B0604020202020204" pitchFamily="34" charset="0"/>
              </a:rPr>
              <a:t>Альтернативные способы учёта энергоресурсов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8729" y="2369419"/>
            <a:ext cx="2656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600"/>
              </a:spcBef>
            </a:pPr>
            <a:r>
              <a:rPr lang="ru-RU" sz="2000" dirty="0">
                <a:latin typeface="Ubuntu" panose="020B0504030602030204" pitchFamily="34" charset="0"/>
                <a:cs typeface="Arial" panose="020B0604020202020204" pitchFamily="34" charset="0"/>
              </a:rPr>
              <a:t>Учёт материальных потоков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30419" y="2453891"/>
            <a:ext cx="217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600"/>
              </a:spcBef>
            </a:pPr>
            <a:r>
              <a:rPr lang="ru-RU" sz="2000" dirty="0">
                <a:latin typeface="Ubuntu" panose="020B0504030602030204" pitchFamily="34" charset="0"/>
                <a:cs typeface="Arial" panose="020B0604020202020204" pitchFamily="34" charset="0"/>
              </a:rPr>
              <a:t>Расчёт режимов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97590" y="4493655"/>
            <a:ext cx="2835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600"/>
              </a:spcBef>
            </a:pPr>
            <a:r>
              <a:rPr lang="ru-RU" sz="2000" dirty="0">
                <a:latin typeface="Ubuntu" panose="020B0504030602030204" pitchFamily="34" charset="0"/>
                <a:cs typeface="Arial" panose="020B0604020202020204" pitchFamily="34" charset="0"/>
              </a:rPr>
              <a:t>Мониторинг электродвигателей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774620" y="4505888"/>
            <a:ext cx="3259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600"/>
              </a:spcBef>
            </a:pPr>
            <a:r>
              <a:rPr lang="ru-RU" sz="2000" dirty="0">
                <a:latin typeface="Ubuntu" panose="020B0504030602030204" pitchFamily="34" charset="0"/>
                <a:cs typeface="Arial" panose="020B0604020202020204" pitchFamily="34" charset="0"/>
              </a:rPr>
              <a:t>Расчёт ТЭП и планирование режимов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18" y="4369115"/>
            <a:ext cx="736768" cy="1016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06" y="2177980"/>
            <a:ext cx="914608" cy="1016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67" y="2145830"/>
            <a:ext cx="978123" cy="10162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95" y="4370331"/>
            <a:ext cx="940014" cy="10162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4" y="4505888"/>
            <a:ext cx="812985" cy="80028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1D7773-D60D-436D-BEF4-EFA50D05CEAE}"/>
              </a:ext>
            </a:extLst>
          </p:cNvPr>
          <p:cNvSpPr/>
          <p:nvPr/>
        </p:nvSpPr>
        <p:spPr>
          <a:xfrm>
            <a:off x="0" y="-1718"/>
            <a:ext cx="12192000" cy="12485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37F11B-7563-4332-BF10-2AFFF4395ECE}"/>
              </a:ext>
            </a:extLst>
          </p:cNvPr>
          <p:cNvSpPr/>
          <p:nvPr/>
        </p:nvSpPr>
        <p:spPr>
          <a:xfrm>
            <a:off x="0" y="584213"/>
            <a:ext cx="720000" cy="45719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4ADA643-3199-49F0-918D-298460ED630C}"/>
              </a:ext>
            </a:extLst>
          </p:cNvPr>
          <p:cNvSpPr txBox="1">
            <a:spLocks/>
          </p:cNvSpPr>
          <p:nvPr/>
        </p:nvSpPr>
        <p:spPr>
          <a:xfrm>
            <a:off x="879230" y="302021"/>
            <a:ext cx="8052539" cy="56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3200" b="1" dirty="0">
                <a:solidFill>
                  <a:srgbClr val="009FE6"/>
                </a:solidFill>
              </a:rPr>
              <a:t>Разрабатываем новые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1662310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86" y="1425177"/>
            <a:ext cx="2107384" cy="16961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4" y="5023835"/>
            <a:ext cx="2047780" cy="16369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485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879230" y="337678"/>
            <a:ext cx="10303120" cy="56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3200" b="1" dirty="0">
                <a:solidFill>
                  <a:srgbClr val="009FE6"/>
                </a:solidFill>
              </a:rPr>
              <a:t>Пользуйтесь уникальным набором функций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84213"/>
            <a:ext cx="720000" cy="45719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9230" y="694318"/>
            <a:ext cx="912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9FE6"/>
                </a:solidFill>
                <a:latin typeface="Ubuntu" panose="020B050403060203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9313" y="1577169"/>
            <a:ext cx="35971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Действуйте поэтапно, </a:t>
            </a:r>
          </a:p>
          <a:p>
            <a:r>
              <a:rPr lang="ru-RU" sz="2000" b="1" dirty="0">
                <a:latin typeface="Ubuntu" panose="020B0504030602030204" pitchFamily="34" charset="0"/>
              </a:rPr>
              <a:t>соразмерно готовности предприятия</a:t>
            </a: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r>
              <a:rPr lang="ru-RU" sz="2000" b="1" dirty="0">
                <a:latin typeface="Ubuntu" panose="020B0504030602030204" pitchFamily="34" charset="0"/>
              </a:rPr>
              <a:t>Собирайте данные</a:t>
            </a:r>
          </a:p>
          <a:p>
            <a:r>
              <a:rPr lang="ru-RU" sz="2000" b="1" dirty="0">
                <a:latin typeface="Ubuntu" panose="020B0504030602030204" pitchFamily="34" charset="0"/>
              </a:rPr>
              <a:t>с дискретностью 1 </a:t>
            </a:r>
            <a:r>
              <a:rPr lang="ru-RU" sz="2000" b="1" dirty="0" err="1">
                <a:latin typeface="Ubuntu" panose="020B0504030602030204" pitchFamily="34" charset="0"/>
              </a:rPr>
              <a:t>мс</a:t>
            </a:r>
            <a:r>
              <a:rPr lang="ru-RU" sz="2000" b="1" dirty="0">
                <a:latin typeface="Ubuntu" panose="020B0504030602030204" pitchFamily="34" charset="0"/>
              </a:rPr>
              <a:t> </a:t>
            </a:r>
          </a:p>
          <a:p>
            <a:r>
              <a:rPr lang="ru-RU" sz="2000" b="1" dirty="0">
                <a:latin typeface="Ubuntu" panose="020B0504030602030204" pitchFamily="34" charset="0"/>
              </a:rPr>
              <a:t>и разбирайте события изнутри</a:t>
            </a: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r>
              <a:rPr lang="ru-RU" sz="2000" b="1" dirty="0">
                <a:latin typeface="Ubuntu" panose="020B0504030602030204" pitchFamily="34" charset="0"/>
              </a:rPr>
              <a:t>Подключайте неограниченное количество пользователей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7444" y="1577168"/>
            <a:ext cx="42112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Стройте </a:t>
            </a:r>
          </a:p>
          <a:p>
            <a:r>
              <a:rPr lang="ru-RU" sz="2000" b="1" dirty="0">
                <a:latin typeface="Ubuntu" panose="020B0504030602030204" pitchFamily="34" charset="0"/>
              </a:rPr>
              <a:t>высоконагруженные </a:t>
            </a:r>
          </a:p>
          <a:p>
            <a:r>
              <a:rPr lang="ru-RU" sz="2000" b="1" dirty="0">
                <a:latin typeface="Ubuntu" panose="020B0504030602030204" pitchFamily="34" charset="0"/>
              </a:rPr>
              <a:t>системы</a:t>
            </a: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r>
              <a:rPr lang="ru-RU" sz="2000" b="1" dirty="0">
                <a:latin typeface="Ubuntu" panose="020B0504030602030204" pitchFamily="34" charset="0"/>
              </a:rPr>
              <a:t>Соберите «зоопарк» ПТК </a:t>
            </a:r>
          </a:p>
          <a:p>
            <a:r>
              <a:rPr lang="ru-RU" sz="2000" b="1" dirty="0">
                <a:latin typeface="Ubuntu" panose="020B0504030602030204" pitchFamily="34" charset="0"/>
              </a:rPr>
              <a:t>в едином информационном пространстве</a:t>
            </a: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endParaRPr lang="ru-RU" sz="2000" b="1" dirty="0">
              <a:latin typeface="Ubuntu" panose="020B0504030602030204" pitchFamily="34" charset="0"/>
            </a:endParaRPr>
          </a:p>
          <a:p>
            <a:r>
              <a:rPr lang="ru-RU" sz="2000" b="1" dirty="0">
                <a:latin typeface="Ubuntu" panose="020B0504030602030204" pitchFamily="34" charset="0"/>
              </a:rPr>
              <a:t>Выбирайте ИТ-инструменты, </a:t>
            </a:r>
          </a:p>
          <a:p>
            <a:r>
              <a:rPr lang="ru-RU" sz="2000" b="1" dirty="0">
                <a:latin typeface="Ubuntu" panose="020B0504030602030204" pitchFamily="34" charset="0"/>
              </a:rPr>
              <a:t>которые доказали свою </a:t>
            </a:r>
          </a:p>
          <a:p>
            <a:r>
              <a:rPr lang="ru-RU" sz="2000" b="1" dirty="0">
                <a:latin typeface="Ubuntu" panose="020B0504030602030204" pitchFamily="34" charset="0"/>
              </a:rPr>
              <a:t>эффективность в крупнейших корпорациях мира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43" y="1330696"/>
            <a:ext cx="1618761" cy="14995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66" y="3339388"/>
            <a:ext cx="1833717" cy="12679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35" y="3197565"/>
            <a:ext cx="1457815" cy="12896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62" y="4812983"/>
            <a:ext cx="1597032" cy="151718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531353" y="3659638"/>
            <a:ext cx="6337493" cy="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0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98875" y="1248508"/>
            <a:ext cx="6101751" cy="56094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6535524" y="1940949"/>
            <a:ext cx="4946900" cy="4224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ru-RU" sz="1800" b="1" dirty="0">
                <a:solidFill>
                  <a:schemeClr val="tx1"/>
                </a:solidFill>
              </a:rPr>
              <a:t>Проектируем, внедряем, 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ru-RU" sz="1800" b="1" dirty="0">
                <a:solidFill>
                  <a:schemeClr val="tx1"/>
                </a:solidFill>
              </a:rPr>
              <a:t>сопровождаем комплексные автоматизированные системы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en-US" sz="1800" dirty="0">
              <a:solidFill>
                <a:schemeClr val="tx1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ru-RU" sz="1800" dirty="0">
              <a:solidFill>
                <a:schemeClr val="tx1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en-GB" sz="1800" dirty="0">
              <a:solidFill>
                <a:schemeClr val="tx1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ru-RU" sz="1800" b="1" dirty="0">
                <a:solidFill>
                  <a:schemeClr val="tx1"/>
                </a:solidFill>
              </a:rPr>
              <a:t>Производим измерительное 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ru-RU" sz="1800" b="1" dirty="0">
                <a:solidFill>
                  <a:schemeClr val="tx1"/>
                </a:solidFill>
              </a:rPr>
              <a:t>оборудование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ru-RU" sz="1800" b="1" dirty="0">
              <a:solidFill>
                <a:schemeClr val="tx1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en-US" sz="1800" b="1" dirty="0">
              <a:solidFill>
                <a:schemeClr val="tx1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ru-RU" sz="1800" b="1" dirty="0">
              <a:solidFill>
                <a:schemeClr val="tx1"/>
              </a:solidFill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ru-RU" sz="1800" b="1" dirty="0">
                <a:solidFill>
                  <a:schemeClr val="tx1"/>
                </a:solidFill>
              </a:rPr>
              <a:t>Разрабатываем программное 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ru-RU" sz="1800" b="1" dirty="0">
                <a:solidFill>
                  <a:schemeClr val="tx1"/>
                </a:solidFill>
              </a:rPr>
              <a:t>обеспечение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12485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634296" y="4860882"/>
            <a:ext cx="3600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879230" y="302021"/>
            <a:ext cx="8052539" cy="56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3200" b="1" dirty="0">
                <a:solidFill>
                  <a:srgbClr val="009FE6"/>
                </a:solidFill>
              </a:rPr>
              <a:t>Добываем разнородные данные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879230" y="2544654"/>
            <a:ext cx="5564702" cy="2724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</a:pPr>
            <a:r>
              <a:rPr lang="ru-RU" sz="3600" b="1" dirty="0">
                <a:solidFill>
                  <a:schemeClr val="tx1"/>
                </a:solidFill>
              </a:rPr>
              <a:t>120+ </a:t>
            </a:r>
            <a:r>
              <a:rPr lang="ru-RU" sz="3600" b="1" dirty="0">
                <a:solidFill>
                  <a:srgbClr val="009FE6"/>
                </a:solidFill>
              </a:rPr>
              <a:t>ИНЖЕНЕРОВ </a:t>
            </a:r>
            <a:r>
              <a:rPr lang="en-US" sz="3600" b="1" dirty="0">
                <a:solidFill>
                  <a:srgbClr val="009FE6"/>
                </a:solidFill>
              </a:rPr>
              <a:t>&amp;</a:t>
            </a:r>
            <a:r>
              <a:rPr lang="ru-RU" sz="3600" b="1" dirty="0">
                <a:solidFill>
                  <a:srgbClr val="009FE6"/>
                </a:solidFill>
              </a:rPr>
              <a:t> РАЗРАБОТЧИКОВ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</a:pPr>
            <a:r>
              <a:rPr lang="ru-RU" sz="3600" b="1" dirty="0">
                <a:solidFill>
                  <a:schemeClr val="tx1"/>
                </a:solidFill>
              </a:rPr>
              <a:t>500+ </a:t>
            </a:r>
            <a:r>
              <a:rPr lang="ru-RU" sz="3600" b="1" dirty="0">
                <a:solidFill>
                  <a:srgbClr val="009FE6"/>
                </a:solidFill>
              </a:rPr>
              <a:t>ПРОЕКТОВ </a:t>
            </a:r>
            <a:r>
              <a:rPr lang="ru-RU" sz="3600" b="1" dirty="0">
                <a:solidFill>
                  <a:schemeClr val="tx1"/>
                </a:solidFill>
              </a:rPr>
              <a:t>по автоматизации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84213"/>
            <a:ext cx="720000" cy="45719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634296" y="3396774"/>
            <a:ext cx="3600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4406">
            <a:off x="10538313" y="2351774"/>
            <a:ext cx="1139338" cy="627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1529">
            <a:off x="10562624" y="3976233"/>
            <a:ext cx="1098431" cy="503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3677">
            <a:off x="10519970" y="5355449"/>
            <a:ext cx="1111125" cy="5714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5784">
            <a:off x="11405611" y="2960010"/>
            <a:ext cx="510887" cy="8601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5784">
            <a:off x="11414303" y="4487301"/>
            <a:ext cx="510887" cy="86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34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1089000"/>
            <a:ext cx="7176000" cy="540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16000" y="67807"/>
            <a:ext cx="11506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ru-RU" sz="3600" b="1" dirty="0">
                <a:latin typeface="Ubuntu" panose="020B0504030602030204" pitchFamily="34" charset="0"/>
              </a:rPr>
              <a:t>Мы открыты для общения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93017" y="2099772"/>
            <a:ext cx="1062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Ubuntu" panose="020B0504030602030204" pitchFamily="34" charset="0"/>
              </a:rPr>
              <a:t>en-pro.ru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568847" y="3698294"/>
            <a:ext cx="17834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Ubuntu" panose="020B0504030602030204" pitchFamily="34" charset="0"/>
              </a:rPr>
              <a:t>satec-global.ru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740075" y="5341640"/>
            <a:ext cx="15862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Ubuntu" panose="020B0504030602030204" pitchFamily="34" charset="0"/>
              </a:rPr>
              <a:t>sedmax.com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55" y="5334794"/>
            <a:ext cx="563050" cy="563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70" y="3662249"/>
            <a:ext cx="561814" cy="56181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94042" y="5345908"/>
            <a:ext cx="4287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US" sz="2400" b="1" dirty="0">
                <a:solidFill>
                  <a:schemeClr val="bg1"/>
                </a:solidFill>
                <a:latin typeface="Ubuntu" panose="020B0504030602030204" pitchFamily="34" charset="0"/>
              </a:rPr>
              <a:t>zheltonogov@EN-PRO.RU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60398" y="3714715"/>
            <a:ext cx="2994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+7 (921) 125-79-82</a:t>
            </a:r>
            <a:endParaRPr lang="ru-RU" altLang="ru-RU" sz="24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611" y="5003681"/>
            <a:ext cx="1624024" cy="2871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26" y="3348693"/>
            <a:ext cx="1870611" cy="2831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40" y="1756231"/>
            <a:ext cx="1485616" cy="2670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70" y="4470722"/>
            <a:ext cx="566166" cy="56616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781227" y="1429506"/>
            <a:ext cx="44947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ru-RU" sz="2800" b="1" dirty="0">
                <a:solidFill>
                  <a:schemeClr val="bg1"/>
                </a:solidFill>
                <a:latin typeface="Ubuntu" panose="020B0504030602030204" pitchFamily="34" charset="0"/>
              </a:rPr>
              <a:t>Директор по продажам в ЦФО и ПФО</a:t>
            </a:r>
          </a:p>
          <a:p>
            <a:pPr>
              <a:spcBef>
                <a:spcPts val="2400"/>
              </a:spcBef>
            </a:pPr>
            <a:r>
              <a:rPr lang="ru-RU" sz="2800" b="1" dirty="0">
                <a:solidFill>
                  <a:schemeClr val="bg1"/>
                </a:solidFill>
                <a:latin typeface="Ubuntu" panose="020B0504030602030204" pitchFamily="34" charset="0"/>
              </a:rPr>
              <a:t>Желтоногов Василий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560398" y="4482174"/>
            <a:ext cx="2994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+7 (921) 125-79-82</a:t>
            </a:r>
            <a:endParaRPr lang="ru-RU" altLang="ru-RU" sz="24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9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660150" y="0"/>
            <a:ext cx="5531850" cy="6858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2485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879230" y="334222"/>
            <a:ext cx="8052539" cy="56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3200" b="1" dirty="0">
                <a:solidFill>
                  <a:srgbClr val="009FE6"/>
                </a:solidFill>
              </a:rPr>
              <a:t>Важные факторы и тренды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16414"/>
            <a:ext cx="720000" cy="45719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16592" y="2261988"/>
            <a:ext cx="4361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</a:rPr>
              <a:t>Срок окупаемости решений </a:t>
            </a:r>
          </a:p>
          <a:p>
            <a:pPr eaLnBrk="0" fontAlgn="base" hangingPunct="0"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</a:rPr>
              <a:t>по снижению затрат </a:t>
            </a:r>
          </a:p>
          <a:p>
            <a:pPr eaLnBrk="0" fontAlgn="base" hangingPunct="0"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</a:rPr>
              <a:t>не более 1-2 года</a:t>
            </a:r>
          </a:p>
          <a:p>
            <a:pPr eaLnBrk="0" fontAlgn="base" hangingPunct="0">
              <a:spcAft>
                <a:spcPct val="0"/>
              </a:spcAft>
            </a:pPr>
            <a:endParaRPr lang="ru-RU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eaLnBrk="0" fontAlgn="base" hangingPunct="0">
              <a:spcAft>
                <a:spcPct val="0"/>
              </a:spcAft>
            </a:pPr>
            <a:endParaRPr lang="ru-RU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</a:rPr>
              <a:t>IIoT ближе, чем мы думаем. </a:t>
            </a:r>
          </a:p>
          <a:p>
            <a:pPr eaLnBrk="0" fontAlgn="base" hangingPunct="0"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</a:rPr>
              <a:t>Данные необходимо консолидировать в одном месте</a:t>
            </a:r>
          </a:p>
          <a:p>
            <a:pPr eaLnBrk="0" fontAlgn="base" hangingPunct="0">
              <a:spcAft>
                <a:spcPct val="0"/>
              </a:spcAft>
            </a:pPr>
            <a:endParaRPr lang="ru-RU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eaLnBrk="0" fontAlgn="base" hangingPunct="0">
              <a:spcAft>
                <a:spcPct val="0"/>
              </a:spcAft>
            </a:pPr>
            <a:endParaRPr lang="ru-RU" b="1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</a:rPr>
              <a:t>IT-</a:t>
            </a:r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</a:rPr>
              <a:t>интеграция во все сферы деятельности компаний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5468">
            <a:off x="890532" y="2864061"/>
            <a:ext cx="4879086" cy="22346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99438" y="4763021"/>
            <a:ext cx="46800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99438" y="3414956"/>
            <a:ext cx="4680000" cy="4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086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485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879230" y="336879"/>
            <a:ext cx="8052539" cy="56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3200" b="1" dirty="0">
                <a:solidFill>
                  <a:srgbClr val="009FE6"/>
                </a:solidFill>
              </a:rPr>
              <a:t>Ключевые темы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19071"/>
            <a:ext cx="720000" cy="45719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71955" y="1641104"/>
            <a:ext cx="888520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9FE6"/>
                </a:solidFill>
                <a:latin typeface="Ubuntu" panose="020B0504030602030204" pitchFamily="34" charset="0"/>
              </a:rPr>
              <a:t>СНИЖЕНИЕ</a:t>
            </a:r>
            <a:r>
              <a:rPr lang="ru-RU" sz="2400" b="1" dirty="0">
                <a:latin typeface="Ubuntu" panose="020B0504030602030204" pitchFamily="34" charset="0"/>
              </a:rPr>
              <a:t> АВАРИЙНОСТИ </a:t>
            </a:r>
          </a:p>
          <a:p>
            <a:r>
              <a:rPr lang="ru-RU" sz="2400" b="1" dirty="0">
                <a:latin typeface="Ubuntu" panose="020B0504030602030204" pitchFamily="34" charset="0"/>
              </a:rPr>
              <a:t>И ПОТЕРЬ ОТ НЕДОВЫРАБОТКИ.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Ubuntu" panose="020B0504030602030204" pitchFamily="34" charset="0"/>
              </a:rPr>
              <a:t>На примере целлюлозно-бумажного комбината Группы ИЛИМ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1955" y="3432910"/>
            <a:ext cx="782764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9FE6"/>
                </a:solidFill>
                <a:latin typeface="Ubuntu" panose="020B0504030602030204" pitchFamily="34" charset="0"/>
              </a:rPr>
              <a:t>БОРЬБА</a:t>
            </a:r>
            <a:r>
              <a:rPr lang="ru-RU" sz="2400" b="1" dirty="0">
                <a:latin typeface="Ubuntu" panose="020B0504030602030204" pitchFamily="34" charset="0"/>
              </a:rPr>
              <a:t> С ПОТЕРЯМИ И НЕБАЛАНСАМИ.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Ubuntu" panose="020B0504030602030204" pitchFamily="34" charset="0"/>
              </a:rPr>
              <a:t>На примере химического завода АЗОТ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1955" y="4935064"/>
            <a:ext cx="645604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9FE6"/>
                </a:solidFill>
                <a:latin typeface="Ubuntu" panose="020B0504030602030204" pitchFamily="34" charset="0"/>
              </a:rPr>
              <a:t>ОПТИМИЗАЦИЯ</a:t>
            </a:r>
            <a:r>
              <a:rPr lang="ru-RU" sz="2400" b="1" dirty="0">
                <a:latin typeface="Ubuntu" panose="020B0504030602030204" pitchFamily="34" charset="0"/>
              </a:rPr>
              <a:t> ОПЕРАЦИОННОЙ </a:t>
            </a:r>
          </a:p>
          <a:p>
            <a:r>
              <a:rPr lang="ru-RU" sz="2400" b="1" dirty="0">
                <a:latin typeface="Ubuntu" panose="020B0504030602030204" pitchFamily="34" charset="0"/>
              </a:rPr>
              <a:t>ДЕЯТЕЛЬНОСТИ.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Ubuntu" panose="020B0504030602030204" pitchFamily="34" charset="0"/>
              </a:rPr>
              <a:t>На примере металлургического комбината Северстали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99599" y="5232978"/>
            <a:ext cx="1961867" cy="10369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37" y="1750280"/>
            <a:ext cx="657000" cy="666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37" y="3481704"/>
            <a:ext cx="648000" cy="666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37" y="5037995"/>
            <a:ext cx="648000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8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60150" y="0"/>
            <a:ext cx="5531850" cy="6858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1019035" y="1727651"/>
            <a:ext cx="4495115" cy="3402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4000" b="1" dirty="0">
                <a:solidFill>
                  <a:srgbClr val="009FE6"/>
                </a:solidFill>
              </a:rPr>
              <a:t>СНИЖЕНИЕ </a:t>
            </a:r>
          </a:p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4000" b="1" dirty="0">
                <a:solidFill>
                  <a:srgbClr val="009FE6"/>
                </a:solidFill>
              </a:rPr>
              <a:t>АВАРИЙНОСТИ </a:t>
            </a:r>
          </a:p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4000" b="1" dirty="0">
                <a:solidFill>
                  <a:srgbClr val="009FE6"/>
                </a:solidFill>
              </a:rPr>
              <a:t>И ПОТЕРЬ</a:t>
            </a:r>
          </a:p>
          <a:p>
            <a:pPr defTabSz="91440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ru-RU" sz="3200" dirty="0">
                <a:solidFill>
                  <a:srgbClr val="009FE6"/>
                </a:solidFill>
                <a:latin typeface="Ubuntu Light" panose="020B0304030602030204" pitchFamily="34" charset="0"/>
              </a:rPr>
              <a:t>от недовыработки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581" y="1263294"/>
            <a:ext cx="3656850" cy="402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96" y="346172"/>
            <a:ext cx="657000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1440" r="66439" b="-47"/>
          <a:stretch/>
        </p:blipFill>
        <p:spPr>
          <a:xfrm>
            <a:off x="9246116" y="535419"/>
            <a:ext cx="2400300" cy="5787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8924" y="1156839"/>
            <a:ext cx="8245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Ubuntu" panose="020B0504030602030204" pitchFamily="34" charset="0"/>
              </a:rPr>
              <a:t>ИЛИМ. Диспетчерско-технологическое </a:t>
            </a:r>
          </a:p>
          <a:p>
            <a:r>
              <a:rPr lang="ru-RU" sz="2400" b="1" dirty="0">
                <a:latin typeface="Ubuntu" panose="020B0504030602030204" pitchFamily="34" charset="0"/>
              </a:rPr>
              <a:t>управление и технический учёт электроэнергии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8924" y="2542927"/>
            <a:ext cx="3727582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Ubuntu" panose="020B0504030602030204" pitchFamily="34" charset="0"/>
              </a:rPr>
              <a:t>Профиль объекта</a:t>
            </a:r>
            <a:endParaRPr lang="en-US" sz="1600" b="1" dirty="0">
              <a:latin typeface="Ubuntu" panose="020B0504030602030204" pitchFamily="34" charset="0"/>
            </a:endParaRPr>
          </a:p>
          <a:p>
            <a:endParaRPr lang="ru-RU" sz="8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производство картона, целлюлозы, лесохимической продукции в Иркутской области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работа в непрерывном режиме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33 </a:t>
            </a:r>
            <a:r>
              <a:rPr lang="ru-RU" sz="1600" dirty="0" err="1">
                <a:latin typeface="Ubuntu" panose="020B0504030602030204" pitchFamily="34" charset="0"/>
              </a:rPr>
              <a:t>энергообъекта</a:t>
            </a:r>
            <a:r>
              <a:rPr lang="ru-RU" sz="1600" dirty="0">
                <a:latin typeface="Ubuntu" panose="020B0504030602030204" pitchFamily="34" charset="0"/>
              </a:rPr>
              <a:t> </a:t>
            </a:r>
            <a:endParaRPr lang="en-US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на площади 10 км</a:t>
            </a:r>
            <a:r>
              <a:rPr lang="ru-RU" sz="1600" baseline="30000" dirty="0">
                <a:latin typeface="Ubuntu" panose="020B0504030602030204" pitchFamily="34" charset="0"/>
              </a:rPr>
              <a:t>2</a:t>
            </a:r>
          </a:p>
          <a:p>
            <a:pPr marL="266700"/>
            <a:endParaRPr lang="ru-RU" sz="1600" baseline="300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среднее время нахождения места аварии 5 часов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8822" y="2542927"/>
            <a:ext cx="3671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Решение</a:t>
            </a:r>
          </a:p>
          <a:p>
            <a:endParaRPr lang="ru-RU" sz="800" dirty="0">
              <a:latin typeface="Ubuntu" panose="020B0504030602030204" pitchFamily="34" charset="0"/>
            </a:endParaRPr>
          </a:p>
          <a:p>
            <a:r>
              <a:rPr lang="ru-RU" sz="1400" b="1" dirty="0">
                <a:latin typeface="Ubuntu" panose="020B0504030602030204" pitchFamily="34" charset="0"/>
              </a:rPr>
              <a:t>Верхний уровень: </a:t>
            </a:r>
          </a:p>
          <a:p>
            <a:r>
              <a:rPr lang="ru-RU" sz="1400" dirty="0">
                <a:latin typeface="Ubuntu" panose="020B0504030602030204" pitchFamily="34" charset="0"/>
              </a:rPr>
              <a:t>ПО </a:t>
            </a:r>
            <a:r>
              <a:rPr lang="en-US" sz="1400" dirty="0">
                <a:latin typeface="Ubuntu" panose="020B0504030602030204" pitchFamily="34" charset="0"/>
              </a:rPr>
              <a:t>SEDMAX</a:t>
            </a:r>
          </a:p>
          <a:p>
            <a:endParaRPr lang="en-US" sz="1400" dirty="0">
              <a:latin typeface="Ubuntu" panose="020B0504030602030204" pitchFamily="34" charset="0"/>
            </a:endParaRPr>
          </a:p>
          <a:p>
            <a:r>
              <a:rPr lang="ru-RU" sz="1400" b="1" dirty="0">
                <a:latin typeface="Ubuntu" panose="020B0504030602030204" pitchFamily="34" charset="0"/>
              </a:rPr>
              <a:t>Нижний уровень:</a:t>
            </a:r>
          </a:p>
          <a:p>
            <a:endParaRPr lang="ru-RU" sz="1400" dirty="0"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rgbClr val="009FE6"/>
                </a:solidFill>
                <a:latin typeface="Ubuntu" panose="020B0504030602030204" pitchFamily="34" charset="0"/>
              </a:rPr>
              <a:t>Диспетчеризация (телемеханика): </a:t>
            </a:r>
          </a:p>
          <a:p>
            <a:r>
              <a:rPr lang="en-US" sz="1400" dirty="0">
                <a:latin typeface="Ubuntu" panose="020B0504030602030204" pitchFamily="34" charset="0"/>
              </a:rPr>
              <a:t>SATEC PM130, PM180, 12DIOS,</a:t>
            </a:r>
            <a:r>
              <a:rPr lang="ru-RU" sz="1400" dirty="0">
                <a:latin typeface="Ubuntu" panose="020B0504030602030204" pitchFamily="34" charset="0"/>
              </a:rPr>
              <a:t> </a:t>
            </a:r>
          </a:p>
          <a:p>
            <a:r>
              <a:rPr lang="en-US" sz="1400" dirty="0">
                <a:latin typeface="Ubuntu" panose="020B0504030602030204" pitchFamily="34" charset="0"/>
              </a:rPr>
              <a:t>ETC-One, </a:t>
            </a:r>
            <a:r>
              <a:rPr lang="ru-RU" sz="1400" dirty="0">
                <a:latin typeface="Ubuntu" panose="020B0504030602030204" pitchFamily="34" charset="0"/>
              </a:rPr>
              <a:t>ЭКРА, </a:t>
            </a:r>
            <a:r>
              <a:rPr lang="en-US" sz="1400" dirty="0" err="1">
                <a:latin typeface="Ubuntu" panose="020B0504030602030204" pitchFamily="34" charset="0"/>
              </a:rPr>
              <a:t>Sepam</a:t>
            </a:r>
            <a:r>
              <a:rPr lang="en-US" sz="1400" dirty="0">
                <a:latin typeface="Ubuntu" panose="020B0504030602030204" pitchFamily="34" charset="0"/>
              </a:rPr>
              <a:t>, REF, </a:t>
            </a:r>
            <a:r>
              <a:rPr lang="en-US" sz="1400" dirty="0" err="1">
                <a:latin typeface="Ubuntu" panose="020B0504030602030204" pitchFamily="34" charset="0"/>
              </a:rPr>
              <a:t>MiCOM</a:t>
            </a:r>
            <a:r>
              <a:rPr lang="en-US" sz="1400" dirty="0">
                <a:latin typeface="Ubuntu" panose="020B0504030602030204" pitchFamily="34" charset="0"/>
              </a:rPr>
              <a:t>,</a:t>
            </a:r>
            <a:endParaRPr lang="ru-RU" sz="1400" dirty="0">
              <a:latin typeface="Ubuntu" panose="020B0504030602030204" pitchFamily="34" charset="0"/>
            </a:endParaRPr>
          </a:p>
          <a:p>
            <a:endParaRPr lang="en-US" sz="1400" dirty="0"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rgbClr val="009FE6"/>
                </a:solidFill>
                <a:latin typeface="Ubuntu" panose="020B0504030602030204" pitchFamily="34" charset="0"/>
              </a:rPr>
              <a:t>Регистрация аварийных событий: </a:t>
            </a:r>
          </a:p>
          <a:p>
            <a:r>
              <a:rPr lang="ru-RU" sz="1400" dirty="0">
                <a:latin typeface="Ubuntu" panose="020B0504030602030204" pitchFamily="34" charset="0"/>
              </a:rPr>
              <a:t>ЭКРА, </a:t>
            </a:r>
            <a:r>
              <a:rPr lang="en-US" sz="1400" dirty="0" err="1">
                <a:latin typeface="Ubuntu" panose="020B0504030602030204" pitchFamily="34" charset="0"/>
              </a:rPr>
              <a:t>Sepam</a:t>
            </a:r>
            <a:r>
              <a:rPr lang="en-US" sz="1400" dirty="0">
                <a:latin typeface="Ubuntu" panose="020B0504030602030204" pitchFamily="34" charset="0"/>
              </a:rPr>
              <a:t>, REF, </a:t>
            </a:r>
            <a:r>
              <a:rPr lang="en-US" sz="1400" dirty="0" err="1">
                <a:latin typeface="Ubuntu" panose="020B0504030602030204" pitchFamily="34" charset="0"/>
              </a:rPr>
              <a:t>MiCOM</a:t>
            </a:r>
            <a:r>
              <a:rPr lang="en-US" sz="1400" dirty="0">
                <a:latin typeface="Ubuntu" panose="020B0504030602030204" pitchFamily="34" charset="0"/>
              </a:rPr>
              <a:t>, SATEC PM180</a:t>
            </a:r>
            <a:endParaRPr lang="ru-RU" sz="1400" dirty="0">
              <a:latin typeface="Ubuntu" panose="020B0504030602030204" pitchFamily="34" charset="0"/>
            </a:endParaRPr>
          </a:p>
          <a:p>
            <a:endParaRPr lang="en-US" sz="1400" dirty="0"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rgbClr val="009FE6"/>
                </a:solidFill>
                <a:latin typeface="Ubuntu" panose="020B0504030602030204" pitchFamily="34" charset="0"/>
              </a:rPr>
              <a:t>Учёт электроэнергии: </a:t>
            </a:r>
          </a:p>
          <a:p>
            <a:r>
              <a:rPr lang="en-US" sz="1400" dirty="0">
                <a:latin typeface="Ubuntu" panose="020B0504030602030204" pitchFamily="34" charset="0"/>
              </a:rPr>
              <a:t>SATEC PM130, PM180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91" y="393473"/>
            <a:ext cx="2127660" cy="6241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96" y="346172"/>
            <a:ext cx="657000" cy="66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30" y="3006302"/>
            <a:ext cx="147949" cy="15467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31" y="3985330"/>
            <a:ext cx="147949" cy="15467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14" y="4468396"/>
            <a:ext cx="147949" cy="1546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73925" y="2329132"/>
            <a:ext cx="3889875" cy="3993450"/>
          </a:xfrm>
          <a:prstGeom prst="rect">
            <a:avLst/>
          </a:prstGeom>
          <a:noFill/>
          <a:ln>
            <a:solidFill>
              <a:srgbClr val="009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rgbClr val="009FE6"/>
                </a:solidFill>
              </a:ln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31" y="5100824"/>
            <a:ext cx="147949" cy="1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64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7" y="504924"/>
            <a:ext cx="5822830" cy="2802237"/>
          </a:xfrm>
          <a:prstGeom prst="rect">
            <a:avLst/>
          </a:prstGeom>
          <a:ln w="12700">
            <a:solidFill>
              <a:srgbClr val="009FE6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7" y="3461831"/>
            <a:ext cx="5822830" cy="2938710"/>
          </a:xfrm>
          <a:prstGeom prst="rect">
            <a:avLst/>
          </a:prstGeom>
          <a:ln>
            <a:solidFill>
              <a:srgbClr val="009FE6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91" y="504924"/>
            <a:ext cx="5822830" cy="2802237"/>
          </a:xfrm>
          <a:prstGeom prst="rect">
            <a:avLst/>
          </a:prstGeom>
          <a:ln>
            <a:solidFill>
              <a:srgbClr val="009FE6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91" y="3461831"/>
            <a:ext cx="5822830" cy="2938710"/>
          </a:xfrm>
          <a:prstGeom prst="rect">
            <a:avLst/>
          </a:prstGeom>
          <a:ln>
            <a:solidFill>
              <a:srgbClr val="009FE6"/>
            </a:solidFill>
          </a:ln>
        </p:spPr>
      </p:pic>
    </p:spTree>
    <p:extLst>
      <p:ext uri="{BB962C8B-B14F-4D97-AF65-F5344CB8AC3E}">
        <p14:creationId xmlns:p14="http://schemas.microsoft.com/office/powerpoint/2010/main" val="536054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660150" y="0"/>
            <a:ext cx="5531850" cy="6858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5382883"/>
            <a:ext cx="6660150" cy="14751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1583" y="621513"/>
            <a:ext cx="533234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Ubuntu" panose="020B0504030602030204" pitchFamily="34" charset="0"/>
              </a:rPr>
              <a:t>Роль </a:t>
            </a:r>
            <a:r>
              <a:rPr lang="en-US" sz="2000" b="1" dirty="0">
                <a:latin typeface="Ubuntu" panose="020B0504030602030204" pitchFamily="34" charset="0"/>
              </a:rPr>
              <a:t>SEDMAX</a:t>
            </a:r>
          </a:p>
          <a:p>
            <a:endParaRPr lang="ru-RU" sz="1600" b="1" dirty="0">
              <a:solidFill>
                <a:srgbClr val="009FE6"/>
              </a:solidFill>
              <a:latin typeface="Ubuntu" panose="020B0504030602030204" pitchFamily="34" charset="0"/>
            </a:endParaRPr>
          </a:p>
          <a:p>
            <a:r>
              <a:rPr lang="ru-RU" sz="1600" b="1" dirty="0">
                <a:solidFill>
                  <a:srgbClr val="009FE6"/>
                </a:solidFill>
                <a:latin typeface="Ubuntu" panose="020B0504030602030204" pitchFamily="34" charset="0"/>
              </a:rPr>
              <a:t>Сбор, обработка, передача </a:t>
            </a:r>
          </a:p>
          <a:p>
            <a:r>
              <a:rPr lang="ru-RU" sz="1600" b="1" dirty="0">
                <a:solidFill>
                  <a:srgbClr val="009FE6"/>
                </a:solidFill>
                <a:latin typeface="Ubuntu" panose="020B0504030602030204" pitchFamily="34" charset="0"/>
              </a:rPr>
              <a:t>и отображение информации о:</a:t>
            </a:r>
          </a:p>
          <a:p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параметрах электрической сети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состоянии основного коммутационного </a:t>
            </a: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оборудования распределительных устройств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срабатывании устройств РЗА</a:t>
            </a: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положении вводных и секционных </a:t>
            </a: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выключателей 6(10) </a:t>
            </a:r>
            <a:r>
              <a:rPr lang="ru-RU" sz="1600" dirty="0" err="1">
                <a:latin typeface="Ubuntu" panose="020B0504030602030204" pitchFamily="34" charset="0"/>
              </a:rPr>
              <a:t>кВ</a:t>
            </a:r>
            <a:endParaRPr lang="ru-RU" sz="1600" dirty="0">
              <a:latin typeface="Ubuntu" panose="020B0504030602030204" pitchFamily="34" charset="0"/>
            </a:endParaRPr>
          </a:p>
          <a:p>
            <a:pPr marL="266700"/>
            <a:endParaRPr lang="ru-RU" sz="1600" dirty="0">
              <a:latin typeface="Ubuntu" panose="020B0504030602030204" pitchFamily="34" charset="0"/>
            </a:endParaRPr>
          </a:p>
          <a:p>
            <a:pPr marL="266700"/>
            <a:r>
              <a:rPr lang="ru-RU" sz="1600" dirty="0">
                <a:latin typeface="Ubuntu" panose="020B0504030602030204" pitchFamily="34" charset="0"/>
              </a:rPr>
              <a:t>регистрации аварийных событий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3637" y="458897"/>
            <a:ext cx="462373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Результаты:</a:t>
            </a:r>
          </a:p>
          <a:p>
            <a:endParaRPr lang="ru-RU" sz="16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Служба главного энергетика получила источник точной, полной и достоверной информации </a:t>
            </a: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для понимания причин аварий и их сокращения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Скорость реагирования на аварии сократилась </a:t>
            </a: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с 5 часов до 5 секунд 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Средняя продолжительность времени аварий сократилась в 3 раза. Сокращение простоев </a:t>
            </a: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в пересчёте на выработку продукции составляет десятки миллионов рублей </a:t>
            </a: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Система дополнительно защищена за счёт работы под управлением ОС </a:t>
            </a:r>
            <a:r>
              <a:rPr lang="en-US" sz="1400" dirty="0">
                <a:solidFill>
                  <a:schemeClr val="bg1"/>
                </a:solidFill>
                <a:latin typeface="Ubuntu" panose="020B0504030602030204" pitchFamily="34" charset="0"/>
              </a:rPr>
              <a:t>Linux</a:t>
            </a:r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endParaRPr lang="ru-RU" sz="1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75041" y="5861422"/>
            <a:ext cx="2231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Ubuntu" panose="020B0504030602030204" pitchFamily="34" charset="0"/>
              </a:rPr>
              <a:t>25+</a:t>
            </a:r>
          </a:p>
          <a:p>
            <a:r>
              <a:rPr lang="ru-RU" sz="1600" b="1" dirty="0">
                <a:latin typeface="Ubuntu" panose="020B0504030602030204" pitchFamily="34" charset="0"/>
              </a:rPr>
              <a:t>ПОЛЬЗОВАТЕЛЕЙ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053712" y="5849643"/>
            <a:ext cx="2493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Ubuntu" panose="020B0504030602030204" pitchFamily="34" charset="0"/>
              </a:rPr>
              <a:t>ДИСКРЕТНОСТЬ СБОРА до 1 </a:t>
            </a:r>
            <a:r>
              <a:rPr lang="ru-RU" sz="1600" b="1" dirty="0" err="1">
                <a:latin typeface="Ubuntu" panose="020B0504030602030204" pitchFamily="34" charset="0"/>
              </a:rPr>
              <a:t>мс</a:t>
            </a:r>
            <a:endParaRPr lang="ru-RU" sz="1600" b="1" dirty="0">
              <a:latin typeface="Ubuntu" panose="020B0504030602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56" y="2023657"/>
            <a:ext cx="147949" cy="15467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28" y="2503354"/>
            <a:ext cx="147949" cy="15467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28" y="3234275"/>
            <a:ext cx="147949" cy="15467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27" y="3733918"/>
            <a:ext cx="147949" cy="15467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27" y="4464839"/>
            <a:ext cx="147949" cy="15467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283637" y="4278524"/>
            <a:ext cx="22744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chemeClr val="bg1"/>
                </a:solidFill>
                <a:latin typeface="Ubuntu" panose="020B0504030602030204" pitchFamily="34" charset="0"/>
              </a:rPr>
              <a:t>100 000</a:t>
            </a:r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тегов</a:t>
            </a:r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500</a:t>
            </a:r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каналов учёта</a:t>
            </a:r>
            <a:r>
              <a:rPr lang="ru-RU" sz="11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430407" y="5419655"/>
            <a:ext cx="2860907" cy="134997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851811" y="4278524"/>
            <a:ext cx="20464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200</a:t>
            </a:r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приборов РАС</a:t>
            </a:r>
            <a:r>
              <a:rPr lang="ru-RU" sz="11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chemeClr val="bg1"/>
                </a:solidFill>
                <a:latin typeface="Ubuntu" panose="020B0504030602030204" pitchFamily="34" charset="0"/>
              </a:rPr>
              <a:t>25</a:t>
            </a:r>
            <a:r>
              <a:rPr lang="ru-RU" sz="2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Ubuntu" panose="020B0504030602030204" pitchFamily="34" charset="0"/>
              </a:rPr>
              <a:t>приборов ККЭ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6253" flipH="1">
            <a:off x="580604" y="4919165"/>
            <a:ext cx="738000" cy="7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1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60150" y="0"/>
            <a:ext cx="5531850" cy="6858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E196A7DD-5159-443A-BB3C-2A764D26FEB6}"/>
              </a:ext>
            </a:extLst>
          </p:cNvPr>
          <p:cNvSpPr txBox="1">
            <a:spLocks/>
          </p:cNvSpPr>
          <p:nvPr/>
        </p:nvSpPr>
        <p:spPr>
          <a:xfrm>
            <a:off x="1019035" y="1546498"/>
            <a:ext cx="5269622" cy="3402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i="0" kern="1200" baseline="0">
                <a:solidFill>
                  <a:srgbClr val="535962"/>
                </a:solidFill>
                <a:latin typeface="Ubuntu" panose="020B0504030602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4000" b="1" dirty="0">
                <a:solidFill>
                  <a:srgbClr val="009FE6"/>
                </a:solidFill>
              </a:rPr>
              <a:t>БОРЬБА </a:t>
            </a:r>
          </a:p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4000" b="1" dirty="0">
                <a:solidFill>
                  <a:srgbClr val="009FE6"/>
                </a:solidFill>
              </a:rPr>
              <a:t>С ПОТЕРЯМИ </a:t>
            </a:r>
          </a:p>
          <a:p>
            <a:pPr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4000" b="1" dirty="0">
                <a:solidFill>
                  <a:srgbClr val="009FE6"/>
                </a:solidFill>
              </a:rPr>
              <a:t>И НЕБАЛАНСАМИ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573" y="2124466"/>
            <a:ext cx="3988076" cy="2600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96" y="343612"/>
            <a:ext cx="648000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0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821</Words>
  <Application>Microsoft Office PowerPoint</Application>
  <PresentationFormat>Широкоэкранный</PresentationFormat>
  <Paragraphs>273</Paragraphs>
  <Slides>20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Ubuntu</vt:lpstr>
      <vt:lpstr>Ubuntu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Бурцева</dc:creator>
  <cp:lastModifiedBy>Желтоногов Василий</cp:lastModifiedBy>
  <cp:revision>96</cp:revision>
  <dcterms:created xsi:type="dcterms:W3CDTF">2019-12-02T02:08:45Z</dcterms:created>
  <dcterms:modified xsi:type="dcterms:W3CDTF">2020-09-07T14:32:17Z</dcterms:modified>
</cp:coreProperties>
</file>