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9" r:id="rId1"/>
  </p:sldMasterIdLst>
  <p:notesMasterIdLst>
    <p:notesMasterId r:id="rId26"/>
  </p:notesMasterIdLst>
  <p:handoutMasterIdLst>
    <p:handoutMasterId r:id="rId27"/>
  </p:handoutMasterIdLst>
  <p:sldIdLst>
    <p:sldId id="291" r:id="rId2"/>
    <p:sldId id="256" r:id="rId3"/>
    <p:sldId id="257" r:id="rId4"/>
    <p:sldId id="305" r:id="rId5"/>
    <p:sldId id="260" r:id="rId6"/>
    <p:sldId id="275" r:id="rId7"/>
    <p:sldId id="266" r:id="rId8"/>
    <p:sldId id="263" r:id="rId9"/>
    <p:sldId id="262" r:id="rId10"/>
    <p:sldId id="294" r:id="rId11"/>
    <p:sldId id="295" r:id="rId12"/>
    <p:sldId id="297" r:id="rId13"/>
    <p:sldId id="290" r:id="rId14"/>
    <p:sldId id="292" r:id="rId15"/>
    <p:sldId id="293" r:id="rId16"/>
    <p:sldId id="298" r:id="rId17"/>
    <p:sldId id="299" r:id="rId18"/>
    <p:sldId id="304" r:id="rId19"/>
    <p:sldId id="300" r:id="rId20"/>
    <p:sldId id="302" r:id="rId21"/>
    <p:sldId id="303" r:id="rId22"/>
    <p:sldId id="301" r:id="rId23"/>
    <p:sldId id="265" r:id="rId24"/>
    <p:sldId id="27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ема презентации" id="{0A4B23DD-3433-4DE7-9A1B-EBFBA9FB05BC}">
          <p14:sldIdLst>
            <p14:sldId id="291"/>
          </p14:sldIdLst>
        </p14:section>
        <p14:section name="О ЗАО &quot;Компания СКАН&quot;" id="{4B739336-61EC-4063-88FA-0FDDB1383776}">
          <p14:sldIdLst>
            <p14:sldId id="256"/>
            <p14:sldId id="257"/>
            <p14:sldId id="305"/>
            <p14:sldId id="260"/>
            <p14:sldId id="275"/>
            <p14:sldId id="266"/>
            <p14:sldId id="263"/>
            <p14:sldId id="262"/>
          </p14:sldIdLst>
        </p14:section>
        <p14:section name="3-S О компании и все решения" id="{58E0D0C3-9C61-44CE-AF8D-9F16A0541F0D}">
          <p14:sldIdLst>
            <p14:sldId id="294"/>
            <p14:sldId id="295"/>
            <p14:sldId id="297"/>
          </p14:sldIdLst>
        </p14:section>
        <p14:section name="Зондовые станции 3-S" id="{4A43D429-126A-43BE-A30B-C9C7B0A9A581}">
          <p14:sldIdLst>
            <p14:sldId id="290"/>
            <p14:sldId id="292"/>
            <p14:sldId id="293"/>
            <p14:sldId id="298"/>
            <p14:sldId id="299"/>
            <p14:sldId id="304"/>
            <p14:sldId id="300"/>
            <p14:sldId id="302"/>
            <p14:sldId id="303"/>
            <p14:sldId id="301"/>
          </p14:sldIdLst>
        </p14:section>
        <p14:section name="Контакты" id="{FF0F782E-8FB7-41A3-8971-9E6025EEF934}">
          <p14:sldIdLst>
            <p14:sldId id="265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3" autoAdjust="0"/>
    <p:restoredTop sz="83124" autoAdjust="0"/>
  </p:normalViewPr>
  <p:slideViewPr>
    <p:cSldViewPr snapToGrid="0">
      <p:cViewPr>
        <p:scale>
          <a:sx n="60" d="100"/>
          <a:sy n="60" d="100"/>
        </p:scale>
        <p:origin x="156" y="48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EC6B8-8E07-4C94-9EA0-6FB4382A9B87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9AC41-707D-4721-8A6F-7300A8248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891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14A70-F8C7-48AD-936D-38DAF25FB506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3FC5F-C45B-40A4-9B4F-9F54D40DC9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5058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725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Ручные зондовые станции начального уровня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22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50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747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859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893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217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нашем стенде А13 вы можете познакомиться со станцией </a:t>
            </a:r>
            <a:r>
              <a:rPr lang="en-US" baseline="0" dirty="0" smtClean="0"/>
              <a:t>SPS 6 TRIAX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67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Анонс полуавтомата на первое полугодие 2016 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2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4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42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49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0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58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рассказе</a:t>
            </a:r>
            <a:r>
              <a:rPr lang="ru-RU" baseline="0" dirty="0" smtClean="0"/>
              <a:t> поделить оборудование на две области применения!</a:t>
            </a:r>
            <a:endParaRPr lang="ru-RU" dirty="0" smtClean="0"/>
          </a:p>
          <a:p>
            <a:r>
              <a:rPr lang="ru-RU" dirty="0" smtClean="0"/>
              <a:t>Оборудование</a:t>
            </a:r>
            <a:r>
              <a:rPr lang="ru-RU" baseline="0" dirty="0" smtClean="0"/>
              <a:t> для тестирования полупроводниковых пластин: 1-4</a:t>
            </a:r>
          </a:p>
          <a:p>
            <a:r>
              <a:rPr lang="ru-RU" baseline="0" dirty="0" smtClean="0"/>
              <a:t>Оборудование для производства: 5-10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102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23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3FC5F-C45B-40A4-9B4F-9F54D40DC93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8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92425" y="1468352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892425" y="4302616"/>
            <a:ext cx="9144000" cy="65942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90"/>
          <a:stretch/>
        </p:blipFill>
        <p:spPr>
          <a:xfrm>
            <a:off x="0" y="-15638"/>
            <a:ext cx="12192000" cy="4094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21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705" y="2157682"/>
            <a:ext cx="9700425" cy="6858000"/>
          </a:xfrm>
          <a:prstGeom prst="rect">
            <a:avLst/>
          </a:prstGeom>
        </p:spPr>
      </p:pic>
      <p:pic>
        <p:nvPicPr>
          <p:cNvPr id="10" name="Рисунок 9" descr="C:\Users\Andrey V. Shabalin\Desktop\Компания Скан Эмблема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80" y="5185368"/>
            <a:ext cx="1157145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74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155575" y="1233488"/>
            <a:ext cx="11869738" cy="547211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227" y="42352"/>
            <a:ext cx="1588998" cy="991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8"/>
          <a:stretch/>
        </p:blipFill>
        <p:spPr>
          <a:xfrm>
            <a:off x="0" y="0"/>
            <a:ext cx="12192000" cy="10885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246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FE0221F9-A665-4622-98B8-A8D27078896F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43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13335-F4F6-46E5-9CEE-5098E1169FE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227" y="42352"/>
            <a:ext cx="1588998" cy="9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5575" y="1233488"/>
            <a:ext cx="5435347" cy="5472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02861" y="1233488"/>
            <a:ext cx="6333563" cy="5472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227" y="42352"/>
            <a:ext cx="1588998" cy="9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06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FE0221F9-A665-4622-98B8-A8D27078896F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43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13335-F4F6-46E5-9CEE-5098E1169FE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227" y="42352"/>
            <a:ext cx="1588998" cy="9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38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FE0221F9-A665-4622-98B8-A8D27078896F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43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13335-F4F6-46E5-9CEE-5098E1169FE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227" y="42352"/>
            <a:ext cx="1588998" cy="9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320" y="0"/>
            <a:ext cx="11029445" cy="1076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3748" y="1233488"/>
            <a:ext cx="11871017" cy="562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" y="113288"/>
            <a:ext cx="681480" cy="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98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4224" userDrawn="1">
          <p15:clr>
            <a:srgbClr val="F26B43"/>
          </p15:clr>
        </p15:guide>
        <p15:guide id="5" orient="horz" pos="7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8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18" Type="http://schemas.openxmlformats.org/officeDocument/2006/relationships/image" Target="../media/image76.jpeg"/><Relationship Id="rId26" Type="http://schemas.openxmlformats.org/officeDocument/2006/relationships/image" Target="../media/image84.png"/><Relationship Id="rId3" Type="http://schemas.openxmlformats.org/officeDocument/2006/relationships/image" Target="../media/image63.png"/><Relationship Id="rId21" Type="http://schemas.openxmlformats.org/officeDocument/2006/relationships/image" Target="../media/image79.jpe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4.pn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8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jpeg"/><Relationship Id="rId19" Type="http://schemas.openxmlformats.org/officeDocument/2006/relationships/image" Target="../media/image77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tif"/><Relationship Id="rId5" Type="http://schemas.openxmlformats.org/officeDocument/2006/relationships/image" Target="../media/image8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g"/><Relationship Id="rId10" Type="http://schemas.openxmlformats.org/officeDocument/2006/relationships/image" Target="../media/image102.jpe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5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8.png"/><Relationship Id="rId10" Type="http://schemas.openxmlformats.org/officeDocument/2006/relationships/image" Target="../media/image107.png"/><Relationship Id="rId4" Type="http://schemas.openxmlformats.org/officeDocument/2006/relationships/image" Target="../media/image86.png"/><Relationship Id="rId9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anyscan.ru/" TargetMode="External"/><Relationship Id="rId2" Type="http://schemas.openxmlformats.org/officeDocument/2006/relationships/hyperlink" Target="mailto:3S@companyscan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emf"/><Relationship Id="rId10" Type="http://schemas.openxmlformats.org/officeDocument/2006/relationships/image" Target="../media/image34.jpeg"/><Relationship Id="rId4" Type="http://schemas.openxmlformats.org/officeDocument/2006/relationships/image" Target="../media/image28.emf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41.jpeg"/><Relationship Id="rId9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2629" y="783771"/>
            <a:ext cx="9873796" cy="30721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Решения компании</a:t>
            </a:r>
            <a:br>
              <a:rPr lang="ru-RU" dirty="0" smtClean="0"/>
            </a:br>
            <a:r>
              <a:rPr lang="en-US" dirty="0" smtClean="0"/>
              <a:t>Super </a:t>
            </a:r>
            <a:r>
              <a:rPr lang="en-US" dirty="0"/>
              <a:t>Solutions &amp; Services Co., Ltd</a:t>
            </a:r>
            <a:r>
              <a:rPr lang="en-US" dirty="0" smtClean="0"/>
              <a:t>. </a:t>
            </a:r>
            <a:r>
              <a:rPr lang="ru-RU" dirty="0" smtClean="0"/>
              <a:t>(</a:t>
            </a:r>
            <a:r>
              <a:rPr lang="en-US" dirty="0" smtClean="0"/>
              <a:t>3-S</a:t>
            </a:r>
            <a:r>
              <a:rPr lang="ru-RU" dirty="0" smtClean="0"/>
              <a:t>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для </a:t>
            </a:r>
            <a:r>
              <a:rPr lang="ru-RU" dirty="0" smtClean="0"/>
              <a:t>производства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ru-RU" dirty="0"/>
              <a:t>тестирования полупроводниковых пластин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62629" y="4316903"/>
            <a:ext cx="9144000" cy="1846724"/>
          </a:xfrm>
        </p:spPr>
        <p:txBody>
          <a:bodyPr>
            <a:normAutofit/>
          </a:bodyPr>
          <a:lstStyle/>
          <a:p>
            <a:r>
              <a:rPr lang="ru-RU" dirty="0"/>
              <a:t>ЗАО «Компания СКАН»</a:t>
            </a:r>
          </a:p>
          <a:p>
            <a:r>
              <a:rPr lang="ru-RU" dirty="0"/>
              <a:t>Официальный дистрибьютор компании 3-S®</a:t>
            </a:r>
          </a:p>
          <a:p>
            <a:r>
              <a:rPr lang="ru-RU" dirty="0"/>
              <a:t>на территории РФ и стран СНГ.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162629" y="5965158"/>
            <a:ext cx="9144000" cy="659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Докладчик: Дмитрий Явич, руководитель направления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5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83544" y="1468352"/>
            <a:ext cx="9608456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Решения компании</a:t>
            </a:r>
            <a:br>
              <a:rPr lang="ru-RU" dirty="0"/>
            </a:br>
            <a:r>
              <a:rPr lang="en-US" dirty="0"/>
              <a:t>Super Solutions &amp; Services Co., Ltd. </a:t>
            </a:r>
            <a:r>
              <a:rPr lang="ru-RU" dirty="0"/>
              <a:t>(</a:t>
            </a:r>
            <a:r>
              <a:rPr lang="en-US" dirty="0" smtClean="0"/>
              <a:t>3-S</a:t>
            </a:r>
            <a:r>
              <a:rPr lang="ru-RU" dirty="0" smtClean="0"/>
              <a:t>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для производства</a:t>
            </a:r>
            <a:r>
              <a:rPr lang="en-US" dirty="0"/>
              <a:t> </a:t>
            </a:r>
            <a:r>
              <a:rPr lang="ru-RU" dirty="0"/>
              <a:t>и тестирования полупроводниковых пластин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92425" y="4302616"/>
            <a:ext cx="9144000" cy="1503824"/>
          </a:xfrm>
        </p:spPr>
        <p:txBody>
          <a:bodyPr>
            <a:normAutofit/>
          </a:bodyPr>
          <a:lstStyle/>
          <a:p>
            <a:r>
              <a:rPr lang="ru-RU" dirty="0" smtClean="0"/>
              <a:t>ЗАО «Компания СКАН»</a:t>
            </a:r>
          </a:p>
          <a:p>
            <a:r>
              <a:rPr lang="ru-RU" dirty="0" smtClean="0"/>
              <a:t>Официальный </a:t>
            </a:r>
            <a:r>
              <a:rPr lang="ru-RU" dirty="0"/>
              <a:t>дистрибьютор компании 3-S®</a:t>
            </a:r>
          </a:p>
          <a:p>
            <a:r>
              <a:rPr lang="ru-RU" dirty="0"/>
              <a:t>на территории РФ и стран </a:t>
            </a:r>
            <a:r>
              <a:rPr lang="ru-RU" dirty="0" smtClean="0"/>
              <a:t>СНГ.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0"/>
            <a:ext cx="2220686" cy="138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0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 компании </a:t>
            </a:r>
            <a:r>
              <a:rPr lang="en-US" dirty="0"/>
              <a:t>Super Solutions &amp; Services Co., Ltd. (</a:t>
            </a:r>
            <a:r>
              <a:rPr lang="en-US" dirty="0" smtClean="0"/>
              <a:t>3-S)</a:t>
            </a:r>
            <a:endParaRPr lang="ru-RU" dirty="0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71018" y="1373339"/>
            <a:ext cx="11379575" cy="5343430"/>
            <a:chOff x="109990527" y="107150378"/>
            <a:chExt cx="3503923" cy="266448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27" y="107150378"/>
              <a:ext cx="3503920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10077002" y="107180395"/>
              <a:ext cx="3417448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ОСНОВНЫЕ ФАКТЫ</a:t>
              </a:r>
              <a:endParaRPr lang="ru-RU" altLang="ru-RU" sz="2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7"/>
              <a:ext cx="3503920" cy="2348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0064281" y="107487949"/>
              <a:ext cx="3356410" cy="232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</a:bodyPr>
            <a:lstStyle/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Год основания: 2004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Штаб квартира: г. </a:t>
              </a:r>
              <a:r>
                <a:rPr lang="ru-RU" sz="2400" dirty="0" err="1" smtClean="0"/>
                <a:t>Синьчжу</a:t>
              </a:r>
              <a:r>
                <a:rPr lang="ru-RU" sz="2400" dirty="0" smtClean="0"/>
                <a:t>, Тайвань (</a:t>
              </a:r>
              <a:r>
                <a:rPr lang="ru-RU" sz="2400" dirty="0"/>
                <a:t>Научный парк </a:t>
              </a:r>
              <a:r>
                <a:rPr lang="ru-RU" sz="2400" dirty="0" err="1"/>
                <a:t>Синьчжу</a:t>
              </a:r>
              <a:r>
                <a:rPr lang="ru-RU" sz="2400" dirty="0" smtClean="0"/>
                <a:t>)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Направления деятельности: разработка</a:t>
              </a:r>
              <a:r>
                <a:rPr lang="en-US" sz="2400" dirty="0" smtClean="0"/>
                <a:t> </a:t>
              </a:r>
              <a:r>
                <a:rPr lang="ru-RU" sz="2400" dirty="0" smtClean="0"/>
                <a:t>и производство оборудования для изготовления и тестирования </a:t>
              </a:r>
              <a:r>
                <a:rPr 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полупроводниковых</a:t>
              </a:r>
              <a:r>
                <a:rPr lang="ru-RU" sz="2400" dirty="0" smtClean="0"/>
                <a:t> пластин</a:t>
              </a: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Девиз компании </a:t>
              </a:r>
              <a:r>
                <a:rPr lang="ru-RU" sz="2400" dirty="0"/>
                <a:t>– Лучшие Решения и Сервис (</a:t>
              </a:r>
              <a:r>
                <a:rPr lang="ru-RU" sz="2400" dirty="0" err="1"/>
                <a:t>Super</a:t>
              </a:r>
              <a:r>
                <a:rPr lang="ru-RU" sz="2400" dirty="0"/>
                <a:t> </a:t>
              </a:r>
              <a:r>
                <a:rPr lang="ru-RU" sz="2400" dirty="0" err="1"/>
                <a:t>Solutions</a:t>
              </a:r>
              <a:r>
                <a:rPr lang="ru-RU" sz="2400" dirty="0"/>
                <a:t> </a:t>
              </a:r>
              <a:r>
                <a:rPr lang="ru-RU" sz="2400" dirty="0" err="1"/>
                <a:t>and</a:t>
              </a:r>
              <a:r>
                <a:rPr lang="ru-RU" sz="2400" dirty="0"/>
                <a:t> </a:t>
              </a:r>
              <a:r>
                <a:rPr lang="ru-RU" sz="2400" dirty="0" err="1"/>
                <a:t>Services</a:t>
              </a:r>
              <a:r>
                <a:rPr lang="ru-RU" sz="2400" dirty="0" smtClean="0"/>
                <a:t>).</a:t>
              </a: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Индивидуальный </a:t>
              </a:r>
              <a:r>
                <a:rPr lang="ru-RU" sz="2400" dirty="0"/>
                <a:t>подход к каждому </a:t>
              </a:r>
              <a:r>
                <a:rPr lang="ru-RU" sz="2400" dirty="0" smtClean="0"/>
                <a:t>Заказчику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Ориентированность </a:t>
              </a:r>
              <a:r>
                <a:rPr lang="ru-RU" sz="2400" dirty="0"/>
                <a:t>на научные и исследовательские центры в области </a:t>
              </a:r>
              <a:r>
                <a:rPr lang="ru-RU" sz="2400" dirty="0" smtClean="0"/>
                <a:t>микроэлектроники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Сотрудничество </a:t>
              </a:r>
              <a:r>
                <a:rPr lang="ru-RU" sz="2400" dirty="0"/>
                <a:t>с предприятиями оборонно-промышленного комплекса </a:t>
              </a:r>
              <a:r>
                <a:rPr lang="ru-RU" sz="2400" dirty="0" smtClean="0"/>
                <a:t>России</a:t>
              </a:r>
              <a:endParaRPr lang="en-US" sz="2400" dirty="0" smtClean="0"/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Всё поставляемое оборудование проходит жесткий предпродажный контроль и полностью соответствует нормам таможенного союза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endParaRPr lang="ru-RU" sz="2400" dirty="0" smtClean="0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7" y="220729"/>
            <a:ext cx="893893" cy="5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Спектр предлагаемого оборудования </a:t>
            </a:r>
            <a:r>
              <a:rPr lang="en-US" dirty="0" smtClean="0"/>
              <a:t>3-S</a:t>
            </a:r>
            <a:endParaRPr lang="ru-RU" dirty="0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1389390" y="11692649"/>
            <a:ext cx="10936471" cy="5343430"/>
            <a:chOff x="109990527" y="107150378"/>
            <a:chExt cx="3503923" cy="266448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27" y="107150378"/>
              <a:ext cx="3503920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10076997" y="107180401"/>
              <a:ext cx="3417448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СПЕКТР ОБОРУДОВАНИЯ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7"/>
              <a:ext cx="3503920" cy="2348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0064285" y="107487949"/>
              <a:ext cx="3356410" cy="232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</a:bodyPr>
            <a:lstStyle/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Зондовые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измерения на полупроводниковых пластинах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4-х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точечные зондовые измерения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Измерения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эффекта Холла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Измерения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солнечных батарей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Установки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для нанесения пленок методом погружения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Установки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для разрезания пластин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Установки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для склеивания и горячего профилирования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Установки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для вакуумного напыления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Оборудование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для процессов литографии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Установк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и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для быстрой термической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обработки</a:t>
              </a:r>
              <a:endParaRPr lang="ru-RU" sz="2400" dirty="0" smtClean="0"/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endParaRPr lang="ru-RU" sz="2400" dirty="0" smtClean="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7" y="220729"/>
            <a:ext cx="893893" cy="5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5" name="Rectangle 66"/>
          <p:cNvSpPr>
            <a:spLocks noChangeArrowheads="1"/>
          </p:cNvSpPr>
          <p:nvPr/>
        </p:nvSpPr>
        <p:spPr bwMode="auto">
          <a:xfrm>
            <a:off x="1726240" y="2339414"/>
            <a:ext cx="3774391" cy="1045059"/>
          </a:xfrm>
          <a:prstGeom prst="rect">
            <a:avLst/>
          </a:prstGeom>
          <a:solidFill>
            <a:srgbClr val="105588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4-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х точечные зондовые измерения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67"/>
          <p:cNvSpPr>
            <a:spLocks noChangeArrowheads="1"/>
          </p:cNvSpPr>
          <p:nvPr/>
        </p:nvSpPr>
        <p:spPr bwMode="auto">
          <a:xfrm>
            <a:off x="1726240" y="1224787"/>
            <a:ext cx="3774391" cy="1037798"/>
          </a:xfrm>
          <a:prstGeom prst="rect">
            <a:avLst/>
          </a:prstGeom>
          <a:solidFill>
            <a:srgbClr val="105588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Зондовые измерения на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полупроводниковых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пластинах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830671" y="1224787"/>
            <a:ext cx="895568" cy="155544"/>
          </a:xfrm>
          <a:prstGeom prst="rect">
            <a:avLst/>
          </a:prstGeom>
          <a:solidFill>
            <a:srgbClr val="1055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830671" y="2338120"/>
            <a:ext cx="895568" cy="156838"/>
          </a:xfrm>
          <a:prstGeom prst="rect">
            <a:avLst/>
          </a:prstGeom>
          <a:solidFill>
            <a:srgbClr val="1055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831053" y="4559371"/>
            <a:ext cx="895187" cy="155544"/>
          </a:xfrm>
          <a:prstGeom prst="rect">
            <a:avLst/>
          </a:prstGeom>
          <a:solidFill>
            <a:srgbClr val="1055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95" name="Picture 71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1" y="3606129"/>
            <a:ext cx="897349" cy="88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0" name="Rectangle 72"/>
          <p:cNvSpPr>
            <a:spLocks noChangeArrowheads="1"/>
          </p:cNvSpPr>
          <p:nvPr/>
        </p:nvSpPr>
        <p:spPr bwMode="auto">
          <a:xfrm>
            <a:off x="828891" y="3450585"/>
            <a:ext cx="896140" cy="155544"/>
          </a:xfrm>
          <a:prstGeom prst="rect">
            <a:avLst/>
          </a:prstGeom>
          <a:solidFill>
            <a:srgbClr val="1055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73"/>
          <p:cNvSpPr>
            <a:spLocks noChangeArrowheads="1"/>
          </p:cNvSpPr>
          <p:nvPr/>
        </p:nvSpPr>
        <p:spPr bwMode="auto">
          <a:xfrm>
            <a:off x="831053" y="5670532"/>
            <a:ext cx="895187" cy="155544"/>
          </a:xfrm>
          <a:prstGeom prst="rect">
            <a:avLst/>
          </a:prstGeom>
          <a:solidFill>
            <a:srgbClr val="1055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Rectangle 74"/>
          <p:cNvSpPr>
            <a:spLocks noChangeArrowheads="1"/>
          </p:cNvSpPr>
          <p:nvPr/>
        </p:nvSpPr>
        <p:spPr bwMode="auto">
          <a:xfrm>
            <a:off x="1726240" y="3450585"/>
            <a:ext cx="3774391" cy="1044366"/>
          </a:xfrm>
          <a:prstGeom prst="rect">
            <a:avLst/>
          </a:prstGeom>
          <a:solidFill>
            <a:srgbClr val="105588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Измерения эффекта Холла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75"/>
          <p:cNvSpPr>
            <a:spLocks noChangeArrowheads="1"/>
          </p:cNvSpPr>
          <p:nvPr/>
        </p:nvSpPr>
        <p:spPr bwMode="auto">
          <a:xfrm>
            <a:off x="1726240" y="4559371"/>
            <a:ext cx="3774391" cy="1047339"/>
          </a:xfrm>
          <a:prstGeom prst="rect">
            <a:avLst/>
          </a:prstGeom>
          <a:solidFill>
            <a:srgbClr val="105588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Измерения солнечных батарей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76"/>
          <p:cNvSpPr>
            <a:spLocks noChangeArrowheads="1"/>
          </p:cNvSpPr>
          <p:nvPr/>
        </p:nvSpPr>
        <p:spPr bwMode="auto">
          <a:xfrm>
            <a:off x="1718556" y="5670532"/>
            <a:ext cx="3774391" cy="1044366"/>
          </a:xfrm>
          <a:prstGeom prst="rect">
            <a:avLst/>
          </a:prstGeom>
          <a:solidFill>
            <a:srgbClr val="105588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Установки для нанесения покрытий методом погружения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01" name="Picture 77" descr="iStock_000020202681_Lar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1" y="2488801"/>
            <a:ext cx="895568" cy="89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02" name="Picture 78" descr="sf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3" y="2517398"/>
            <a:ext cx="893978" cy="86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03" name="Picture 79" descr="скачанные файлы"/>
          <p:cNvPicPr>
            <a:picLocks noChangeAspect="1" noChangeArrowheads="1"/>
          </p:cNvPicPr>
          <p:nvPr/>
        </p:nvPicPr>
        <p:blipFill>
          <a:blip r:embed="rId10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34" y="4714915"/>
            <a:ext cx="893406" cy="89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04" name="Picture 80" descr="sloar_E_L_sloa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3" y="4853925"/>
            <a:ext cx="887504" cy="67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05" name="Picture 81" descr="49401"/>
          <p:cNvPicPr>
            <a:picLocks noChangeArrowheads="1"/>
          </p:cNvPicPr>
          <p:nvPr/>
        </p:nvPicPr>
        <p:blipFill>
          <a:blip r:embed="rId1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1" y="5826076"/>
            <a:ext cx="895568" cy="88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06" name="Picture 82"/>
          <p:cNvPicPr>
            <a:picLocks noChangeArrowheads="1"/>
          </p:cNvPicPr>
          <p:nvPr/>
        </p:nvPicPr>
        <p:blipFill>
          <a:blip r:embed="rId1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34" y="5826076"/>
            <a:ext cx="891625" cy="888822"/>
          </a:xfrm>
          <a:prstGeom prst="rect">
            <a:avLst/>
          </a:prstGeom>
          <a:solidFill>
            <a:srgbClr val="0089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07" name="Picture 83" descr="DC-501-en_L_DC-50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92" y="5826076"/>
            <a:ext cx="900848" cy="90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08" name="Picture 84"/>
          <p:cNvPicPr>
            <a:picLocks noChangeArrowheads="1"/>
          </p:cNvPicPr>
          <p:nvPr/>
        </p:nvPicPr>
        <p:blipFill>
          <a:blip r:embed="rId1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34" y="1380331"/>
            <a:ext cx="891625" cy="88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09" name="Picture 85" descr="AP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0" y="1390296"/>
            <a:ext cx="862328" cy="87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56" name="Group 86"/>
          <p:cNvGrpSpPr>
            <a:grpSpLocks/>
          </p:cNvGrpSpPr>
          <p:nvPr/>
        </p:nvGrpSpPr>
        <p:grpSpPr bwMode="auto">
          <a:xfrm>
            <a:off x="6707232" y="1220756"/>
            <a:ext cx="4682158" cy="5502126"/>
            <a:chOff x="106398978" y="105729719"/>
            <a:chExt cx="7568695" cy="8894648"/>
          </a:xfrm>
        </p:grpSpPr>
        <p:sp>
          <p:nvSpPr>
            <p:cNvPr id="57" name="Rectangle 87"/>
            <p:cNvSpPr>
              <a:spLocks noChangeArrowheads="1"/>
            </p:cNvSpPr>
            <p:nvPr/>
          </p:nvSpPr>
          <p:spPr bwMode="auto">
            <a:xfrm>
              <a:off x="107852775" y="107535550"/>
              <a:ext cx="6114898" cy="1692000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Установки для склеивания и горячего теснения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88"/>
            <p:cNvSpPr>
              <a:spLocks noChangeArrowheads="1"/>
            </p:cNvSpPr>
            <p:nvPr/>
          </p:nvSpPr>
          <p:spPr bwMode="auto">
            <a:xfrm>
              <a:off x="107850816" y="105729719"/>
              <a:ext cx="6114898" cy="1692000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Установки для разрезания пластин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89"/>
            <p:cNvSpPr>
              <a:spLocks noChangeArrowheads="1"/>
            </p:cNvSpPr>
            <p:nvPr/>
          </p:nvSpPr>
          <p:spPr bwMode="auto">
            <a:xfrm>
              <a:off x="106401863" y="105729719"/>
              <a:ext cx="1450912" cy="252000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90"/>
            <p:cNvSpPr>
              <a:spLocks noChangeArrowheads="1"/>
            </p:cNvSpPr>
            <p:nvPr/>
          </p:nvSpPr>
          <p:spPr bwMode="auto">
            <a:xfrm>
              <a:off x="106401863" y="107533454"/>
              <a:ext cx="1450912" cy="254096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Rectangle 91"/>
            <p:cNvSpPr>
              <a:spLocks noChangeArrowheads="1"/>
            </p:cNvSpPr>
            <p:nvPr/>
          </p:nvSpPr>
          <p:spPr bwMode="auto">
            <a:xfrm>
              <a:off x="106402481" y="111132150"/>
              <a:ext cx="1450294" cy="252000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92"/>
            <p:cNvSpPr>
              <a:spLocks/>
            </p:cNvSpPr>
            <p:nvPr/>
          </p:nvSpPr>
          <p:spPr bwMode="auto">
            <a:xfrm>
              <a:off x="106676297" y="112445589"/>
              <a:ext cx="942392" cy="134996"/>
            </a:xfrm>
            <a:custGeom>
              <a:avLst/>
              <a:gdLst>
                <a:gd name="T0" fmla="*/ 0 w 942392"/>
                <a:gd name="T1" fmla="*/ 159907 h 159907"/>
                <a:gd name="T2" fmla="*/ 378674 w 942392"/>
                <a:gd name="T3" fmla="*/ 0 h 159907"/>
                <a:gd name="T4" fmla="*/ 942392 w 942392"/>
                <a:gd name="T5" fmla="*/ 0 h 159907"/>
                <a:gd name="T6" fmla="*/ 242596 w 942392"/>
                <a:gd name="T7" fmla="*/ 158041 h 159907"/>
                <a:gd name="T8" fmla="*/ 0 w 942392"/>
                <a:gd name="T9" fmla="*/ 159907 h 15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2392" h="159907">
                  <a:moveTo>
                    <a:pt x="0" y="159907"/>
                  </a:moveTo>
                  <a:lnTo>
                    <a:pt x="378674" y="0"/>
                  </a:lnTo>
                  <a:lnTo>
                    <a:pt x="942392" y="0"/>
                  </a:lnTo>
                  <a:lnTo>
                    <a:pt x="242596" y="158041"/>
                  </a:lnTo>
                  <a:lnTo>
                    <a:pt x="0" y="159907"/>
                  </a:lnTo>
                  <a:close/>
                </a:path>
              </a:pathLst>
            </a:custGeom>
            <a:solidFill>
              <a:srgbClr val="F3F3F3">
                <a:alpha val="3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F3F3F3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Rectangle 93"/>
            <p:cNvSpPr>
              <a:spLocks noChangeArrowheads="1"/>
            </p:cNvSpPr>
            <p:nvPr/>
          </p:nvSpPr>
          <p:spPr bwMode="auto">
            <a:xfrm>
              <a:off x="106398978" y="109335782"/>
              <a:ext cx="1451838" cy="252000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4" name="Rectangle 94"/>
            <p:cNvSpPr>
              <a:spLocks noChangeArrowheads="1"/>
            </p:cNvSpPr>
            <p:nvPr/>
          </p:nvSpPr>
          <p:spPr bwMode="auto">
            <a:xfrm>
              <a:off x="106402481" y="112932367"/>
              <a:ext cx="1450294" cy="252000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" name="Rectangle 95"/>
            <p:cNvSpPr>
              <a:spLocks noChangeArrowheads="1"/>
            </p:cNvSpPr>
            <p:nvPr/>
          </p:nvSpPr>
          <p:spPr bwMode="auto">
            <a:xfrm>
              <a:off x="107852775" y="109341435"/>
              <a:ext cx="6114898" cy="1638435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Установки для вакуумного напыления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6" name="Rectangle 96"/>
            <p:cNvSpPr>
              <a:spLocks noChangeArrowheads="1"/>
            </p:cNvSpPr>
            <p:nvPr/>
          </p:nvSpPr>
          <p:spPr bwMode="auto">
            <a:xfrm>
              <a:off x="107852775" y="111132150"/>
              <a:ext cx="6114898" cy="1693493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Оборудование для процессов литографии</a:t>
              </a:r>
              <a:endPara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7" name="Rectangle 97"/>
            <p:cNvSpPr>
              <a:spLocks noChangeArrowheads="1"/>
            </p:cNvSpPr>
            <p:nvPr/>
          </p:nvSpPr>
          <p:spPr bwMode="auto">
            <a:xfrm>
              <a:off x="107840327" y="112932367"/>
              <a:ext cx="6114898" cy="1692000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Установки для быстрой термической обработки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122" name="Picture 98" descr="iStock_000010347283_Full"/>
            <p:cNvPicPr>
              <a:picLocks noChangeArrowheads="1"/>
            </p:cNvPicPr>
            <p:nvPr/>
          </p:nvPicPr>
          <p:blipFill>
            <a:blip r:embed="rId17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2481" y="113184367"/>
              <a:ext cx="1448335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23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98978" y="111384150"/>
              <a:ext cx="1458154" cy="1430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24" name="Picture 100" descr="Spin_Coater-TC6_L_Spin_Coater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00201" y="111455009"/>
              <a:ext cx="1060795" cy="129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25" name="Picture 101" descr="Hot-embossing-for-Microoptics-and-Microfluidics"/>
            <p:cNvPicPr>
              <a:picLocks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2481" y="107787550"/>
              <a:ext cx="1450294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26" name="Picture 102" descr="vacuum_deposition"/>
            <p:cNvPicPr>
              <a:picLocks noChangeAspect="1" noChangeArrowheads="1"/>
            </p:cNvPicPr>
            <p:nvPr/>
          </p:nvPicPr>
          <p:blipFill>
            <a:blip r:embed="rId21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9258" r="-2035"/>
            <a:stretch>
              <a:fillRect/>
            </a:stretch>
          </p:blipFill>
          <p:spPr bwMode="auto">
            <a:xfrm>
              <a:off x="106402481" y="109037471"/>
              <a:ext cx="1482412" cy="1942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27" name="Picture 103" descr="images"/>
            <p:cNvPicPr>
              <a:picLocks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98978" y="105981719"/>
              <a:ext cx="1451838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28" name="Picture 104" descr="WS-4000-en_L_WS-4000-600PX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2481" y="105981719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29" name="Picture 10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46903" y="107827698"/>
              <a:ext cx="960120" cy="1368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30" name="Picture 106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3775" y="109611824"/>
              <a:ext cx="1136880" cy="1368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31" name="Picture 107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2481" y="113386764"/>
              <a:ext cx="1440000" cy="934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93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Зондовые </a:t>
            </a:r>
            <a:r>
              <a:rPr lang="ru-RU" dirty="0" smtClean="0"/>
              <a:t>станции компании 3-</a:t>
            </a:r>
            <a:r>
              <a:rPr lang="en-US" dirty="0" smtClean="0"/>
              <a:t>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2425" y="4302616"/>
            <a:ext cx="9144000" cy="2110884"/>
          </a:xfrm>
        </p:spPr>
        <p:txBody>
          <a:bodyPr>
            <a:normAutofit/>
          </a:bodyPr>
          <a:lstStyle/>
          <a:p>
            <a:r>
              <a:rPr lang="ru-RU" dirty="0"/>
              <a:t>ЗАО «Компания СКАН»</a:t>
            </a:r>
          </a:p>
          <a:p>
            <a:r>
              <a:rPr lang="ru-RU" dirty="0"/>
              <a:t>Официальный дистрибьютор компании 3-S®</a:t>
            </a:r>
          </a:p>
          <a:p>
            <a:r>
              <a:rPr lang="ru-RU" dirty="0"/>
              <a:t>на территории РФ и стран СНГ.</a:t>
            </a:r>
          </a:p>
        </p:txBody>
      </p:sp>
    </p:spTree>
    <p:extLst>
      <p:ext uri="{BB962C8B-B14F-4D97-AF65-F5344CB8AC3E}">
        <p14:creationId xmlns:p14="http://schemas.microsoft.com/office/powerpoint/2010/main" val="40936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Зондовые станции компании 3-</a:t>
            </a:r>
            <a:r>
              <a:rPr lang="en-US" dirty="0" smtClean="0"/>
              <a:t>S</a:t>
            </a:r>
            <a:endParaRPr lang="ru-RU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24276" y="1286240"/>
            <a:ext cx="10936471" cy="5462891"/>
            <a:chOff x="109990527" y="107150378"/>
            <a:chExt cx="3503923" cy="272405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27" y="107150378"/>
              <a:ext cx="2388108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10077002" y="107180395"/>
              <a:ext cx="3417448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ЛИНЕЙКИ ЗОНДОВЫХ СТАНЦИЙ</a:t>
              </a:r>
              <a:endParaRPr lang="ru-RU" altLang="ru-RU" sz="2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7"/>
              <a:ext cx="2388105" cy="2408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10064285" y="107487948"/>
              <a:ext cx="2267848" cy="2314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 algn="just" eaLnBrk="0" fontAlgn="base" hangingPunct="0">
                <a:spcBef>
                  <a:spcPts val="600"/>
                </a:spcBef>
                <a:spcAft>
                  <a:spcPts val="600"/>
                </a:spcAft>
                <a:buSzPct val="100000"/>
              </a:pPr>
              <a:r>
                <a:rPr lang="ru-RU" altLang="ru-RU" sz="2400" b="1" dirty="0" smtClean="0">
                  <a:latin typeface="Calibri" panose="020F0502020204030204" pitchFamily="34" charset="0"/>
                </a:rPr>
                <a:t>РУЧНЫЕ ЗОНДОВЫЕ СТАНЦИИ</a:t>
              </a:r>
              <a:endParaRPr lang="ru-RU" altLang="ru-RU" sz="2400" b="1" dirty="0"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Начальные: 100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/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150 мм,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семейство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EPS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и </a:t>
              </a:r>
              <a:r>
                <a:rPr lang="en-US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SPS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Стандартные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150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/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200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мм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семейство </a:t>
              </a:r>
              <a:r>
                <a:rPr lang="en-US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APS</a:t>
              </a:r>
              <a:endParaRPr lang="ru-RU" alt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Аналитические: 150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/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200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/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300 мм семейство </a:t>
              </a:r>
              <a:r>
                <a:rPr lang="en-US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GPS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endParaRPr lang="ru-RU" altLang="ru-RU" sz="240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ru-RU" altLang="ru-RU" sz="2400" b="1" dirty="0" smtClean="0">
                  <a:latin typeface="Calibri" panose="020F0502020204030204" pitchFamily="34" charset="0"/>
                </a:rPr>
                <a:t>СПЕЦИАЛЬНЫЕ РЕШЕНИЯ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Зондовые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системы с температурной камерой (</a:t>
              </a:r>
              <a:r>
                <a:rPr lang="ru-RU" altLang="ru-RU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AMC 150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)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Криогенные системы</a:t>
              </a: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Тестирование в магнитном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поле</a:t>
              </a:r>
              <a:endParaRPr lang="en-US" altLang="ru-RU" sz="240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Двухсторонние зондовые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станции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endParaRPr lang="ru-RU" sz="2400" dirty="0" smtClean="0"/>
            </a:p>
          </p:txBody>
        </p:sp>
      </p:grpSp>
      <p:pic>
        <p:nvPicPr>
          <p:cNvPr id="1026" name="Picture 2" descr="http://www.companyscan.ru/files/ep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45" y="1358088"/>
            <a:ext cx="3584432" cy="22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mpanyscan.ru/files/sp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433" y="2508382"/>
            <a:ext cx="3519370" cy="21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ompanyscan.ru/files/ap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12" y="4152921"/>
            <a:ext cx="3998365" cy="24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Начальные: 100/150 мм, семейство EPS и SPS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19478" y="1286254"/>
            <a:ext cx="10941288" cy="5571758"/>
            <a:chOff x="109988980" y="107150378"/>
            <a:chExt cx="3505466" cy="277833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27" y="107150378"/>
              <a:ext cx="2388108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0076998" y="107180395"/>
              <a:ext cx="3417448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КЛЮЧЕВЫЕ ОСОБЕННОСТИ	</a:t>
              </a:r>
              <a:endParaRPr lang="ru-RU" altLang="ru-RU" sz="2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6"/>
              <a:ext cx="2388105" cy="2462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09988980" y="107429661"/>
              <a:ext cx="2350486" cy="2484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Диаметр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держателя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пластин: 100 мм (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EPS), 100/150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мм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(SPS)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Тип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привода держателя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пластин: винтовой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Типы доступных микроскопов: триникулярный микроскоп, микроскоп-трубка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Максимальное увеличение микроскопа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180X</a:t>
              </a:r>
              <a:endParaRPr lang="en-US" alt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Тип крепления микроскопа: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Штатив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(SPS)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Диапазон перемещения микроскопа: </a:t>
              </a:r>
              <a:r>
                <a:rPr lang="ru-RU" altLang="ru-RU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25 x 25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мм</a:t>
              </a:r>
              <a:r>
                <a:rPr lang="en-US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только для станций семейства 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SPS)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Максимальное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количество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позиционеров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Тип рабочего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стола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параллельные платформы (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EPS),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П-образный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(SPS)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Вес станции: 20 кг (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EPS),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45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кг (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SPS)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9" name="Picture 2" descr="http://www.companyscan.ru/files/ep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42" y="1255586"/>
            <a:ext cx="4923605" cy="30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companyscan.ru/files/sp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246" y="3768012"/>
            <a:ext cx="4951901" cy="30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52617" y="2191586"/>
            <a:ext cx="1816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Семейство </a:t>
            </a:r>
            <a:r>
              <a:rPr lang="en-US" sz="2000" b="1" dirty="0" smtClean="0"/>
              <a:t>EPS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78063" y="4822031"/>
            <a:ext cx="1813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Семейство </a:t>
            </a:r>
            <a:r>
              <a:rPr lang="en-US" sz="2000" b="1" dirty="0"/>
              <a:t>S</a:t>
            </a:r>
            <a:r>
              <a:rPr lang="en-US" sz="2000" b="1" dirty="0" smtClean="0"/>
              <a:t>PS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879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Стандартные: </a:t>
            </a:r>
            <a:r>
              <a:rPr lang="ru-RU" dirty="0" smtClean="0"/>
              <a:t>150/200 мм </a:t>
            </a:r>
            <a:r>
              <a:rPr lang="ru-RU" dirty="0"/>
              <a:t>семейство APS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4291" y="1286240"/>
            <a:ext cx="10936459" cy="5571760"/>
            <a:chOff x="109990527" y="107150378"/>
            <a:chExt cx="3503919" cy="272405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27" y="107150378"/>
              <a:ext cx="2388108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0076998" y="107180395"/>
              <a:ext cx="3417448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КЛЮЧЕВЫЕ ОСОБЕННОСТИ	</a:t>
              </a:r>
              <a:endParaRPr lang="ru-RU" altLang="ru-RU" sz="2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7"/>
              <a:ext cx="2388105" cy="2408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09990527" y="107434566"/>
              <a:ext cx="2328385" cy="2381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Диаметр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держателя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пластин: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150</a:t>
              </a:r>
              <a:r>
                <a:rPr lang="en-US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/200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мм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Тип привода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держателя: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шариковые винты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Типы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доступных микроскопов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 триникулярный микроскоп, микроскоп-трубка,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микроскоп высокого разрешения</a:t>
              </a:r>
              <a:endParaRPr lang="ru-RU" altLang="ru-RU" sz="240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Максимальное увеличение микроскопа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400X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Тип крепления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микроскопа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  <a:r>
                <a:rPr lang="en-US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высокостабильный кронштейн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Диапазон перемещения микроскопа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25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x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25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мм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Максимальное количество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позиционеров: </a:t>
              </a:r>
              <a:r>
                <a:rPr lang="ru-RU" altLang="ru-RU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6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Тип рабочего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стола: П-образный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Вес станции: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80 кг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0" name="Picture 6" descr="http://www.companyscan.ru/files/ap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50" y="1580956"/>
            <a:ext cx="7671180" cy="47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Аналитические: 150/200/300 мм семейство GPS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4287" y="1286240"/>
            <a:ext cx="10936462" cy="5571760"/>
            <a:chOff x="109990527" y="107150378"/>
            <a:chExt cx="3503920" cy="272405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27" y="107150378"/>
              <a:ext cx="2388108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0076999" y="107180395"/>
              <a:ext cx="3417448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КЛЮЧЕВЫЕ ОСОБЕННОСТИ	</a:t>
              </a:r>
              <a:endParaRPr lang="ru-RU" altLang="ru-RU" sz="2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7"/>
              <a:ext cx="2388105" cy="2408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09990527" y="107427416"/>
              <a:ext cx="2341606" cy="2377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Диаметр держателя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пластин: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150/200/300 мм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Тип привода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держателя: шариковые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винты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Типы доступных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микроскопов: микроскоп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высокого разрешения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Максимальное увеличение микроскопа: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3000X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Тип крепления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микроскопа: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высокостабильный мост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Диапазон перемещения микроскопа</a:t>
              </a:r>
              <a:r>
                <a:rPr lang="en-US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300 </a:t>
              </a:r>
              <a:r>
                <a:rPr lang="ru-RU" altLang="ru-RU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х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300 мм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Максимальное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количество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позиционеров: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Тип рабочего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стола: П-образный</a:t>
              </a:r>
              <a:endPara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Подъем рабочего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стола: 10 мм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Вес станции: </a:t>
              </a:r>
              <a:r>
                <a:rPr lang="ru-RU" altLang="ru-RU" sz="2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125 кг</a:t>
              </a:r>
              <a:endParaRPr lang="ru-RU" altLang="ru-RU" sz="2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26" y="1919311"/>
            <a:ext cx="4645468" cy="44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Доступные для заказа опции</a:t>
            </a:r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4287" y="1286240"/>
            <a:ext cx="10936462" cy="5571760"/>
            <a:chOff x="109990527" y="107150378"/>
            <a:chExt cx="3503920" cy="272405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27" y="107150378"/>
              <a:ext cx="2388108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0076999" y="107180395"/>
              <a:ext cx="3417448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КЛЮЧЕВЫЕ ОСОБЕННОСТИ	</a:t>
              </a:r>
              <a:endParaRPr lang="ru-RU" altLang="ru-RU" sz="2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7"/>
              <a:ext cx="2388105" cy="2408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09990527" y="107427416"/>
              <a:ext cx="2341606" cy="2377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Нагрев держателя пластин до </a:t>
              </a:r>
              <a:r>
                <a:rPr lang="en-US" sz="2400" dirty="0" smtClean="0"/>
                <a:t>200°C</a:t>
              </a:r>
              <a:r>
                <a:rPr lang="ru-RU" sz="2400" dirty="0" smtClean="0"/>
                <a:t> или </a:t>
              </a:r>
              <a:r>
                <a:rPr lang="en-US" sz="2400" dirty="0" smtClean="0"/>
                <a:t>300°C</a:t>
              </a:r>
              <a:r>
                <a:rPr lang="ru-RU" sz="2400" dirty="0"/>
                <a:t> </a:t>
              </a:r>
              <a:r>
                <a:rPr lang="ru-RU" sz="2400" dirty="0" smtClean="0"/>
                <a:t>с последующим охлаждением до комнатной температуры с помощью чиллера</a:t>
              </a:r>
              <a:endParaRPr lang="ru-RU" altLang="ru-RU" sz="240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CCD/CMOS </a:t>
              </a:r>
              <a:r>
                <a:rPr lang="en-US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USB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камера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Антивибрационный стол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Изолирующий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(«темный»)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ящик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Устройство </a:t>
              </a:r>
              <a:r>
                <a:rPr lang="ru-RU" altLang="ru-RU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лазерной </a:t>
              </a:r>
              <a:r>
                <a:rPr lang="ru-RU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подгонки (только для семейства </a:t>
              </a:r>
              <a:r>
                <a:rPr lang="en-US" altLang="ru-RU" sz="2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GPS)</a:t>
              </a:r>
              <a:endParaRPr lang="ru-RU" altLang="ru-RU" sz="240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/>
                <a:t>Измерения по постоянному току (коаксиальные, триаксиальные), высокочастотные измерения (до 67 ГГц</a:t>
              </a:r>
              <a:r>
                <a:rPr lang="ru-RU" sz="2400" dirty="0" smtClean="0"/>
                <a:t>)</a:t>
              </a:r>
              <a:endParaRPr lang="ru-RU" sz="2400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361" y="1286240"/>
            <a:ext cx="3267531" cy="22101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2926" y="3268850"/>
            <a:ext cx="2419688" cy="26673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2614" y="4000406"/>
            <a:ext cx="2072151" cy="23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Специальные решения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80" y="4000499"/>
            <a:ext cx="2935930" cy="26324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285" y="2186757"/>
            <a:ext cx="2549105" cy="27129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483"/>
            <a:ext cx="3076776" cy="2295275"/>
          </a:xfrm>
          <a:prstGeom prst="rect">
            <a:avLst/>
          </a:prstGeom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440072" y="1315180"/>
            <a:ext cx="6584693" cy="5462891"/>
            <a:chOff x="109990527" y="107150378"/>
            <a:chExt cx="2109662" cy="272405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27" y="107150378"/>
              <a:ext cx="2109662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0077002" y="107180395"/>
              <a:ext cx="2023187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КЛЮЧЕВЫЕ ОСОБЕННОСТИ</a:t>
              </a: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7"/>
              <a:ext cx="2109659" cy="2408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10064285" y="107487948"/>
              <a:ext cx="1930111" cy="2314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8"/>
                </a:buBlip>
              </a:pPr>
              <a:r>
                <a:rPr lang="ru-RU" sz="2400" dirty="0" smtClean="0"/>
                <a:t>Зондовые станции для измерения </a:t>
              </a:r>
              <a:r>
                <a:rPr lang="ru-RU" sz="2400" dirty="0"/>
                <a:t>в сильном магнитном поле (индукция </a:t>
              </a:r>
              <a:r>
                <a:rPr lang="ru-RU" sz="2400" dirty="0" smtClean="0"/>
                <a:t>магнитного поля </a:t>
              </a:r>
              <a:r>
                <a:rPr lang="ru-RU" sz="2400" dirty="0"/>
                <a:t>до 2 Тл)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8"/>
                </a:buBlip>
              </a:pPr>
              <a:r>
                <a:rPr lang="ru-RU" sz="2400" dirty="0"/>
                <a:t>Криогенные </a:t>
              </a:r>
              <a:r>
                <a:rPr lang="ru-RU" sz="2400" dirty="0" smtClean="0"/>
                <a:t>зондовые станции              от </a:t>
              </a:r>
              <a:r>
                <a:rPr lang="ru-RU" sz="2400" dirty="0"/>
                <a:t>-193°C до </a:t>
              </a:r>
              <a:r>
                <a:rPr lang="ru-RU" sz="2400" dirty="0" smtClean="0"/>
                <a:t>25°C</a:t>
              </a:r>
              <a:endParaRPr lang="ru-RU" sz="2400" dirty="0"/>
            </a:p>
            <a:p>
              <a:pPr marL="17145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8"/>
                </a:buBlip>
              </a:pPr>
              <a:r>
                <a:rPr lang="ru-RU" sz="2400" dirty="0"/>
                <a:t>Зондовые системы с температурной камерой от -30°C до +200°C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8"/>
                </a:buBlip>
              </a:pPr>
              <a:r>
                <a:rPr lang="ru-RU" sz="2400" dirty="0" smtClean="0"/>
                <a:t>Зондовые станции для </a:t>
              </a:r>
              <a:r>
                <a:rPr lang="ru-RU" sz="2400" dirty="0"/>
                <a:t>измерения в </a:t>
              </a:r>
              <a:r>
                <a:rPr lang="ru-RU" sz="2400" dirty="0" smtClean="0"/>
                <a:t>высоком вакууме (до 10</a:t>
              </a:r>
              <a:r>
                <a:rPr lang="ru-RU" sz="2400" baseline="30000" dirty="0" smtClean="0"/>
                <a:t>-6</a:t>
              </a:r>
              <a:r>
                <a:rPr lang="ru-RU" sz="2400" dirty="0"/>
                <a:t> </a:t>
              </a:r>
              <a:r>
                <a:rPr lang="ru-RU" sz="2400" dirty="0" smtClean="0"/>
                <a:t>мм рт. ст.)</a:t>
              </a:r>
              <a:endParaRPr lang="en-US" sz="2400" dirty="0" smtClean="0"/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8"/>
                </a:buBlip>
              </a:pPr>
              <a:r>
                <a:rPr lang="ru-RU" sz="2400" dirty="0" smtClean="0"/>
                <a:t>Ручные </a:t>
              </a:r>
              <a:r>
                <a:rPr lang="ru-RU" sz="2400" dirty="0"/>
                <a:t>двухсторонние зондовые </a:t>
              </a:r>
              <a:r>
                <a:rPr lang="ru-RU" sz="2400" dirty="0" smtClean="0"/>
                <a:t>станции с полным набором доступных опций</a:t>
              </a:r>
              <a:endParaRPr lang="ru-RU" sz="2400" dirty="0"/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8"/>
                </a:buBlip>
              </a:pPr>
              <a:endParaRPr lang="ru-RU" sz="2400" dirty="0" smtClean="0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08941" y="10630798"/>
            <a:ext cx="425427" cy="348204"/>
          </a:xfrm>
          <a:prstGeom prst="rect">
            <a:avLst/>
          </a:prstGeom>
        </p:spPr>
      </p:pic>
      <p:pic>
        <p:nvPicPr>
          <p:cNvPr id="12" name="圖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85" y="5111015"/>
            <a:ext cx="2031233" cy="152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6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ЗАО «Компания СКАН»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 компании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1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Микропозиционеры, иглы и пробники</a:t>
            </a:r>
            <a:endParaRPr lang="ru-RU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4276" y="1286240"/>
            <a:ext cx="10936471" cy="5462891"/>
            <a:chOff x="109990527" y="107150378"/>
            <a:chExt cx="3503923" cy="272405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27" y="107150378"/>
              <a:ext cx="2388108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0077002" y="107180395"/>
              <a:ext cx="3417448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КЛЮЧЕВЫЕ ОСОБЕННОСТИ</a:t>
              </a:r>
              <a:endParaRPr lang="ru-RU" altLang="ru-RU" sz="2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7"/>
              <a:ext cx="2388105" cy="2408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10064285" y="107487948"/>
              <a:ext cx="2267848" cy="2314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Компактные, стандартные и прецизионные микропозиционеры с разрешением от 5 до 1 мкм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Зондовые иглы собственного производства </a:t>
              </a:r>
              <a:r>
                <a:rPr lang="ru-RU" sz="2400" dirty="0"/>
                <a:t>для </a:t>
              </a:r>
              <a:r>
                <a:rPr lang="ru-RU" sz="2400" dirty="0" smtClean="0"/>
                <a:t>измерений </a:t>
              </a:r>
              <a:r>
                <a:rPr lang="ru-RU" sz="2400" dirty="0"/>
                <a:t>по постоянному току </a:t>
              </a:r>
              <a:r>
                <a:rPr lang="ru-RU" sz="2400" dirty="0" smtClean="0"/>
                <a:t>с диаметром от 100 мкм до субмикронного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Широкий выбор СВЧ пробников от компании</a:t>
              </a:r>
              <a:r>
                <a:rPr lang="en-US" sz="2400" dirty="0" smtClean="0"/>
                <a:t> Picoprobe </a:t>
              </a:r>
              <a:r>
                <a:rPr lang="ru-RU" sz="2400" dirty="0" smtClean="0"/>
                <a:t>различной конфигурации с рабочей частотой до 67 ГГц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sz="2400" dirty="0" smtClean="0"/>
                <a:t>Поддержка СВЧ пробников сторонних производителей</a:t>
              </a:r>
            </a:p>
          </p:txBody>
        </p:sp>
      </p:grpSp>
      <p:pic>
        <p:nvPicPr>
          <p:cNvPr id="5122" name="Рисунок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850" y="1875673"/>
            <a:ext cx="1753372" cy="119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67" y="1093320"/>
            <a:ext cx="2025714" cy="12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490" y="2624566"/>
            <a:ext cx="1515823" cy="153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364" y="3553398"/>
            <a:ext cx="2305914" cy="15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2914" y="4557763"/>
            <a:ext cx="2099016" cy="1247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8851" y="5575556"/>
            <a:ext cx="2249721" cy="102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Готовые решени</a:t>
            </a:r>
            <a:r>
              <a:rPr lang="ru-RU" dirty="0"/>
              <a:t>я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497546554"/>
              </p:ext>
            </p:extLst>
          </p:nvPr>
        </p:nvGraphicFramePr>
        <p:xfrm>
          <a:off x="1271092" y="1407887"/>
          <a:ext cx="9614621" cy="5021941"/>
        </p:xfrm>
        <a:graphic>
          <a:graphicData uri="http://schemas.openxmlformats.org/drawingml/2006/table">
            <a:tbl>
              <a:tblPr/>
              <a:tblGrid>
                <a:gridCol w="1795057"/>
                <a:gridCol w="1954467"/>
                <a:gridCol w="1955315"/>
                <a:gridCol w="1954467"/>
                <a:gridCol w="1955315"/>
              </a:tblGrid>
              <a:tr h="27519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EPS 4 COAX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SPS 6 TRIAX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APS 8 RF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AMC 6 TRIAX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</a:tr>
              <a:tr h="27519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Держатель, мм</a:t>
                      </a:r>
                      <a:endParaRPr lang="ru-RU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5038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Измерения</a:t>
                      </a:r>
                      <a:endParaRPr lang="ru-RU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DC, </a:t>
                      </a: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коаксиальное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подключение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DC, </a:t>
                      </a:r>
                      <a:r>
                        <a:rPr lang="ru-RU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триаксиальное</a:t>
                      </a:r>
                      <a:endParaRPr lang="ru-RU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подключение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СВЧ, ≤ 67 ГГц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DC, </a:t>
                      </a:r>
                      <a:r>
                        <a:rPr lang="ru-RU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триаксиальное</a:t>
                      </a:r>
                      <a:endParaRPr lang="ru-RU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подключение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38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Микрокамера</a:t>
                      </a:r>
                      <a:endParaRPr lang="ru-RU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-30 … 200°</a:t>
                      </a: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5038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Микроскоп</a:t>
                      </a:r>
                      <a:endParaRPr lang="ru-RU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Увеличение 20X - 180X круговая LED-подсветка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Увеличение 20X - 180X круговая LED-подсветка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Увеличение 20X - 180X круговая LED-подсветка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Видеомикроскоп, 70</a:t>
                      </a: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57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Позиционеры</a:t>
                      </a:r>
                      <a:endParaRPr lang="ru-RU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позиционера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 разрешением 3 мкм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 магнитной фиксацией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позиционера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 разрешением 3 мкм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 магнитной фиксацией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позиционера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 разрешением 3 мкм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 магнитной фиксацией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позиционера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 разрешением 3 мкм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 магнитной фиксацией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38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Зонды</a:t>
                      </a:r>
                      <a:endParaRPr lang="ru-RU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коаксиальных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пробника с кабелями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триаксиальных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пробника с кабелями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зонда 40/50/67 ГГц,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гибких кабеля RF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триаксиальных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пробника с кабелями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9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Вакуумная помпа</a:t>
                      </a:r>
                      <a:endParaRPr lang="ru-RU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9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USB </a:t>
                      </a: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видеокамера</a:t>
                      </a:r>
                      <a:endParaRPr lang="ru-RU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38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Антивибрационный стол с компрессором</a:t>
                      </a:r>
                      <a:endParaRPr lang="ru-RU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1996" marR="71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8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Стоимость, руб.</a:t>
                      </a:r>
                      <a:endParaRPr lang="ru-RU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96" marR="71996" marT="17996" marB="179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1 050 000</a:t>
                      </a:r>
                    </a:p>
                  </a:txBody>
                  <a:tcPr marL="71996" marR="71996" marT="17996" marB="179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1 350 000</a:t>
                      </a:r>
                    </a:p>
                  </a:txBody>
                  <a:tcPr marL="71996" marR="71996" marT="17996" marB="179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2 200 000</a:t>
                      </a:r>
                    </a:p>
                  </a:txBody>
                  <a:tcPr marL="71996" marR="71996" marT="17996" marB="179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3 890 000</a:t>
                      </a:r>
                    </a:p>
                  </a:txBody>
                  <a:tcPr marL="71996" marR="71996" marT="17996" marB="179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8" name="Control 1"/>
          <p:cNvSpPr>
            <a:spLocks noChangeArrowheads="1" noChangeShapeType="1"/>
          </p:cNvSpPr>
          <p:nvPr/>
        </p:nvSpPr>
        <p:spPr bwMode="auto">
          <a:xfrm>
            <a:off x="2670175" y="6848475"/>
            <a:ext cx="7200900" cy="29781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47457792"/>
              </p:ext>
            </p:extLst>
          </p:nvPr>
        </p:nvGraphicFramePr>
        <p:xfrm>
          <a:off x="433757" y="1225964"/>
          <a:ext cx="11465166" cy="5465277"/>
        </p:xfrm>
        <a:graphic>
          <a:graphicData uri="http://schemas.openxmlformats.org/drawingml/2006/table">
            <a:tbl>
              <a:tblPr/>
              <a:tblGrid>
                <a:gridCol w="1998816"/>
                <a:gridCol w="1571653"/>
                <a:gridCol w="1571653"/>
                <a:gridCol w="1571653"/>
                <a:gridCol w="1571653"/>
                <a:gridCol w="1589869"/>
                <a:gridCol w="1589869"/>
              </a:tblGrid>
              <a:tr h="169698">
                <a:tc rowSpan="2"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Параметр/Модель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Начальные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Стандартные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Аналитические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EPS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SPS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APS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AMC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GPS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</a:tr>
              <a:tr h="16969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Тип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Ручная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Ручная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Полуавтомат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Ручная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Ручная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Ручная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9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Держатель, мм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100/150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100/150/200/300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150/200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150/200/300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439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Тип привода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держателя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Винтовой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Винтовой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Шариковые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винты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Шариковые винты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Шариковые винты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Шариковые винты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Термоопция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200°</a:t>
                      </a: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 / 300°C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439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Микрокамера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-30 … +200°</a:t>
                      </a: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11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Микроскоп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Трубка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Трубка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Высокое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разрешение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Высокое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разрешение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Увеличенное фокусное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расстояние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Высокое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разрешение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Макс. разрешение микроскопа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180X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180X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400X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400X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180X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400X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Тип крепления микроскопа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Штатив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Высоко-стабильный мост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Высоко-стабильный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кронштейн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Штатив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Высоко-стабильный мост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32" marR="15332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71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Диапазон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перемещения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микроскопа, мм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x 25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x 25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x 25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x 25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х 100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x 200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x 300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Макс. количество позиционеров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Тип рабочего стола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Параллельные платформы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П-образный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П-образный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П-образный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П-образный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9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Подъем стола, мм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Размер, мм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x 350 x 400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 x 460 x 245 580 x 460 x 400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 x 670 x 700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 x 460 x 700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 x 660 x 700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х 500 x 600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 x 670 x 700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9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Вес, кг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/ 45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/ 80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9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Стоимость, руб.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700 000</a:t>
                      </a:r>
                      <a:endParaRPr lang="ru-RU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1 000 000</a:t>
                      </a:r>
                      <a:endParaRPr lang="ru-RU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1 500 000</a:t>
                      </a:r>
                      <a:endParaRPr lang="ru-RU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1 200 000</a:t>
                      </a:r>
                      <a:endParaRPr lang="ru-RU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3 000 000</a:t>
                      </a:r>
                      <a:endParaRPr lang="ru-RU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1 500 000</a:t>
                      </a:r>
                      <a:endParaRPr lang="ru-RU" sz="11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439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Доступные опции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Магнитная/вакуумная фиксация позиционеров, CCD/CMOS USB камера, антивибрационный стол,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изолирующий («темный») ящик, устройство лазерной подгонки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69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Измерения</a:t>
                      </a:r>
                      <a:endParaRPr lang="ru-RU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26" marR="58426" marT="3062" marB="306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79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Измерения по постоянному току (коаксиальные, </a:t>
                      </a:r>
                      <a:r>
                        <a:rPr lang="ru-RU" sz="11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триаксиальные</a:t>
                      </a:r>
                      <a:r>
                        <a:rPr lang="ru-RU" sz="11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), высокочастотные измерения (до 67 ГГц)</a:t>
                      </a:r>
                      <a:endParaRPr lang="ru-RU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3062" marB="30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Краткие технические характеристики зондовых станций</a:t>
            </a:r>
            <a:endParaRPr lang="ru-RU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3203575" y="5508625"/>
            <a:ext cx="7199313" cy="550703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78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Вопросы?</a:t>
            </a:r>
            <a:endParaRPr lang="ru-RU" sz="3600" dirty="0"/>
          </a:p>
        </p:txBody>
      </p:sp>
      <p:pic>
        <p:nvPicPr>
          <p:cNvPr id="5" name="Picture 2" descr="C:\Users\Mikhail\AppData\Local\Microsoft\Windows\Temporary Internet Files\Content.IE5\1I420CJT\MC9000787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87" y="1671328"/>
            <a:ext cx="1663240" cy="403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5021943" y="1669142"/>
            <a:ext cx="7003370" cy="503645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ЗАО «Компания СКАН»</a:t>
            </a:r>
            <a:endParaRPr lang="ru-RU" b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119330, Россия, Москва, ул. Дружбы 10Б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Тел</a:t>
            </a:r>
            <a:r>
              <a:rPr lang="en-US" dirty="0" smtClean="0"/>
              <a:t>: </a:t>
            </a:r>
            <a:r>
              <a:rPr lang="en-US" dirty="0"/>
              <a:t> +7 (495) </a:t>
            </a:r>
            <a:r>
              <a:rPr lang="en-US" dirty="0" smtClean="0"/>
              <a:t>227-64-85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Факс</a:t>
            </a:r>
            <a:r>
              <a:rPr lang="en-US" dirty="0" smtClean="0"/>
              <a:t>: </a:t>
            </a:r>
            <a:r>
              <a:rPr lang="en-US" dirty="0"/>
              <a:t>+7(495) </a:t>
            </a:r>
            <a:r>
              <a:rPr lang="en-US" dirty="0" smtClean="0"/>
              <a:t>234-00-36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E-mail</a:t>
            </a:r>
            <a:r>
              <a:rPr lang="en-US" dirty="0"/>
              <a:t>:  </a:t>
            </a:r>
            <a:r>
              <a:rPr lang="en-US" dirty="0" smtClean="0">
                <a:hlinkClick r:id="rId2"/>
              </a:rPr>
              <a:t>3S@companyscan.ru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W</a:t>
            </a:r>
            <a:r>
              <a:rPr lang="ru-RU" dirty="0" err="1" smtClean="0"/>
              <a:t>eb</a:t>
            </a:r>
            <a:r>
              <a:rPr lang="ru-RU" dirty="0"/>
              <a:t>: 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www.companyscan.ru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Рисунок 4" descr="C:\Users\Andrey V. Shabalin\Desktop\Компания Скан Эмблема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9" y="1669142"/>
            <a:ext cx="3370923" cy="4194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22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0" y="1289593"/>
            <a:ext cx="11869738" cy="53434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Общие </a:t>
            </a:r>
            <a:r>
              <a:rPr lang="ru-RU" dirty="0"/>
              <a:t>сведения. ЗАО «Компания СКАН</a:t>
            </a:r>
            <a:r>
              <a:rPr lang="ru-RU" dirty="0" smtClean="0"/>
              <a:t>»</a:t>
            </a:r>
            <a:endParaRPr lang="ru-RU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675066" y="1399117"/>
            <a:ext cx="6194673" cy="5447263"/>
            <a:chOff x="109990530" y="107150379"/>
            <a:chExt cx="1984704" cy="271626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150379"/>
              <a:ext cx="1984704" cy="338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0076999" y="107180404"/>
              <a:ext cx="1898235" cy="23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210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КЛЮЧЕВЫЕ </a:t>
              </a:r>
              <a:r>
                <a:rPr lang="ru-RU" altLang="ru-RU" sz="24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ПАРТНЕРЫ</a:t>
              </a: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:</a:t>
              </a:r>
              <a:endPara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90530" y="107466057"/>
              <a:ext cx="1984704" cy="2348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10064285" y="107487949"/>
              <a:ext cx="1829442" cy="2378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180000" tIns="36576" rIns="180000" bIns="36576" numCol="1" anchor="t" anchorCtr="0" compatLnSpc="1">
              <a:prstTxWarp prst="textNoShape">
                <a:avLst/>
              </a:prstTxWarp>
            </a:bodyPr>
            <a:lstStyle/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200" dirty="0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Электронные </a:t>
              </a:r>
              <a:r>
                <a:rPr lang="ru-RU" altLang="ru-RU" sz="2200" dirty="0">
                  <a:solidFill>
                    <a:srgbClr val="0070C0"/>
                  </a:solidFill>
                  <a:latin typeface="Calibri" panose="020F0502020204030204" pitchFamily="34" charset="0"/>
                </a:rPr>
                <a:t>САПР</a:t>
              </a:r>
              <a:r>
                <a:rPr lang="ru-RU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en-US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Cadence Design Systems, Mentor Graphics, Synopsys, </a:t>
              </a:r>
              <a:r>
                <a:rPr lang="en-US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Keysight</a:t>
              </a:r>
              <a:r>
                <a:rPr lang="ru-RU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Technologies </a:t>
              </a:r>
              <a:r>
                <a:rPr lang="en-US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en-US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Agilent </a:t>
              </a:r>
              <a:r>
                <a:rPr lang="en-US" altLang="ru-RU" sz="22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Eesof</a:t>
              </a:r>
              <a:r>
                <a:rPr lang="en-US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), SmartDV, AWR, CST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200" dirty="0">
                  <a:solidFill>
                    <a:srgbClr val="0070C0"/>
                  </a:solidFill>
                  <a:latin typeface="Calibri" panose="020F0502020204030204" pitchFamily="34" charset="0"/>
                </a:rPr>
                <a:t>Механические САПР</a:t>
              </a:r>
              <a:r>
                <a:rPr lang="ru-RU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en-US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PTC, SolidWorks, Siemens PLM Software</a:t>
              </a: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200" dirty="0">
                  <a:solidFill>
                    <a:srgbClr val="0070C0"/>
                  </a:solidFill>
                  <a:latin typeface="Calibri" panose="020F0502020204030204" pitchFamily="34" charset="0"/>
                </a:rPr>
                <a:t>Аппаратное обеспечение: </a:t>
              </a:r>
              <a:r>
                <a:rPr lang="en-US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HP, Dell, Cisco, </a:t>
              </a:r>
              <a:r>
                <a:rPr lang="en-US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Lenovo, VMware, Microsoft</a:t>
              </a:r>
              <a:endParaRPr lang="en-US" altLang="ru-RU" sz="2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171450" lvl="0" indent="-17145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</a:pPr>
              <a:r>
                <a:rPr lang="ru-RU" altLang="ru-RU" sz="2200" dirty="0">
                  <a:solidFill>
                    <a:srgbClr val="0070C0"/>
                  </a:solidFill>
                  <a:latin typeface="Calibri" panose="020F0502020204030204" pitchFamily="34" charset="0"/>
                </a:rPr>
                <a:t>Измерительное оборудование</a:t>
              </a:r>
              <a:r>
                <a:rPr lang="ru-RU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en-US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Keysight</a:t>
              </a:r>
              <a:r>
                <a:rPr lang="en-US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Technologies </a:t>
              </a:r>
              <a:r>
                <a:rPr lang="en-US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(</a:t>
              </a:r>
              <a:r>
                <a:rPr lang="ru-RU" altLang="ru-RU" sz="22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бывш</a:t>
              </a:r>
              <a:r>
                <a:rPr lang="ru-RU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. </a:t>
              </a:r>
              <a:r>
                <a:rPr lang="en-US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Agilent), </a:t>
              </a:r>
              <a:r>
                <a:rPr lang="en-US" altLang="ru-RU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Super Solutions &amp; Services Co., Ltd. (</a:t>
              </a:r>
              <a:r>
                <a:rPr lang="en-US" altLang="ru-RU" sz="2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3-S), Tektronix, Rohde &amp; Schwarz</a:t>
              </a:r>
              <a:endParaRPr lang="ru-RU" altLang="ru-RU" sz="2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458675" y="1209650"/>
            <a:ext cx="4757717" cy="5532895"/>
            <a:chOff x="106320066" y="105729719"/>
            <a:chExt cx="7647607" cy="8894648"/>
          </a:xfrm>
        </p:grpSpPr>
        <p:sp>
          <p:nvSpPr>
            <p:cNvPr id="25" name="Rectangle 30"/>
            <p:cNvSpPr>
              <a:spLocks noChangeArrowheads="1"/>
            </p:cNvSpPr>
            <p:nvPr/>
          </p:nvSpPr>
          <p:spPr bwMode="auto">
            <a:xfrm>
              <a:off x="107852775" y="107535550"/>
              <a:ext cx="6114898" cy="1677904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Вычислительные платформы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и системная интеграция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>
              <a:off x="106401863" y="105729719"/>
              <a:ext cx="1450912" cy="252000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106401863" y="107533454"/>
              <a:ext cx="1450912" cy="254096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Rectangle 33"/>
            <p:cNvSpPr>
              <a:spLocks noChangeArrowheads="1"/>
            </p:cNvSpPr>
            <p:nvPr/>
          </p:nvSpPr>
          <p:spPr bwMode="auto">
            <a:xfrm>
              <a:off x="106402481" y="111132150"/>
              <a:ext cx="1450294" cy="252000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58" name="Picture 34"/>
            <p:cNvPicPr>
              <a:picLocks noChangeArrowheads="1"/>
            </p:cNvPicPr>
            <p:nvPr/>
          </p:nvPicPr>
          <p:blipFill>
            <a:blip r:embed="rId6" cstate="print">
              <a:lum bright="-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1863" y="113184367"/>
              <a:ext cx="1450912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106676297" y="114245806"/>
              <a:ext cx="942392" cy="134996"/>
            </a:xfrm>
            <a:custGeom>
              <a:avLst/>
              <a:gdLst>
                <a:gd name="T0" fmla="*/ 0 w 942392"/>
                <a:gd name="T1" fmla="*/ 159907 h 159907"/>
                <a:gd name="T2" fmla="*/ 378674 w 942392"/>
                <a:gd name="T3" fmla="*/ 0 h 159907"/>
                <a:gd name="T4" fmla="*/ 942392 w 942392"/>
                <a:gd name="T5" fmla="*/ 0 h 159907"/>
                <a:gd name="T6" fmla="*/ 242596 w 942392"/>
                <a:gd name="T7" fmla="*/ 158041 h 159907"/>
                <a:gd name="T8" fmla="*/ 0 w 942392"/>
                <a:gd name="T9" fmla="*/ 159907 h 15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2392" h="159907">
                  <a:moveTo>
                    <a:pt x="0" y="159907"/>
                  </a:moveTo>
                  <a:lnTo>
                    <a:pt x="378674" y="0"/>
                  </a:lnTo>
                  <a:lnTo>
                    <a:pt x="942392" y="0"/>
                  </a:lnTo>
                  <a:lnTo>
                    <a:pt x="242596" y="158041"/>
                  </a:lnTo>
                  <a:lnTo>
                    <a:pt x="0" y="159907"/>
                  </a:lnTo>
                  <a:close/>
                </a:path>
              </a:pathLst>
            </a:custGeom>
            <a:solidFill>
              <a:srgbClr val="F3F3F3">
                <a:alpha val="3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F3F3F3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60" name="Picture 36" descr="chip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08314" y="113359477"/>
              <a:ext cx="1012662" cy="10806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1" name="Picture 3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2481" y="107787550"/>
              <a:ext cx="1448335" cy="1425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0" name="Rectangle 38"/>
            <p:cNvSpPr>
              <a:spLocks noChangeArrowheads="1"/>
            </p:cNvSpPr>
            <p:nvPr/>
          </p:nvSpPr>
          <p:spPr bwMode="auto">
            <a:xfrm>
              <a:off x="106524197" y="107923876"/>
              <a:ext cx="1258462" cy="551478"/>
            </a:xfrm>
            <a:prstGeom prst="rect">
              <a:avLst/>
            </a:prstGeom>
            <a:solidFill>
              <a:srgbClr val="F3F3F3">
                <a:alpha val="42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63" name="Picture 39" descr="DesktopMobil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5137" y="108047792"/>
              <a:ext cx="1076027" cy="418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40"/>
            <p:cNvSpPr>
              <a:spLocks noChangeArrowheads="1"/>
            </p:cNvSpPr>
            <p:nvPr/>
          </p:nvSpPr>
          <p:spPr bwMode="auto">
            <a:xfrm>
              <a:off x="106447997" y="108475354"/>
              <a:ext cx="1303358" cy="168282"/>
            </a:xfrm>
            <a:custGeom>
              <a:avLst/>
              <a:gdLst>
                <a:gd name="G0" fmla="+- 7718 0 0"/>
                <a:gd name="G1" fmla="+- 21600 0 7718"/>
                <a:gd name="G2" fmla="*/ 7718 1 2"/>
                <a:gd name="G3" fmla="+- 21600 0 G2"/>
                <a:gd name="G4" fmla="+/ 7718 21600 2"/>
                <a:gd name="G5" fmla="+/ G1 0 2"/>
                <a:gd name="G6" fmla="*/ 21600 21600 7718"/>
                <a:gd name="G7" fmla="*/ G6 1 2"/>
                <a:gd name="G8" fmla="+- 21600 0 G7"/>
                <a:gd name="G9" fmla="*/ 21600 1 2"/>
                <a:gd name="G10" fmla="+- 7718 0 G9"/>
                <a:gd name="G11" fmla="?: G10 G8 0"/>
                <a:gd name="G12" fmla="?: G10 G7 21600"/>
                <a:gd name="T0" fmla="*/ 17741 w 21600"/>
                <a:gd name="T1" fmla="*/ 10800 h 21600"/>
                <a:gd name="T2" fmla="*/ 10800 w 21600"/>
                <a:gd name="T3" fmla="*/ 21600 h 21600"/>
                <a:gd name="T4" fmla="*/ 3859 w 21600"/>
                <a:gd name="T5" fmla="*/ 10800 h 21600"/>
                <a:gd name="T6" fmla="*/ 10800 w 21600"/>
                <a:gd name="T7" fmla="*/ 0 h 21600"/>
                <a:gd name="T8" fmla="*/ 5659 w 21600"/>
                <a:gd name="T9" fmla="*/ 5659 h 21600"/>
                <a:gd name="T10" fmla="*/ 15941 w 21600"/>
                <a:gd name="T11" fmla="*/ 159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718" y="21600"/>
                  </a:lnTo>
                  <a:lnTo>
                    <a:pt x="1388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F3F3">
                <a:alpha val="3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65" name="Picture 41" descr="settings (1)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53977" y="108618558"/>
              <a:ext cx="401867" cy="401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066" name="Picture 42" descr="user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55844" y="108712601"/>
              <a:ext cx="526748" cy="52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7" name="Picture 43" descr="window-512-000000 (1)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2592" y="108660089"/>
              <a:ext cx="300067" cy="244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068" name="Picture 44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98978" y="109587782"/>
              <a:ext cx="1453797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069" name="Picture 45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2481" y="105981719"/>
              <a:ext cx="1448335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2" name="Rectangle 46"/>
            <p:cNvSpPr>
              <a:spLocks noChangeArrowheads="1"/>
            </p:cNvSpPr>
            <p:nvPr/>
          </p:nvSpPr>
          <p:spPr bwMode="auto">
            <a:xfrm>
              <a:off x="106398978" y="109335782"/>
              <a:ext cx="1453797" cy="252000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47"/>
            <p:cNvSpPr>
              <a:spLocks noChangeArrowheads="1"/>
            </p:cNvSpPr>
            <p:nvPr/>
          </p:nvSpPr>
          <p:spPr bwMode="auto">
            <a:xfrm>
              <a:off x="106402481" y="112932367"/>
              <a:ext cx="1450294" cy="252000"/>
            </a:xfrm>
            <a:prstGeom prst="rect">
              <a:avLst/>
            </a:prstGeom>
            <a:solidFill>
              <a:srgbClr val="10558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Rectangle 48"/>
            <p:cNvSpPr>
              <a:spLocks noChangeArrowheads="1"/>
            </p:cNvSpPr>
            <p:nvPr/>
          </p:nvSpPr>
          <p:spPr bwMode="auto">
            <a:xfrm>
              <a:off x="107850816" y="105729719"/>
              <a:ext cx="6114898" cy="1692000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САПР и СФ-блоки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49"/>
            <p:cNvSpPr>
              <a:spLocks noChangeArrowheads="1"/>
            </p:cNvSpPr>
            <p:nvPr/>
          </p:nvSpPr>
          <p:spPr bwMode="auto">
            <a:xfrm>
              <a:off x="107852775" y="109335782"/>
              <a:ext cx="6114898" cy="1692000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Измерительное оборудование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и зондовые станции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50"/>
            <p:cNvSpPr>
              <a:spLocks noChangeArrowheads="1"/>
            </p:cNvSpPr>
            <p:nvPr/>
          </p:nvSpPr>
          <p:spPr bwMode="auto">
            <a:xfrm>
              <a:off x="107852775" y="111132150"/>
              <a:ext cx="6114898" cy="1694685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Технологическое оборудование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51"/>
            <p:cNvSpPr>
              <a:spLocks noChangeArrowheads="1"/>
            </p:cNvSpPr>
            <p:nvPr/>
          </p:nvSpPr>
          <p:spPr bwMode="auto">
            <a:xfrm>
              <a:off x="107845407" y="112932367"/>
              <a:ext cx="6120307" cy="1692000"/>
            </a:xfrm>
            <a:prstGeom prst="rect">
              <a:avLst/>
            </a:prstGeom>
            <a:solidFill>
              <a:srgbClr val="10558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Заказное проектирование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и изготовление СБИС и СнК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76" name="Picture 52" descr="iStock_000010347283_Full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01863" y="111384150"/>
              <a:ext cx="1450912" cy="1442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00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39" name="Freeform 53"/>
            <p:cNvSpPr>
              <a:spLocks/>
            </p:cNvSpPr>
            <p:nvPr/>
          </p:nvSpPr>
          <p:spPr bwMode="auto">
            <a:xfrm>
              <a:off x="106320066" y="111922380"/>
              <a:ext cx="900356" cy="401026"/>
            </a:xfrm>
            <a:custGeom>
              <a:avLst/>
              <a:gdLst>
                <a:gd name="T0" fmla="*/ 82415 w 900356"/>
                <a:gd name="T1" fmla="*/ 232501 h 401026"/>
                <a:gd name="T2" fmla="*/ 900356 w 900356"/>
                <a:gd name="T3" fmla="*/ 0 h 401026"/>
                <a:gd name="T4" fmla="*/ 894114 w 900356"/>
                <a:gd name="T5" fmla="*/ 123273 h 401026"/>
                <a:gd name="T6" fmla="*/ 0 w 900356"/>
                <a:gd name="T7" fmla="*/ 401026 h 401026"/>
                <a:gd name="T8" fmla="*/ 1560 w 900356"/>
                <a:gd name="T9" fmla="*/ 255908 h 40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0356" h="401026">
                  <a:moveTo>
                    <a:pt x="82415" y="232501"/>
                  </a:moveTo>
                  <a:lnTo>
                    <a:pt x="900356" y="0"/>
                  </a:lnTo>
                  <a:lnTo>
                    <a:pt x="894114" y="123273"/>
                  </a:lnTo>
                  <a:lnTo>
                    <a:pt x="0" y="401026"/>
                  </a:lnTo>
                  <a:lnTo>
                    <a:pt x="1560" y="255908"/>
                  </a:lnTo>
                </a:path>
              </a:pathLst>
            </a:custGeom>
            <a:solidFill>
              <a:srgbClr val="FF9900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54"/>
            <p:cNvSpPr>
              <a:spLocks/>
            </p:cNvSpPr>
            <p:nvPr/>
          </p:nvSpPr>
          <p:spPr bwMode="auto">
            <a:xfrm>
              <a:off x="106320066" y="112045652"/>
              <a:ext cx="894114" cy="434185"/>
            </a:xfrm>
            <a:custGeom>
              <a:avLst/>
              <a:gdLst>
                <a:gd name="T0" fmla="*/ 82415 w 900356"/>
                <a:gd name="T1" fmla="*/ 232501 h 401026"/>
                <a:gd name="T2" fmla="*/ 900356 w 900356"/>
                <a:gd name="T3" fmla="*/ 0 h 401026"/>
                <a:gd name="T4" fmla="*/ 894114 w 900356"/>
                <a:gd name="T5" fmla="*/ 123273 h 401026"/>
                <a:gd name="T6" fmla="*/ 0 w 900356"/>
                <a:gd name="T7" fmla="*/ 401026 h 401026"/>
                <a:gd name="T8" fmla="*/ 1560 w 900356"/>
                <a:gd name="T9" fmla="*/ 255908 h 40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0356" h="401026">
                  <a:moveTo>
                    <a:pt x="82415" y="232501"/>
                  </a:moveTo>
                  <a:lnTo>
                    <a:pt x="900356" y="0"/>
                  </a:lnTo>
                  <a:lnTo>
                    <a:pt x="894114" y="123273"/>
                  </a:lnTo>
                  <a:lnTo>
                    <a:pt x="0" y="401026"/>
                  </a:lnTo>
                  <a:lnTo>
                    <a:pt x="1560" y="255908"/>
                  </a:lnTo>
                </a:path>
              </a:pathLst>
            </a:custGeom>
            <a:solidFill>
              <a:srgbClr val="99CC00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55"/>
            <p:cNvSpPr>
              <a:spLocks/>
            </p:cNvSpPr>
            <p:nvPr/>
          </p:nvSpPr>
          <p:spPr bwMode="auto">
            <a:xfrm>
              <a:off x="106321488" y="112177407"/>
              <a:ext cx="889423" cy="472482"/>
            </a:xfrm>
            <a:custGeom>
              <a:avLst/>
              <a:gdLst>
                <a:gd name="T0" fmla="*/ 82415 w 900356"/>
                <a:gd name="T1" fmla="*/ 232501 h 401026"/>
                <a:gd name="T2" fmla="*/ 900356 w 900356"/>
                <a:gd name="T3" fmla="*/ 0 h 401026"/>
                <a:gd name="T4" fmla="*/ 894114 w 900356"/>
                <a:gd name="T5" fmla="*/ 123273 h 401026"/>
                <a:gd name="T6" fmla="*/ 0 w 900356"/>
                <a:gd name="T7" fmla="*/ 401026 h 401026"/>
                <a:gd name="T8" fmla="*/ 1560 w 900356"/>
                <a:gd name="T9" fmla="*/ 255908 h 40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0356" h="401026">
                  <a:moveTo>
                    <a:pt x="82415" y="232501"/>
                  </a:moveTo>
                  <a:lnTo>
                    <a:pt x="900356" y="0"/>
                  </a:lnTo>
                  <a:lnTo>
                    <a:pt x="894114" y="123273"/>
                  </a:lnTo>
                  <a:lnTo>
                    <a:pt x="0" y="401026"/>
                  </a:lnTo>
                  <a:lnTo>
                    <a:pt x="1560" y="255908"/>
                  </a:lnTo>
                </a:path>
              </a:pathLst>
            </a:custGeom>
            <a:solidFill>
              <a:srgbClr val="00B0F0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840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Услуги</a:t>
            </a:r>
            <a:r>
              <a:rPr lang="en-US" smtClean="0"/>
              <a:t>: </a:t>
            </a:r>
            <a:r>
              <a:rPr lang="ru-RU" smtClean="0"/>
              <a:t>контрактное производство СБИС/СнК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155575" y="1233488"/>
            <a:ext cx="7297411" cy="54721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mtClean="0"/>
              <a:t>Комплекс услуг по контрактному производству СБИС включает полный цикл от проектирования до выпуска корпусированных СБИС и СнК:</a:t>
            </a:r>
          </a:p>
          <a:p>
            <a:r>
              <a:rPr lang="ru-RU" smtClean="0"/>
              <a:t>Разработка технического задания;</a:t>
            </a:r>
          </a:p>
          <a:p>
            <a:r>
              <a:rPr lang="ru-RU" smtClean="0"/>
              <a:t>Выбор оптимальной технологии производства;</a:t>
            </a:r>
          </a:p>
          <a:p>
            <a:r>
              <a:rPr lang="ru-RU" smtClean="0"/>
              <a:t>Выбор и интеграция IP блоков;</a:t>
            </a:r>
          </a:p>
          <a:p>
            <a:r>
              <a:rPr lang="ru-RU" smtClean="0"/>
              <a:t>Проектирование СБИС в рамках выбранной технологии;</a:t>
            </a:r>
          </a:p>
          <a:p>
            <a:r>
              <a:rPr lang="ru-RU" smtClean="0"/>
              <a:t>Изготовление фотошаблонов;</a:t>
            </a:r>
          </a:p>
          <a:p>
            <a:r>
              <a:rPr lang="ru-RU" smtClean="0"/>
              <a:t>Выпуск прототипов;</a:t>
            </a:r>
          </a:p>
          <a:p>
            <a:r>
              <a:rPr lang="ru-RU" smtClean="0"/>
              <a:t>Серийное производство;</a:t>
            </a:r>
          </a:p>
          <a:p>
            <a:r>
              <a:rPr lang="ru-RU" smtClean="0"/>
              <a:t>Тестирование;</a:t>
            </a:r>
          </a:p>
          <a:p>
            <a:r>
              <a:rPr lang="ru-RU" smtClean="0"/>
              <a:t>Корпусирование.</a:t>
            </a:r>
            <a:endParaRPr lang="ru-RU" dirty="0"/>
          </a:p>
        </p:txBody>
      </p:sp>
      <p:pic>
        <p:nvPicPr>
          <p:cNvPr id="5124" name="Picture 4" descr="http://scanru.ru/files/waf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65" y="1233488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X-FAB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293" y="5555091"/>
            <a:ext cx="1466850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082" y="5555091"/>
            <a:ext cx="1703468" cy="81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SMIC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89" y="4263237"/>
            <a:ext cx="1612735" cy="10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dnpp.mos.ru/press-center/multimedia/mikron_logo_n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598" y="4078418"/>
            <a:ext cx="2446240" cy="118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www.silterra.com/images/silterra_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71" y="4911412"/>
            <a:ext cx="2069093" cy="40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www.ams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86" y="5854328"/>
            <a:ext cx="1505445" cy="40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8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Электронные САПР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Партнерские отношения с крупнейшими и наиболее известными производителями САПР</a:t>
            </a:r>
            <a:endParaRPr lang="en-US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Предоставление и поддержка инструментов САПР менее популярных, но востребованных на российском рынке производителей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Наша цель: построить и отладить маршрут проектирования с использованием различных инструментов и подходов, отвечающих пожеланиям заказчиков и подходящих под их требования.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49" y="2035499"/>
            <a:ext cx="2330151" cy="562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447" y="2658147"/>
            <a:ext cx="1996577" cy="653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707" y="2328462"/>
            <a:ext cx="2253882" cy="894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874" y="2547472"/>
            <a:ext cx="3346196" cy="764562"/>
          </a:xfrm>
          <a:prstGeom prst="rect">
            <a:avLst/>
          </a:prstGeom>
        </p:spPr>
      </p:pic>
      <p:pic>
        <p:nvPicPr>
          <p:cNvPr id="1028" name="Picture 4" descr="http://www.aldec.com/files/file/Aldec_Glob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72" y="4224677"/>
            <a:ext cx="1078396" cy="100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thumb/5/5f/Altium_Logo.svg/664px-Altium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22" y="4449184"/>
            <a:ext cx="2081775" cy="4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wnStream Technolog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527" y="4340853"/>
            <a:ext cx="267652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W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312" y="1888409"/>
            <a:ext cx="1085850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96" y="1852780"/>
            <a:ext cx="47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eysight Technologies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611" y="1888409"/>
            <a:ext cx="1934143" cy="9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5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САПР механики: </a:t>
            </a:r>
            <a:r>
              <a:rPr lang="en-US" dirty="0" smtClean="0"/>
              <a:t>CAD/PDM/PLM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Мы поддерживаем партнерские отношения с наиболее крупными производителя механических САПР, систем управления данными и жизненным циклом изделия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http://www.ptc.com/images/company/PTC_GRA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71" y="3186122"/>
            <a:ext cx="2089522" cy="70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indlogo.net/images/S/solidworks%20logo%20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01" y="3680187"/>
            <a:ext cx="2851241" cy="285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ieor.iitb.ac.in/files/ieorweb/ISCI2012/logos/Ansy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01" y="2652220"/>
            <a:ext cx="3322816" cy="124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76" y="4352391"/>
            <a:ext cx="3223034" cy="20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 </a:t>
            </a:r>
            <a:r>
              <a:rPr lang="ru-RU" dirty="0" smtClean="0"/>
              <a:t>блоки (СФ-блоки)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Мы предлагаем сложно</a:t>
            </a:r>
            <a:r>
              <a:rPr lang="en-US" dirty="0" smtClean="0"/>
              <a:t> </a:t>
            </a:r>
            <a:r>
              <a:rPr lang="ru-RU" dirty="0" smtClean="0"/>
              <a:t>функциональные блоки ведущих мировых производителей</a:t>
            </a:r>
            <a:r>
              <a:rPr lang="en-US" dirty="0" smtClean="0"/>
              <a:t>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ru-RU" dirty="0" smtClean="0"/>
              <a:t>собственной </a:t>
            </a:r>
            <a:r>
              <a:rPr lang="ru-RU" dirty="0"/>
              <a:t>разработки, </a:t>
            </a:r>
            <a:r>
              <a:rPr lang="ru-RU" dirty="0" smtClean="0"/>
              <a:t>а также оказываем услуги по их интеграции и технической поддержке.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658" y="2618352"/>
            <a:ext cx="2890685" cy="697791"/>
          </a:xfrm>
          <a:prstGeom prst="rect">
            <a:avLst/>
          </a:prstGeom>
        </p:spPr>
      </p:pic>
      <p:pic>
        <p:nvPicPr>
          <p:cNvPr id="2054" name="Picture 6" descr="http://tabtimes.com/sites/default/files/arm-logo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68" y="2618352"/>
            <a:ext cx="1712537" cy="50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ervernews.ru/assets/images/articles/595901/MIPS-Technolog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01" y="3905858"/>
            <a:ext cx="2020860" cy="202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ast-inc.com/company/press-room/artwork/cast-logo-tag3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236" y="3651150"/>
            <a:ext cx="1857679" cy="11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428" y="3643982"/>
            <a:ext cx="2253882" cy="894254"/>
          </a:xfrm>
          <a:prstGeom prst="rect">
            <a:avLst/>
          </a:prstGeom>
        </p:spPr>
      </p:pic>
      <p:pic>
        <p:nvPicPr>
          <p:cNvPr id="2062" name="Picture 14" descr="http://www.kaviaztech.com/LOGO/smartdv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428" y="5317118"/>
            <a:ext cx="19240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34" y="5257481"/>
            <a:ext cx="2416901" cy="7915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8468" y="3444954"/>
            <a:ext cx="3346196" cy="764562"/>
          </a:xfrm>
          <a:prstGeom prst="rect">
            <a:avLst/>
          </a:prstGeom>
        </p:spPr>
      </p:pic>
      <p:pic>
        <p:nvPicPr>
          <p:cNvPr id="14" name="Рисунок 13" descr="C:\Users\Andrey V. Shabalin\Desktop\Компания Скан Эмблема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791" y="4949871"/>
            <a:ext cx="1243932" cy="15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7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http://servernews.ru/assets/images/articles/596881/vmware_view_pil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20715" y="1730403"/>
            <a:ext cx="3983682" cy="178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Центры обработки данных и сетевое оборудование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Для построения законченного комплекса ЦОД, мы предлагаем решения, проводим настройку, запуск и техническую поддержку для обработки данных и сетевой инфраструктуры.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Наша компания успешно завершила целый ряд проектов, начиная с небольших ЦОД для САПР и заканчивая корпоративными сетями  и распределенными ЦОД корпораций.</a:t>
            </a:r>
            <a:endParaRPr lang="ru-RU" dirty="0"/>
          </a:p>
        </p:txBody>
      </p:sp>
      <p:pic>
        <p:nvPicPr>
          <p:cNvPr id="3074" name="Picture 2" descr="http://xn--80aaafoa8apbdflccnijfple3tub.xn--p1ai/attachments/Image/hp_logo.jpg?13550926754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04" y="2167877"/>
            <a:ext cx="2617682" cy="217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3dnews.ru/_imgdata/img/2013/01/15/640236/1331885003_e885b8f74525ae46e301e2b66ccf92ae%20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48" y="2901738"/>
            <a:ext cx="2304238" cy="17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echmoran.com/wp-content/uploads/2013/02/MRos-photo-microsoft-orlando-donation-20120823-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7388" y="4105514"/>
            <a:ext cx="2732920" cy="140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linux.org/images/redhat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11" y="4341219"/>
            <a:ext cx="2806748" cy="9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62" y="3565858"/>
            <a:ext cx="1699835" cy="629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311" y="2082317"/>
            <a:ext cx="2056408" cy="1638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3414174"/>
            <a:ext cx="1754167" cy="1754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294" y="2136379"/>
            <a:ext cx="1188457" cy="684655"/>
          </a:xfrm>
          <a:prstGeom prst="rect">
            <a:avLst/>
          </a:prstGeom>
        </p:spPr>
      </p:pic>
      <p:pic>
        <p:nvPicPr>
          <p:cNvPr id="1026" name="Picture 2" descr="Картинки по запросу nvi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82" y="4342057"/>
            <a:ext cx="1416050" cy="109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8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Тестовое и измерительное оборудование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Мы предлагаем и осуществляем поддержку тестового и измерительного оборудования основных производителей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http://www.avs.org/handlers/getimage.ashx?image=369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1" y="2394856"/>
            <a:ext cx="5122619" cy="98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rohdeschwarz.selec.ru/data/rohdeschwarz/img_1_20110526180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833" y="2075541"/>
            <a:ext cx="4000783" cy="81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rtvcenter.ru/images/cms/catalog/tektroni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20" y="3783067"/>
            <a:ext cx="4026623" cy="11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eysight Technologi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90" y="4890389"/>
            <a:ext cx="3213106" cy="16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23" y="3783067"/>
            <a:ext cx="3690048" cy="23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1614</Words>
  <Application>Microsoft Office PowerPoint</Application>
  <PresentationFormat>Широкоэкранный</PresentationFormat>
  <Paragraphs>431</Paragraphs>
  <Slides>24</Slides>
  <Notes>17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Решения компании Super Solutions &amp; Services Co., Ltd. (3-S) для производства и тестирования полупроводниковых пластин</vt:lpstr>
      <vt:lpstr>ЗАО «Компания СКАН»</vt:lpstr>
      <vt:lpstr>Общие сведения. ЗАО «Компания СКАН»</vt:lpstr>
      <vt:lpstr>Услуги: контрактное производство СБИС/СнК</vt:lpstr>
      <vt:lpstr>Электронные САПР</vt:lpstr>
      <vt:lpstr>САПР механики: CAD/PDM/PLM</vt:lpstr>
      <vt:lpstr>IP блоки (СФ-блоки)</vt:lpstr>
      <vt:lpstr>Центры обработки данных и сетевое оборудование</vt:lpstr>
      <vt:lpstr>Тестовое и измерительное оборудование</vt:lpstr>
      <vt:lpstr>Решения компании Super Solutions &amp; Services Co., Ltd. (3-S) для производства и тестирования полупроводниковых пластин</vt:lpstr>
      <vt:lpstr>О компании Super Solutions &amp; Services Co., Ltd. (3-S)</vt:lpstr>
      <vt:lpstr>Спектр предлагаемого оборудования 3-S</vt:lpstr>
      <vt:lpstr>Зондовые станции компании 3-S</vt:lpstr>
      <vt:lpstr>Зондовые станции компании 3-S</vt:lpstr>
      <vt:lpstr>Начальные: 100/150 мм, семейство EPS и SPS</vt:lpstr>
      <vt:lpstr>Стандартные: 150/200 мм семейство APS</vt:lpstr>
      <vt:lpstr>Аналитические: 150/200/300 мм семейство GPS</vt:lpstr>
      <vt:lpstr>Доступные для заказа опции</vt:lpstr>
      <vt:lpstr>Специальные решения</vt:lpstr>
      <vt:lpstr>Микропозиционеры, иглы и пробники</vt:lpstr>
      <vt:lpstr>Готовые решения</vt:lpstr>
      <vt:lpstr>Краткие технические характеристики зондовых станций</vt:lpstr>
      <vt:lpstr>Спасибо за внимание!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2015-11-16T20:12:46Z</dcterms:created>
  <dcterms:modified xsi:type="dcterms:W3CDTF">2015-11-16T20:15:28Z</dcterms:modified>
</cp:coreProperties>
</file>