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45"/>
  </p:notesMasterIdLst>
  <p:sldIdLst>
    <p:sldId id="256" r:id="rId3"/>
    <p:sldId id="294" r:id="rId4"/>
    <p:sldId id="267" r:id="rId5"/>
    <p:sldId id="266" r:id="rId6"/>
    <p:sldId id="295" r:id="rId7"/>
    <p:sldId id="273" r:id="rId8"/>
    <p:sldId id="304" r:id="rId9"/>
    <p:sldId id="305" r:id="rId10"/>
    <p:sldId id="306" r:id="rId11"/>
    <p:sldId id="307" r:id="rId12"/>
    <p:sldId id="308" r:id="rId13"/>
    <p:sldId id="309" r:id="rId14"/>
    <p:sldId id="312" r:id="rId15"/>
    <p:sldId id="310" r:id="rId16"/>
    <p:sldId id="324" r:id="rId17"/>
    <p:sldId id="300" r:id="rId18"/>
    <p:sldId id="299" r:id="rId19"/>
    <p:sldId id="303" r:id="rId20"/>
    <p:sldId id="301" r:id="rId21"/>
    <p:sldId id="302" r:id="rId22"/>
    <p:sldId id="269" r:id="rId23"/>
    <p:sldId id="288" r:id="rId24"/>
    <p:sldId id="276" r:id="rId25"/>
    <p:sldId id="287" r:id="rId26"/>
    <p:sldId id="281" r:id="rId27"/>
    <p:sldId id="277" r:id="rId28"/>
    <p:sldId id="279" r:id="rId29"/>
    <p:sldId id="280" r:id="rId30"/>
    <p:sldId id="282" r:id="rId31"/>
    <p:sldId id="283" r:id="rId32"/>
    <p:sldId id="314" r:id="rId33"/>
    <p:sldId id="315" r:id="rId34"/>
    <p:sldId id="313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265" r:id="rId44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7"/>
    <a:srgbClr val="73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36" autoAdjust="0"/>
  </p:normalViewPr>
  <p:slideViewPr>
    <p:cSldViewPr>
      <p:cViewPr varScale="1">
        <p:scale>
          <a:sx n="82" d="100"/>
          <a:sy n="82" d="100"/>
        </p:scale>
        <p:origin x="197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37F0C-F1AF-449A-95B7-8C019D11DFB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64AED-6E3D-4052-A85C-5CAAFE95F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0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917950" y="8650288"/>
            <a:ext cx="29400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17" tIns="46510" rIns="93017" bIns="46510" anchor="b"/>
          <a:lstStyle>
            <a:lvl1pPr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575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09B3405-ED5C-4B88-A088-42D9BEF1EC6C}" type="slidenum">
              <a:rPr lang="en-US" altLang="ru-RU" sz="1000">
                <a:latin typeface="FuturaA Bk BT"/>
              </a:rPr>
              <a:pPr algn="r"/>
              <a:t>2</a:t>
            </a:fld>
            <a:endParaRPr lang="en-US" altLang="ru-RU" sz="1000">
              <a:latin typeface="FuturaA Bk BT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81038"/>
            <a:ext cx="6070600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738" y="4327525"/>
            <a:ext cx="4645025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018" tIns="46510" rIns="93018" bIns="46510" numCol="1" anchor="t" anchorCtr="0" compatLnSpc="1">
            <a:prstTxWarp prst="textNoShape">
              <a:avLst/>
            </a:prstTxWarp>
          </a:bodyPr>
          <a:lstStyle/>
          <a:p>
            <a:pPr marL="117475" indent="-117475" defTabSz="914400"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4809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64AED-6E3D-4052-A85C-5CAAFE95FAF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431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algn="l"/>
            <a:fld id="{6F926140-DF2F-41BF-9709-2FDDAC46F355}" type="datetime4">
              <a:rPr lang="en-US" sz="1000" smtClean="0"/>
              <a:pPr algn="l"/>
              <a:t>November 24, 2020</a:t>
            </a:fld>
            <a:endParaRPr lang="en-US" sz="10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29BC6-E22B-4543-ADA6-2EEE5BA4C9FE}" type="slidenum">
              <a:rPr lang="en-US" sz="1000" smtClean="0"/>
              <a:pPr/>
              <a:t>11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02257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64AED-6E3D-4052-A85C-5CAAFE95FAF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4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>
                <a:solidFill>
                  <a:srgbClr val="0A0A0A"/>
                </a:solidFill>
              </a:rPr>
              <a:t>Расширение памяти на объем от 32 кбайт до максимально возможного для конкретного типа ЦПУ (до 8 Мб)</a:t>
            </a:r>
            <a:endParaRPr lang="de-DE" altLang="ru-RU" smtClean="0">
              <a:solidFill>
                <a:srgbClr val="0A0A0A"/>
              </a:solidFill>
            </a:endParaRPr>
          </a:p>
          <a:p>
            <a:pPr eaLnBrk="1" hangingPunct="1"/>
            <a:r>
              <a:rPr lang="ru-RU" altLang="ru-RU" smtClean="0">
                <a:solidFill>
                  <a:srgbClr val="0A0A0A"/>
                </a:solidFill>
              </a:rPr>
              <a:t>Отсутствие необходимости замены ЦПУ при потребности в большем объеме памяти</a:t>
            </a:r>
            <a:r>
              <a:rPr lang="de-DE" altLang="ru-RU" smtClean="0"/>
              <a:t> </a:t>
            </a:r>
          </a:p>
          <a:p>
            <a:pPr eaLnBrk="1" hangingPunct="1"/>
            <a:r>
              <a:rPr lang="ru-RU" altLang="ru-RU" smtClean="0">
                <a:solidFill>
                  <a:srgbClr val="0A0A0A"/>
                </a:solidFill>
              </a:rPr>
              <a:t>Оптимальная конфигурация для конкретной задачи</a:t>
            </a:r>
            <a:endParaRPr lang="de-DE" altLang="ru-RU" smtClean="0">
              <a:solidFill>
                <a:srgbClr val="0A0A0A"/>
              </a:solidFill>
            </a:endParaRP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82302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Flexible Software Solution</a:t>
            </a:r>
          </a:p>
          <a:p>
            <a:pPr marL="0" indent="0">
              <a:buNone/>
            </a:pPr>
            <a:r>
              <a:rPr lang="de-DE" dirty="0" smtClean="0"/>
              <a:t>	1- SPEED</a:t>
            </a:r>
            <a:r>
              <a:rPr lang="de-DE" baseline="0" dirty="0" smtClean="0"/>
              <a:t> 7 Studio </a:t>
            </a:r>
            <a:r>
              <a:rPr lang="de-DE" baseline="0" dirty="0" err="1" smtClean="0"/>
              <a:t>versions</a:t>
            </a:r>
            <a:r>
              <a:rPr lang="de-DE" baseline="0" dirty="0" smtClean="0"/>
              <a:t> (Lite/Basic/Pro[Motion Control])</a:t>
            </a:r>
          </a:p>
          <a:p>
            <a:pPr marL="0" indent="0">
              <a:buNone/>
            </a:pPr>
            <a:r>
              <a:rPr lang="de-DE" baseline="0" dirty="0" smtClean="0"/>
              <a:t>	2 – Multi </a:t>
            </a:r>
            <a:r>
              <a:rPr lang="de-DE" baseline="0" dirty="0" err="1" smtClean="0"/>
              <a:t>programmalble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algn="l"/>
            <a:fld id="{6F926140-DF2F-41BF-9709-2FDDAC46F355}" type="datetime4">
              <a:rPr lang="en-US" sz="1000" smtClean="0"/>
              <a:pPr algn="l"/>
              <a:t>November 24, 2020</a:t>
            </a:fld>
            <a:endParaRPr lang="en-US" sz="10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29BC6-E22B-4543-ADA6-2EEE5BA4C9FE}" type="slidenum">
              <a:rPr lang="en-US" sz="1000" smtClean="0"/>
              <a:pPr/>
              <a:t>15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47099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917950" y="8650288"/>
            <a:ext cx="29400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97" tIns="46500" rIns="92997" bIns="46500" anchor="b"/>
          <a:lstStyle>
            <a:lvl1pPr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63E20BC-210D-4A05-8AA8-418B0F6D9883}" type="slidenum">
              <a:rPr lang="en-US" altLang="ru-RU" sz="1000">
                <a:latin typeface="FuturaA Bk BT"/>
              </a:rPr>
              <a:pPr algn="r"/>
              <a:t>17</a:t>
            </a:fld>
            <a:endParaRPr lang="en-US" altLang="ru-RU" sz="1000">
              <a:latin typeface="FuturaA Bk BT"/>
            </a:endParaRPr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917950" y="8650288"/>
            <a:ext cx="29400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97" tIns="46500" rIns="92997" bIns="46500" anchor="b"/>
          <a:lstStyle>
            <a:lvl1pPr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78025BA-B0F2-4762-A0FE-02B8A6ACD617}" type="slidenum">
              <a:rPr lang="en-US" altLang="ru-RU" sz="1000">
                <a:latin typeface="FuturaA Bk BT"/>
              </a:rPr>
              <a:pPr algn="r"/>
              <a:t>17</a:t>
            </a:fld>
            <a:endParaRPr lang="en-US" altLang="ru-RU" sz="1000">
              <a:latin typeface="FuturaA Bk BT"/>
            </a:endParaRPr>
          </a:p>
        </p:txBody>
      </p:sp>
      <p:sp>
        <p:nvSpPr>
          <p:cNvPr id="58372" name="Rectangle 7"/>
          <p:cNvSpPr txBox="1">
            <a:spLocks noGrp="1" noChangeArrowheads="1"/>
          </p:cNvSpPr>
          <p:nvPr/>
        </p:nvSpPr>
        <p:spPr bwMode="auto">
          <a:xfrm>
            <a:off x="3917950" y="8650288"/>
            <a:ext cx="29400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97" tIns="46500" rIns="92997" bIns="46500" anchor="b"/>
          <a:lstStyle>
            <a:lvl1pPr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3355F44-6C95-4E45-A1C9-F530812D1024}" type="slidenum">
              <a:rPr lang="en-US" altLang="ru-RU" sz="1000">
                <a:latin typeface="FuturaA Bk BT"/>
              </a:rPr>
              <a:pPr algn="r"/>
              <a:t>17</a:t>
            </a:fld>
            <a:endParaRPr lang="en-US" altLang="ru-RU" sz="1000">
              <a:latin typeface="FuturaA Bk BT"/>
            </a:endParaRPr>
          </a:p>
        </p:txBody>
      </p:sp>
      <p:sp>
        <p:nvSpPr>
          <p:cNvPr id="583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97" tIns="46500" rIns="92997" bIns="46500" numCol="1" anchor="t" anchorCtr="0" compatLnSpc="1">
            <a:prstTxWarp prst="textNoShape">
              <a:avLst/>
            </a:prstTxWarp>
          </a:bodyPr>
          <a:lstStyle/>
          <a:p>
            <a:pPr marL="117475" indent="-117475" defTabSz="914400"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3069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OR PICTUR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5798" y="99061"/>
            <a:ext cx="8646743" cy="65532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0016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Isinger\Desktop\2016_Powerpoint_VIPA_Controls_16_zu_9_Hintergrund_Letzte_Seite_0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4860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I:\02 - VIPA\002 - PPTX\Source\YASKAWAlogo_blue(1)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68" y="2436158"/>
            <a:ext cx="2109063" cy="2895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138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6553200" y="463034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11480">
              <a:defRPr/>
            </a:pPr>
            <a:endParaRPr lang="ru-RU" altLang="ru-RU">
              <a:solidFill>
                <a:srgbClr val="646566"/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83515" y="4869657"/>
            <a:ext cx="903287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11480">
              <a:defRPr/>
            </a:pPr>
            <a:fld id="{77AC3D9A-2C42-4F4B-A54C-FA6FD54053EE}" type="slidenum">
              <a:rPr lang="de-DE" altLang="ru-RU" smtClean="0">
                <a:solidFill>
                  <a:srgbClr val="646566"/>
                </a:solidFill>
              </a:rPr>
              <a:pPr defTabSz="411480">
                <a:defRPr/>
              </a:pPr>
              <a:t>‹#›</a:t>
            </a:fld>
            <a:endParaRPr lang="de-DE" altLang="ru-RU">
              <a:solidFill>
                <a:srgbClr val="6465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356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553200" y="4630341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83514" y="4869657"/>
            <a:ext cx="903287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AB716-349D-4B24-9F9A-29CC3F8E0077}" type="slidenum">
              <a:rPr lang="de-DE" altLang="ru-RU"/>
              <a:pPr>
                <a:defRPr/>
              </a:pPr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596902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517519" y="2410904"/>
            <a:ext cx="2109089" cy="321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5" descr="Titelgrafik_Text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226906" cy="5143500"/>
          </a:xfrm>
          <a:prstGeom prst="rect">
            <a:avLst/>
          </a:prstGeom>
          <a:effectLst/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228869" cy="5143500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2232006" y="4588002"/>
            <a:ext cx="6911994" cy="55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srgbClr val="FFFFFF"/>
              </a:solidFill>
            </a:endParaRPr>
          </a:p>
        </p:txBody>
      </p:sp>
      <p:pic>
        <p:nvPicPr>
          <p:cNvPr id="10" name="図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5" y="250752"/>
            <a:ext cx="1872000" cy="33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04086" y="1246099"/>
            <a:ext cx="6485579" cy="1074420"/>
          </a:xfrm>
        </p:spPr>
        <p:txBody>
          <a:bodyPr anchor="b"/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0141" y="2365957"/>
            <a:ext cx="6479523" cy="55261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9" name="Freihandform 8"/>
          <p:cNvSpPr/>
          <p:nvPr userDrawn="1"/>
        </p:nvSpPr>
        <p:spPr>
          <a:xfrm flipH="1">
            <a:off x="-18168" y="4818441"/>
            <a:ext cx="1822499" cy="336991"/>
          </a:xfrm>
          <a:custGeom>
            <a:avLst/>
            <a:gdLst>
              <a:gd name="connsiteX0" fmla="*/ 1998357 w 2010469"/>
              <a:gd name="connsiteY0" fmla="*/ 6056 h 484450"/>
              <a:gd name="connsiteX1" fmla="*/ 218002 w 2010469"/>
              <a:gd name="connsiteY1" fmla="*/ 0 h 484450"/>
              <a:gd name="connsiteX2" fmla="*/ 0 w 2010469"/>
              <a:gd name="connsiteY2" fmla="*/ 484450 h 484450"/>
              <a:gd name="connsiteX3" fmla="*/ 2010469 w 2010469"/>
              <a:gd name="connsiteY3" fmla="*/ 466284 h 484450"/>
              <a:gd name="connsiteX4" fmla="*/ 1998357 w 2010469"/>
              <a:gd name="connsiteY4" fmla="*/ 6056 h 48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0469" h="484450">
                <a:moveTo>
                  <a:pt x="1998357" y="6056"/>
                </a:moveTo>
                <a:lnTo>
                  <a:pt x="218002" y="0"/>
                </a:lnTo>
                <a:lnTo>
                  <a:pt x="0" y="484450"/>
                </a:lnTo>
                <a:lnTo>
                  <a:pt x="2010469" y="466284"/>
                </a:lnTo>
                <a:cubicBezTo>
                  <a:pt x="2008450" y="310856"/>
                  <a:pt x="2006432" y="155428"/>
                  <a:pt x="1998357" y="6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srgbClr val="FFFFFF"/>
              </a:solidFill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-24224" y="4851687"/>
            <a:ext cx="14955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80"/>
            <a:r>
              <a:rPr lang="de-DE" sz="1260" b="1" dirty="0" smtClean="0">
                <a:solidFill>
                  <a:srgbClr val="646566"/>
                </a:solidFill>
              </a:rPr>
              <a:t>VIPA CONTROLS</a:t>
            </a:r>
            <a:endParaRPr lang="en-US" sz="1260" b="1" dirty="0">
              <a:solidFill>
                <a:srgbClr val="646566"/>
              </a:solidFill>
            </a:endParaRP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751323" y="4454741"/>
            <a:ext cx="2138362" cy="266523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72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Bearbeiter | Erstelldatum</a:t>
            </a:r>
            <a:endParaRPr lang="en-US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1323" y="4729061"/>
            <a:ext cx="2138362" cy="266523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72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Dateiname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41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m 3"/>
          <p:cNvSpPr/>
          <p:nvPr userDrawn="1"/>
        </p:nvSpPr>
        <p:spPr>
          <a:xfrm flipH="1">
            <a:off x="-678816" y="0"/>
            <a:ext cx="5149216" cy="5143500"/>
          </a:xfrm>
          <a:custGeom>
            <a:avLst/>
            <a:gdLst/>
            <a:ahLst/>
            <a:cxnLst/>
            <a:rect l="l" t="t" r="r" b="b"/>
            <a:pathLst>
              <a:path w="2590800" h="2715491">
                <a:moveTo>
                  <a:pt x="678873" y="0"/>
                </a:moveTo>
                <a:lnTo>
                  <a:pt x="2252510" y="0"/>
                </a:lnTo>
                <a:lnTo>
                  <a:pt x="2252510" y="2715490"/>
                </a:lnTo>
                <a:lnTo>
                  <a:pt x="2590800" y="2715490"/>
                </a:lnTo>
                <a:lnTo>
                  <a:pt x="2590800" y="2715491"/>
                </a:lnTo>
                <a:lnTo>
                  <a:pt x="0" y="2715491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8626" t="-288" r="-48626" b="288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de-DE" sz="162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6" y="1264921"/>
            <a:ext cx="3261695" cy="1009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ja-JP" b="1" smtClean="0">
                <a:solidFill>
                  <a:prstClr val="white"/>
                </a:solidFill>
              </a:rPr>
              <a:t>© 2017 YASKAWA </a:t>
            </a:r>
            <a:r>
              <a:rPr lang="en-GB" altLang="ja-JP" smtClean="0">
                <a:solidFill>
                  <a:prstClr val="white"/>
                </a:solidFill>
              </a:rPr>
              <a:t>Confidential information | All rights reserved</a:t>
            </a:r>
            <a:endParaRPr lang="en-GB" smtClean="0">
              <a:solidFill>
                <a:srgbClr val="FFFFFF"/>
              </a:solidFill>
            </a:endParaRPr>
          </a:p>
        </p:txBody>
      </p:sp>
      <p:pic>
        <p:nvPicPr>
          <p:cNvPr id="5" name="図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5" y="250752"/>
            <a:ext cx="1872000" cy="33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180006" y="2295443"/>
            <a:ext cx="3471245" cy="55261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7" name="Freihandform 6"/>
          <p:cNvSpPr/>
          <p:nvPr userDrawn="1"/>
        </p:nvSpPr>
        <p:spPr>
          <a:xfrm flipH="1">
            <a:off x="-18168" y="4818441"/>
            <a:ext cx="1822499" cy="336991"/>
          </a:xfrm>
          <a:custGeom>
            <a:avLst/>
            <a:gdLst>
              <a:gd name="connsiteX0" fmla="*/ 1998357 w 2010469"/>
              <a:gd name="connsiteY0" fmla="*/ 6056 h 484450"/>
              <a:gd name="connsiteX1" fmla="*/ 218002 w 2010469"/>
              <a:gd name="connsiteY1" fmla="*/ 0 h 484450"/>
              <a:gd name="connsiteX2" fmla="*/ 0 w 2010469"/>
              <a:gd name="connsiteY2" fmla="*/ 484450 h 484450"/>
              <a:gd name="connsiteX3" fmla="*/ 2010469 w 2010469"/>
              <a:gd name="connsiteY3" fmla="*/ 466284 h 484450"/>
              <a:gd name="connsiteX4" fmla="*/ 1998357 w 2010469"/>
              <a:gd name="connsiteY4" fmla="*/ 6056 h 48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0469" h="484450">
                <a:moveTo>
                  <a:pt x="1998357" y="6056"/>
                </a:moveTo>
                <a:lnTo>
                  <a:pt x="218002" y="0"/>
                </a:lnTo>
                <a:lnTo>
                  <a:pt x="0" y="484450"/>
                </a:lnTo>
                <a:lnTo>
                  <a:pt x="2010469" y="466284"/>
                </a:lnTo>
                <a:cubicBezTo>
                  <a:pt x="2008450" y="310856"/>
                  <a:pt x="2006432" y="155428"/>
                  <a:pt x="1998357" y="6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srgbClr val="FFFFFF"/>
              </a:solidFill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-24224" y="4851687"/>
            <a:ext cx="14955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80"/>
            <a:r>
              <a:rPr lang="de-DE" sz="1260" b="1" dirty="0" smtClean="0">
                <a:solidFill>
                  <a:srgbClr val="646566"/>
                </a:solidFill>
              </a:rPr>
              <a:t>VIPA CONTROLS</a:t>
            </a:r>
            <a:endParaRPr lang="en-US" sz="1260" b="1" dirty="0">
              <a:solidFill>
                <a:srgbClr val="6465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4070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798" y="828410"/>
            <a:ext cx="8635736" cy="3978549"/>
          </a:xfrm>
        </p:spPr>
        <p:txBody>
          <a:bodyPr/>
          <a:lstStyle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74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ANDARD CHART FOR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45797" y="822960"/>
            <a:ext cx="4235220" cy="3983999"/>
          </a:xfrm>
        </p:spPr>
        <p:txBody>
          <a:bodyPr>
            <a:normAutofit/>
          </a:bodyPr>
          <a:lstStyle>
            <a:lvl1pPr>
              <a:defRPr sz="108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6683" y="817510"/>
            <a:ext cx="4216400" cy="3994899"/>
          </a:xfrm>
        </p:spPr>
        <p:txBody>
          <a:bodyPr>
            <a:normAutofit/>
          </a:bodyPr>
          <a:lstStyle>
            <a:lvl1pPr>
              <a:defRPr sz="108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8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129285"/>
            <a:ext cx="8986520" cy="37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3700"/>
            <a:ext cx="9144000" cy="250978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45798" y="99061"/>
            <a:ext cx="8646743" cy="655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5798" y="828410"/>
            <a:ext cx="8635736" cy="3978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93333" y="4905789"/>
            <a:ext cx="4320000" cy="22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1" lang="de-DE" sz="540" kern="1200" dirty="0">
                <a:solidFill>
                  <a:schemeClr val="bg1"/>
                </a:solidFill>
                <a:latin typeface="+mj-lt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defTabSz="41148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図 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22" y="4941516"/>
            <a:ext cx="871392" cy="15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umsplatzhalter 3"/>
          <p:cNvSpPr txBox="1">
            <a:spLocks/>
          </p:cNvSpPr>
          <p:nvPr userDrawn="1"/>
        </p:nvSpPr>
        <p:spPr>
          <a:xfrm>
            <a:off x="7131231" y="4889589"/>
            <a:ext cx="1279396" cy="259200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914400" rtl="0" eaLnBrk="1" latinLnBrk="0" hangingPunct="1">
              <a:defRPr kumimoji="1" lang="en-US" sz="800" kern="1200" smtClean="0">
                <a:solidFill>
                  <a:schemeClr val="bg1"/>
                </a:solidFill>
                <a:latin typeface="+mj-lt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903FD-EB37-4392-80AC-75476C3DFBD3}" type="datetime4">
              <a:rPr lang="ru-RU" sz="540">
                <a:solidFill>
                  <a:srgbClr val="FFFFFF"/>
                </a:solidFill>
              </a:rPr>
              <a:pPr/>
              <a:t>24 ноября 2020 г.</a:t>
            </a:fld>
            <a:endParaRPr sz="540" dirty="0">
              <a:solidFill>
                <a:srgbClr val="FFFFFF"/>
              </a:solidFill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357690" y="4917623"/>
            <a:ext cx="208711" cy="20313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411480"/>
            <a:r>
              <a:rPr lang="de-DE" sz="720" dirty="0" smtClean="0">
                <a:solidFill>
                  <a:srgbClr val="FFFFFF"/>
                </a:solidFill>
              </a:rPr>
              <a:t>|</a:t>
            </a:r>
            <a:endParaRPr lang="en-US" sz="720" dirty="0">
              <a:solidFill>
                <a:srgbClr val="FFFFFF"/>
              </a:solidFill>
            </a:endParaRPr>
          </a:p>
        </p:txBody>
      </p:sp>
      <p:sp>
        <p:nvSpPr>
          <p:cNvPr id="15" name="Foliennummernplatzhalter 11"/>
          <p:cNvSpPr txBox="1">
            <a:spLocks/>
          </p:cNvSpPr>
          <p:nvPr userDrawn="1"/>
        </p:nvSpPr>
        <p:spPr>
          <a:xfrm>
            <a:off x="8517346" y="4889589"/>
            <a:ext cx="455381" cy="259200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kumimoji="1" lang="en-US" sz="800" kern="1200" smtClean="0">
                <a:solidFill>
                  <a:schemeClr val="bg1"/>
                </a:solidFill>
                <a:latin typeface="+mj-lt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1C8D82-9DDC-4B67-8CB1-AA6211CA4A34}" type="slidenum">
              <a:rPr sz="540">
                <a:solidFill>
                  <a:srgbClr val="FFFFFF"/>
                </a:solidFill>
              </a:rPr>
              <a:pPr/>
              <a:t>‹#›</a:t>
            </a:fld>
            <a:endParaRPr sz="54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9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defTabSz="411480" rtl="0" eaLnBrk="1" latinLnBrk="0" hangingPunct="1">
        <a:lnSpc>
          <a:spcPct val="100000"/>
        </a:lnSpc>
        <a:spcBef>
          <a:spcPct val="0"/>
        </a:spcBef>
        <a:buNone/>
        <a:defRPr sz="1800" b="1" kern="1200" cap="all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1449" indent="-161449" algn="l" defTabSz="41148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322898" indent="-161449" algn="l" defTabSz="41148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/>
        <a:buChar char="•"/>
        <a:defRPr sz="1080" kern="1200">
          <a:solidFill>
            <a:schemeClr val="tx2"/>
          </a:solidFill>
          <a:latin typeface="+mn-lt"/>
          <a:ea typeface="+mn-ea"/>
          <a:cs typeface="+mn-cs"/>
        </a:defRPr>
      </a:lvl2pPr>
      <a:lvl3pPr marL="404337" indent="-81439" algn="l" defTabSz="41148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/>
        <a:buChar char="•"/>
        <a:defRPr sz="1080" kern="1200">
          <a:solidFill>
            <a:schemeClr val="tx2"/>
          </a:solidFill>
          <a:latin typeface="+mn-lt"/>
          <a:ea typeface="+mn-ea"/>
          <a:cs typeface="+mn-cs"/>
        </a:defRPr>
      </a:lvl3pPr>
      <a:lvl4pPr marL="484347" indent="-80010" algn="l" defTabSz="41148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/>
        <a:buChar char="•"/>
        <a:defRPr sz="1080" kern="1200">
          <a:solidFill>
            <a:schemeClr val="tx2"/>
          </a:solidFill>
          <a:latin typeface="+mn-lt"/>
          <a:ea typeface="+mn-ea"/>
          <a:cs typeface="+mn-cs"/>
        </a:defRPr>
      </a:lvl4pPr>
      <a:lvl5pPr marL="565785" indent="-81439" algn="l" defTabSz="41148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/>
        <a:buChar char="•"/>
        <a:defRPr sz="1080" kern="1200">
          <a:solidFill>
            <a:schemeClr val="tx2"/>
          </a:solidFill>
          <a:latin typeface="+mn-lt"/>
          <a:ea typeface="+mn-ea"/>
          <a:cs typeface="+mn-cs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11" Type="http://schemas.openxmlformats.org/officeDocument/2006/relationships/image" Target="../media/image34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wmf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172.20.139.96/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1.png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34.png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7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40.jpeg"/><Relationship Id="rId7" Type="http://schemas.openxmlformats.org/officeDocument/2006/relationships/image" Target="../media/image135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9.jpeg"/><Relationship Id="rId4" Type="http://schemas.openxmlformats.org/officeDocument/2006/relationships/image" Target="../media/image132.png"/><Relationship Id="rId9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28032"/>
            <a:ext cx="9144000" cy="315595"/>
          </a:xfrm>
          <a:custGeom>
            <a:avLst/>
            <a:gdLst/>
            <a:ahLst/>
            <a:cxnLst/>
            <a:rect l="l" t="t" r="r" b="b"/>
            <a:pathLst>
              <a:path w="9144000" h="315595">
                <a:moveTo>
                  <a:pt x="0" y="315467"/>
                </a:moveTo>
                <a:lnTo>
                  <a:pt x="9144000" y="315467"/>
                </a:lnTo>
                <a:lnTo>
                  <a:pt x="9144000" y="0"/>
                </a:lnTo>
                <a:lnTo>
                  <a:pt x="0" y="0"/>
                </a:lnTo>
                <a:lnTo>
                  <a:pt x="0" y="315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15476" y="0"/>
            <a:ext cx="5228523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39940" y="250685"/>
            <a:ext cx="1785366" cy="334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86314" y="1428742"/>
            <a:ext cx="4143404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 eaLnBrk="1" hangingPunct="1"/>
            <a:r>
              <a:rPr lang="ru-RU" altLang="ru-RU" sz="2000" dirty="0"/>
              <a:t>Современные </a:t>
            </a:r>
            <a:r>
              <a:rPr lang="ru-RU" altLang="ru-RU" sz="2000" dirty="0" smtClean="0"/>
              <a:t>ПЛК</a:t>
            </a:r>
            <a:r>
              <a:rPr lang="en-US" altLang="ru-RU" sz="2000" dirty="0" smtClean="0"/>
              <a:t> YASKAWA (VIPA Controls):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новый уровень решений для </a:t>
            </a:r>
            <a:r>
              <a:rPr lang="ru-RU" altLang="ru-RU" sz="2000" dirty="0"/>
              <a:t>систем промышленной автоматизации нижнего и среднего </a:t>
            </a:r>
            <a:r>
              <a:rPr lang="ru-RU" altLang="ru-RU" sz="2000" dirty="0" smtClean="0"/>
              <a:t>уровней</a:t>
            </a:r>
            <a:endParaRPr lang="de-DE" altLang="ru-RU" sz="2000" dirty="0"/>
          </a:p>
        </p:txBody>
      </p:sp>
      <p:sp>
        <p:nvSpPr>
          <p:cNvPr id="8" name="object 8"/>
          <p:cNvSpPr/>
          <p:nvPr/>
        </p:nvSpPr>
        <p:spPr>
          <a:xfrm>
            <a:off x="2549170" y="3375429"/>
            <a:ext cx="1366105" cy="1313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Bild 6" descr="VIPA_Titel_300S_314SC_CMYK_wi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85" y="297857"/>
            <a:ext cx="2631366" cy="240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V:\VT-PW_Werbung\15_Bilddatenbank\01_VIPA\SLIO\SLIO_Allgemein\VIPA_SLIO_Titel_CPU_015_Motio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8" r="25292"/>
          <a:stretch/>
        </p:blipFill>
        <p:spPr bwMode="auto">
          <a:xfrm>
            <a:off x="233833" y="2196941"/>
            <a:ext cx="2085473" cy="222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erade Verbindung 45"/>
          <p:cNvCxnSpPr/>
          <p:nvPr/>
        </p:nvCxnSpPr>
        <p:spPr>
          <a:xfrm>
            <a:off x="1506897" y="1838553"/>
            <a:ext cx="868374" cy="14686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/>
          <p:nvPr/>
        </p:nvCxnSpPr>
        <p:spPr>
          <a:xfrm flipV="1">
            <a:off x="1726981" y="2291180"/>
            <a:ext cx="782365" cy="1507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9" name="Gerade Verbindung 2048"/>
          <p:cNvCxnSpPr/>
          <p:nvPr/>
        </p:nvCxnSpPr>
        <p:spPr>
          <a:xfrm flipH="1" flipV="1">
            <a:off x="2854111" y="2110657"/>
            <a:ext cx="562960" cy="8243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Gerade Verbindung 2057"/>
          <p:cNvCxnSpPr/>
          <p:nvPr/>
        </p:nvCxnSpPr>
        <p:spPr>
          <a:xfrm flipV="1">
            <a:off x="2797888" y="1650157"/>
            <a:ext cx="868948" cy="26958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Gerade Verbindung 2067"/>
          <p:cNvCxnSpPr/>
          <p:nvPr/>
        </p:nvCxnSpPr>
        <p:spPr>
          <a:xfrm flipV="1">
            <a:off x="4613917" y="2238808"/>
            <a:ext cx="537904" cy="536725"/>
          </a:xfrm>
          <a:prstGeom prst="line">
            <a:avLst/>
          </a:prstGeom>
          <a:ln>
            <a:solidFill>
              <a:srgbClr val="005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2" name="Gerade Verbindung 2061"/>
          <p:cNvCxnSpPr/>
          <p:nvPr/>
        </p:nvCxnSpPr>
        <p:spPr>
          <a:xfrm flipV="1">
            <a:off x="4648206" y="2089503"/>
            <a:ext cx="426715" cy="111204"/>
          </a:xfrm>
          <a:prstGeom prst="line">
            <a:avLst/>
          </a:prstGeom>
          <a:ln>
            <a:solidFill>
              <a:srgbClr val="005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1" name="Gerade Verbindung 2070"/>
          <p:cNvCxnSpPr/>
          <p:nvPr/>
        </p:nvCxnSpPr>
        <p:spPr>
          <a:xfrm flipH="1" flipV="1">
            <a:off x="4323883" y="1656229"/>
            <a:ext cx="853252" cy="265400"/>
          </a:xfrm>
          <a:prstGeom prst="line">
            <a:avLst/>
          </a:prstGeom>
          <a:ln>
            <a:solidFill>
              <a:srgbClr val="005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19"/>
          <p:cNvCxnSpPr/>
          <p:nvPr/>
        </p:nvCxnSpPr>
        <p:spPr>
          <a:xfrm flipV="1">
            <a:off x="5599681" y="2025097"/>
            <a:ext cx="339023" cy="72026"/>
          </a:xfrm>
          <a:prstGeom prst="line">
            <a:avLst/>
          </a:prstGeom>
          <a:ln>
            <a:solidFill>
              <a:srgbClr val="005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Gerade Verbindung 143"/>
          <p:cNvCxnSpPr/>
          <p:nvPr/>
        </p:nvCxnSpPr>
        <p:spPr>
          <a:xfrm>
            <a:off x="5553573" y="2237987"/>
            <a:ext cx="261797" cy="217275"/>
          </a:xfrm>
          <a:prstGeom prst="line">
            <a:avLst/>
          </a:prstGeom>
          <a:ln>
            <a:solidFill>
              <a:srgbClr val="005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4830112" y="1424377"/>
            <a:ext cx="1013419" cy="935126"/>
            <a:chOff x="4760842" y="1802837"/>
            <a:chExt cx="1013419" cy="935126"/>
          </a:xfrm>
        </p:grpSpPr>
        <p:sp>
          <p:nvSpPr>
            <p:cNvPr id="65" name="Ellipse 64"/>
            <p:cNvSpPr/>
            <p:nvPr/>
          </p:nvSpPr>
          <p:spPr>
            <a:xfrm>
              <a:off x="4998031" y="2197963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760842" y="1802837"/>
              <a:ext cx="1013419" cy="3351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b="1" dirty="0" smtClean="0">
                  <a:solidFill>
                    <a:srgbClr val="005598"/>
                  </a:solidFill>
                  <a:latin typeface="+mj-lt"/>
                </a:rPr>
                <a:t>ETHERNET</a:t>
              </a:r>
            </a:p>
          </p:txBody>
        </p:sp>
        <p:grpSp>
          <p:nvGrpSpPr>
            <p:cNvPr id="67" name="Gruppieren 66"/>
            <p:cNvGrpSpPr/>
            <p:nvPr/>
          </p:nvGrpSpPr>
          <p:grpSpPr>
            <a:xfrm>
              <a:off x="5107865" y="2350692"/>
              <a:ext cx="320346" cy="249313"/>
              <a:chOff x="2681883" y="1996035"/>
              <a:chExt cx="1593273" cy="1239981"/>
            </a:xfrm>
          </p:grpSpPr>
          <p:sp>
            <p:nvSpPr>
              <p:cNvPr id="68" name="Abgerundetes Rechteck 67"/>
              <p:cNvSpPr/>
              <p:nvPr/>
            </p:nvSpPr>
            <p:spPr>
              <a:xfrm>
                <a:off x="2681883" y="1996035"/>
                <a:ext cx="1593273" cy="1239981"/>
              </a:xfrm>
              <a:prstGeom prst="roundRect">
                <a:avLst>
                  <a:gd name="adj" fmla="val 717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+mj-lt"/>
                </a:endParaRPr>
              </a:p>
            </p:txBody>
          </p:sp>
          <p:sp>
            <p:nvSpPr>
              <p:cNvPr id="69" name="Rechteck 6"/>
              <p:cNvSpPr/>
              <p:nvPr/>
            </p:nvSpPr>
            <p:spPr>
              <a:xfrm>
                <a:off x="2783373" y="2127648"/>
                <a:ext cx="1385454" cy="1106821"/>
              </a:xfrm>
              <a:custGeom>
                <a:avLst/>
                <a:gdLst/>
                <a:ahLst/>
                <a:cxnLst/>
                <a:rect l="l" t="t" r="r" b="b"/>
                <a:pathLst>
                  <a:path w="1385454" h="1106821">
                    <a:moveTo>
                      <a:pt x="1068284" y="85996"/>
                    </a:moveTo>
                    <a:cubicBezTo>
                      <a:pt x="1064076" y="85996"/>
                      <a:pt x="1060664" y="89408"/>
                      <a:pt x="1060664" y="93616"/>
                    </a:cubicBezTo>
                    <a:lnTo>
                      <a:pt x="1060664" y="228855"/>
                    </a:lnTo>
                    <a:cubicBezTo>
                      <a:pt x="1060664" y="233063"/>
                      <a:pt x="1064076" y="236475"/>
                      <a:pt x="1068284" y="236475"/>
                    </a:cubicBezTo>
                    <a:lnTo>
                      <a:pt x="1098763" y="236475"/>
                    </a:lnTo>
                    <a:cubicBezTo>
                      <a:pt x="1102971" y="236475"/>
                      <a:pt x="1106383" y="233063"/>
                      <a:pt x="1106383" y="228855"/>
                    </a:cubicBezTo>
                    <a:lnTo>
                      <a:pt x="1106383" y="93616"/>
                    </a:lnTo>
                    <a:cubicBezTo>
                      <a:pt x="1106383" y="89408"/>
                      <a:pt x="1102971" y="85996"/>
                      <a:pt x="1098763" y="85996"/>
                    </a:cubicBezTo>
                    <a:close/>
                    <a:moveTo>
                      <a:pt x="809204" y="85996"/>
                    </a:moveTo>
                    <a:cubicBezTo>
                      <a:pt x="804996" y="85996"/>
                      <a:pt x="801584" y="89408"/>
                      <a:pt x="801584" y="93616"/>
                    </a:cubicBezTo>
                    <a:lnTo>
                      <a:pt x="801584" y="228855"/>
                    </a:lnTo>
                    <a:cubicBezTo>
                      <a:pt x="801584" y="233063"/>
                      <a:pt x="804996" y="236475"/>
                      <a:pt x="809204" y="236475"/>
                    </a:cubicBezTo>
                    <a:lnTo>
                      <a:pt x="839683" y="236475"/>
                    </a:lnTo>
                    <a:cubicBezTo>
                      <a:pt x="843891" y="236475"/>
                      <a:pt x="847303" y="233063"/>
                      <a:pt x="847303" y="228855"/>
                    </a:cubicBezTo>
                    <a:lnTo>
                      <a:pt x="847303" y="93616"/>
                    </a:lnTo>
                    <a:cubicBezTo>
                      <a:pt x="847303" y="89408"/>
                      <a:pt x="843891" y="85996"/>
                      <a:pt x="839683" y="85996"/>
                    </a:cubicBezTo>
                    <a:close/>
                    <a:moveTo>
                      <a:pt x="938744" y="85995"/>
                    </a:moveTo>
                    <a:cubicBezTo>
                      <a:pt x="934536" y="85995"/>
                      <a:pt x="931124" y="89407"/>
                      <a:pt x="931124" y="93615"/>
                    </a:cubicBezTo>
                    <a:lnTo>
                      <a:pt x="931124" y="228854"/>
                    </a:lnTo>
                    <a:cubicBezTo>
                      <a:pt x="931124" y="233062"/>
                      <a:pt x="934536" y="236474"/>
                      <a:pt x="938744" y="236474"/>
                    </a:cubicBezTo>
                    <a:lnTo>
                      <a:pt x="969223" y="236474"/>
                    </a:lnTo>
                    <a:cubicBezTo>
                      <a:pt x="973431" y="236474"/>
                      <a:pt x="976843" y="233062"/>
                      <a:pt x="976843" y="228854"/>
                    </a:cubicBezTo>
                    <a:lnTo>
                      <a:pt x="976843" y="93615"/>
                    </a:lnTo>
                    <a:cubicBezTo>
                      <a:pt x="976843" y="89407"/>
                      <a:pt x="973431" y="85995"/>
                      <a:pt x="969223" y="85995"/>
                    </a:cubicBezTo>
                    <a:close/>
                    <a:moveTo>
                      <a:pt x="545770" y="84075"/>
                    </a:moveTo>
                    <a:cubicBezTo>
                      <a:pt x="541562" y="84075"/>
                      <a:pt x="538150" y="87487"/>
                      <a:pt x="538150" y="91695"/>
                    </a:cubicBezTo>
                    <a:lnTo>
                      <a:pt x="538150" y="226934"/>
                    </a:lnTo>
                    <a:cubicBezTo>
                      <a:pt x="538150" y="231142"/>
                      <a:pt x="541562" y="234554"/>
                      <a:pt x="545770" y="234554"/>
                    </a:cubicBezTo>
                    <a:lnTo>
                      <a:pt x="576249" y="234554"/>
                    </a:lnTo>
                    <a:cubicBezTo>
                      <a:pt x="580457" y="234554"/>
                      <a:pt x="583869" y="231142"/>
                      <a:pt x="583869" y="226934"/>
                    </a:cubicBezTo>
                    <a:lnTo>
                      <a:pt x="583869" y="91695"/>
                    </a:lnTo>
                    <a:cubicBezTo>
                      <a:pt x="583869" y="87487"/>
                      <a:pt x="580457" y="84075"/>
                      <a:pt x="576249" y="84075"/>
                    </a:cubicBezTo>
                    <a:close/>
                    <a:moveTo>
                      <a:pt x="286690" y="84075"/>
                    </a:moveTo>
                    <a:cubicBezTo>
                      <a:pt x="282482" y="84075"/>
                      <a:pt x="279070" y="87487"/>
                      <a:pt x="279070" y="91695"/>
                    </a:cubicBezTo>
                    <a:lnTo>
                      <a:pt x="279070" y="226934"/>
                    </a:lnTo>
                    <a:cubicBezTo>
                      <a:pt x="279070" y="231142"/>
                      <a:pt x="282482" y="234554"/>
                      <a:pt x="286690" y="234554"/>
                    </a:cubicBezTo>
                    <a:lnTo>
                      <a:pt x="317169" y="234554"/>
                    </a:lnTo>
                    <a:cubicBezTo>
                      <a:pt x="321377" y="234554"/>
                      <a:pt x="324789" y="231142"/>
                      <a:pt x="324789" y="226934"/>
                    </a:cubicBezTo>
                    <a:lnTo>
                      <a:pt x="324789" y="91695"/>
                    </a:lnTo>
                    <a:cubicBezTo>
                      <a:pt x="324789" y="87487"/>
                      <a:pt x="321377" y="84075"/>
                      <a:pt x="317169" y="84075"/>
                    </a:cubicBezTo>
                    <a:close/>
                    <a:moveTo>
                      <a:pt x="675310" y="84074"/>
                    </a:moveTo>
                    <a:cubicBezTo>
                      <a:pt x="671102" y="84074"/>
                      <a:pt x="667690" y="87486"/>
                      <a:pt x="667690" y="91694"/>
                    </a:cubicBezTo>
                    <a:lnTo>
                      <a:pt x="667690" y="226933"/>
                    </a:lnTo>
                    <a:cubicBezTo>
                      <a:pt x="667690" y="231141"/>
                      <a:pt x="671102" y="234553"/>
                      <a:pt x="675310" y="234553"/>
                    </a:cubicBezTo>
                    <a:lnTo>
                      <a:pt x="705789" y="234553"/>
                    </a:lnTo>
                    <a:cubicBezTo>
                      <a:pt x="709997" y="234553"/>
                      <a:pt x="713409" y="231141"/>
                      <a:pt x="713409" y="226933"/>
                    </a:cubicBezTo>
                    <a:lnTo>
                      <a:pt x="713409" y="91694"/>
                    </a:lnTo>
                    <a:cubicBezTo>
                      <a:pt x="713409" y="87486"/>
                      <a:pt x="709997" y="84074"/>
                      <a:pt x="705789" y="84074"/>
                    </a:cubicBezTo>
                    <a:close/>
                    <a:moveTo>
                      <a:pt x="416230" y="84074"/>
                    </a:moveTo>
                    <a:cubicBezTo>
                      <a:pt x="412022" y="84074"/>
                      <a:pt x="408610" y="87486"/>
                      <a:pt x="408610" y="91694"/>
                    </a:cubicBezTo>
                    <a:lnTo>
                      <a:pt x="408610" y="226933"/>
                    </a:lnTo>
                    <a:cubicBezTo>
                      <a:pt x="408610" y="231141"/>
                      <a:pt x="412022" y="234553"/>
                      <a:pt x="416230" y="234553"/>
                    </a:cubicBezTo>
                    <a:lnTo>
                      <a:pt x="446709" y="234553"/>
                    </a:lnTo>
                    <a:cubicBezTo>
                      <a:pt x="450917" y="234553"/>
                      <a:pt x="454329" y="231141"/>
                      <a:pt x="454329" y="226933"/>
                    </a:cubicBezTo>
                    <a:lnTo>
                      <a:pt x="454329" y="91694"/>
                    </a:lnTo>
                    <a:cubicBezTo>
                      <a:pt x="454329" y="87486"/>
                      <a:pt x="450917" y="84074"/>
                      <a:pt x="446709" y="84074"/>
                    </a:cubicBezTo>
                    <a:close/>
                    <a:moveTo>
                      <a:pt x="0" y="0"/>
                    </a:moveTo>
                    <a:lnTo>
                      <a:pt x="1385454" y="0"/>
                    </a:lnTo>
                    <a:lnTo>
                      <a:pt x="1385454" y="905928"/>
                    </a:lnTo>
                    <a:lnTo>
                      <a:pt x="1068495" y="905928"/>
                    </a:lnTo>
                    <a:lnTo>
                      <a:pt x="1068495" y="1018699"/>
                    </a:lnTo>
                    <a:lnTo>
                      <a:pt x="893619" y="1018699"/>
                    </a:lnTo>
                    <a:lnTo>
                      <a:pt x="893619" y="1106821"/>
                    </a:lnTo>
                    <a:lnTo>
                      <a:pt x="483239" y="1106821"/>
                    </a:lnTo>
                    <a:lnTo>
                      <a:pt x="483239" y="1018699"/>
                    </a:lnTo>
                    <a:lnTo>
                      <a:pt x="312748" y="1018699"/>
                    </a:lnTo>
                    <a:lnTo>
                      <a:pt x="312748" y="905928"/>
                    </a:lnTo>
                    <a:lnTo>
                      <a:pt x="0" y="905928"/>
                    </a:lnTo>
                    <a:close/>
                  </a:path>
                </a:pathLst>
              </a:custGeom>
              <a:solidFill>
                <a:srgbClr val="00559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+mj-lt"/>
                </a:endParaRPr>
              </a:p>
            </p:txBody>
          </p:sp>
        </p:grpSp>
      </p:grpSp>
      <p:sp>
        <p:nvSpPr>
          <p:cNvPr id="63" name="Rechteck 62"/>
          <p:cNvSpPr/>
          <p:nvPr/>
        </p:nvSpPr>
        <p:spPr>
          <a:xfrm>
            <a:off x="735516" y="3776036"/>
            <a:ext cx="113081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PROFIBUS</a:t>
            </a:r>
          </a:p>
        </p:txBody>
      </p:sp>
      <p:sp>
        <p:nvSpPr>
          <p:cNvPr id="61" name="Rechteck 60"/>
          <p:cNvSpPr/>
          <p:nvPr/>
        </p:nvSpPr>
        <p:spPr>
          <a:xfrm>
            <a:off x="3394212" y="2000861"/>
            <a:ext cx="126161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j-lt"/>
              </a:rPr>
              <a:t>MODBUS</a:t>
            </a:r>
          </a:p>
        </p:txBody>
      </p:sp>
      <p:sp>
        <p:nvSpPr>
          <p:cNvPr id="71" name="Rechteck 70"/>
          <p:cNvSpPr/>
          <p:nvPr/>
        </p:nvSpPr>
        <p:spPr>
          <a:xfrm>
            <a:off x="3651596" y="1480731"/>
            <a:ext cx="68498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j-lt"/>
              </a:rPr>
              <a:t>HMI</a:t>
            </a:r>
          </a:p>
        </p:txBody>
      </p:sp>
      <p:sp>
        <p:nvSpPr>
          <p:cNvPr id="35" name="Rechteck 34"/>
          <p:cNvSpPr/>
          <p:nvPr/>
        </p:nvSpPr>
        <p:spPr>
          <a:xfrm>
            <a:off x="3476333" y="2575627"/>
            <a:ext cx="1152824" cy="369332"/>
          </a:xfrm>
          <a:prstGeom prst="rect">
            <a:avLst/>
          </a:prstGeom>
          <a:solidFill>
            <a:srgbClr val="0055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j-lt"/>
              </a:rPr>
              <a:t>PROFINET</a:t>
            </a:r>
          </a:p>
        </p:txBody>
      </p:sp>
      <p:sp>
        <p:nvSpPr>
          <p:cNvPr id="157" name="Rechteck 156"/>
          <p:cNvSpPr/>
          <p:nvPr/>
        </p:nvSpPr>
        <p:spPr>
          <a:xfrm>
            <a:off x="5805921" y="2268320"/>
            <a:ext cx="1941512" cy="369332"/>
          </a:xfrm>
          <a:prstGeom prst="rect">
            <a:avLst/>
          </a:prstGeom>
          <a:solidFill>
            <a:srgbClr val="0055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ДИАГНОСТИКА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5934894" y="1839161"/>
            <a:ext cx="1683565" cy="369332"/>
          </a:xfrm>
          <a:prstGeom prst="rect">
            <a:avLst/>
          </a:prstGeom>
          <a:solidFill>
            <a:srgbClr val="0055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КОНТРОЛЬ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0" name="Gerade Verbindung 49"/>
          <p:cNvCxnSpPr/>
          <p:nvPr/>
        </p:nvCxnSpPr>
        <p:spPr>
          <a:xfrm>
            <a:off x="5451732" y="2298782"/>
            <a:ext cx="294407" cy="680701"/>
          </a:xfrm>
          <a:prstGeom prst="line">
            <a:avLst/>
          </a:prstGeom>
          <a:ln>
            <a:solidFill>
              <a:srgbClr val="005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hteck 53"/>
          <p:cNvSpPr/>
          <p:nvPr/>
        </p:nvSpPr>
        <p:spPr>
          <a:xfrm>
            <a:off x="5738519" y="2794817"/>
            <a:ext cx="1879940" cy="369332"/>
          </a:xfrm>
          <a:prstGeom prst="rect">
            <a:avLst/>
          </a:prstGeom>
          <a:solidFill>
            <a:srgbClr val="0055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СЕТЕВОЙ ОБМЕН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8" name="Rechteck 87"/>
          <p:cNvSpPr/>
          <p:nvPr/>
        </p:nvSpPr>
        <p:spPr>
          <a:xfrm>
            <a:off x="719353" y="2213915"/>
            <a:ext cx="80774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USS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6" name="Gerade Verbindung 95"/>
          <p:cNvCxnSpPr/>
          <p:nvPr/>
        </p:nvCxnSpPr>
        <p:spPr>
          <a:xfrm flipV="1">
            <a:off x="1514518" y="2103037"/>
            <a:ext cx="830071" cy="29554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/>
          <p:cNvCxnSpPr/>
          <p:nvPr/>
        </p:nvCxnSpPr>
        <p:spPr>
          <a:xfrm flipV="1">
            <a:off x="1498008" y="2197242"/>
            <a:ext cx="893796" cy="7404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 flipV="1">
            <a:off x="1593616" y="2286336"/>
            <a:ext cx="830054" cy="117972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hteck 84"/>
          <p:cNvSpPr/>
          <p:nvPr/>
        </p:nvSpPr>
        <p:spPr>
          <a:xfrm>
            <a:off x="464583" y="2745389"/>
            <a:ext cx="104866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3964(R)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6" name="Rechteck 85"/>
          <p:cNvSpPr/>
          <p:nvPr/>
        </p:nvSpPr>
        <p:spPr>
          <a:xfrm>
            <a:off x="464583" y="3269960"/>
            <a:ext cx="114681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STX/ETX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8" name="Gerade Verbindung 107"/>
          <p:cNvCxnSpPr/>
          <p:nvPr/>
        </p:nvCxnSpPr>
        <p:spPr>
          <a:xfrm flipV="1">
            <a:off x="2008643" y="2312628"/>
            <a:ext cx="592058" cy="200953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hteck 61"/>
          <p:cNvSpPr/>
          <p:nvPr/>
        </p:nvSpPr>
        <p:spPr>
          <a:xfrm>
            <a:off x="1370719" y="4286166"/>
            <a:ext cx="75824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MPI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Rechteck 86"/>
          <p:cNvSpPr/>
          <p:nvPr/>
        </p:nvSpPr>
        <p:spPr>
          <a:xfrm>
            <a:off x="718198" y="1653887"/>
            <a:ext cx="80774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ASCII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3394211" y="2000801"/>
            <a:ext cx="1261615" cy="369332"/>
          </a:xfrm>
          <a:prstGeom prst="rect">
            <a:avLst/>
          </a:prstGeom>
          <a:pattFill prst="wdUpDiag">
            <a:fgClr>
              <a:srgbClr val="005598"/>
            </a:fgClr>
            <a:bgClr>
              <a:schemeClr val="tx2">
                <a:lumMod val="50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j-lt"/>
              </a:rPr>
              <a:t>MODBUS</a:t>
            </a:r>
          </a:p>
        </p:txBody>
      </p:sp>
      <p:sp>
        <p:nvSpPr>
          <p:cNvPr id="64" name="Rechteck 63"/>
          <p:cNvSpPr/>
          <p:nvPr/>
        </p:nvSpPr>
        <p:spPr>
          <a:xfrm>
            <a:off x="3651596" y="1479183"/>
            <a:ext cx="684987" cy="369332"/>
          </a:xfrm>
          <a:prstGeom prst="rect">
            <a:avLst/>
          </a:prstGeom>
          <a:pattFill prst="wdUpDiag">
            <a:fgClr>
              <a:srgbClr val="005598"/>
            </a:fgClr>
            <a:bgClr>
              <a:schemeClr val="tx2">
                <a:lumMod val="50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j-lt"/>
              </a:rPr>
              <a:t>HMI</a:t>
            </a:r>
          </a:p>
        </p:txBody>
      </p:sp>
      <p:sp>
        <p:nvSpPr>
          <p:cNvPr id="74" name="Rechteck 73"/>
          <p:cNvSpPr/>
          <p:nvPr/>
        </p:nvSpPr>
        <p:spPr>
          <a:xfrm>
            <a:off x="4336584" y="3307975"/>
            <a:ext cx="2216616" cy="369332"/>
          </a:xfrm>
          <a:prstGeom prst="rect">
            <a:avLst/>
          </a:prstGeom>
          <a:solidFill>
            <a:srgbClr val="0055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ПРОГРАММИРОВАНИЕ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9" name="Gerade Verbindung 88"/>
          <p:cNvCxnSpPr/>
          <p:nvPr/>
        </p:nvCxnSpPr>
        <p:spPr>
          <a:xfrm flipV="1">
            <a:off x="5306728" y="2284541"/>
            <a:ext cx="0" cy="1170085"/>
          </a:xfrm>
          <a:prstGeom prst="line">
            <a:avLst/>
          </a:prstGeom>
          <a:ln>
            <a:solidFill>
              <a:srgbClr val="005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hteck 78"/>
          <p:cNvSpPr/>
          <p:nvPr/>
        </p:nvSpPr>
        <p:spPr>
          <a:xfrm>
            <a:off x="2328756" y="4137492"/>
            <a:ext cx="111166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CANOPEN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2981739" y="3670632"/>
            <a:ext cx="128609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INTERBUS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Gerade Verbindung 16"/>
          <p:cNvCxnSpPr/>
          <p:nvPr/>
        </p:nvCxnSpPr>
        <p:spPr>
          <a:xfrm>
            <a:off x="2637449" y="2342557"/>
            <a:ext cx="90255" cy="181043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2790268" y="2286336"/>
            <a:ext cx="678445" cy="140665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2655979" y="2023827"/>
            <a:ext cx="995617" cy="122394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hteck 74"/>
          <p:cNvSpPr/>
          <p:nvPr/>
        </p:nvSpPr>
        <p:spPr>
          <a:xfrm>
            <a:off x="3444922" y="3125517"/>
            <a:ext cx="69259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j-lt"/>
              </a:rPr>
              <a:t>ASI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1644402" y="1237682"/>
            <a:ext cx="1946366" cy="1135355"/>
            <a:chOff x="1575132" y="1616142"/>
            <a:chExt cx="1946366" cy="1135355"/>
          </a:xfrm>
        </p:grpSpPr>
        <p:sp>
          <p:nvSpPr>
            <p:cNvPr id="19" name="Ellipse 18"/>
            <p:cNvSpPr/>
            <p:nvPr/>
          </p:nvSpPr>
          <p:spPr>
            <a:xfrm>
              <a:off x="2267699" y="2211497"/>
              <a:ext cx="540000" cy="54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2325009" y="2399326"/>
              <a:ext cx="425379" cy="164342"/>
            </a:xfrm>
            <a:custGeom>
              <a:avLst/>
              <a:gdLst/>
              <a:ahLst/>
              <a:cxnLst/>
              <a:rect l="l" t="t" r="r" b="b"/>
              <a:pathLst>
                <a:path w="2703850" h="1044609">
                  <a:moveTo>
                    <a:pt x="2468750" y="368998"/>
                  </a:moveTo>
                  <a:cubicBezTo>
                    <a:pt x="2384081" y="368998"/>
                    <a:pt x="2315444" y="437635"/>
                    <a:pt x="2315444" y="522304"/>
                  </a:cubicBezTo>
                  <a:cubicBezTo>
                    <a:pt x="2315444" y="606973"/>
                    <a:pt x="2384081" y="675610"/>
                    <a:pt x="2468750" y="675610"/>
                  </a:cubicBezTo>
                  <a:cubicBezTo>
                    <a:pt x="2553419" y="675610"/>
                    <a:pt x="2622056" y="606973"/>
                    <a:pt x="2622056" y="522304"/>
                  </a:cubicBezTo>
                  <a:cubicBezTo>
                    <a:pt x="2622056" y="437635"/>
                    <a:pt x="2553419" y="368998"/>
                    <a:pt x="2468750" y="368998"/>
                  </a:cubicBezTo>
                  <a:close/>
                  <a:moveTo>
                    <a:pt x="267653" y="368998"/>
                  </a:moveTo>
                  <a:cubicBezTo>
                    <a:pt x="182984" y="368998"/>
                    <a:pt x="114347" y="437635"/>
                    <a:pt x="114347" y="522304"/>
                  </a:cubicBezTo>
                  <a:cubicBezTo>
                    <a:pt x="114347" y="606973"/>
                    <a:pt x="182984" y="675610"/>
                    <a:pt x="267653" y="675610"/>
                  </a:cubicBezTo>
                  <a:cubicBezTo>
                    <a:pt x="352322" y="675610"/>
                    <a:pt x="420959" y="606973"/>
                    <a:pt x="420959" y="522304"/>
                  </a:cubicBezTo>
                  <a:cubicBezTo>
                    <a:pt x="420959" y="437635"/>
                    <a:pt x="352322" y="368998"/>
                    <a:pt x="267653" y="368998"/>
                  </a:cubicBezTo>
                  <a:close/>
                  <a:moveTo>
                    <a:pt x="639374" y="218680"/>
                  </a:moveTo>
                  <a:lnTo>
                    <a:pt x="700805" y="937842"/>
                  </a:lnTo>
                  <a:lnTo>
                    <a:pt x="2014306" y="937842"/>
                  </a:lnTo>
                  <a:lnTo>
                    <a:pt x="2075737" y="218680"/>
                  </a:lnTo>
                  <a:close/>
                  <a:moveTo>
                    <a:pt x="174105" y="0"/>
                  </a:moveTo>
                  <a:lnTo>
                    <a:pt x="2529745" y="0"/>
                  </a:lnTo>
                  <a:cubicBezTo>
                    <a:pt x="2625901" y="0"/>
                    <a:pt x="2703850" y="77949"/>
                    <a:pt x="2703850" y="174105"/>
                  </a:cubicBezTo>
                  <a:lnTo>
                    <a:pt x="2703850" y="870504"/>
                  </a:lnTo>
                  <a:cubicBezTo>
                    <a:pt x="2703850" y="966660"/>
                    <a:pt x="2625901" y="1044609"/>
                    <a:pt x="2529745" y="1044609"/>
                  </a:cubicBezTo>
                  <a:lnTo>
                    <a:pt x="174105" y="1044609"/>
                  </a:lnTo>
                  <a:cubicBezTo>
                    <a:pt x="77949" y="1044609"/>
                    <a:pt x="0" y="966660"/>
                    <a:pt x="0" y="870504"/>
                  </a:cubicBezTo>
                  <a:lnTo>
                    <a:pt x="0" y="174105"/>
                  </a:lnTo>
                  <a:cubicBezTo>
                    <a:pt x="0" y="77949"/>
                    <a:pt x="77949" y="0"/>
                    <a:pt x="1741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grpSp>
          <p:nvGrpSpPr>
            <p:cNvPr id="16" name="Gruppieren 15"/>
            <p:cNvGrpSpPr/>
            <p:nvPr/>
          </p:nvGrpSpPr>
          <p:grpSpPr>
            <a:xfrm>
              <a:off x="2450766" y="2455469"/>
              <a:ext cx="177188" cy="68161"/>
              <a:chOff x="3645529" y="4087381"/>
              <a:chExt cx="1126263" cy="433252"/>
            </a:xfrm>
            <a:solidFill>
              <a:schemeClr val="bg1"/>
            </a:solidFill>
          </p:grpSpPr>
          <p:sp>
            <p:nvSpPr>
              <p:cNvPr id="36" name="Ellipse 35"/>
              <p:cNvSpPr/>
              <p:nvPr/>
            </p:nvSpPr>
            <p:spPr>
              <a:xfrm>
                <a:off x="3645529" y="4087381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3894338" y="4087381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4122705" y="4087381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4371514" y="4087381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4617077" y="4087381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3783640" y="4365918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4013397" y="4365918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4265579" y="4365918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4509625" y="4365918"/>
                <a:ext cx="154715" cy="154715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598"/>
                  </a:solidFill>
                  <a:latin typeface="+mj-lt"/>
                </a:endParaRPr>
              </a:p>
            </p:txBody>
          </p:sp>
        </p:grpSp>
        <p:sp>
          <p:nvSpPr>
            <p:cNvPr id="53" name="Textfeld 52"/>
            <p:cNvSpPr txBox="1"/>
            <p:nvPr/>
          </p:nvSpPr>
          <p:spPr>
            <a:xfrm>
              <a:off x="1575132" y="1616142"/>
              <a:ext cx="1946366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ПОСЛЕДОВАТЕЛЬНЫЕ</a:t>
              </a:r>
            </a:p>
            <a:p>
              <a:pPr algn="ctr"/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ИНТЕРФЕЙСЫ</a:t>
              </a:r>
              <a:endParaRPr lang="de-DE" sz="1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7" name="Titel 6"/>
          <p:cNvSpPr>
            <a:spLocks noGrp="1"/>
          </p:cNvSpPr>
          <p:nvPr>
            <p:ph type="title" idx="4294967295"/>
          </p:nvPr>
        </p:nvSpPr>
        <p:spPr bwMode="auto">
          <a:xfrm>
            <a:off x="389930" y="213877"/>
            <a:ext cx="7001470" cy="3168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ru-RU" cap="none" dirty="0" smtClean="0"/>
              <a:t>СЕРИЯ 300</a:t>
            </a:r>
            <a:r>
              <a:rPr lang="en-US" altLang="ru-RU" cap="none" dirty="0" smtClean="0"/>
              <a:t>S+. </a:t>
            </a:r>
            <a:r>
              <a:rPr lang="ru-RU" altLang="ru-RU" cap="none" dirty="0" smtClean="0"/>
              <a:t>КОММУНИКАЦИОННЫЕ ВОЗМОЖНОСТИ ПЛК</a:t>
            </a:r>
            <a:endParaRPr lang="de-DE" altLang="ru-RU" cap="none" dirty="0" smtClean="0"/>
          </a:p>
        </p:txBody>
      </p:sp>
    </p:spTree>
    <p:extLst>
      <p:ext uri="{BB962C8B-B14F-4D97-AF65-F5344CB8AC3E}">
        <p14:creationId xmlns:p14="http://schemas.microsoft.com/office/powerpoint/2010/main" val="17733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5783151" y="2564616"/>
            <a:ext cx="3060362" cy="810514"/>
            <a:chOff x="6400800" y="1555561"/>
            <a:chExt cx="2745071" cy="810514"/>
          </a:xfrm>
        </p:grpSpPr>
        <p:sp>
          <p:nvSpPr>
            <p:cNvPr id="25" name="Rechteck 24"/>
            <p:cNvSpPr/>
            <p:nvPr/>
          </p:nvSpPr>
          <p:spPr>
            <a:xfrm>
              <a:off x="6400800" y="1555561"/>
              <a:ext cx="2743200" cy="810514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7327969" y="1706194"/>
              <a:ext cx="18179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dirty="0" smtClean="0">
                  <a:solidFill>
                    <a:schemeClr val="bg1"/>
                  </a:solidFill>
                </a:rPr>
                <a:t>Дискретные сигнальные модули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5334861" y="3825177"/>
            <a:ext cx="3500968" cy="810514"/>
            <a:chOff x="6103620" y="2755781"/>
            <a:chExt cx="3049938" cy="810514"/>
          </a:xfrm>
        </p:grpSpPr>
        <p:sp>
          <p:nvSpPr>
            <p:cNvPr id="26" name="Rechteck 25"/>
            <p:cNvSpPr/>
            <p:nvPr/>
          </p:nvSpPr>
          <p:spPr>
            <a:xfrm>
              <a:off x="6103620" y="2755781"/>
              <a:ext cx="3049938" cy="810514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7394651" y="2927538"/>
              <a:ext cx="17493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dirty="0" smtClean="0">
                  <a:solidFill>
                    <a:schemeClr val="bg1"/>
                  </a:solidFill>
                </a:rPr>
                <a:t>Аналоговые сигнальные модули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Rechteck 33"/>
          <p:cNvSpPr/>
          <p:nvPr/>
        </p:nvSpPr>
        <p:spPr>
          <a:xfrm>
            <a:off x="372306" y="2564616"/>
            <a:ext cx="3729067" cy="810514"/>
          </a:xfrm>
          <a:prstGeom prst="rect">
            <a:avLst/>
          </a:prstGeom>
          <a:solidFill>
            <a:srgbClr val="0055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407353" y="2815984"/>
            <a:ext cx="29015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Интерфейсные модули</a:t>
            </a:r>
            <a:endParaRPr lang="de-DE" sz="1400" dirty="0" smtClean="0">
              <a:solidFill>
                <a:schemeClr val="bg1"/>
              </a:solidFill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372305" y="1301138"/>
            <a:ext cx="4146085" cy="810514"/>
          </a:xfrm>
          <a:prstGeom prst="rect">
            <a:avLst/>
          </a:prstGeom>
          <a:solidFill>
            <a:srgbClr val="0055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/>
          <p:cNvSpPr/>
          <p:nvPr/>
        </p:nvSpPr>
        <p:spPr>
          <a:xfrm>
            <a:off x="406376" y="1322499"/>
            <a:ext cx="28303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Несколько моделей ЦПУ с различным объемом памяти и набором интерфейсов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67" name="Bild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83" y="1040968"/>
            <a:ext cx="1178507" cy="1260000"/>
          </a:xfrm>
          <a:prstGeom prst="rect">
            <a:avLst/>
          </a:prstGeom>
        </p:spPr>
      </p:pic>
      <p:grpSp>
        <p:nvGrpSpPr>
          <p:cNvPr id="66" name="Gruppieren 65"/>
          <p:cNvGrpSpPr/>
          <p:nvPr/>
        </p:nvGrpSpPr>
        <p:grpSpPr>
          <a:xfrm>
            <a:off x="372306" y="3821582"/>
            <a:ext cx="3361494" cy="813671"/>
            <a:chOff x="-249706" y="1235309"/>
            <a:chExt cx="3776496" cy="813671"/>
          </a:xfrm>
          <a:solidFill>
            <a:srgbClr val="005598"/>
          </a:solidFill>
        </p:grpSpPr>
        <p:sp>
          <p:nvSpPr>
            <p:cNvPr id="68" name="Rechteck 67"/>
            <p:cNvSpPr/>
            <p:nvPr/>
          </p:nvSpPr>
          <p:spPr>
            <a:xfrm>
              <a:off x="-249706" y="1235309"/>
              <a:ext cx="3776496" cy="81367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-233140" y="1488255"/>
              <a:ext cx="3087634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Блоки питания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251992" y="1319617"/>
            <a:ext cx="2572865" cy="810514"/>
            <a:chOff x="6711145" y="360139"/>
            <a:chExt cx="2434726" cy="810514"/>
          </a:xfrm>
        </p:grpSpPr>
        <p:sp>
          <p:nvSpPr>
            <p:cNvPr id="24" name="Rechteck 23"/>
            <p:cNvSpPr/>
            <p:nvPr/>
          </p:nvSpPr>
          <p:spPr>
            <a:xfrm>
              <a:off x="6711145" y="360139"/>
              <a:ext cx="2434726" cy="810514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7277100" y="503786"/>
              <a:ext cx="18668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dirty="0" smtClean="0">
                  <a:solidFill>
                    <a:schemeClr val="bg1"/>
                  </a:solidFill>
                </a:rPr>
                <a:t>Коммуникационные процессоры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6" name="Picture 4" descr="D:\TEMP\Messe\300S+\Module\VIPA_342-1DA70_3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96" y="2293347"/>
            <a:ext cx="48395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EMP\Messe\300S+\Module\VIPA_343-1EX71_3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66" y="960958"/>
            <a:ext cx="492546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643" y="2300968"/>
            <a:ext cx="492545" cy="125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6839" y="3560966"/>
            <a:ext cx="814216" cy="12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1469" y="3573175"/>
            <a:ext cx="4722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8393" y="2252321"/>
            <a:ext cx="4722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9219" y="3553347"/>
            <a:ext cx="50686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itel 6"/>
          <p:cNvSpPr>
            <a:spLocks noGrp="1"/>
          </p:cNvSpPr>
          <p:nvPr>
            <p:ph type="title" idx="4294967295"/>
          </p:nvPr>
        </p:nvSpPr>
        <p:spPr bwMode="auto">
          <a:xfrm>
            <a:off x="389930" y="213877"/>
            <a:ext cx="6285309" cy="339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ru-RU" cap="none" dirty="0" smtClean="0"/>
              <a:t>СЕРИЯ 300</a:t>
            </a:r>
            <a:r>
              <a:rPr lang="en-US" altLang="ru-RU" cap="none" dirty="0" smtClean="0"/>
              <a:t>S+. </a:t>
            </a:r>
            <a:r>
              <a:rPr lang="ru-RU" altLang="ru-RU" cap="none" dirty="0" smtClean="0"/>
              <a:t>НОМЕНКЛАТУРА</a:t>
            </a:r>
            <a:endParaRPr lang="de-DE" altLang="ru-RU" cap="none" dirty="0" smtClean="0"/>
          </a:p>
        </p:txBody>
      </p:sp>
    </p:spTree>
    <p:extLst>
      <p:ext uri="{BB962C8B-B14F-4D97-AF65-F5344CB8AC3E}">
        <p14:creationId xmlns:p14="http://schemas.microsoft.com/office/powerpoint/2010/main" val="15484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5" descr="D:\TEMP\Messe\300S+\VIPA_Titel_300S_314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2" y="722904"/>
            <a:ext cx="125341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890566" y="2533617"/>
            <a:ext cx="388915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00559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5598"/>
                </a:solidFill>
              </a:rPr>
              <a:t>ETHERNET PG/OP / ETHERNET / PROFINET</a:t>
            </a:r>
            <a:endParaRPr lang="en-US" sz="1200" dirty="0">
              <a:solidFill>
                <a:srgbClr val="00559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5598"/>
                </a:solidFill>
              </a:rPr>
              <a:t>MPI / </a:t>
            </a:r>
            <a:r>
              <a:rPr lang="en-US" sz="1200" dirty="0" err="1">
                <a:solidFill>
                  <a:srgbClr val="005598"/>
                </a:solidFill>
              </a:rPr>
              <a:t>PtP</a:t>
            </a:r>
            <a:r>
              <a:rPr lang="en-US" sz="1200" dirty="0">
                <a:solidFill>
                  <a:srgbClr val="005598"/>
                </a:solidFill>
              </a:rPr>
              <a:t> / PROFIBUS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Объем памяти до </a:t>
            </a:r>
            <a:r>
              <a:rPr lang="en-US" sz="1200" dirty="0" smtClean="0">
                <a:solidFill>
                  <a:srgbClr val="005497"/>
                </a:solidFill>
              </a:rPr>
              <a:t>8192 </a:t>
            </a:r>
            <a:r>
              <a:rPr lang="ru-RU" sz="1200" dirty="0" smtClean="0">
                <a:solidFill>
                  <a:srgbClr val="005497"/>
                </a:solidFill>
              </a:rPr>
              <a:t>кбайт</a:t>
            </a:r>
            <a:endParaRPr lang="en-US" sz="1200" dirty="0">
              <a:solidFill>
                <a:srgbClr val="005497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До </a:t>
            </a:r>
            <a:r>
              <a:rPr lang="en-US" sz="1200" dirty="0" smtClean="0">
                <a:solidFill>
                  <a:srgbClr val="005598"/>
                </a:solidFill>
              </a:rPr>
              <a:t>32 </a:t>
            </a:r>
            <a:r>
              <a:rPr lang="ru-RU" sz="1200" dirty="0" smtClean="0">
                <a:solidFill>
                  <a:srgbClr val="005598"/>
                </a:solidFill>
              </a:rPr>
              <a:t>модулей расширения в стойке с ЦПУ</a:t>
            </a:r>
            <a:endParaRPr lang="en-US" sz="1200" dirty="0" smtClean="0">
              <a:solidFill>
                <a:srgbClr val="00559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До </a:t>
            </a:r>
            <a:r>
              <a:rPr lang="en-US" sz="1200" dirty="0" smtClean="0">
                <a:solidFill>
                  <a:srgbClr val="005598"/>
                </a:solidFill>
              </a:rPr>
              <a:t>10 </a:t>
            </a:r>
            <a:r>
              <a:rPr lang="ru-RU" sz="1200" dirty="0" smtClean="0">
                <a:solidFill>
                  <a:srgbClr val="005598"/>
                </a:solidFill>
              </a:rPr>
              <a:t>модулей на шине </a:t>
            </a:r>
            <a:r>
              <a:rPr lang="en-US" sz="1200" dirty="0" smtClean="0">
                <a:solidFill>
                  <a:srgbClr val="005598"/>
                </a:solidFill>
              </a:rPr>
              <a:t>SPEED-Bus </a:t>
            </a:r>
            <a:endParaRPr lang="ru-RU" sz="1200" dirty="0" smtClean="0">
              <a:solidFill>
                <a:srgbClr val="005598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53962" y="2534759"/>
            <a:ext cx="38947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00559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5598"/>
                </a:solidFill>
              </a:rPr>
              <a:t>ETHERNET PG/OP</a:t>
            </a:r>
            <a:endParaRPr lang="en-US" sz="1200" dirty="0">
              <a:solidFill>
                <a:srgbClr val="00559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5598"/>
                </a:solidFill>
              </a:rPr>
              <a:t>MPI / </a:t>
            </a:r>
            <a:r>
              <a:rPr lang="en-US" sz="1200" dirty="0" err="1">
                <a:solidFill>
                  <a:srgbClr val="005598"/>
                </a:solidFill>
              </a:rPr>
              <a:t>PtP</a:t>
            </a:r>
            <a:r>
              <a:rPr lang="en-US" sz="1200" dirty="0">
                <a:solidFill>
                  <a:srgbClr val="005598"/>
                </a:solidFill>
              </a:rPr>
              <a:t>/ PROFIBUS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До </a:t>
            </a:r>
            <a:r>
              <a:rPr lang="en-US" sz="1200" dirty="0" smtClean="0">
                <a:solidFill>
                  <a:srgbClr val="005598"/>
                </a:solidFill>
              </a:rPr>
              <a:t>24 DI </a:t>
            </a:r>
            <a:r>
              <a:rPr lang="en-US" sz="1200" dirty="0">
                <a:solidFill>
                  <a:srgbClr val="005598"/>
                </a:solidFill>
              </a:rPr>
              <a:t>/ </a:t>
            </a:r>
            <a:r>
              <a:rPr lang="en-US" sz="1200" dirty="0" smtClean="0">
                <a:solidFill>
                  <a:srgbClr val="005598"/>
                </a:solidFill>
              </a:rPr>
              <a:t>16 DO </a:t>
            </a:r>
            <a:r>
              <a:rPr lang="en-US" sz="1200" dirty="0">
                <a:solidFill>
                  <a:srgbClr val="005598"/>
                </a:solidFill>
              </a:rPr>
              <a:t>/ </a:t>
            </a:r>
            <a:r>
              <a:rPr lang="en-US" sz="1200" dirty="0" smtClean="0">
                <a:solidFill>
                  <a:srgbClr val="005598"/>
                </a:solidFill>
              </a:rPr>
              <a:t>8 DIO / 4 </a:t>
            </a:r>
            <a:r>
              <a:rPr lang="en-US" sz="1200" dirty="0">
                <a:solidFill>
                  <a:srgbClr val="005598"/>
                </a:solidFill>
              </a:rPr>
              <a:t>AI </a:t>
            </a:r>
            <a:r>
              <a:rPr lang="en-US" sz="1200" dirty="0" smtClean="0">
                <a:solidFill>
                  <a:srgbClr val="005598"/>
                </a:solidFill>
              </a:rPr>
              <a:t>/ 2 AO / 1 AI Pt100</a:t>
            </a:r>
            <a:endParaRPr lang="en-US" sz="1200" dirty="0">
              <a:solidFill>
                <a:srgbClr val="00559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Объем памяти до </a:t>
            </a:r>
            <a:r>
              <a:rPr lang="en-US" sz="1200" dirty="0" smtClean="0">
                <a:solidFill>
                  <a:srgbClr val="005497"/>
                </a:solidFill>
              </a:rPr>
              <a:t>2048 </a:t>
            </a:r>
            <a:r>
              <a:rPr lang="ru-RU" sz="1200" dirty="0" smtClean="0">
                <a:solidFill>
                  <a:srgbClr val="005497"/>
                </a:solidFill>
              </a:rPr>
              <a:t>кбайт</a:t>
            </a:r>
            <a:endParaRPr lang="en-US" sz="1200" dirty="0" smtClean="0">
              <a:solidFill>
                <a:srgbClr val="005497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До </a:t>
            </a:r>
            <a:r>
              <a:rPr lang="en-US" sz="1200" dirty="0" smtClean="0">
                <a:solidFill>
                  <a:srgbClr val="005598"/>
                </a:solidFill>
              </a:rPr>
              <a:t>10 </a:t>
            </a:r>
            <a:r>
              <a:rPr lang="ru-RU" sz="1200" dirty="0" smtClean="0">
                <a:solidFill>
                  <a:srgbClr val="005598"/>
                </a:solidFill>
              </a:rPr>
              <a:t>модулей на шине </a:t>
            </a:r>
            <a:r>
              <a:rPr lang="en-US" sz="1200" dirty="0" smtClean="0">
                <a:solidFill>
                  <a:srgbClr val="005598"/>
                </a:solidFill>
              </a:rPr>
              <a:t>SPEED-Bus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До </a:t>
            </a:r>
            <a:r>
              <a:rPr lang="ru-RU" sz="1200" dirty="0">
                <a:solidFill>
                  <a:srgbClr val="005598"/>
                </a:solidFill>
              </a:rPr>
              <a:t>8</a:t>
            </a:r>
            <a:r>
              <a:rPr lang="de-DE" sz="1200" dirty="0" smtClean="0">
                <a:solidFill>
                  <a:srgbClr val="005598"/>
                </a:solidFill>
              </a:rPr>
              <a:t> </a:t>
            </a:r>
            <a:r>
              <a:rPr lang="ru-RU" sz="1200" dirty="0" smtClean="0">
                <a:solidFill>
                  <a:srgbClr val="005598"/>
                </a:solidFill>
              </a:rPr>
              <a:t>модулей в стойке с ЦПУ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5598"/>
                </a:solidFill>
              </a:rPr>
              <a:t> </a:t>
            </a:r>
            <a:r>
              <a:rPr lang="ru-RU" sz="1200" dirty="0" smtClean="0">
                <a:solidFill>
                  <a:srgbClr val="005598"/>
                </a:solidFill>
              </a:rPr>
              <a:t>   (до 32 в </a:t>
            </a:r>
            <a:r>
              <a:rPr lang="en-US" sz="1200" dirty="0" smtClean="0">
                <a:solidFill>
                  <a:srgbClr val="005598"/>
                </a:solidFill>
              </a:rPr>
              <a:t>CPU 314ST)</a:t>
            </a:r>
          </a:p>
        </p:txBody>
      </p:sp>
      <p:cxnSp>
        <p:nvCxnSpPr>
          <p:cNvPr id="52" name="Gerade Verbindung 51"/>
          <p:cNvCxnSpPr/>
          <p:nvPr/>
        </p:nvCxnSpPr>
        <p:spPr>
          <a:xfrm>
            <a:off x="4248749" y="944880"/>
            <a:ext cx="19109" cy="401574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6016749" y="2475951"/>
            <a:ext cx="99418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5598"/>
                </a:solidFill>
                <a:latin typeface="+mj-lt"/>
              </a:rPr>
              <a:t>ЦПУ </a:t>
            </a:r>
            <a:r>
              <a:rPr lang="en-US" sz="1200" b="1" dirty="0" smtClean="0">
                <a:solidFill>
                  <a:srgbClr val="005598"/>
                </a:solidFill>
                <a:latin typeface="+mj-lt"/>
              </a:rPr>
              <a:t>300S+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014668" y="2475951"/>
            <a:ext cx="169469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5598"/>
                </a:solidFill>
                <a:latin typeface="+mj-lt"/>
              </a:rPr>
              <a:t>ЦПУ </a:t>
            </a:r>
            <a:r>
              <a:rPr lang="de-DE" sz="1200" b="1" dirty="0" smtClean="0">
                <a:solidFill>
                  <a:srgbClr val="005598"/>
                </a:solidFill>
                <a:latin typeface="+mj-lt"/>
              </a:rPr>
              <a:t>300S+ Compact</a:t>
            </a:r>
          </a:p>
        </p:txBody>
      </p:sp>
      <p:pic>
        <p:nvPicPr>
          <p:cNvPr id="13" name="Picture 32" descr="D:\TEMP\Messe\300S+\VIPA_Titel_300S_314SC_CMY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07" y="679555"/>
            <a:ext cx="1672791" cy="224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:\TEMP\Messe\300S+\VIPA_300S_317_4PN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070" y="722904"/>
            <a:ext cx="125800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D:\TEMP\Messe\300S+\VIPA_315_2AG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84" y="722904"/>
            <a:ext cx="85119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el 6"/>
          <p:cNvSpPr>
            <a:spLocks noGrp="1"/>
          </p:cNvSpPr>
          <p:nvPr>
            <p:ph type="title" idx="4294967295"/>
          </p:nvPr>
        </p:nvSpPr>
        <p:spPr bwMode="auto">
          <a:xfrm>
            <a:off x="389930" y="213877"/>
            <a:ext cx="6285309" cy="339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ru-RU" cap="none" dirty="0" smtClean="0"/>
              <a:t>СЕРИЯ 300</a:t>
            </a:r>
            <a:r>
              <a:rPr lang="en-US" altLang="ru-RU" cap="none" dirty="0" smtClean="0"/>
              <a:t>S+. </a:t>
            </a:r>
            <a:r>
              <a:rPr lang="ru-RU" altLang="ru-RU" cap="none" dirty="0" smtClean="0"/>
              <a:t>ПРОЦЕССОРНЫЕ МОДУЛИ</a:t>
            </a:r>
            <a:endParaRPr lang="de-DE" altLang="ru-RU" cap="none" dirty="0" smtClean="0"/>
          </a:p>
        </p:txBody>
      </p:sp>
    </p:spTree>
    <p:extLst>
      <p:ext uri="{BB962C8B-B14F-4D97-AF65-F5344CB8AC3E}">
        <p14:creationId xmlns:p14="http://schemas.microsoft.com/office/powerpoint/2010/main" val="13124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10" descr="VIPA_315-4NE11_3D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124" y="1413967"/>
            <a:ext cx="1453753" cy="2268140"/>
          </a:xfrm>
          <a:noFill/>
        </p:spPr>
      </p:pic>
      <p:pic>
        <p:nvPicPr>
          <p:cNvPr id="4679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14" y="1675904"/>
            <a:ext cx="871538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3" name="Line 8"/>
          <p:cNvSpPr>
            <a:spLocks noChangeShapeType="1"/>
          </p:cNvSpPr>
          <p:nvPr/>
        </p:nvSpPr>
        <p:spPr bwMode="gray">
          <a:xfrm flipH="1">
            <a:off x="2204442" y="2008088"/>
            <a:ext cx="72747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000" tIns="81000" rIns="81000" bIns="81000" anchor="ctr"/>
          <a:lstStyle/>
          <a:p>
            <a:endParaRPr lang="ru-RU" sz="1350"/>
          </a:p>
        </p:txBody>
      </p:sp>
      <p:sp>
        <p:nvSpPr>
          <p:cNvPr id="467974" name="Text Box 6"/>
          <p:cNvSpPr txBox="1">
            <a:spLocks noChangeArrowheads="1"/>
          </p:cNvSpPr>
          <p:nvPr/>
        </p:nvSpPr>
        <p:spPr bwMode="gray">
          <a:xfrm>
            <a:off x="4821436" y="1413966"/>
            <a:ext cx="2780109" cy="251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000" tIns="81000" rIns="81000" bIns="81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ru-RU" altLang="ru-RU" sz="1200" dirty="0">
                <a:solidFill>
                  <a:srgbClr val="005497"/>
                </a:solidFill>
                <a:latin typeface="Trebuchet MS" panose="020B0603020202020204" pitchFamily="34" charset="0"/>
              </a:rPr>
              <a:t>Рабочая и загрузочная память встроены в ЦПУ</a:t>
            </a:r>
            <a:endParaRPr lang="de-DE" altLang="ru-RU" sz="1200" dirty="0">
              <a:solidFill>
                <a:srgbClr val="005497"/>
              </a:solidFill>
              <a:latin typeface="Trebuchet MS" panose="020B0603020202020204" pitchFamily="34" charset="0"/>
            </a:endParaRPr>
          </a:p>
          <a:p>
            <a:pPr>
              <a:spcBef>
                <a:spcPct val="150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altLang="ru-RU" sz="1200" dirty="0">
              <a:solidFill>
                <a:srgbClr val="005497"/>
              </a:solidFill>
              <a:latin typeface="Trebuchet MS" panose="020B0603020202020204" pitchFamily="34" charset="0"/>
            </a:endParaRPr>
          </a:p>
          <a:p>
            <a:pPr>
              <a:spcBef>
                <a:spcPct val="150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e-DE" altLang="ru-RU" sz="1200" dirty="0">
              <a:solidFill>
                <a:srgbClr val="005497"/>
              </a:solidFill>
              <a:latin typeface="Trebuchet MS" panose="020B0603020202020204" pitchFamily="34" charset="0"/>
            </a:endParaRPr>
          </a:p>
          <a:p>
            <a:pPr>
              <a:spcBef>
                <a:spcPct val="15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ru-RU" altLang="ru-RU" sz="12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Возможность </a:t>
            </a:r>
            <a:r>
              <a:rPr lang="ru-RU" altLang="ru-RU" sz="1200" dirty="0">
                <a:solidFill>
                  <a:srgbClr val="005497"/>
                </a:solidFill>
                <a:latin typeface="Trebuchet MS" panose="020B0603020202020204" pitchFamily="34" charset="0"/>
              </a:rPr>
              <a:t>расширения объема рабочей </a:t>
            </a:r>
            <a:r>
              <a:rPr lang="ru-RU" altLang="ru-RU" sz="12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памяти с использованием карт МСС  </a:t>
            </a:r>
            <a:endParaRPr lang="de-DE" altLang="ru-RU" sz="1200" dirty="0">
              <a:solidFill>
                <a:srgbClr val="005497"/>
              </a:solidFill>
              <a:latin typeface="Trebuchet MS" panose="020B0603020202020204" pitchFamily="34" charset="0"/>
            </a:endParaRPr>
          </a:p>
          <a:p>
            <a:pPr>
              <a:spcBef>
                <a:spcPct val="15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endParaRPr lang="ru-RU" altLang="ru-RU" sz="1200" dirty="0">
              <a:solidFill>
                <a:srgbClr val="005497"/>
              </a:solidFill>
              <a:latin typeface="Trebuchet MS" panose="020B0603020202020204" pitchFamily="34" charset="0"/>
            </a:endParaRPr>
          </a:p>
          <a:p>
            <a:pPr>
              <a:spcBef>
                <a:spcPct val="15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ru-RU" altLang="ru-RU" sz="12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Использование </a:t>
            </a:r>
            <a:r>
              <a:rPr lang="ru-RU" altLang="ru-RU" sz="1200" dirty="0">
                <a:solidFill>
                  <a:srgbClr val="005497"/>
                </a:solidFill>
                <a:latin typeface="Trebuchet MS" panose="020B0603020202020204" pitchFamily="34" charset="0"/>
              </a:rPr>
              <a:t>коммерческих карт ММС (до 1 Гбайт) </a:t>
            </a:r>
            <a:r>
              <a:rPr lang="ru-RU" altLang="ru-RU" sz="12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и </a:t>
            </a:r>
            <a:r>
              <a:rPr lang="en-US" altLang="ru-RU" sz="12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SD (</a:t>
            </a:r>
            <a:r>
              <a:rPr lang="ru-RU" altLang="ru-RU" sz="12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до 2 Гбайт) в </a:t>
            </a:r>
            <a:r>
              <a:rPr lang="ru-RU" altLang="ru-RU" sz="1200" dirty="0">
                <a:solidFill>
                  <a:srgbClr val="005497"/>
                </a:solidFill>
                <a:latin typeface="Trebuchet MS" panose="020B0603020202020204" pitchFamily="34" charset="0"/>
              </a:rPr>
              <a:t>качестве внешнего </a:t>
            </a:r>
            <a:r>
              <a:rPr lang="ru-RU" altLang="ru-RU" sz="12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накопителя и для реализации сервисных функций</a:t>
            </a:r>
            <a:endParaRPr lang="de-DE" altLang="ru-RU" sz="1200" dirty="0">
              <a:solidFill>
                <a:srgbClr val="005497"/>
              </a:solidFill>
              <a:latin typeface="Trebuchet MS" panose="020B0603020202020204" pitchFamily="34" charset="0"/>
            </a:endParaRPr>
          </a:p>
        </p:txBody>
      </p:sp>
      <p:sp>
        <p:nvSpPr>
          <p:cNvPr id="467975" name="AutoShape 8"/>
          <p:cNvSpPr>
            <a:spLocks noChangeArrowheads="1"/>
          </p:cNvSpPr>
          <p:nvPr/>
        </p:nvSpPr>
        <p:spPr bwMode="gray">
          <a:xfrm>
            <a:off x="4173736" y="2288169"/>
            <a:ext cx="592931" cy="432197"/>
          </a:xfrm>
          <a:custGeom>
            <a:avLst/>
            <a:gdLst>
              <a:gd name="T0" fmla="*/ 22703960 w 21600"/>
              <a:gd name="T1" fmla="*/ 0 h 21600"/>
              <a:gd name="T2" fmla="*/ 0 w 21600"/>
              <a:gd name="T3" fmla="*/ 8639928 h 21600"/>
              <a:gd name="T4" fmla="*/ 22703960 w 21600"/>
              <a:gd name="T5" fmla="*/ 17279856 h 21600"/>
              <a:gd name="T6" fmla="*/ 30271959 w 21600"/>
              <a:gd name="T7" fmla="*/ 863992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B95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000" tIns="81000" rIns="81000" bIns="81000" anchor="ctr"/>
          <a:lstStyle/>
          <a:p>
            <a:endParaRPr lang="ru-RU" sz="1350"/>
          </a:p>
        </p:txBody>
      </p:sp>
      <p:sp>
        <p:nvSpPr>
          <p:cNvPr id="467976" name="AutoShape 8"/>
          <p:cNvSpPr>
            <a:spLocks noChangeArrowheads="1"/>
          </p:cNvSpPr>
          <p:nvPr/>
        </p:nvSpPr>
        <p:spPr bwMode="gray">
          <a:xfrm>
            <a:off x="4173736" y="1488353"/>
            <a:ext cx="592931" cy="432197"/>
          </a:xfrm>
          <a:custGeom>
            <a:avLst/>
            <a:gdLst>
              <a:gd name="T0" fmla="*/ 22703960 w 21600"/>
              <a:gd name="T1" fmla="*/ 0 h 21600"/>
              <a:gd name="T2" fmla="*/ 0 w 21600"/>
              <a:gd name="T3" fmla="*/ 8639928 h 21600"/>
              <a:gd name="T4" fmla="*/ 22703960 w 21600"/>
              <a:gd name="T5" fmla="*/ 17279856 h 21600"/>
              <a:gd name="T6" fmla="*/ 30271959 w 21600"/>
              <a:gd name="T7" fmla="*/ 863992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B95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000" tIns="81000" rIns="81000" bIns="81000" anchor="ctr"/>
          <a:lstStyle/>
          <a:p>
            <a:endParaRPr lang="ru-RU" sz="1350"/>
          </a:p>
        </p:txBody>
      </p:sp>
      <p:sp>
        <p:nvSpPr>
          <p:cNvPr id="467977" name="AutoShape 8"/>
          <p:cNvSpPr>
            <a:spLocks noChangeArrowheads="1"/>
          </p:cNvSpPr>
          <p:nvPr/>
        </p:nvSpPr>
        <p:spPr bwMode="gray">
          <a:xfrm>
            <a:off x="4173737" y="3087985"/>
            <a:ext cx="592931" cy="432197"/>
          </a:xfrm>
          <a:custGeom>
            <a:avLst/>
            <a:gdLst>
              <a:gd name="T0" fmla="*/ 22703960 w 21600"/>
              <a:gd name="T1" fmla="*/ 0 h 21600"/>
              <a:gd name="T2" fmla="*/ 0 w 21600"/>
              <a:gd name="T3" fmla="*/ 8639928 h 21600"/>
              <a:gd name="T4" fmla="*/ 22703960 w 21600"/>
              <a:gd name="T5" fmla="*/ 17279856 h 21600"/>
              <a:gd name="T6" fmla="*/ 30271959 w 21600"/>
              <a:gd name="T7" fmla="*/ 863992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B95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000" tIns="81000" rIns="81000" bIns="81000" anchor="ctr"/>
          <a:lstStyle/>
          <a:p>
            <a:endParaRPr lang="ru-RU" sz="1350"/>
          </a:p>
        </p:txBody>
      </p:sp>
      <p:sp>
        <p:nvSpPr>
          <p:cNvPr id="25610" name="Foliennummernplatzhalter 4"/>
          <p:cNvSpPr txBox="1">
            <a:spLocks noGrp="1"/>
          </p:cNvSpPr>
          <p:nvPr/>
        </p:nvSpPr>
        <p:spPr bwMode="auto">
          <a:xfrm>
            <a:off x="6980635" y="4869657"/>
            <a:ext cx="67746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B0B006-73B1-49B1-AA12-980BE30DD609}" type="slidenum">
              <a:rPr lang="de-DE" altLang="ru-RU" sz="750">
                <a:solidFill>
                  <a:schemeClr val="bg1"/>
                </a:solidFill>
              </a:rPr>
              <a:pPr algn="r" eaLnBrk="1" hangingPunct="1"/>
              <a:t>13</a:t>
            </a:fld>
            <a:endParaRPr lang="de-DE" altLang="ru-RU" sz="750">
              <a:solidFill>
                <a:schemeClr val="bg1"/>
              </a:solidFill>
            </a:endParaRPr>
          </a:p>
        </p:txBody>
      </p:sp>
      <p:sp>
        <p:nvSpPr>
          <p:cNvPr id="467979" name="Rectangle 11"/>
          <p:cNvSpPr>
            <a:spLocks noChangeArrowheads="1"/>
          </p:cNvSpPr>
          <p:nvPr/>
        </p:nvSpPr>
        <p:spPr bwMode="gray">
          <a:xfrm>
            <a:off x="386358" y="775509"/>
            <a:ext cx="4435078" cy="40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00" tIns="81000" rIns="81000" bIns="81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15000"/>
              </a:spcBef>
              <a:buClr>
                <a:schemeClr val="bg1"/>
              </a:buClr>
            </a:pPr>
            <a:r>
              <a:rPr lang="ru-RU" altLang="ru-RU" sz="1600" dirty="0" smtClean="0">
                <a:solidFill>
                  <a:srgbClr val="0A0A0A"/>
                </a:solidFill>
              </a:rPr>
              <a:t>Организация </a:t>
            </a:r>
            <a:r>
              <a:rPr lang="ru-RU" altLang="ru-RU" sz="1600" dirty="0">
                <a:solidFill>
                  <a:srgbClr val="0A0A0A"/>
                </a:solidFill>
              </a:rPr>
              <a:t>памяти</a:t>
            </a:r>
            <a:endParaRPr lang="de-DE" altLang="ru-RU" sz="1600" dirty="0">
              <a:solidFill>
                <a:srgbClr val="0A0A0A"/>
              </a:solidFill>
            </a:endParaRPr>
          </a:p>
        </p:txBody>
      </p:sp>
      <p:sp>
        <p:nvSpPr>
          <p:cNvPr id="12" name="Titel 6"/>
          <p:cNvSpPr txBox="1">
            <a:spLocks/>
          </p:cNvSpPr>
          <p:nvPr/>
        </p:nvSpPr>
        <p:spPr bwMode="auto">
          <a:xfrm>
            <a:off x="389930" y="213877"/>
            <a:ext cx="6285309" cy="3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41148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cap="none" dirty="0"/>
              <a:t>СЕРИЯ 300</a:t>
            </a:r>
            <a:r>
              <a:rPr lang="en-US" altLang="ru-RU" cap="none" dirty="0"/>
              <a:t>S+. </a:t>
            </a:r>
            <a:r>
              <a:rPr lang="ru-RU" altLang="ru-RU" cap="none" dirty="0"/>
              <a:t>ПРОЦЕССОРНЫЕ </a:t>
            </a:r>
            <a:r>
              <a:rPr lang="ru-RU" altLang="ru-RU" cap="none" dirty="0" smtClean="0"/>
              <a:t>МОДУЛИ</a:t>
            </a:r>
            <a:endParaRPr lang="de-DE" altLang="ru-RU" cap="none" dirty="0" smtClean="0"/>
          </a:p>
        </p:txBody>
      </p:sp>
    </p:spTree>
    <p:extLst>
      <p:ext uri="{BB962C8B-B14F-4D97-AF65-F5344CB8AC3E}">
        <p14:creationId xmlns:p14="http://schemas.microsoft.com/office/powerpoint/2010/main" val="3057343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5181" y="669266"/>
            <a:ext cx="6387703" cy="433386"/>
          </a:xfrm>
        </p:spPr>
        <p:txBody>
          <a:bodyPr vert="horz" lIns="0" tIns="0" rIns="0" bIns="0" rtlCol="0">
            <a:noAutofit/>
          </a:bodyPr>
          <a:lstStyle/>
          <a:p>
            <a:pPr marL="126206" indent="-126206" defTabSz="685800">
              <a:buNone/>
              <a:tabLst>
                <a:tab pos="2959894" algn="l"/>
              </a:tabLst>
            </a:pPr>
            <a:r>
              <a:rPr lang="ru-RU" altLang="ru-RU" sz="1600" dirty="0">
                <a:solidFill>
                  <a:srgbClr val="0A0A0A"/>
                </a:solidFill>
              </a:rPr>
              <a:t>Дискретные </a:t>
            </a:r>
            <a:r>
              <a:rPr lang="ru-RU" altLang="ru-RU" sz="1600" dirty="0" smtClean="0">
                <a:solidFill>
                  <a:srgbClr val="0A0A0A"/>
                </a:solidFill>
              </a:rPr>
              <a:t>модули</a:t>
            </a:r>
            <a:endParaRPr lang="de-DE" altLang="ru-RU" sz="1600" dirty="0">
              <a:solidFill>
                <a:srgbClr val="0A0A0A"/>
              </a:solidFill>
            </a:endParaRPr>
          </a:p>
        </p:txBody>
      </p:sp>
      <p:pic>
        <p:nvPicPr>
          <p:cNvPr id="434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28030" y="1029891"/>
            <a:ext cx="3042047" cy="141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1" name="Rectangle 5"/>
          <p:cNvSpPr>
            <a:spLocks noChangeArrowheads="1"/>
          </p:cNvSpPr>
          <p:nvPr/>
        </p:nvSpPr>
        <p:spPr bwMode="gray">
          <a:xfrm>
            <a:off x="2889053" y="1064420"/>
            <a:ext cx="4654747" cy="12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00" tIns="81000" rIns="81000" bIns="81000">
            <a:spAutoFit/>
          </a:bodyPr>
          <a:lstStyle>
            <a:lvl1pPr indent="85725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  <a:buClr>
                <a:srgbClr val="2668B0"/>
              </a:buClr>
              <a:buFont typeface="Wingdings" panose="05000000000000000000" pitchFamily="2" charset="2"/>
              <a:buChar char="§"/>
            </a:pPr>
            <a:r>
              <a:rPr lang="de-DE" altLang="ru-RU" sz="1400" b="1" dirty="0">
                <a:solidFill>
                  <a:srgbClr val="005497"/>
                </a:solidFill>
                <a:latin typeface="Trebuchet MS" panose="020B0603020202020204" pitchFamily="34" charset="0"/>
              </a:rPr>
              <a:t>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Широкий набор, пригодны для решения всех стандартных задач</a:t>
            </a:r>
          </a:p>
          <a:p>
            <a:pPr>
              <a:spcBef>
                <a:spcPct val="15000"/>
              </a:spcBef>
              <a:buClr>
                <a:srgbClr val="2668B0"/>
              </a:buClr>
              <a:buFont typeface="Wingdings" panose="05000000000000000000" pitchFamily="2" charset="2"/>
              <a:buChar char="§"/>
            </a:pPr>
            <a:r>
              <a:rPr lang="de-DE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К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онструктивная и функциональная совместимость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с модулями систем </a:t>
            </a:r>
            <a:r>
              <a:rPr lang="de-DE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S7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-</a:t>
            </a:r>
            <a:r>
              <a:rPr lang="de-DE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300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и </a:t>
            </a:r>
            <a:r>
              <a:rPr lang="de-DE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ET200M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компании </a:t>
            </a:r>
            <a:r>
              <a:rPr lang="en-US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Siemens</a:t>
            </a:r>
          </a:p>
          <a:p>
            <a:pPr>
              <a:spcBef>
                <a:spcPct val="15000"/>
              </a:spcBef>
              <a:buClr>
                <a:srgbClr val="2668B0"/>
              </a:buClr>
              <a:buFont typeface="Wingdings" panose="05000000000000000000" pitchFamily="2" charset="2"/>
              <a:buNone/>
            </a:pPr>
            <a:endParaRPr lang="de-DE" altLang="ru-RU" sz="1200" dirty="0">
              <a:solidFill>
                <a:srgbClr val="0A0A0A"/>
              </a:solidFill>
              <a:latin typeface="Trebuchet MS" panose="020B0603020202020204" pitchFamily="34" charset="0"/>
            </a:endParaRPr>
          </a:p>
        </p:txBody>
      </p:sp>
      <p:sp>
        <p:nvSpPr>
          <p:cNvPr id="37894" name="Foliennummernplatzhalter 4"/>
          <p:cNvSpPr txBox="1">
            <a:spLocks noGrp="1"/>
          </p:cNvSpPr>
          <p:nvPr/>
        </p:nvSpPr>
        <p:spPr bwMode="auto">
          <a:xfrm>
            <a:off x="5945387" y="4911329"/>
            <a:ext cx="67746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A04FD0-B74F-4A4F-9809-49172CDF2C5E}" type="slidenum">
              <a:rPr lang="de-DE" altLang="ru-RU" sz="750">
                <a:solidFill>
                  <a:schemeClr val="bg1"/>
                </a:solidFill>
              </a:rPr>
              <a:pPr algn="r" eaLnBrk="1" hangingPunct="1"/>
              <a:t>14</a:t>
            </a:fld>
            <a:endParaRPr lang="de-DE" altLang="ru-RU" sz="750">
              <a:solidFill>
                <a:schemeClr val="bg1"/>
              </a:solidFill>
            </a:endParaRPr>
          </a:p>
        </p:txBody>
      </p:sp>
      <p:pic>
        <p:nvPicPr>
          <p:cNvPr id="4341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9930" y="2724150"/>
            <a:ext cx="308014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7" name="Rectangle 6"/>
          <p:cNvSpPr>
            <a:spLocks noChangeArrowheads="1"/>
          </p:cNvSpPr>
          <p:nvPr/>
        </p:nvSpPr>
        <p:spPr bwMode="gray">
          <a:xfrm>
            <a:off x="428030" y="2378870"/>
            <a:ext cx="2238970" cy="40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00" tIns="81000" rIns="81000" bIns="81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15000"/>
              </a:spcBef>
              <a:buClr>
                <a:schemeClr val="bg1"/>
              </a:buClr>
            </a:pPr>
            <a:r>
              <a:rPr lang="ru-RU" altLang="ru-RU" sz="1600" dirty="0">
                <a:solidFill>
                  <a:srgbClr val="0A0A0A"/>
                </a:solidFill>
              </a:rPr>
              <a:t>Аналоговые </a:t>
            </a:r>
            <a:r>
              <a:rPr lang="ru-RU" altLang="ru-RU" sz="1600" dirty="0" smtClean="0">
                <a:solidFill>
                  <a:srgbClr val="0A0A0A"/>
                </a:solidFill>
              </a:rPr>
              <a:t>модули</a:t>
            </a:r>
            <a:endParaRPr lang="de-DE" altLang="ru-RU" sz="1600" dirty="0">
              <a:solidFill>
                <a:srgbClr val="0A0A0A"/>
              </a:solidFill>
            </a:endParaRPr>
          </a:p>
        </p:txBody>
      </p:sp>
      <p:sp>
        <p:nvSpPr>
          <p:cNvPr id="434188" name="Rectangle 5"/>
          <p:cNvSpPr>
            <a:spLocks noChangeArrowheads="1"/>
          </p:cNvSpPr>
          <p:nvPr/>
        </p:nvSpPr>
        <p:spPr bwMode="gray">
          <a:xfrm>
            <a:off x="2889053" y="2724151"/>
            <a:ext cx="4807147" cy="17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00" tIns="81000" rIns="81000" bIns="81000">
            <a:spAutoFit/>
          </a:bodyPr>
          <a:lstStyle>
            <a:lvl1pPr indent="85725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  <a:buClr>
                <a:srgbClr val="2668B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 Только программная параметризация</a:t>
            </a:r>
            <a:r>
              <a:rPr lang="de-DE" altLang="ru-RU" sz="1400" dirty="0">
                <a:solidFill>
                  <a:srgbClr val="005497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 (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отсутствие вставного блока нормализации)</a:t>
            </a:r>
            <a:endParaRPr lang="de-DE" altLang="ru-RU" sz="1400" dirty="0">
              <a:solidFill>
                <a:srgbClr val="005497"/>
              </a:solidFill>
              <a:latin typeface="Trebuchet MS" panose="020B0603020202020204" pitchFamily="34" charset="0"/>
              <a:sym typeface="Symbol" panose="05050102010706020507" pitchFamily="18" charset="2"/>
            </a:endParaRPr>
          </a:p>
          <a:p>
            <a:pPr>
              <a:spcBef>
                <a:spcPct val="15000"/>
              </a:spcBef>
              <a:buClr>
                <a:srgbClr val="2668B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 Индикаторы ошибки измерения для каждого канала</a:t>
            </a:r>
            <a:endParaRPr lang="de-DE" altLang="ru-RU" sz="1400" dirty="0">
              <a:solidFill>
                <a:srgbClr val="005497"/>
              </a:solidFill>
              <a:latin typeface="Trebuchet MS" panose="020B0603020202020204" pitchFamily="34" charset="0"/>
              <a:sym typeface="Symbol" panose="05050102010706020507" pitchFamily="18" charset="2"/>
            </a:endParaRPr>
          </a:p>
          <a:p>
            <a:pPr>
              <a:spcBef>
                <a:spcPct val="15000"/>
              </a:spcBef>
              <a:buClr>
                <a:srgbClr val="2668B0"/>
              </a:buClr>
              <a:buFont typeface="Wingdings" panose="05000000000000000000" pitchFamily="2" charset="2"/>
              <a:buChar char="§"/>
            </a:pPr>
            <a:r>
              <a:rPr lang="ru-RU" altLang="ru-RU" sz="14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К</a:t>
            </a:r>
            <a:r>
              <a:rPr lang="ru-RU" altLang="ru-RU" sz="1400" dirty="0" smtClean="0">
                <a:solidFill>
                  <a:srgbClr val="005497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онструктивная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и функциональная совместимость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с модулями систем </a:t>
            </a:r>
            <a:r>
              <a:rPr lang="de-DE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S7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-</a:t>
            </a:r>
            <a:r>
              <a:rPr lang="de-DE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300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и </a:t>
            </a:r>
            <a:r>
              <a:rPr lang="de-DE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ET200M </a:t>
            </a: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компании </a:t>
            </a:r>
            <a:r>
              <a:rPr lang="en-US" altLang="ru-RU" sz="14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Siemens</a:t>
            </a:r>
            <a:endParaRPr lang="ru-RU" altLang="ru-RU" sz="1400" dirty="0" smtClean="0">
              <a:solidFill>
                <a:srgbClr val="005497"/>
              </a:solidFill>
              <a:latin typeface="Trebuchet MS" panose="020B0603020202020204" pitchFamily="34" charset="0"/>
            </a:endParaRPr>
          </a:p>
          <a:p>
            <a:pPr>
              <a:spcBef>
                <a:spcPct val="15000"/>
              </a:spcBef>
              <a:buClr>
                <a:srgbClr val="2668B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5497"/>
                </a:solidFill>
                <a:latin typeface="Trebuchet MS" panose="020B0603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5497"/>
                </a:solidFill>
                <a:latin typeface="Trebuchet MS" panose="020B0603020202020204" pitchFamily="34" charset="0"/>
              </a:rPr>
              <a:t>Отсутствие поддержки режима «горячей замены»</a:t>
            </a:r>
            <a:endParaRPr lang="de-DE" altLang="ru-RU" sz="1400" dirty="0">
              <a:solidFill>
                <a:srgbClr val="005497"/>
              </a:solidFill>
              <a:latin typeface="Trebuchet MS" panose="020B0603020202020204" pitchFamily="34" charset="0"/>
            </a:endParaRPr>
          </a:p>
          <a:p>
            <a:pPr>
              <a:spcBef>
                <a:spcPct val="15000"/>
              </a:spcBef>
              <a:buClr>
                <a:srgbClr val="2668B0"/>
              </a:buClr>
              <a:buFont typeface="Wingdings" panose="05000000000000000000" pitchFamily="2" charset="2"/>
              <a:buNone/>
            </a:pPr>
            <a:endParaRPr lang="de-DE" altLang="ru-RU" sz="1200" dirty="0">
              <a:solidFill>
                <a:srgbClr val="0A0A0A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itel 6"/>
          <p:cNvSpPr txBox="1">
            <a:spLocks/>
          </p:cNvSpPr>
          <p:nvPr/>
        </p:nvSpPr>
        <p:spPr bwMode="auto">
          <a:xfrm>
            <a:off x="389930" y="213877"/>
            <a:ext cx="6285309" cy="3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41148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cap="none" dirty="0"/>
              <a:t>СЕРИЯ 300</a:t>
            </a:r>
            <a:r>
              <a:rPr lang="en-US" altLang="ru-RU" cap="none" dirty="0"/>
              <a:t>S+. </a:t>
            </a:r>
            <a:r>
              <a:rPr lang="ru-RU" altLang="ru-RU" cap="none" dirty="0" smtClean="0"/>
              <a:t>СИГНАЛЬНЫЕ МОДУЛИ</a:t>
            </a:r>
            <a:endParaRPr lang="de-DE" altLang="ru-RU" cap="none" dirty="0" smtClean="0"/>
          </a:p>
        </p:txBody>
      </p:sp>
    </p:spTree>
    <p:extLst>
      <p:ext uri="{BB962C8B-B14F-4D97-AF65-F5344CB8AC3E}">
        <p14:creationId xmlns:p14="http://schemas.microsoft.com/office/powerpoint/2010/main" val="37041775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51200" cy="4896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Freihandform 26"/>
          <p:cNvSpPr/>
          <p:nvPr/>
        </p:nvSpPr>
        <p:spPr>
          <a:xfrm>
            <a:off x="-19738" y="-17699"/>
            <a:ext cx="2762938" cy="936912"/>
          </a:xfrm>
          <a:custGeom>
            <a:avLst/>
            <a:gdLst>
              <a:gd name="connsiteX0" fmla="*/ 0 w 4273296"/>
              <a:gd name="connsiteY0" fmla="*/ 0 h 1560576"/>
              <a:gd name="connsiteX1" fmla="*/ 3828288 w 4273296"/>
              <a:gd name="connsiteY1" fmla="*/ 280416 h 1560576"/>
              <a:gd name="connsiteX2" fmla="*/ 4273296 w 4273296"/>
              <a:gd name="connsiteY2" fmla="*/ 1261872 h 1560576"/>
              <a:gd name="connsiteX3" fmla="*/ 0 w 4273296"/>
              <a:gd name="connsiteY3" fmla="*/ 1560576 h 1560576"/>
              <a:gd name="connsiteX0" fmla="*/ 28566 w 4273296"/>
              <a:gd name="connsiteY0" fmla="*/ 0 h 1292096"/>
              <a:gd name="connsiteX1" fmla="*/ 3828288 w 4273296"/>
              <a:gd name="connsiteY1" fmla="*/ 11936 h 1292096"/>
              <a:gd name="connsiteX2" fmla="*/ 4273296 w 4273296"/>
              <a:gd name="connsiteY2" fmla="*/ 993392 h 1292096"/>
              <a:gd name="connsiteX3" fmla="*/ 0 w 4273296"/>
              <a:gd name="connsiteY3" fmla="*/ 1292096 h 1292096"/>
              <a:gd name="connsiteX0" fmla="*/ 0 w 4273296"/>
              <a:gd name="connsiteY0" fmla="*/ 0 h 1292096"/>
              <a:gd name="connsiteX1" fmla="*/ 3828288 w 4273296"/>
              <a:gd name="connsiteY1" fmla="*/ 11936 h 1292096"/>
              <a:gd name="connsiteX2" fmla="*/ 4273296 w 4273296"/>
              <a:gd name="connsiteY2" fmla="*/ 993392 h 1292096"/>
              <a:gd name="connsiteX3" fmla="*/ 0 w 4273296"/>
              <a:gd name="connsiteY3" fmla="*/ 1292096 h 129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3296" h="1292096">
                <a:moveTo>
                  <a:pt x="0" y="0"/>
                </a:moveTo>
                <a:lnTo>
                  <a:pt x="3828288" y="11936"/>
                </a:lnTo>
                <a:lnTo>
                  <a:pt x="4273296" y="993392"/>
                </a:lnTo>
                <a:lnTo>
                  <a:pt x="0" y="1292096"/>
                </a:lnTo>
              </a:path>
            </a:pathLst>
          </a:custGeom>
          <a:solidFill>
            <a:srgbClr val="00559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18728" y="187237"/>
            <a:ext cx="2158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СЕРИЯ </a:t>
            </a:r>
            <a:r>
              <a:rPr lang="de-DE" sz="2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SLIO</a:t>
            </a:r>
            <a:endParaRPr lang="en-US" sz="2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-16331" y="1980909"/>
            <a:ext cx="9163738" cy="16719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" name="Gruppieren 6"/>
          <p:cNvGrpSpPr/>
          <p:nvPr/>
        </p:nvGrpSpPr>
        <p:grpSpPr>
          <a:xfrm>
            <a:off x="285720" y="3301846"/>
            <a:ext cx="1960601" cy="890944"/>
            <a:chOff x="4607838" y="3291306"/>
            <a:chExt cx="1960601" cy="890944"/>
          </a:xfrm>
        </p:grpSpPr>
        <p:sp>
          <p:nvSpPr>
            <p:cNvPr id="16" name="Ellipse 15"/>
            <p:cNvSpPr/>
            <p:nvPr/>
          </p:nvSpPr>
          <p:spPr>
            <a:xfrm>
              <a:off x="5253014" y="329130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598"/>
                </a:solidFill>
                <a:latin typeface="+mj-lt"/>
              </a:endParaRPr>
            </a:p>
          </p:txBody>
        </p:sp>
        <p:pic>
          <p:nvPicPr>
            <p:cNvPr id="19" name="Picture 4" descr="V:\VT-PW_Werbung\15_Bilddatenbank\Icons\VIPA_Icons_blau_grau_CI\VIPA_Icon_Verkleinert_green_gray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014" y="3449012"/>
              <a:ext cx="288000" cy="25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hteck 30"/>
            <p:cNvSpPr/>
            <p:nvPr/>
          </p:nvSpPr>
          <p:spPr>
            <a:xfrm>
              <a:off x="4607838" y="3847094"/>
              <a:ext cx="1960601" cy="3351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МАСШТАБИРУЕМОСТЬ</a:t>
              </a:r>
              <a:endParaRPr lang="de-DE" sz="1200" b="1" dirty="0" smtClean="0">
                <a:solidFill>
                  <a:srgbClr val="00559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3" name="Ellipse 42"/>
          <p:cNvSpPr/>
          <p:nvPr/>
        </p:nvSpPr>
        <p:spPr>
          <a:xfrm>
            <a:off x="5452205" y="3306546"/>
            <a:ext cx="540000" cy="540000"/>
          </a:xfrm>
          <a:prstGeom prst="ellipse">
            <a:avLst/>
          </a:prstGeom>
          <a:solidFill>
            <a:srgbClr val="005598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598"/>
              </a:solidFill>
              <a:latin typeface="+mj-lt"/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4786314" y="3857634"/>
            <a:ext cx="1896032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559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ТЕХНОЛОГИЯ </a:t>
            </a:r>
            <a:r>
              <a:rPr lang="en-US" sz="1200" b="1" dirty="0" smtClean="0">
                <a:solidFill>
                  <a:srgbClr val="00559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SPEED7</a:t>
            </a:r>
            <a:endParaRPr lang="de-DE" sz="1200" b="1" dirty="0">
              <a:solidFill>
                <a:srgbClr val="00559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3" name="Picture 5" descr="C:\Users\VPfeifer\Desktop\Bild2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500444"/>
            <a:ext cx="451592" cy="18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 7" descr="VIPA_SLIO_Profinet_Aufbau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8917" t="2" r="2298" b="20424"/>
          <a:stretch/>
        </p:blipFill>
        <p:spPr>
          <a:xfrm>
            <a:off x="6875715" y="480252"/>
            <a:ext cx="1991878" cy="2688925"/>
          </a:xfrm>
          <a:prstGeom prst="rect">
            <a:avLst/>
          </a:prstGeom>
        </p:spPr>
      </p:pic>
      <p:grpSp>
        <p:nvGrpSpPr>
          <p:cNvPr id="9" name="Gruppieren 2"/>
          <p:cNvGrpSpPr/>
          <p:nvPr/>
        </p:nvGrpSpPr>
        <p:grpSpPr>
          <a:xfrm>
            <a:off x="2568446" y="3297168"/>
            <a:ext cx="2104102" cy="1201492"/>
            <a:chOff x="390197" y="1880156"/>
            <a:chExt cx="2104102" cy="1201492"/>
          </a:xfrm>
        </p:grpSpPr>
        <p:sp>
          <p:nvSpPr>
            <p:cNvPr id="8" name="Ellipse 7"/>
            <p:cNvSpPr/>
            <p:nvPr/>
          </p:nvSpPr>
          <p:spPr>
            <a:xfrm>
              <a:off x="980421" y="188015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390197" y="2435317"/>
              <a:ext cx="210410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СВЫШЕ</a:t>
              </a:r>
              <a:r>
                <a:rPr lang="de-DE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120 </a:t>
              </a:r>
              <a:r>
                <a:rPr lang="ru-RU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МОДЕЛЕЙ </a:t>
              </a:r>
            </a:p>
            <a:p>
              <a:pPr algn="ctr">
                <a:lnSpc>
                  <a:spcPct val="150000"/>
                </a:lnSpc>
              </a:pPr>
              <a:r>
                <a:rPr lang="ru-RU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МОДУЛЕЙ РАСШИРЕНИЯ</a:t>
              </a:r>
              <a:endParaRPr lang="de-DE" sz="1200" b="1" dirty="0" smtClean="0">
                <a:solidFill>
                  <a:srgbClr val="00559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37" name="Picture 3" descr="V:\VT-PW_Werbung\15_Bilddatenbank\Icons\VIPA_Icons_blau_grau_CI\VIPA_Icon_Bausteine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9"/>
            <a:stretch/>
          </p:blipFill>
          <p:spPr bwMode="auto">
            <a:xfrm>
              <a:off x="1048898" y="2048348"/>
              <a:ext cx="367874" cy="267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uppieren 37"/>
          <p:cNvGrpSpPr/>
          <p:nvPr/>
        </p:nvGrpSpPr>
        <p:grpSpPr>
          <a:xfrm>
            <a:off x="4536350" y="1790651"/>
            <a:ext cx="2470100" cy="1210720"/>
            <a:chOff x="2251702" y="3291306"/>
            <a:chExt cx="2470100" cy="1210720"/>
          </a:xfrm>
        </p:grpSpPr>
        <p:sp>
          <p:nvSpPr>
            <p:cNvPr id="40" name="Ellipse 38"/>
            <p:cNvSpPr/>
            <p:nvPr/>
          </p:nvSpPr>
          <p:spPr>
            <a:xfrm>
              <a:off x="3110749" y="329130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pic>
          <p:nvPicPr>
            <p:cNvPr id="41" name="Picture 3" descr="V:\VT-PW_Werbung\15_Bilddatenbank\Icons\VIPA_Icons_blau_grau_CI\VIPA_Icon_RAM_3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35" y="3518697"/>
              <a:ext cx="360000" cy="13412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hteck 40"/>
            <p:cNvSpPr/>
            <p:nvPr/>
          </p:nvSpPr>
          <p:spPr>
            <a:xfrm>
              <a:off x="2251702" y="3855695"/>
              <a:ext cx="247010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ДО </a:t>
              </a:r>
              <a:r>
                <a:rPr lang="en-US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r>
                <a:rPr lang="de-DE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МБАЙТ</a:t>
              </a:r>
              <a:endParaRPr lang="de-DE" sz="1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ПОЛНОСТЬЮ СОХРАНЯЕМОЙ</a:t>
              </a: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РАБОЧЕЙ ПАМЯТИ</a:t>
              </a:r>
              <a:endParaRPr lang="de-DE" sz="12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4" name="Gruppieren 41"/>
          <p:cNvGrpSpPr/>
          <p:nvPr/>
        </p:nvGrpSpPr>
        <p:grpSpPr>
          <a:xfrm>
            <a:off x="230910" y="1791790"/>
            <a:ext cx="1996059" cy="1215443"/>
            <a:chOff x="279399" y="3307708"/>
            <a:chExt cx="1996059" cy="1215443"/>
          </a:xfrm>
        </p:grpSpPr>
        <p:sp>
          <p:nvSpPr>
            <p:cNvPr id="46" name="Ellipse 43"/>
            <p:cNvSpPr/>
            <p:nvPr/>
          </p:nvSpPr>
          <p:spPr>
            <a:xfrm>
              <a:off x="980421" y="3307708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sp>
          <p:nvSpPr>
            <p:cNvPr id="47" name="Rechteck 45"/>
            <p:cNvSpPr/>
            <p:nvPr/>
          </p:nvSpPr>
          <p:spPr>
            <a:xfrm>
              <a:off x="279399" y="3876820"/>
              <a:ext cx="19960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РАЗЛИЧНЫЕ</a:t>
              </a: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КОММУНИКАЦИОННЫЕ</a:t>
              </a:r>
              <a:endParaRPr lang="de-DE" sz="1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ИНТЕРФЕЙСЫ</a:t>
              </a:r>
              <a:endParaRPr lang="de-DE" sz="1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48" name="Gruppieren 46"/>
            <p:cNvGrpSpPr/>
            <p:nvPr/>
          </p:nvGrpSpPr>
          <p:grpSpPr>
            <a:xfrm>
              <a:off x="1142967" y="3407891"/>
              <a:ext cx="213483" cy="166146"/>
              <a:chOff x="5177135" y="2299892"/>
              <a:chExt cx="320346" cy="249313"/>
            </a:xfrm>
          </p:grpSpPr>
          <p:sp>
            <p:nvSpPr>
              <p:cNvPr id="50" name="Abgerundetes Rechteck 48"/>
              <p:cNvSpPr/>
              <p:nvPr/>
            </p:nvSpPr>
            <p:spPr>
              <a:xfrm>
                <a:off x="5177135" y="2299892"/>
                <a:ext cx="320346" cy="249313"/>
              </a:xfrm>
              <a:prstGeom prst="roundRect">
                <a:avLst>
                  <a:gd name="adj" fmla="val 717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+mj-lt"/>
                </a:endParaRPr>
              </a:p>
            </p:txBody>
          </p:sp>
          <p:sp>
            <p:nvSpPr>
              <p:cNvPr id="51" name="Rechteck 6"/>
              <p:cNvSpPr/>
              <p:nvPr/>
            </p:nvSpPr>
            <p:spPr>
              <a:xfrm>
                <a:off x="5197541" y="2326354"/>
                <a:ext cx="278562" cy="222540"/>
              </a:xfrm>
              <a:custGeom>
                <a:avLst/>
                <a:gdLst/>
                <a:ahLst/>
                <a:cxnLst/>
                <a:rect l="l" t="t" r="r" b="b"/>
                <a:pathLst>
                  <a:path w="1385454" h="1106821">
                    <a:moveTo>
                      <a:pt x="1068284" y="85996"/>
                    </a:moveTo>
                    <a:cubicBezTo>
                      <a:pt x="1064076" y="85996"/>
                      <a:pt x="1060664" y="89408"/>
                      <a:pt x="1060664" y="93616"/>
                    </a:cubicBezTo>
                    <a:lnTo>
                      <a:pt x="1060664" y="228855"/>
                    </a:lnTo>
                    <a:cubicBezTo>
                      <a:pt x="1060664" y="233063"/>
                      <a:pt x="1064076" y="236475"/>
                      <a:pt x="1068284" y="236475"/>
                    </a:cubicBezTo>
                    <a:lnTo>
                      <a:pt x="1098763" y="236475"/>
                    </a:lnTo>
                    <a:cubicBezTo>
                      <a:pt x="1102971" y="236475"/>
                      <a:pt x="1106383" y="233063"/>
                      <a:pt x="1106383" y="228855"/>
                    </a:cubicBezTo>
                    <a:lnTo>
                      <a:pt x="1106383" y="93616"/>
                    </a:lnTo>
                    <a:cubicBezTo>
                      <a:pt x="1106383" y="89408"/>
                      <a:pt x="1102971" y="85996"/>
                      <a:pt x="1098763" y="85996"/>
                    </a:cubicBezTo>
                    <a:close/>
                    <a:moveTo>
                      <a:pt x="809204" y="85996"/>
                    </a:moveTo>
                    <a:cubicBezTo>
                      <a:pt x="804996" y="85996"/>
                      <a:pt x="801584" y="89408"/>
                      <a:pt x="801584" y="93616"/>
                    </a:cubicBezTo>
                    <a:lnTo>
                      <a:pt x="801584" y="228855"/>
                    </a:lnTo>
                    <a:cubicBezTo>
                      <a:pt x="801584" y="233063"/>
                      <a:pt x="804996" y="236475"/>
                      <a:pt x="809204" y="236475"/>
                    </a:cubicBezTo>
                    <a:lnTo>
                      <a:pt x="839683" y="236475"/>
                    </a:lnTo>
                    <a:cubicBezTo>
                      <a:pt x="843891" y="236475"/>
                      <a:pt x="847303" y="233063"/>
                      <a:pt x="847303" y="228855"/>
                    </a:cubicBezTo>
                    <a:lnTo>
                      <a:pt x="847303" y="93616"/>
                    </a:lnTo>
                    <a:cubicBezTo>
                      <a:pt x="847303" y="89408"/>
                      <a:pt x="843891" y="85996"/>
                      <a:pt x="839683" y="85996"/>
                    </a:cubicBezTo>
                    <a:close/>
                    <a:moveTo>
                      <a:pt x="938744" y="85995"/>
                    </a:moveTo>
                    <a:cubicBezTo>
                      <a:pt x="934536" y="85995"/>
                      <a:pt x="931124" y="89407"/>
                      <a:pt x="931124" y="93615"/>
                    </a:cubicBezTo>
                    <a:lnTo>
                      <a:pt x="931124" y="228854"/>
                    </a:lnTo>
                    <a:cubicBezTo>
                      <a:pt x="931124" y="233062"/>
                      <a:pt x="934536" y="236474"/>
                      <a:pt x="938744" y="236474"/>
                    </a:cubicBezTo>
                    <a:lnTo>
                      <a:pt x="969223" y="236474"/>
                    </a:lnTo>
                    <a:cubicBezTo>
                      <a:pt x="973431" y="236474"/>
                      <a:pt x="976843" y="233062"/>
                      <a:pt x="976843" y="228854"/>
                    </a:cubicBezTo>
                    <a:lnTo>
                      <a:pt x="976843" y="93615"/>
                    </a:lnTo>
                    <a:cubicBezTo>
                      <a:pt x="976843" y="89407"/>
                      <a:pt x="973431" y="85995"/>
                      <a:pt x="969223" y="85995"/>
                    </a:cubicBezTo>
                    <a:close/>
                    <a:moveTo>
                      <a:pt x="545770" y="84075"/>
                    </a:moveTo>
                    <a:cubicBezTo>
                      <a:pt x="541562" y="84075"/>
                      <a:pt x="538150" y="87487"/>
                      <a:pt x="538150" y="91695"/>
                    </a:cubicBezTo>
                    <a:lnTo>
                      <a:pt x="538150" y="226934"/>
                    </a:lnTo>
                    <a:cubicBezTo>
                      <a:pt x="538150" y="231142"/>
                      <a:pt x="541562" y="234554"/>
                      <a:pt x="545770" y="234554"/>
                    </a:cubicBezTo>
                    <a:lnTo>
                      <a:pt x="576249" y="234554"/>
                    </a:lnTo>
                    <a:cubicBezTo>
                      <a:pt x="580457" y="234554"/>
                      <a:pt x="583869" y="231142"/>
                      <a:pt x="583869" y="226934"/>
                    </a:cubicBezTo>
                    <a:lnTo>
                      <a:pt x="583869" y="91695"/>
                    </a:lnTo>
                    <a:cubicBezTo>
                      <a:pt x="583869" y="87487"/>
                      <a:pt x="580457" y="84075"/>
                      <a:pt x="576249" y="84075"/>
                    </a:cubicBezTo>
                    <a:close/>
                    <a:moveTo>
                      <a:pt x="286690" y="84075"/>
                    </a:moveTo>
                    <a:cubicBezTo>
                      <a:pt x="282482" y="84075"/>
                      <a:pt x="279070" y="87487"/>
                      <a:pt x="279070" y="91695"/>
                    </a:cubicBezTo>
                    <a:lnTo>
                      <a:pt x="279070" y="226934"/>
                    </a:lnTo>
                    <a:cubicBezTo>
                      <a:pt x="279070" y="231142"/>
                      <a:pt x="282482" y="234554"/>
                      <a:pt x="286690" y="234554"/>
                    </a:cubicBezTo>
                    <a:lnTo>
                      <a:pt x="317169" y="234554"/>
                    </a:lnTo>
                    <a:cubicBezTo>
                      <a:pt x="321377" y="234554"/>
                      <a:pt x="324789" y="231142"/>
                      <a:pt x="324789" y="226934"/>
                    </a:cubicBezTo>
                    <a:lnTo>
                      <a:pt x="324789" y="91695"/>
                    </a:lnTo>
                    <a:cubicBezTo>
                      <a:pt x="324789" y="87487"/>
                      <a:pt x="321377" y="84075"/>
                      <a:pt x="317169" y="84075"/>
                    </a:cubicBezTo>
                    <a:close/>
                    <a:moveTo>
                      <a:pt x="675310" y="84074"/>
                    </a:moveTo>
                    <a:cubicBezTo>
                      <a:pt x="671102" y="84074"/>
                      <a:pt x="667690" y="87486"/>
                      <a:pt x="667690" y="91694"/>
                    </a:cubicBezTo>
                    <a:lnTo>
                      <a:pt x="667690" y="226933"/>
                    </a:lnTo>
                    <a:cubicBezTo>
                      <a:pt x="667690" y="231141"/>
                      <a:pt x="671102" y="234553"/>
                      <a:pt x="675310" y="234553"/>
                    </a:cubicBezTo>
                    <a:lnTo>
                      <a:pt x="705789" y="234553"/>
                    </a:lnTo>
                    <a:cubicBezTo>
                      <a:pt x="709997" y="234553"/>
                      <a:pt x="713409" y="231141"/>
                      <a:pt x="713409" y="226933"/>
                    </a:cubicBezTo>
                    <a:lnTo>
                      <a:pt x="713409" y="91694"/>
                    </a:lnTo>
                    <a:cubicBezTo>
                      <a:pt x="713409" y="87486"/>
                      <a:pt x="709997" y="84074"/>
                      <a:pt x="705789" y="84074"/>
                    </a:cubicBezTo>
                    <a:close/>
                    <a:moveTo>
                      <a:pt x="416230" y="84074"/>
                    </a:moveTo>
                    <a:cubicBezTo>
                      <a:pt x="412022" y="84074"/>
                      <a:pt x="408610" y="87486"/>
                      <a:pt x="408610" y="91694"/>
                    </a:cubicBezTo>
                    <a:lnTo>
                      <a:pt x="408610" y="226933"/>
                    </a:lnTo>
                    <a:cubicBezTo>
                      <a:pt x="408610" y="231141"/>
                      <a:pt x="412022" y="234553"/>
                      <a:pt x="416230" y="234553"/>
                    </a:cubicBezTo>
                    <a:lnTo>
                      <a:pt x="446709" y="234553"/>
                    </a:lnTo>
                    <a:cubicBezTo>
                      <a:pt x="450917" y="234553"/>
                      <a:pt x="454329" y="231141"/>
                      <a:pt x="454329" y="226933"/>
                    </a:cubicBezTo>
                    <a:lnTo>
                      <a:pt x="454329" y="91694"/>
                    </a:lnTo>
                    <a:cubicBezTo>
                      <a:pt x="454329" y="87486"/>
                      <a:pt x="450917" y="84074"/>
                      <a:pt x="446709" y="84074"/>
                    </a:cubicBezTo>
                    <a:close/>
                    <a:moveTo>
                      <a:pt x="0" y="0"/>
                    </a:moveTo>
                    <a:lnTo>
                      <a:pt x="1385454" y="0"/>
                    </a:lnTo>
                    <a:lnTo>
                      <a:pt x="1385454" y="905928"/>
                    </a:lnTo>
                    <a:lnTo>
                      <a:pt x="1068495" y="905928"/>
                    </a:lnTo>
                    <a:lnTo>
                      <a:pt x="1068495" y="1018699"/>
                    </a:lnTo>
                    <a:lnTo>
                      <a:pt x="893619" y="1018699"/>
                    </a:lnTo>
                    <a:lnTo>
                      <a:pt x="893619" y="1106821"/>
                    </a:lnTo>
                    <a:lnTo>
                      <a:pt x="483239" y="1106821"/>
                    </a:lnTo>
                    <a:lnTo>
                      <a:pt x="483239" y="1018699"/>
                    </a:lnTo>
                    <a:lnTo>
                      <a:pt x="312748" y="1018699"/>
                    </a:lnTo>
                    <a:lnTo>
                      <a:pt x="312748" y="905928"/>
                    </a:lnTo>
                    <a:lnTo>
                      <a:pt x="0" y="905928"/>
                    </a:lnTo>
                    <a:close/>
                  </a:path>
                </a:pathLst>
              </a:custGeom>
              <a:solidFill>
                <a:srgbClr val="00559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+mj-lt"/>
                </a:endParaRPr>
              </a:p>
            </p:txBody>
          </p:sp>
        </p:grpSp>
        <p:pic>
          <p:nvPicPr>
            <p:cNvPr id="49" name="Picture 2" descr="C:\Users\VPfeifer\Desktop\PPT_ICONS\OUTLINES\SERIAL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738" y="3625870"/>
              <a:ext cx="295365" cy="114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uppieren 50"/>
          <p:cNvGrpSpPr/>
          <p:nvPr/>
        </p:nvGrpSpPr>
        <p:grpSpPr>
          <a:xfrm>
            <a:off x="2516064" y="1791790"/>
            <a:ext cx="1907445" cy="1030777"/>
            <a:chOff x="2453721" y="1884776"/>
            <a:chExt cx="1907445" cy="1030777"/>
          </a:xfrm>
        </p:grpSpPr>
        <p:sp>
          <p:nvSpPr>
            <p:cNvPr id="53" name="Ellipse 51"/>
            <p:cNvSpPr/>
            <p:nvPr/>
          </p:nvSpPr>
          <p:spPr>
            <a:xfrm>
              <a:off x="3110749" y="188477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4" name="Rechteck 52"/>
            <p:cNvSpPr/>
            <p:nvPr/>
          </p:nvSpPr>
          <p:spPr>
            <a:xfrm>
              <a:off x="2453721" y="2453888"/>
              <a:ext cx="19074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НЕСКОЛЬКО</a:t>
              </a:r>
              <a:endParaRPr lang="de-DE" sz="12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СИСТЕМ РАЗРАБОТКИ</a:t>
              </a:r>
              <a:endParaRPr lang="de-DE" sz="12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5" name="Picture 5" descr="W:\15_Bilddatenbank\Icons\VIPA_Icons_blau_grau_CI\VIPA_Icon_Speed7Studio_gruen_grau.png"/>
            <p:cNvPicPr>
              <a:picLocks noChangeAspect="1" noChangeArrowheads="1"/>
            </p:cNvPicPr>
            <p:nvPr/>
          </p:nvPicPr>
          <p:blipFill>
            <a:blip r:embed="rId1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325" y="2028795"/>
              <a:ext cx="332848" cy="27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78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101765" y="60043"/>
            <a:ext cx="3170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SCALABLE </a:t>
            </a:r>
            <a:r>
              <a:rPr lang="de-DE" sz="2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SOLUTION</a:t>
            </a:r>
            <a:endParaRPr lang="de-DE" sz="22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4641023" y="3045566"/>
            <a:ext cx="3839366" cy="2069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БОЛЕЕ</a:t>
            </a:r>
            <a:r>
              <a:rPr lang="en-US" sz="1200" dirty="0" smtClean="0">
                <a:solidFill>
                  <a:schemeClr val="tx1"/>
                </a:solidFill>
              </a:rPr>
              <a:t> 120 </a:t>
            </a:r>
            <a:r>
              <a:rPr lang="ru-RU" sz="1200" dirty="0" smtClean="0">
                <a:solidFill>
                  <a:schemeClr val="tx1"/>
                </a:solidFill>
              </a:rPr>
              <a:t>МОДЕЛЕЙ МОДУЛЕЙ РАСШИРЕНИЯ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2484624" y="3045565"/>
            <a:ext cx="1630175" cy="4415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ПРОЦЕССОРНЫЙ МОДУЛЬ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-19739" y="3019002"/>
            <a:ext cx="1916507" cy="468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ИНТЕРФЕЙСНЫЙ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МОДУЛЬ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  <p:cxnSp>
        <p:nvCxnSpPr>
          <p:cNvPr id="79" name="Gerade Verbindung 78"/>
          <p:cNvCxnSpPr/>
          <p:nvPr/>
        </p:nvCxnSpPr>
        <p:spPr>
          <a:xfrm>
            <a:off x="4101689" y="2992226"/>
            <a:ext cx="0" cy="1922674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feld 110"/>
          <p:cNvSpPr txBox="1"/>
          <p:nvPr/>
        </p:nvSpPr>
        <p:spPr>
          <a:xfrm>
            <a:off x="6560706" y="3266335"/>
            <a:ext cx="2507094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rgbClr val="004CA8"/>
                </a:solidFill>
              </a:rPr>
              <a:t>Аналоговые </a:t>
            </a:r>
            <a:r>
              <a:rPr lang="ru-RU" sz="1000" dirty="0">
                <a:solidFill>
                  <a:srgbClr val="004CA8"/>
                </a:solidFill>
              </a:rPr>
              <a:t>и </a:t>
            </a:r>
            <a:r>
              <a:rPr lang="ru-RU" sz="1000" dirty="0" smtClean="0">
                <a:solidFill>
                  <a:srgbClr val="004CA8"/>
                </a:solidFill>
              </a:rPr>
              <a:t>дискретные модули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rgbClr val="004CA8"/>
                </a:solidFill>
              </a:rPr>
              <a:t>Коммуникационные модули</a:t>
            </a:r>
            <a:endParaRPr lang="de-DE" sz="1000" dirty="0">
              <a:solidFill>
                <a:srgbClr val="004CA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000" dirty="0" err="1" smtClean="0">
                <a:solidFill>
                  <a:srgbClr val="004CA8"/>
                </a:solidFill>
              </a:rPr>
              <a:t>Весоизмерительные</a:t>
            </a:r>
            <a:r>
              <a:rPr lang="ru-RU" sz="1000" dirty="0" smtClean="0">
                <a:solidFill>
                  <a:srgbClr val="004CA8"/>
                </a:solidFill>
              </a:rPr>
              <a:t> модули</a:t>
            </a:r>
            <a:endParaRPr lang="de-DE" sz="1000" dirty="0">
              <a:solidFill>
                <a:srgbClr val="004CA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rgbClr val="004CA8"/>
                </a:solidFill>
              </a:rPr>
              <a:t>Функциональные модули</a:t>
            </a:r>
            <a:endParaRPr lang="de-DE" sz="1000" dirty="0">
              <a:solidFill>
                <a:srgbClr val="004CA8"/>
              </a:solidFill>
            </a:endParaRPr>
          </a:p>
        </p:txBody>
      </p:sp>
      <p:sp>
        <p:nvSpPr>
          <p:cNvPr id="116" name="Textfeld 115"/>
          <p:cNvSpPr txBox="1"/>
          <p:nvPr/>
        </p:nvSpPr>
        <p:spPr>
          <a:xfrm>
            <a:off x="4114799" y="3259122"/>
            <a:ext cx="2520711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rgbClr val="004CA8"/>
                </a:solidFill>
              </a:rPr>
              <a:t>Модули размножения потенциала</a:t>
            </a:r>
            <a:endParaRPr lang="de-DE" sz="1000" dirty="0">
              <a:solidFill>
                <a:srgbClr val="004CA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rgbClr val="004CA8"/>
                </a:solidFill>
              </a:rPr>
              <a:t>Модули питания</a:t>
            </a:r>
            <a:endParaRPr lang="de-DE" sz="1000" dirty="0">
              <a:solidFill>
                <a:srgbClr val="004CA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rgbClr val="004CA8"/>
                </a:solidFill>
              </a:rPr>
              <a:t>Модули измерения температуры</a:t>
            </a:r>
            <a:endParaRPr lang="de-DE" sz="1000" dirty="0">
              <a:solidFill>
                <a:srgbClr val="004CA8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rgbClr val="004CA8"/>
                </a:solidFill>
              </a:rPr>
              <a:t>Модули </a:t>
            </a:r>
            <a:r>
              <a:rPr lang="de-DE" sz="1000" dirty="0" smtClean="0">
                <a:solidFill>
                  <a:srgbClr val="004CA8"/>
                </a:solidFill>
              </a:rPr>
              <a:t>SSI</a:t>
            </a:r>
            <a:endParaRPr lang="de-DE" sz="1000" dirty="0">
              <a:solidFill>
                <a:srgbClr val="004CA8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728096" y="4426187"/>
            <a:ext cx="1883474" cy="400110"/>
            <a:chOff x="6929586" y="4418567"/>
            <a:chExt cx="1883474" cy="400110"/>
          </a:xfrm>
        </p:grpSpPr>
        <p:grpSp>
          <p:nvGrpSpPr>
            <p:cNvPr id="117" name="Gruppieren 116"/>
            <p:cNvGrpSpPr/>
            <p:nvPr/>
          </p:nvGrpSpPr>
          <p:grpSpPr>
            <a:xfrm>
              <a:off x="6929586" y="4466175"/>
              <a:ext cx="257067" cy="257067"/>
              <a:chOff x="4663717" y="3142034"/>
              <a:chExt cx="540000" cy="540000"/>
            </a:xfrm>
          </p:grpSpPr>
          <p:sp>
            <p:nvSpPr>
              <p:cNvPr id="118" name="Ellipse 117"/>
              <p:cNvSpPr/>
              <p:nvPr/>
            </p:nvSpPr>
            <p:spPr>
              <a:xfrm>
                <a:off x="4663717" y="3142034"/>
                <a:ext cx="540000" cy="540000"/>
              </a:xfrm>
              <a:prstGeom prst="ellipse">
                <a:avLst/>
              </a:prstGeom>
              <a:solidFill>
                <a:srgbClr val="005598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4CA8"/>
                  </a:solidFill>
                </a:endParaRPr>
              </a:p>
            </p:txBody>
          </p:sp>
          <p:sp>
            <p:nvSpPr>
              <p:cNvPr id="119" name="Pfeil nach rechts 118"/>
              <p:cNvSpPr/>
              <p:nvPr/>
            </p:nvSpPr>
            <p:spPr>
              <a:xfrm rot="5400000">
                <a:off x="4804117" y="3279134"/>
                <a:ext cx="259200" cy="288000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4CA8"/>
                  </a:solidFill>
                </a:endParaRPr>
              </a:p>
            </p:txBody>
          </p:sp>
        </p:grpSp>
        <p:sp>
          <p:nvSpPr>
            <p:cNvPr id="133" name="Textfeld 132"/>
            <p:cNvSpPr txBox="1"/>
            <p:nvPr/>
          </p:nvSpPr>
          <p:spPr>
            <a:xfrm>
              <a:off x="7186654" y="4418567"/>
              <a:ext cx="1626406" cy="40011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de-DE" sz="1000" dirty="0" smtClean="0">
                  <a:solidFill>
                    <a:srgbClr val="004CA8"/>
                  </a:solidFill>
                </a:rPr>
                <a:t>2</a:t>
              </a:r>
              <a:r>
                <a:rPr lang="de-DE" sz="1000" dirty="0">
                  <a:solidFill>
                    <a:srgbClr val="004CA8"/>
                  </a:solidFill>
                </a:rPr>
                <a:t>, </a:t>
              </a:r>
              <a:r>
                <a:rPr lang="de-DE" sz="1000" dirty="0" smtClean="0">
                  <a:solidFill>
                    <a:srgbClr val="004CA8"/>
                  </a:solidFill>
                </a:rPr>
                <a:t>4</a:t>
              </a:r>
              <a:r>
                <a:rPr lang="ru-RU" sz="1000" dirty="0" smtClean="0">
                  <a:solidFill>
                    <a:srgbClr val="004CA8"/>
                  </a:solidFill>
                </a:rPr>
                <a:t> и</a:t>
              </a:r>
              <a:r>
                <a:rPr lang="de-DE" sz="1000" dirty="0" smtClean="0">
                  <a:solidFill>
                    <a:srgbClr val="004CA8"/>
                  </a:solidFill>
                </a:rPr>
                <a:t> </a:t>
              </a:r>
              <a:r>
                <a:rPr lang="de-DE" sz="1000" dirty="0">
                  <a:solidFill>
                    <a:srgbClr val="004CA8"/>
                  </a:solidFill>
                </a:rPr>
                <a:t>8 </a:t>
              </a:r>
              <a:r>
                <a:rPr lang="ru-RU" sz="1000" dirty="0" smtClean="0">
                  <a:solidFill>
                    <a:srgbClr val="004CA8"/>
                  </a:solidFill>
                </a:rPr>
                <a:t>каналов ввода-вывода</a:t>
              </a:r>
              <a:endParaRPr lang="de-DE" sz="1000" dirty="0">
                <a:solidFill>
                  <a:srgbClr val="004CA8"/>
                </a:solidFill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0" y="1794701"/>
            <a:ext cx="9154480" cy="372420"/>
            <a:chOff x="0" y="1513045"/>
            <a:chExt cx="10190250" cy="414556"/>
          </a:xfrm>
        </p:grpSpPr>
        <p:pic>
          <p:nvPicPr>
            <p:cNvPr id="58" name="Bild 24" descr="Profilschiene.psd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 flipV="1">
              <a:off x="0" y="1513045"/>
              <a:ext cx="5875625" cy="414555"/>
            </a:xfrm>
            <a:prstGeom prst="rect">
              <a:avLst/>
            </a:prstGeom>
          </p:spPr>
        </p:pic>
        <p:pic>
          <p:nvPicPr>
            <p:cNvPr id="63" name="Bild 24" descr="Profilschiene.psd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 flipV="1">
              <a:off x="4314625" y="1513046"/>
              <a:ext cx="5875625" cy="414555"/>
            </a:xfrm>
            <a:prstGeom prst="rect">
              <a:avLst/>
            </a:prstGeom>
          </p:spPr>
        </p:pic>
      </p:grpSp>
      <p:grpSp>
        <p:nvGrpSpPr>
          <p:cNvPr id="68" name="Gruppieren 67"/>
          <p:cNvGrpSpPr/>
          <p:nvPr/>
        </p:nvGrpSpPr>
        <p:grpSpPr>
          <a:xfrm>
            <a:off x="5677979" y="1265924"/>
            <a:ext cx="875794" cy="1472112"/>
            <a:chOff x="4115031" y="2493023"/>
            <a:chExt cx="875794" cy="1472112"/>
          </a:xfrm>
        </p:grpSpPr>
        <p:pic>
          <p:nvPicPr>
            <p:cNvPr id="106" name="Picture 2" descr="V:\VT-PW_Werbung\15_Bilddatenbank\01_VIPA\SLIO\SLIO_Allgemein\Grafik\VIPA_Grafik_SLIO__DI2x__021-1BB00_LEDs_AN_01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031" y="2493023"/>
              <a:ext cx="290209" cy="14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V:\VT-PW_Werbung\15_Bilddatenbank\01_VIPA\SLIO\SLIO_Allgemein\Grafik\VIPA_Grafik_SLIO__DI2x__021-1BB00_LEDs_AN_01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974" y="2493024"/>
              <a:ext cx="290209" cy="14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V:\VT-PW_Werbung\15_Bilddatenbank\01_VIPA\SLIO\SLIO_Allgemein\Grafik\VIPA_Grafik_SLIO__DI2x__021-1BB00_LEDs_AN_01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919" y="2493024"/>
              <a:ext cx="290209" cy="14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V:\VT-PW_Werbung\15_Bilddatenbank\01_VIPA\SLIO\SLIO_Allgemein\Grafik\VIPA_Grafik_SLIO__DI2x__021-1BB00_LEDs_AN_01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616" y="2493024"/>
              <a:ext cx="290209" cy="14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uppieren 68"/>
          <p:cNvGrpSpPr/>
          <p:nvPr/>
        </p:nvGrpSpPr>
        <p:grpSpPr>
          <a:xfrm>
            <a:off x="6461274" y="1265925"/>
            <a:ext cx="875794" cy="1472112"/>
            <a:chOff x="4115031" y="2493023"/>
            <a:chExt cx="875794" cy="1472112"/>
          </a:xfrm>
        </p:grpSpPr>
        <p:pic>
          <p:nvPicPr>
            <p:cNvPr id="99" name="Picture 2" descr="V:\VT-PW_Werbung\15_Bilddatenbank\01_VIPA\SLIO\SLIO_Allgemein\Grafik\VIPA_Grafik_SLIO__DI2x__021-1BB00_LEDs_AN_01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031" y="2493023"/>
              <a:ext cx="290209" cy="14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V:\VT-PW_Werbung\15_Bilddatenbank\01_VIPA\SLIO\SLIO_Allgemein\Grafik\VIPA_Grafik_SLIO__DI2x__021-1BB00_LEDs_AN_01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974" y="2493024"/>
              <a:ext cx="290209" cy="14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V:\VT-PW_Werbung\15_Bilddatenbank\01_VIPA\SLIO\SLIO_Allgemein\Grafik\VIPA_Grafik_SLIO__DI2x__021-1BB00_LEDs_AN_01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919" y="2493024"/>
              <a:ext cx="290209" cy="14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V:\VT-PW_Werbung\15_Bilddatenbank\01_VIPA\SLIO\SLIO_Allgemein\Grafik\VIPA_Grafik_SLIO__DI2x__021-1BB00_LEDs_AN_01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616" y="2493024"/>
              <a:ext cx="290209" cy="14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Pfeil nach rechts 5"/>
          <p:cNvSpPr/>
          <p:nvPr/>
        </p:nvSpPr>
        <p:spPr>
          <a:xfrm>
            <a:off x="3718956" y="1592291"/>
            <a:ext cx="1351116" cy="777240"/>
          </a:xfrm>
          <a:prstGeom prst="rightArrow">
            <a:avLst>
              <a:gd name="adj1" fmla="val 50000"/>
              <a:gd name="adj2" fmla="val 56863"/>
            </a:avLst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Заголовок 2"/>
          <p:cNvSpPr>
            <a:spLocks noGrp="1"/>
          </p:cNvSpPr>
          <p:nvPr>
            <p:ph type="title"/>
          </p:nvPr>
        </p:nvSpPr>
        <p:spPr>
          <a:xfrm>
            <a:off x="245798" y="99061"/>
            <a:ext cx="8646743" cy="655320"/>
          </a:xfrm>
        </p:spPr>
        <p:txBody>
          <a:bodyPr/>
          <a:lstStyle/>
          <a:p>
            <a:r>
              <a:rPr lang="ru-RU" dirty="0" smtClean="0"/>
              <a:t>Концепция построения системы </a:t>
            </a:r>
            <a:r>
              <a:rPr lang="en-US" dirty="0" smtClean="0"/>
              <a:t>SLIO</a:t>
            </a:r>
            <a:endParaRPr lang="ru-RU" dirty="0"/>
          </a:p>
        </p:txBody>
      </p:sp>
      <p:sp>
        <p:nvSpPr>
          <p:cNvPr id="61" name="Pfeil nach rechts 5"/>
          <p:cNvSpPr/>
          <p:nvPr/>
        </p:nvSpPr>
        <p:spPr>
          <a:xfrm>
            <a:off x="743626" y="1592291"/>
            <a:ext cx="1351116" cy="777240"/>
          </a:xfrm>
          <a:prstGeom prst="rightArrow">
            <a:avLst>
              <a:gd name="adj1" fmla="val 50000"/>
              <a:gd name="adj2" fmla="val 56863"/>
            </a:avLst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7" name="Picture 3" descr="V:\VT-PW_Werbung\15_Bilddatenbank\01_VIPA\SLIO\SLIO_Allgemein\Grafik\VIPA_Grafik_SLIO__CPU015PN__015-4PN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73" y="1265919"/>
            <a:ext cx="1707552" cy="14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VIPA_SLIO_Buskoppler_front_10cm_CMY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0" y="1258608"/>
            <a:ext cx="672003" cy="153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25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955760" y="1521619"/>
            <a:ext cx="2576825" cy="2955131"/>
            <a:chOff x="284" y="813"/>
            <a:chExt cx="1927" cy="2308"/>
          </a:xfrm>
        </p:grpSpPr>
        <p:sp>
          <p:nvSpPr>
            <p:cNvPr id="57357" name="Rectangle 3"/>
            <p:cNvSpPr>
              <a:spLocks noChangeArrowheads="1"/>
            </p:cNvSpPr>
            <p:nvPr/>
          </p:nvSpPr>
          <p:spPr bwMode="gray">
            <a:xfrm>
              <a:off x="284" y="816"/>
              <a:ext cx="1927" cy="230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000" tIns="81000" rIns="81000" bIns="810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350"/>
            </a:p>
          </p:txBody>
        </p:sp>
        <p:pic>
          <p:nvPicPr>
            <p:cNvPr id="57358" name="Picture 4" descr="VIPA_SLIO_Koppler_PWR_abgezogen_7cm_CMY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" y="813"/>
              <a:ext cx="1034" cy="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47" name="Titel 6"/>
          <p:cNvSpPr>
            <a:spLocks noGrp="1"/>
          </p:cNvSpPr>
          <p:nvPr>
            <p:ph type="title" idx="4294967295"/>
          </p:nvPr>
        </p:nvSpPr>
        <p:spPr bwMode="auto">
          <a:xfrm>
            <a:off x="389930" y="213877"/>
            <a:ext cx="6285309" cy="339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ru-RU" cap="none" dirty="0" smtClean="0"/>
              <a:t>СИСТЕМА ВВОДА-ВЫВОДА </a:t>
            </a:r>
            <a:r>
              <a:rPr lang="en-US" altLang="ru-RU" cap="none" dirty="0" smtClean="0"/>
              <a:t>SLIO</a:t>
            </a:r>
            <a:endParaRPr lang="de-DE" altLang="ru-RU" cap="none" dirty="0" smtClean="0"/>
          </a:p>
        </p:txBody>
      </p:sp>
      <p:pic>
        <p:nvPicPr>
          <p:cNvPr id="57349" name="Picture 8" descr="Logo_Profib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7" y="1653779"/>
            <a:ext cx="1225154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Logo_CANope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54" y="1653779"/>
            <a:ext cx="102989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1" descr="logo_et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54" y="2786062"/>
            <a:ext cx="1152525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0" descr="DeviceNet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66" y="1279922"/>
            <a:ext cx="1416844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1" descr="http://www.profibus.com/typo3temp/pics/3665e89c2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42" y="2820591"/>
            <a:ext cx="1250156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2" descr="http://www.frozenlegacy.com/wp-content/uploads/2011/11/Modbus-Logo-560x17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31" y="2786063"/>
            <a:ext cx="1272779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Rectangle 11"/>
          <p:cNvSpPr>
            <a:spLocks noChangeArrowheads="1"/>
          </p:cNvSpPr>
          <p:nvPr/>
        </p:nvSpPr>
        <p:spPr bwMode="gray">
          <a:xfrm>
            <a:off x="1425178" y="882969"/>
            <a:ext cx="6232922" cy="3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00" tIns="81000" rIns="81000" bIns="81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ru-RU" altLang="ru-RU" sz="1500" b="1">
                <a:solidFill>
                  <a:srgbClr val="0A0A0A"/>
                </a:solidFill>
              </a:rPr>
              <a:t>Интерфейсные модули для самых популярных полевых шин</a:t>
            </a:r>
            <a:endParaRPr lang="de-DE" altLang="ru-RU" sz="1500" b="1">
              <a:solidFill>
                <a:srgbClr val="0A0A0A"/>
              </a:solidFill>
            </a:endParaRPr>
          </a:p>
        </p:txBody>
      </p:sp>
      <p:pic>
        <p:nvPicPr>
          <p:cNvPr id="5735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41" y="3907632"/>
            <a:ext cx="1285875" cy="47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387001"/>
            <a:ext cx="2208610" cy="145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520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74" y="1760935"/>
            <a:ext cx="3015854" cy="1756121"/>
          </a:xfrm>
          <a:prstGeom prst="rect">
            <a:avLst/>
          </a:prstGeom>
        </p:spPr>
      </p:pic>
      <p:sp>
        <p:nvSpPr>
          <p:cNvPr id="7" name="Richtungspfeil 6"/>
          <p:cNvSpPr/>
          <p:nvPr/>
        </p:nvSpPr>
        <p:spPr>
          <a:xfrm rot="163964">
            <a:off x="5585643" y="2246458"/>
            <a:ext cx="1165716" cy="670322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Процессорные модули </a:t>
            </a:r>
            <a:r>
              <a:rPr lang="de-DE" dirty="0" smtClean="0"/>
              <a:t>SLIO</a:t>
            </a:r>
            <a:r>
              <a:rPr lang="ru-RU" dirty="0" smtClean="0"/>
              <a:t>. Устройство</a:t>
            </a:r>
            <a:endParaRPr lang="en-GB" dirty="0"/>
          </a:p>
        </p:txBody>
      </p:sp>
      <p:sp>
        <p:nvSpPr>
          <p:cNvPr id="66565" name="Foliennummernplatzhalter 4"/>
          <p:cNvSpPr txBox="1">
            <a:spLocks noGrp="1"/>
          </p:cNvSpPr>
          <p:nvPr/>
        </p:nvSpPr>
        <p:spPr bwMode="auto">
          <a:xfrm>
            <a:off x="6980635" y="4869657"/>
            <a:ext cx="67746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de-DE" altLang="ru-RU" sz="75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 rot="175695">
            <a:off x="5553076" y="2246710"/>
            <a:ext cx="1288256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750" dirty="0">
                <a:solidFill>
                  <a:schemeClr val="bg1"/>
                </a:solidFill>
              </a:rPr>
              <a:t>до</a:t>
            </a:r>
            <a:r>
              <a:rPr lang="de-DE" altLang="ru-RU" sz="750" dirty="0">
                <a:solidFill>
                  <a:schemeClr val="bg1"/>
                </a:solidFill>
              </a:rPr>
              <a:t> 64 </a:t>
            </a:r>
            <a:r>
              <a:rPr lang="ru-RU" altLang="ru-RU" sz="750" dirty="0">
                <a:solidFill>
                  <a:schemeClr val="bg1"/>
                </a:solidFill>
              </a:rPr>
              <a:t>модулей</a:t>
            </a:r>
            <a:endParaRPr lang="en-GB" altLang="ru-RU" sz="750" dirty="0">
              <a:solidFill>
                <a:schemeClr val="bg1"/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4268391" y="895350"/>
            <a:ext cx="1348978" cy="404813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dirty="0">
                <a:solidFill>
                  <a:schemeClr val="tx2"/>
                </a:solidFill>
              </a:rPr>
              <a:t>Гнездо для карт памяти</a:t>
            </a:r>
            <a:r>
              <a:rPr lang="de-DE" sz="750" dirty="0">
                <a:solidFill>
                  <a:schemeClr val="tx2"/>
                </a:solidFill>
              </a:rPr>
              <a:t>  SD </a:t>
            </a:r>
            <a:r>
              <a:rPr lang="ru-RU" sz="750" dirty="0">
                <a:solidFill>
                  <a:schemeClr val="tx2"/>
                </a:solidFill>
              </a:rPr>
              <a:t>с фиксатором</a:t>
            </a:r>
            <a:endParaRPr lang="en-GB" sz="750" dirty="0">
              <a:solidFill>
                <a:schemeClr val="tx2"/>
              </a:solidFill>
            </a:endParaRPr>
          </a:p>
        </p:txBody>
      </p:sp>
      <p:sp>
        <p:nvSpPr>
          <p:cNvPr id="27" name="Abgerundetes Rechteck 26">
            <a:hlinkClick r:id="rId3"/>
          </p:cNvPr>
          <p:cNvSpPr/>
          <p:nvPr/>
        </p:nvSpPr>
        <p:spPr>
          <a:xfrm>
            <a:off x="1390889" y="1550195"/>
            <a:ext cx="1404938" cy="536258"/>
          </a:xfrm>
          <a:prstGeom prst="roundRect">
            <a:avLst>
              <a:gd name="adj" fmla="val 9448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dirty="0">
                <a:solidFill>
                  <a:schemeClr val="tx2"/>
                </a:solidFill>
              </a:rPr>
              <a:t>Веб-интерфейс для  сервисных и </a:t>
            </a:r>
            <a:r>
              <a:rPr lang="ru-RU" sz="750" dirty="0" err="1">
                <a:solidFill>
                  <a:schemeClr val="tx2"/>
                </a:solidFill>
              </a:rPr>
              <a:t>диагности-ческих</a:t>
            </a:r>
            <a:r>
              <a:rPr lang="ru-RU" sz="750" dirty="0">
                <a:solidFill>
                  <a:schemeClr val="tx2"/>
                </a:solidFill>
              </a:rPr>
              <a:t> функций, а </a:t>
            </a:r>
            <a:r>
              <a:rPr lang="ru-RU" sz="750" dirty="0" smtClean="0">
                <a:solidFill>
                  <a:schemeClr val="tx2"/>
                </a:solidFill>
              </a:rPr>
              <a:t>также веб-сервер для </a:t>
            </a:r>
            <a:r>
              <a:rPr lang="en-US" sz="750" dirty="0" smtClean="0">
                <a:solidFill>
                  <a:schemeClr val="tx2"/>
                </a:solidFill>
              </a:rPr>
              <a:t>HMI</a:t>
            </a:r>
            <a:endParaRPr lang="en-GB" sz="750" dirty="0">
              <a:solidFill>
                <a:schemeClr val="tx2"/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1387702" y="3351518"/>
            <a:ext cx="1405356" cy="1114425"/>
          </a:xfrm>
          <a:prstGeom prst="roundRect">
            <a:avLst>
              <a:gd name="adj" fmla="val 6776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b="1" dirty="0">
                <a:solidFill>
                  <a:schemeClr val="tx2"/>
                </a:solidFill>
              </a:rPr>
              <a:t>Порт </a:t>
            </a:r>
            <a:r>
              <a:rPr lang="de-DE" sz="750" b="1" dirty="0">
                <a:solidFill>
                  <a:schemeClr val="tx2"/>
                </a:solidFill>
              </a:rPr>
              <a:t>X2</a:t>
            </a:r>
          </a:p>
          <a:p>
            <a:pPr eaLnBrk="1" hangingPunct="1">
              <a:defRPr/>
            </a:pPr>
            <a:r>
              <a:rPr lang="ru-RU" sz="750" b="1" dirty="0">
                <a:solidFill>
                  <a:schemeClr val="tx2"/>
                </a:solidFill>
              </a:rPr>
              <a:t>Всегда «на борту» </a:t>
            </a:r>
            <a:r>
              <a:rPr lang="de-DE" sz="750" b="1" dirty="0">
                <a:solidFill>
                  <a:schemeClr val="tx2"/>
                </a:solidFill>
              </a:rPr>
              <a:t>: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ASCII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STX/ETX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USS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3964(R)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MPI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MODBUS RTU </a:t>
            </a:r>
            <a:r>
              <a:rPr lang="de-DE" sz="750" dirty="0" err="1">
                <a:solidFill>
                  <a:schemeClr val="tx2"/>
                </a:solidFill>
              </a:rPr>
              <a:t>master</a:t>
            </a:r>
            <a:r>
              <a:rPr lang="de-DE" sz="750" dirty="0">
                <a:solidFill>
                  <a:schemeClr val="tx2"/>
                </a:solidFill>
              </a:rPr>
              <a:t>/</a:t>
            </a:r>
            <a:r>
              <a:rPr lang="de-DE" sz="750" dirty="0" err="1">
                <a:solidFill>
                  <a:schemeClr val="tx2"/>
                </a:solidFill>
              </a:rPr>
              <a:t>slave</a:t>
            </a:r>
            <a:endParaRPr lang="en-GB" sz="750" dirty="0">
              <a:solidFill>
                <a:schemeClr val="tx2"/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4158853" y="3753519"/>
            <a:ext cx="1533287" cy="716875"/>
          </a:xfrm>
          <a:prstGeom prst="roundRect">
            <a:avLst>
              <a:gd name="adj" fmla="val 6776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b="1" dirty="0">
                <a:solidFill>
                  <a:schemeClr val="tx2"/>
                </a:solidFill>
              </a:rPr>
              <a:t>Порт </a:t>
            </a:r>
            <a:r>
              <a:rPr lang="de-DE" sz="750" b="1" dirty="0">
                <a:solidFill>
                  <a:schemeClr val="tx2"/>
                </a:solidFill>
              </a:rPr>
              <a:t>X3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MPI (</a:t>
            </a:r>
            <a:r>
              <a:rPr lang="ru-RU" sz="750" dirty="0">
                <a:solidFill>
                  <a:schemeClr val="tx2"/>
                </a:solidFill>
              </a:rPr>
              <a:t>по умолчанию</a:t>
            </a:r>
            <a:r>
              <a:rPr lang="de-DE" sz="750" dirty="0">
                <a:solidFill>
                  <a:schemeClr val="tx2"/>
                </a:solidFill>
              </a:rPr>
              <a:t>)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PROFIBUS SLAVE (</a:t>
            </a:r>
            <a:r>
              <a:rPr lang="ru-RU" sz="750" dirty="0">
                <a:solidFill>
                  <a:schemeClr val="tx2"/>
                </a:solidFill>
              </a:rPr>
              <a:t>опция</a:t>
            </a:r>
            <a:r>
              <a:rPr lang="de-DE" sz="750" dirty="0">
                <a:solidFill>
                  <a:schemeClr val="tx2"/>
                </a:solidFill>
              </a:rPr>
              <a:t>)</a:t>
            </a: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de-DE" sz="750" dirty="0">
                <a:solidFill>
                  <a:schemeClr val="tx2"/>
                </a:solidFill>
              </a:rPr>
              <a:t>PROFIBUS MASTER (</a:t>
            </a:r>
            <a:r>
              <a:rPr lang="ru-RU" sz="750" dirty="0">
                <a:solidFill>
                  <a:schemeClr val="tx2"/>
                </a:solidFill>
              </a:rPr>
              <a:t>опция</a:t>
            </a:r>
            <a:r>
              <a:rPr lang="de-DE" sz="750" dirty="0">
                <a:solidFill>
                  <a:schemeClr val="tx2"/>
                </a:solidFill>
              </a:rPr>
              <a:t>)</a:t>
            </a:r>
            <a:endParaRPr lang="en-GB" sz="750" dirty="0">
              <a:solidFill>
                <a:schemeClr val="tx2"/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6361510" y="1668457"/>
            <a:ext cx="1476375" cy="554442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dirty="0">
                <a:solidFill>
                  <a:schemeClr val="tx2"/>
                </a:solidFill>
              </a:rPr>
              <a:t>Высокоскоростная системная шина </a:t>
            </a:r>
            <a:r>
              <a:rPr lang="de-DE" sz="750" dirty="0">
                <a:solidFill>
                  <a:schemeClr val="tx2"/>
                </a:solidFill>
              </a:rPr>
              <a:t>48 </a:t>
            </a:r>
            <a:r>
              <a:rPr lang="ru-RU" sz="750" dirty="0">
                <a:solidFill>
                  <a:schemeClr val="tx2"/>
                </a:solidFill>
              </a:rPr>
              <a:t>Мбит</a:t>
            </a:r>
            <a:r>
              <a:rPr lang="de-DE" sz="750" dirty="0">
                <a:solidFill>
                  <a:schemeClr val="tx2"/>
                </a:solidFill>
              </a:rPr>
              <a:t>/</a:t>
            </a:r>
            <a:r>
              <a:rPr lang="ru-RU" sz="750" dirty="0">
                <a:solidFill>
                  <a:schemeClr val="tx2"/>
                </a:solidFill>
              </a:rPr>
              <a:t>с</a:t>
            </a:r>
            <a:r>
              <a:rPr lang="de-DE" sz="750" dirty="0">
                <a:solidFill>
                  <a:schemeClr val="tx2"/>
                </a:solidFill>
              </a:rPr>
              <a:t> </a:t>
            </a:r>
            <a:r>
              <a:rPr lang="ru-RU" sz="750" dirty="0">
                <a:solidFill>
                  <a:schemeClr val="tx2"/>
                </a:solidFill>
              </a:rPr>
              <a:t>для подключения до 64 модулей</a:t>
            </a:r>
            <a:endParaRPr lang="en-GB" sz="750" dirty="0">
              <a:solidFill>
                <a:schemeClr val="tx2"/>
              </a:solidFill>
            </a:endParaRPr>
          </a:p>
        </p:txBody>
      </p:sp>
      <p:sp>
        <p:nvSpPr>
          <p:cNvPr id="32" name="Abgerundetes Rechteck 31"/>
          <p:cNvSpPr/>
          <p:nvPr/>
        </p:nvSpPr>
        <p:spPr>
          <a:xfrm>
            <a:off x="1394222" y="881063"/>
            <a:ext cx="1404938" cy="551260"/>
          </a:xfrm>
          <a:prstGeom prst="roundRect">
            <a:avLst>
              <a:gd name="adj" fmla="val 6776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b="1" dirty="0">
                <a:solidFill>
                  <a:schemeClr val="tx2"/>
                </a:solidFill>
              </a:rPr>
              <a:t>Порты </a:t>
            </a:r>
            <a:r>
              <a:rPr lang="de-DE" sz="750" b="1" dirty="0">
                <a:solidFill>
                  <a:schemeClr val="tx2"/>
                </a:solidFill>
              </a:rPr>
              <a:t>X1 </a:t>
            </a:r>
            <a:r>
              <a:rPr lang="ru-RU" sz="750" b="1" dirty="0">
                <a:solidFill>
                  <a:schemeClr val="tx2"/>
                </a:solidFill>
              </a:rPr>
              <a:t>и </a:t>
            </a:r>
            <a:r>
              <a:rPr lang="en-US" sz="750" b="1" dirty="0">
                <a:solidFill>
                  <a:schemeClr val="tx2"/>
                </a:solidFill>
              </a:rPr>
              <a:t>X5</a:t>
            </a:r>
            <a:endParaRPr lang="de-DE" sz="750" b="1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r>
              <a:rPr lang="ru-RU" sz="750" b="1" dirty="0">
                <a:solidFill>
                  <a:schemeClr val="tx2"/>
                </a:solidFill>
              </a:rPr>
              <a:t>Всегда «на борту»</a:t>
            </a:r>
            <a:endParaRPr lang="de-DE" sz="750" b="1" dirty="0">
              <a:solidFill>
                <a:schemeClr val="tx2"/>
              </a:solidFill>
            </a:endParaRPr>
          </a:p>
          <a:p>
            <a:pPr marL="128588" indent="-128588">
              <a:buFont typeface="Arial" pitchFamily="34" charset="0"/>
              <a:buChar char="•"/>
              <a:defRPr/>
            </a:pPr>
            <a:r>
              <a:rPr lang="ru-RU" sz="750" dirty="0">
                <a:solidFill>
                  <a:schemeClr val="tx2"/>
                </a:solidFill>
              </a:rPr>
              <a:t>Интерфейс </a:t>
            </a:r>
            <a:r>
              <a:rPr lang="de-DE" sz="750" dirty="0">
                <a:solidFill>
                  <a:schemeClr val="tx2"/>
                </a:solidFill>
              </a:rPr>
              <a:t>Ethernet PG/OP </a:t>
            </a:r>
            <a:r>
              <a:rPr lang="ru-RU" sz="750" dirty="0">
                <a:solidFill>
                  <a:schemeClr val="tx2"/>
                </a:solidFill>
              </a:rPr>
              <a:t>(коммутатор)</a:t>
            </a:r>
            <a:endParaRPr lang="en-GB" sz="750" dirty="0">
              <a:solidFill>
                <a:schemeClr val="tx2"/>
              </a:solidFill>
            </a:endParaRPr>
          </a:p>
        </p:txBody>
      </p:sp>
      <p:sp>
        <p:nvSpPr>
          <p:cNvPr id="33" name="Abgerundetes Rechteck 32"/>
          <p:cNvSpPr/>
          <p:nvPr/>
        </p:nvSpPr>
        <p:spPr>
          <a:xfrm>
            <a:off x="5813823" y="895350"/>
            <a:ext cx="1348978" cy="404813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dirty="0">
                <a:solidFill>
                  <a:schemeClr val="tx2"/>
                </a:solidFill>
              </a:rPr>
              <a:t>Сменный модуль питания</a:t>
            </a:r>
            <a:r>
              <a:rPr lang="de-DE" sz="750" dirty="0">
                <a:solidFill>
                  <a:schemeClr val="tx2"/>
                </a:solidFill>
              </a:rPr>
              <a:t> (10A)</a:t>
            </a:r>
            <a:endParaRPr lang="en-GB" sz="750" dirty="0">
              <a:solidFill>
                <a:schemeClr val="tx2"/>
              </a:solidFill>
            </a:endParaRPr>
          </a:p>
        </p:txBody>
      </p:sp>
      <p:sp>
        <p:nvSpPr>
          <p:cNvPr id="38" name="Abgerundetes Rechteck 37"/>
          <p:cNvSpPr/>
          <p:nvPr/>
        </p:nvSpPr>
        <p:spPr>
          <a:xfrm>
            <a:off x="4158853" y="3354749"/>
            <a:ext cx="1533287" cy="324615"/>
          </a:xfrm>
          <a:prstGeom prst="roundRect">
            <a:avLst>
              <a:gd name="adj" fmla="val 9448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dirty="0">
                <a:solidFill>
                  <a:schemeClr val="tx2"/>
                </a:solidFill>
              </a:rPr>
              <a:t>Расширяемая рабочая память</a:t>
            </a:r>
            <a:endParaRPr lang="en-GB" sz="750" dirty="0">
              <a:solidFill>
                <a:schemeClr val="tx2"/>
              </a:solidFill>
            </a:endParaRPr>
          </a:p>
        </p:txBody>
      </p:sp>
      <p:cxnSp>
        <p:nvCxnSpPr>
          <p:cNvPr id="44" name="Gewinkelte Verbindung 43"/>
          <p:cNvCxnSpPr>
            <a:stCxn id="31" idx="1"/>
            <a:endCxn id="9" idx="0"/>
          </p:cNvCxnSpPr>
          <p:nvPr/>
        </p:nvCxnSpPr>
        <p:spPr>
          <a:xfrm rot="10800000" flipV="1">
            <a:off x="6214174" y="1945678"/>
            <a:ext cx="147336" cy="301466"/>
          </a:xfrm>
          <a:prstGeom prst="bent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hteck 44"/>
          <p:cNvSpPr/>
          <p:nvPr/>
        </p:nvSpPr>
        <p:spPr>
          <a:xfrm>
            <a:off x="3296841" y="1983582"/>
            <a:ext cx="178594" cy="2309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cxnSp>
        <p:nvCxnSpPr>
          <p:cNvPr id="46" name="Gewinkelte Verbindung 45"/>
          <p:cNvCxnSpPr>
            <a:stCxn id="32" idx="3"/>
          </p:cNvCxnSpPr>
          <p:nvPr/>
        </p:nvCxnSpPr>
        <p:spPr>
          <a:xfrm>
            <a:off x="2799160" y="1156693"/>
            <a:ext cx="583229" cy="928092"/>
          </a:xfrm>
          <a:prstGeom prst="bent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3046810" y="2525316"/>
            <a:ext cx="178594" cy="1143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cxnSp>
        <p:nvCxnSpPr>
          <p:cNvPr id="54" name="Gewinkelte Verbindung 53"/>
          <p:cNvCxnSpPr>
            <a:stCxn id="27" idx="3"/>
          </p:cNvCxnSpPr>
          <p:nvPr/>
        </p:nvCxnSpPr>
        <p:spPr>
          <a:xfrm flipV="1">
            <a:off x="2795827" y="1678186"/>
            <a:ext cx="599888" cy="140138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winkelte Verbindung 57"/>
          <p:cNvCxnSpPr>
            <a:stCxn id="38" idx="1"/>
          </p:cNvCxnSpPr>
          <p:nvPr/>
        </p:nvCxnSpPr>
        <p:spPr>
          <a:xfrm rot="10800000">
            <a:off x="3890825" y="2632083"/>
            <a:ext cx="268030" cy="884974"/>
          </a:xfrm>
          <a:prstGeom prst="bent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hteck 60"/>
          <p:cNvSpPr/>
          <p:nvPr/>
        </p:nvSpPr>
        <p:spPr>
          <a:xfrm>
            <a:off x="3467101" y="2010966"/>
            <a:ext cx="154781" cy="3512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sp>
        <p:nvSpPr>
          <p:cNvPr id="64" name="Rechteck 63"/>
          <p:cNvSpPr/>
          <p:nvPr/>
        </p:nvSpPr>
        <p:spPr>
          <a:xfrm>
            <a:off x="3606404" y="2010966"/>
            <a:ext cx="154781" cy="3512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cxnSp>
        <p:nvCxnSpPr>
          <p:cNvPr id="65" name="Gewinkelte Verbindung 64"/>
          <p:cNvCxnSpPr>
            <a:stCxn id="29" idx="1"/>
          </p:cNvCxnSpPr>
          <p:nvPr/>
        </p:nvCxnSpPr>
        <p:spPr>
          <a:xfrm rot="10800000">
            <a:off x="3713384" y="2320530"/>
            <a:ext cx="445471" cy="1791428"/>
          </a:xfrm>
          <a:prstGeom prst="bent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winkelte Verbindung 71"/>
          <p:cNvCxnSpPr>
            <a:stCxn id="28" idx="3"/>
            <a:endCxn id="61" idx="2"/>
          </p:cNvCxnSpPr>
          <p:nvPr/>
        </p:nvCxnSpPr>
        <p:spPr>
          <a:xfrm flipV="1">
            <a:off x="2793058" y="2362200"/>
            <a:ext cx="751433" cy="1546530"/>
          </a:xfrm>
          <a:prstGeom prst="bent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hteck 77"/>
          <p:cNvSpPr/>
          <p:nvPr/>
        </p:nvSpPr>
        <p:spPr>
          <a:xfrm>
            <a:off x="4004073" y="2087166"/>
            <a:ext cx="154781" cy="466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cxnSp>
        <p:nvCxnSpPr>
          <p:cNvPr id="79" name="Gewinkelte Verbindung 78"/>
          <p:cNvCxnSpPr>
            <a:stCxn id="26" idx="1"/>
          </p:cNvCxnSpPr>
          <p:nvPr/>
        </p:nvCxnSpPr>
        <p:spPr>
          <a:xfrm rot="10800000" flipV="1">
            <a:off x="4107657" y="1097756"/>
            <a:ext cx="160735" cy="1067991"/>
          </a:xfrm>
          <a:prstGeom prst="bent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hteck 84"/>
          <p:cNvSpPr/>
          <p:nvPr/>
        </p:nvSpPr>
        <p:spPr>
          <a:xfrm>
            <a:off x="4299348" y="1897857"/>
            <a:ext cx="154781" cy="1893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cxnSp>
        <p:nvCxnSpPr>
          <p:cNvPr id="86" name="Gewinkelte Verbindung 85"/>
          <p:cNvCxnSpPr>
            <a:stCxn id="33" idx="2"/>
            <a:endCxn id="85" idx="0"/>
          </p:cNvCxnSpPr>
          <p:nvPr/>
        </p:nvCxnSpPr>
        <p:spPr>
          <a:xfrm rot="5400000">
            <a:off x="5133679" y="543223"/>
            <a:ext cx="597694" cy="2111573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echteck 113"/>
          <p:cNvSpPr/>
          <p:nvPr/>
        </p:nvSpPr>
        <p:spPr>
          <a:xfrm>
            <a:off x="3046810" y="2568179"/>
            <a:ext cx="178594" cy="1143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sp>
        <p:nvSpPr>
          <p:cNvPr id="127" name="Rechteck 126"/>
          <p:cNvSpPr/>
          <p:nvPr/>
        </p:nvSpPr>
        <p:spPr>
          <a:xfrm>
            <a:off x="3276600" y="2797969"/>
            <a:ext cx="178594" cy="1154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sp>
        <p:nvSpPr>
          <p:cNvPr id="157" name="Abgerundetes Rechteck 156"/>
          <p:cNvSpPr/>
          <p:nvPr/>
        </p:nvSpPr>
        <p:spPr>
          <a:xfrm>
            <a:off x="1391779" y="2312506"/>
            <a:ext cx="1404938" cy="771525"/>
          </a:xfrm>
          <a:prstGeom prst="roundRect">
            <a:avLst>
              <a:gd name="adj" fmla="val 6776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750" b="1" dirty="0">
                <a:solidFill>
                  <a:schemeClr val="tx2"/>
                </a:solidFill>
              </a:rPr>
              <a:t>Порты </a:t>
            </a:r>
            <a:r>
              <a:rPr lang="de-DE" sz="750" b="1" dirty="0">
                <a:solidFill>
                  <a:schemeClr val="tx2"/>
                </a:solidFill>
              </a:rPr>
              <a:t>X4</a:t>
            </a:r>
            <a:r>
              <a:rPr lang="ru-RU" sz="750" b="1" dirty="0">
                <a:solidFill>
                  <a:schemeClr val="tx2"/>
                </a:solidFill>
              </a:rPr>
              <a:t> и </a:t>
            </a:r>
            <a:r>
              <a:rPr lang="en-US" sz="750" b="1" dirty="0">
                <a:solidFill>
                  <a:schemeClr val="tx2"/>
                </a:solidFill>
              </a:rPr>
              <a:t>X6</a:t>
            </a:r>
            <a:endParaRPr lang="de-DE" sz="750" b="1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r>
              <a:rPr lang="ru-RU" sz="750" dirty="0">
                <a:solidFill>
                  <a:schemeClr val="tx2"/>
                </a:solidFill>
              </a:rPr>
              <a:t>Контроллер </a:t>
            </a:r>
            <a:r>
              <a:rPr lang="de-DE" sz="750" dirty="0">
                <a:solidFill>
                  <a:schemeClr val="tx2"/>
                </a:solidFill>
              </a:rPr>
              <a:t>PROFINET</a:t>
            </a:r>
            <a:r>
              <a:rPr lang="ru-RU" sz="750" dirty="0">
                <a:solidFill>
                  <a:schemeClr val="tx2"/>
                </a:solidFill>
              </a:rPr>
              <a:t> </a:t>
            </a:r>
            <a:r>
              <a:rPr lang="en-US" sz="750" dirty="0">
                <a:solidFill>
                  <a:schemeClr val="tx2"/>
                </a:solidFill>
              </a:rPr>
              <a:t>IO</a:t>
            </a:r>
            <a:r>
              <a:rPr lang="de-DE" sz="750" dirty="0">
                <a:solidFill>
                  <a:schemeClr val="tx2"/>
                </a:solidFill>
              </a:rPr>
              <a:t> </a:t>
            </a:r>
            <a:r>
              <a:rPr lang="de-DE" sz="750" dirty="0" smtClean="0">
                <a:solidFill>
                  <a:schemeClr val="tx2"/>
                </a:solidFill>
              </a:rPr>
              <a:t>(</a:t>
            </a:r>
            <a:r>
              <a:rPr lang="ru-RU" sz="750" dirty="0" smtClean="0">
                <a:solidFill>
                  <a:schemeClr val="tx2"/>
                </a:solidFill>
              </a:rPr>
              <a:t>в </a:t>
            </a:r>
            <a:r>
              <a:rPr lang="de-DE" sz="750" dirty="0" smtClean="0">
                <a:solidFill>
                  <a:schemeClr val="tx2"/>
                </a:solidFill>
              </a:rPr>
              <a:t>CPU 015</a:t>
            </a:r>
            <a:r>
              <a:rPr lang="en-US" sz="750" dirty="0" smtClean="0">
                <a:solidFill>
                  <a:schemeClr val="tx2"/>
                </a:solidFill>
              </a:rPr>
              <a:t>PN </a:t>
            </a:r>
            <a:r>
              <a:rPr lang="ru-RU" sz="750" dirty="0" smtClean="0">
                <a:solidFill>
                  <a:schemeClr val="tx2"/>
                </a:solidFill>
              </a:rPr>
              <a:t>и </a:t>
            </a:r>
            <a:r>
              <a:rPr lang="en-US" sz="750" dirty="0" smtClean="0">
                <a:solidFill>
                  <a:schemeClr val="tx2"/>
                </a:solidFill>
              </a:rPr>
              <a:t>CPU 017PN</a:t>
            </a:r>
            <a:r>
              <a:rPr lang="de-DE" sz="750" dirty="0" smtClean="0">
                <a:solidFill>
                  <a:schemeClr val="tx2"/>
                </a:solidFill>
              </a:rPr>
              <a:t>) </a:t>
            </a:r>
            <a:r>
              <a:rPr lang="ru-RU" sz="750" dirty="0">
                <a:solidFill>
                  <a:schemeClr val="tx2"/>
                </a:solidFill>
              </a:rPr>
              <a:t>с поддержкой до </a:t>
            </a:r>
            <a:r>
              <a:rPr lang="de-DE" sz="750" dirty="0">
                <a:solidFill>
                  <a:schemeClr val="tx2"/>
                </a:solidFill>
              </a:rPr>
              <a:t>128 </a:t>
            </a:r>
            <a:r>
              <a:rPr lang="ru-RU" sz="750" dirty="0">
                <a:solidFill>
                  <a:schemeClr val="tx2"/>
                </a:solidFill>
              </a:rPr>
              <a:t>периферийных устройств (коммутатор)</a:t>
            </a:r>
            <a:endParaRPr lang="en-GB" sz="750" dirty="0">
              <a:solidFill>
                <a:schemeClr val="tx2"/>
              </a:solidFill>
            </a:endParaRPr>
          </a:p>
        </p:txBody>
      </p:sp>
      <p:sp>
        <p:nvSpPr>
          <p:cNvPr id="164" name="Rechteck 163"/>
          <p:cNvSpPr/>
          <p:nvPr/>
        </p:nvSpPr>
        <p:spPr>
          <a:xfrm>
            <a:off x="3092054" y="1991917"/>
            <a:ext cx="178594" cy="2309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cxnSp>
        <p:nvCxnSpPr>
          <p:cNvPr id="166" name="Gewinkelte Verbindung 165"/>
          <p:cNvCxnSpPr>
            <a:stCxn id="157" idx="3"/>
            <a:endCxn id="164" idx="1"/>
          </p:cNvCxnSpPr>
          <p:nvPr/>
        </p:nvCxnSpPr>
        <p:spPr>
          <a:xfrm flipV="1">
            <a:off x="2796717" y="2107408"/>
            <a:ext cx="295337" cy="590861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hteck 58"/>
          <p:cNvSpPr/>
          <p:nvPr/>
        </p:nvSpPr>
        <p:spPr>
          <a:xfrm>
            <a:off x="3056335" y="2797969"/>
            <a:ext cx="178594" cy="1154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/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2934041" y="2538340"/>
            <a:ext cx="161730" cy="0"/>
          </a:xfrm>
          <a:prstGeom prst="straightConnector1">
            <a:avLst/>
          </a:prstGeom>
          <a:ln w="19050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575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897031"/>
              </p:ext>
            </p:extLst>
          </p:nvPr>
        </p:nvGraphicFramePr>
        <p:xfrm>
          <a:off x="285720" y="1428742"/>
          <a:ext cx="8643997" cy="3409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967"/>
                <a:gridCol w="1244812"/>
                <a:gridCol w="1246444"/>
                <a:gridCol w="1172357"/>
                <a:gridCol w="1178725"/>
                <a:gridCol w="1189346"/>
                <a:gridCol w="1189346"/>
              </a:tblGrid>
              <a:tr h="183184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68580" marR="68580" marT="34290" marB="3429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dirty="0" smtClean="0"/>
                        <a:t>013C</a:t>
                      </a:r>
                      <a:endParaRPr lang="en-US" sz="600" dirty="0"/>
                    </a:p>
                  </a:txBody>
                  <a:tcPr marL="68580" marR="68580" marT="34290" marB="3429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600" dirty="0" smtClean="0"/>
                        <a:t>014</a:t>
                      </a:r>
                      <a:endParaRPr lang="en-US" sz="6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600" dirty="0" smtClean="0"/>
                        <a:t>015PN</a:t>
                      </a:r>
                      <a:endParaRPr lang="en-US" sz="6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015N</a:t>
                      </a:r>
                      <a:endParaRPr lang="en-US" sz="8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017PN</a:t>
                      </a:r>
                      <a:endParaRPr lang="en-US" sz="8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01</a:t>
                      </a:r>
                      <a:r>
                        <a:rPr lang="ru-RU" sz="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9</a:t>
                      </a:r>
                      <a:r>
                        <a:rPr lang="de-DE" sz="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PN</a:t>
                      </a:r>
                      <a:endParaRPr lang="en-US" sz="8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/>
                    </a:solidFill>
                  </a:tcPr>
                </a:tc>
              </a:tr>
              <a:tr h="168529">
                <a:tc>
                  <a:txBody>
                    <a:bodyPr/>
                    <a:lstStyle/>
                    <a:p>
                      <a:pPr marL="71755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НОМЕР ДЛЯ ЗАКАЗА</a:t>
                      </a:r>
                      <a:endParaRPr lang="en-US" sz="700" b="1" kern="12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7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013-CEF0R00</a:t>
                      </a:r>
                      <a:endParaRPr lang="en-US" sz="7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7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014-CEF0R01</a:t>
                      </a:r>
                      <a:endParaRPr lang="en-US" sz="7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7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015-CEFPR01</a:t>
                      </a:r>
                      <a:endParaRPr lang="en-US" sz="7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7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015-CEFNR00</a:t>
                      </a:r>
                      <a:endParaRPr lang="en-US" sz="7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7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017-CEFPR00</a:t>
                      </a:r>
                      <a:endParaRPr lang="en-US" sz="7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7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01</a:t>
                      </a:r>
                      <a:r>
                        <a:rPr lang="ru-RU" sz="7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7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-CEFPM00</a:t>
                      </a:r>
                      <a:endParaRPr lang="en-US" sz="7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8529">
                <a:tc>
                  <a:txBody>
                    <a:bodyPr/>
                    <a:lstStyle/>
                    <a:p>
                      <a:pPr marL="71755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ЗАГРУЗОЧНАЯ ПАМЯТЬ</a:t>
                      </a:r>
                      <a:endParaRPr lang="en-US" sz="7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128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кбайт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256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кбайт</a:t>
                      </a:r>
                      <a:endParaRPr lang="de-DE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512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512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кбайт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2.048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8529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РАБОЧАЯ ПАМЯТЬ</a:t>
                      </a:r>
                      <a:endParaRPr lang="en-US" sz="7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 – 128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128 – 256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кбайт</a:t>
                      </a:r>
                      <a:endParaRPr lang="de-DE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256 – 512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256 – 512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512 – 2048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Мбайт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1113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СЕТЬ</a:t>
                      </a:r>
                      <a:r>
                        <a:rPr lang="ru-RU" sz="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ETHERNET</a:t>
                      </a:r>
                      <a:endParaRPr lang="en-US" sz="7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PROFINET,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PG/OP</a:t>
                      </a: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DE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ModbusTCP</a:t>
                      </a:r>
                      <a:endParaRPr lang="de-DE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PROFINET,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PG/OP</a:t>
                      </a: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DE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ModbusTCP</a:t>
                      </a:r>
                      <a:endParaRPr lang="de-DE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PROFINET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PG/OP, </a:t>
                      </a:r>
                      <a:r>
                        <a:rPr lang="de-DE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ModbusTCP</a:t>
                      </a:r>
                      <a:endParaRPr lang="de-DE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EtherCAT</a:t>
                      </a:r>
                      <a:endParaRPr lang="de-DE" sz="7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de-DE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PG/OP,</a:t>
                      </a:r>
                      <a:r>
                        <a:rPr lang="de-DE" sz="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DE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ModbusTCP</a:t>
                      </a:r>
                      <a:endParaRPr lang="de-DE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PROFINET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PG/OP,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DE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ModbusTCP</a:t>
                      </a:r>
                      <a:endParaRPr lang="de-DE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PROFINET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PG/OP,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DE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ModbusTCP</a:t>
                      </a:r>
                      <a:endParaRPr lang="de-DE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6730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ПРОМЫШЛЕННАЯ</a:t>
                      </a:r>
                      <a:r>
                        <a:rPr lang="ru-RU" sz="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ШИНА</a:t>
                      </a:r>
                      <a:endParaRPr lang="en-US" sz="7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MPI/PROFIBUS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(Master)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MPI/PROFIBUS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MPI/PROFIBUS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MPI/PROFIBUS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MPI/PROFIBUS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MPI/PROFIBUS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3696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ПОДДЕРЖИВАЕМЫЕ ПРОТОКОЛЫ</a:t>
                      </a:r>
                      <a:endParaRPr lang="en-US" sz="7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ASCII, 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STX/ETX, 3964,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USS master, </a:t>
                      </a:r>
                      <a:r>
                        <a:rPr lang="en-US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ModbusRTU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ASCII, 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STX/ETX, 3964,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USS master, </a:t>
                      </a:r>
                      <a:r>
                        <a:rPr lang="en-US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ModbusRTU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ASCII, 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STX/ETX, 3964,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USS master, </a:t>
                      </a:r>
                      <a:r>
                        <a:rPr lang="en-US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ModbusRTU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ASCII, 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STX/ETX, 3964,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USS master, </a:t>
                      </a:r>
                      <a:r>
                        <a:rPr lang="en-US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ModbusRTU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ASCII, 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STX/ETX, 3964,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USS master, </a:t>
                      </a:r>
                      <a:r>
                        <a:rPr lang="en-US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ModbusRTU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ASCII, 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STX/ETX, 3964,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USS master, </a:t>
                      </a:r>
                      <a:r>
                        <a:rPr lang="en-US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ModbusRTU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8529">
                <a:tc>
                  <a:txBody>
                    <a:bodyPr/>
                    <a:lstStyle/>
                    <a:p>
                      <a:pPr marL="71755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Встроенные </a:t>
                      </a:r>
                      <a:r>
                        <a:rPr lang="en-US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DI/DO/AI</a:t>
                      </a:r>
                      <a:endParaRPr lang="en-US" sz="7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16 / 12 / 2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6730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НОВЫЕ</a:t>
                      </a:r>
                      <a:r>
                        <a:rPr lang="ru-RU" sz="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ВОЗМОЖНОСТИ</a:t>
                      </a:r>
                      <a:endParaRPr lang="en-US" sz="7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DHCP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DHCP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DHCP</a:t>
                      </a:r>
                      <a:endParaRPr lang="en-US" sz="7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DHCP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DHCP</a:t>
                      </a:r>
                      <a:endParaRPr lang="en-US" sz="7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DHCP</a:t>
                      </a:r>
                      <a:endParaRPr lang="en-US" sz="7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76279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/>
                          <a:ea typeface="MS Mincho"/>
                          <a:cs typeface="Times New Roman"/>
                        </a:rPr>
                        <a:t>ТЕХНОЛОГИЧЕСКИЕ ФУНКЦИИ</a:t>
                      </a:r>
                      <a:endParaRPr lang="en-US" sz="7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счётчика до 100 кГц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 импульсных выхода с ШИМ и </a:t>
                      </a:r>
                      <a:r>
                        <a:rPr lang="en-US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Pulse Train </a:t>
                      </a:r>
                      <a:r>
                        <a:rPr lang="ru-RU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 20 кГц</a:t>
                      </a:r>
                      <a:endParaRPr lang="en-US" sz="7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7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7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7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7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3785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активных соединений</a:t>
                      </a:r>
                      <a:endParaRPr lang="en-US" sz="7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 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 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 + 4 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 + 4 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24 + 4 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 + 4 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1113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ПОРТ</a:t>
                      </a:r>
                      <a:r>
                        <a:rPr lang="ru-RU" sz="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ETHERNET (</a:t>
                      </a:r>
                      <a:r>
                        <a:rPr lang="en-US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RJ45)</a:t>
                      </a:r>
                      <a:endParaRPr lang="en-US" sz="700" b="1" baseline="300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-портовый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коммутатор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2-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портовый коммутатор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2x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PROFINET (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комм.)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en-US" sz="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x</a:t>
                      </a:r>
                      <a:r>
                        <a:rPr lang="en-US" sz="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PG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/OP 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(комм.)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2xPG/OP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(комм.)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1xEthernet/1x</a:t>
                      </a:r>
                      <a:r>
                        <a:rPr lang="de-DE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EtherCAT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2x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PROFINET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(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комм.)</a:t>
                      </a:r>
                    </a:p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2xPG/OP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(комм.)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2x</a:t>
                      </a:r>
                      <a:r>
                        <a:rPr lang="en-US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PROFINET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(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комм.)</a:t>
                      </a:r>
                    </a:p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2xPG/OP </a:t>
                      </a:r>
                      <a:r>
                        <a:rPr lang="ru-RU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(комм.)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6730">
                <a:tc>
                  <a:txBody>
                    <a:bodyPr/>
                    <a:lstStyle/>
                    <a:p>
                      <a:pPr marL="71755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МОДУЛЕЙ РАСШИРЕНИЯ</a:t>
                      </a:r>
                      <a:endParaRPr lang="en-US" sz="700" b="1" baseline="300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7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8529">
                <a:tc>
                  <a:txBody>
                    <a:bodyPr/>
                    <a:lstStyle/>
                    <a:p>
                      <a:pPr marL="71755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ИНЖИНИРИНГОВЫЙ</a:t>
                      </a:r>
                      <a:r>
                        <a:rPr lang="ru-RU" sz="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ПАКЕТ</a:t>
                      </a:r>
                      <a:endParaRPr lang="en-US" sz="7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S7S,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TIA Portal, S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TEP 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S7S,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TIA Portal, S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TEP 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S7S,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TIA Portal, S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TEP 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S7S,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TIA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Portal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 STEP 7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S7S,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TIA Portal, S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TEP 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S7S,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TIA Portal, S</a:t>
                      </a:r>
                      <a:r>
                        <a:rPr lang="en-US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TEP </a:t>
                      </a:r>
                      <a:r>
                        <a:rPr lang="de-DE" sz="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US" sz="7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V:\VT-PW_Werbung\15_Bilddatenbank\01_VIPA\SLIO\SLIO_Allgemein\SLIOcompactCPU\VIPA_SLIOcompactCPU_Tit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714362"/>
            <a:ext cx="837344" cy="77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:\VT-PW_Werbung\15_Bilddatenbank\01_VIPA\SLIO\SLIO_Allgemein\VIPA_SLIO_Titel_CPU_01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3" r="25676" b="8422"/>
          <a:stretch/>
        </p:blipFill>
        <p:spPr bwMode="auto">
          <a:xfrm>
            <a:off x="3143240" y="714362"/>
            <a:ext cx="774490" cy="7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V:\VT-PW_Werbung\15_Bilddatenbank\01_VIPA\SLIO\SLIO_Allgemein\VIPA_SLIO_Titel_CPU_015_Moti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8" r="25292"/>
          <a:stretch/>
        </p:blipFill>
        <p:spPr bwMode="auto">
          <a:xfrm>
            <a:off x="6767131" y="698546"/>
            <a:ext cx="783533" cy="8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V:\VT-PW_Werbung\15_Bilddatenbank\01_VIPA\SLIO\SLIO_Allgemein\VIPA_SLIO_Titel_CPU_015_Moti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8" r="25292"/>
          <a:stretch/>
        </p:blipFill>
        <p:spPr bwMode="auto">
          <a:xfrm>
            <a:off x="5538875" y="698546"/>
            <a:ext cx="783533" cy="8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V:\VT-PW_Werbung\15_Bilddatenbank\01_VIPA\SLIO\SLIO_Allgemein\VIPA_SLIO_Titel_CPU_015_Moti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8" r="25292"/>
          <a:stretch/>
        </p:blipFill>
        <p:spPr bwMode="auto">
          <a:xfrm>
            <a:off x="4355805" y="700921"/>
            <a:ext cx="783533" cy="8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Процессорные модули </a:t>
            </a:r>
            <a:r>
              <a:rPr lang="en-US" dirty="0" smtClean="0"/>
              <a:t>SLIO</a:t>
            </a:r>
            <a:r>
              <a:rPr lang="ru-RU" dirty="0" smtClean="0"/>
              <a:t>. Технические характеристики</a:t>
            </a:r>
            <a:endParaRPr lang="ru-RU" dirty="0"/>
          </a:p>
        </p:txBody>
      </p:sp>
      <p:pic>
        <p:nvPicPr>
          <p:cNvPr id="9" name="Picture 3" descr="V:\VT-PW_Werbung\15_Bilddatenbank\01_VIPA\SLIO\SLIO_Allgemein\VIPA_SLIO_Titel_CPU_015_Moti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8" r="25292"/>
          <a:stretch/>
        </p:blipFill>
        <p:spPr bwMode="auto">
          <a:xfrm>
            <a:off x="7909760" y="714362"/>
            <a:ext cx="783533" cy="8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8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25179" y="182166"/>
            <a:ext cx="6285309" cy="471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ru-RU" cap="none" smtClean="0"/>
              <a:t>Содержание </a:t>
            </a:r>
            <a:endParaRPr lang="en-US" altLang="ru-RU" cap="none" smtClean="0"/>
          </a:p>
        </p:txBody>
      </p:sp>
      <p:sp>
        <p:nvSpPr>
          <p:cNvPr id="38810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37085" y="917973"/>
            <a:ext cx="5791200" cy="3336131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 defTabSz="685800">
              <a:lnSpc>
                <a:spcPts val="1650"/>
              </a:lnSpc>
              <a:spcAft>
                <a:spcPts val="1350"/>
              </a:spcAft>
              <a:buClr>
                <a:srgbClr val="0A0A0A"/>
              </a:buClr>
              <a:buFont typeface="Futura Md BT" pitchFamily="34" charset="0"/>
              <a:buAutoNum type="arabicPeriod"/>
              <a:tabLst>
                <a:tab pos="2959894" algn="l"/>
              </a:tabLst>
            </a:pPr>
            <a:r>
              <a:rPr lang="ru-RU" altLang="ru-RU" sz="1500" dirty="0" smtClean="0">
                <a:solidFill>
                  <a:srgbClr val="005497"/>
                </a:solidFill>
              </a:rPr>
              <a:t>Компания </a:t>
            </a:r>
            <a:r>
              <a:rPr lang="en-US" altLang="ru-RU" sz="1500" dirty="0" smtClean="0">
                <a:solidFill>
                  <a:srgbClr val="005497"/>
                </a:solidFill>
              </a:rPr>
              <a:t>YASKAWA</a:t>
            </a:r>
            <a:endParaRPr lang="en-US" altLang="ru-RU" sz="1500" dirty="0">
              <a:solidFill>
                <a:srgbClr val="005497"/>
              </a:solidFill>
            </a:endParaRPr>
          </a:p>
          <a:p>
            <a:pPr marL="285750" indent="-285750" defTabSz="685800">
              <a:lnSpc>
                <a:spcPts val="1650"/>
              </a:lnSpc>
              <a:spcAft>
                <a:spcPts val="1350"/>
              </a:spcAft>
              <a:buClr>
                <a:srgbClr val="0A0A0A"/>
              </a:buClr>
              <a:buFont typeface="Futura Md BT" pitchFamily="34" charset="0"/>
              <a:buAutoNum type="arabicPeriod"/>
              <a:tabLst>
                <a:tab pos="2959894" algn="l"/>
              </a:tabLst>
            </a:pPr>
            <a:r>
              <a:rPr lang="ru-RU" altLang="ru-RU" sz="1500" dirty="0" smtClean="0">
                <a:solidFill>
                  <a:srgbClr val="005497"/>
                </a:solidFill>
              </a:rPr>
              <a:t>Программа поставок</a:t>
            </a:r>
            <a:endParaRPr lang="ru-RU" altLang="ru-RU" sz="1500" dirty="0">
              <a:solidFill>
                <a:srgbClr val="005497"/>
              </a:solidFill>
            </a:endParaRPr>
          </a:p>
          <a:p>
            <a:pPr marL="285750" indent="-285750" defTabSz="685800">
              <a:lnSpc>
                <a:spcPts val="1650"/>
              </a:lnSpc>
              <a:spcAft>
                <a:spcPts val="1350"/>
              </a:spcAft>
              <a:buClr>
                <a:srgbClr val="0A0A0A"/>
              </a:buClr>
              <a:buFont typeface="Futura Md BT" pitchFamily="34" charset="0"/>
              <a:buAutoNum type="arabicPeriod"/>
              <a:tabLst>
                <a:tab pos="2959894" algn="l"/>
              </a:tabLst>
            </a:pPr>
            <a:r>
              <a:rPr lang="ru-RU" altLang="ru-RU" sz="1500" dirty="0" smtClean="0">
                <a:solidFill>
                  <a:srgbClr val="005497"/>
                </a:solidFill>
              </a:rPr>
              <a:t>Серия </a:t>
            </a:r>
            <a:r>
              <a:rPr lang="en-US" altLang="ru-RU" sz="1500" dirty="0" smtClean="0">
                <a:solidFill>
                  <a:srgbClr val="005497"/>
                </a:solidFill>
              </a:rPr>
              <a:t>300S+</a:t>
            </a:r>
          </a:p>
          <a:p>
            <a:pPr marL="285750" indent="-285750" defTabSz="685800">
              <a:lnSpc>
                <a:spcPts val="1650"/>
              </a:lnSpc>
              <a:spcAft>
                <a:spcPts val="1350"/>
              </a:spcAft>
              <a:buClr>
                <a:srgbClr val="0A0A0A"/>
              </a:buClr>
              <a:buFont typeface="Futura Md BT" pitchFamily="34" charset="0"/>
              <a:buAutoNum type="arabicPeriod"/>
              <a:tabLst>
                <a:tab pos="2959894" algn="l"/>
              </a:tabLst>
            </a:pPr>
            <a:r>
              <a:rPr lang="ru-RU" altLang="ru-RU" sz="1500" dirty="0" smtClean="0">
                <a:solidFill>
                  <a:srgbClr val="005497"/>
                </a:solidFill>
              </a:rPr>
              <a:t>Серия </a:t>
            </a:r>
            <a:r>
              <a:rPr lang="en-US" altLang="ru-RU" sz="1500" dirty="0" smtClean="0">
                <a:solidFill>
                  <a:srgbClr val="005497"/>
                </a:solidFill>
              </a:rPr>
              <a:t>SLIO</a:t>
            </a:r>
            <a:r>
              <a:rPr lang="ru-RU" altLang="ru-RU" sz="1500" dirty="0" smtClean="0">
                <a:solidFill>
                  <a:srgbClr val="005497"/>
                </a:solidFill>
              </a:rPr>
              <a:t> </a:t>
            </a:r>
            <a:endParaRPr lang="en-US" altLang="ru-RU" sz="1500" dirty="0" smtClean="0">
              <a:solidFill>
                <a:srgbClr val="005497"/>
              </a:solidFill>
            </a:endParaRPr>
          </a:p>
          <a:p>
            <a:pPr marL="285750" indent="-285750" defTabSz="685800">
              <a:lnSpc>
                <a:spcPts val="1650"/>
              </a:lnSpc>
              <a:spcAft>
                <a:spcPts val="1350"/>
              </a:spcAft>
              <a:buClr>
                <a:srgbClr val="0A0A0A"/>
              </a:buClr>
              <a:buFont typeface="Futura Md BT" pitchFamily="34" charset="0"/>
              <a:buAutoNum type="arabicPeriod"/>
              <a:tabLst>
                <a:tab pos="2959894" algn="l"/>
              </a:tabLst>
            </a:pPr>
            <a:r>
              <a:rPr lang="ru-RU" altLang="ru-RU" sz="1500" smtClean="0">
                <a:solidFill>
                  <a:srgbClr val="005497"/>
                </a:solidFill>
              </a:rPr>
              <a:t>Серия </a:t>
            </a:r>
            <a:r>
              <a:rPr lang="en-US" altLang="ru-RU" sz="1500" dirty="0" smtClean="0">
                <a:solidFill>
                  <a:srgbClr val="005497"/>
                </a:solidFill>
              </a:rPr>
              <a:t>MICRO</a:t>
            </a:r>
          </a:p>
          <a:p>
            <a:pPr marL="285750" indent="-285750" defTabSz="685800">
              <a:lnSpc>
                <a:spcPts val="1650"/>
              </a:lnSpc>
              <a:spcAft>
                <a:spcPts val="1350"/>
              </a:spcAft>
              <a:buClr>
                <a:srgbClr val="0A0A0A"/>
              </a:buClr>
              <a:buFont typeface="Futura Md BT" pitchFamily="34" charset="0"/>
              <a:buAutoNum type="arabicPeriod"/>
              <a:tabLst>
                <a:tab pos="2959894" algn="l"/>
              </a:tabLst>
            </a:pPr>
            <a:r>
              <a:rPr lang="ru-RU" altLang="ru-RU" sz="1500" dirty="0" smtClean="0">
                <a:solidFill>
                  <a:srgbClr val="005497"/>
                </a:solidFill>
              </a:rPr>
              <a:t>Интегрированные решения</a:t>
            </a:r>
          </a:p>
          <a:p>
            <a:pPr marL="285750" indent="-285750" defTabSz="685800">
              <a:lnSpc>
                <a:spcPts val="1650"/>
              </a:lnSpc>
              <a:spcAft>
                <a:spcPts val="1350"/>
              </a:spcAft>
              <a:buClr>
                <a:srgbClr val="0A0A0A"/>
              </a:buClr>
              <a:buFont typeface="Futura Md BT" pitchFamily="34" charset="0"/>
              <a:buAutoNum type="arabicPeriod"/>
              <a:tabLst>
                <a:tab pos="2959894" algn="l"/>
              </a:tabLst>
            </a:pPr>
            <a:r>
              <a:rPr lang="ru-RU" altLang="ru-RU" sz="1500" dirty="0" smtClean="0">
                <a:solidFill>
                  <a:srgbClr val="005497"/>
                </a:solidFill>
              </a:rPr>
              <a:t>Примеры применения</a:t>
            </a:r>
            <a:endParaRPr lang="en-US" altLang="ru-RU" sz="1500" dirty="0" smtClean="0">
              <a:solidFill>
                <a:srgbClr val="0054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85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571486"/>
            <a:ext cx="6556031" cy="431225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C3D9A-2C42-4F4B-A54C-FA6FD54053EE}" type="slidenum">
              <a:rPr lang="de-DE" altLang="ru-RU" smtClean="0"/>
              <a:pPr>
                <a:defRPr/>
              </a:pPr>
              <a:t>20</a:t>
            </a:fld>
            <a:endParaRPr lang="de-DE" alt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43042" y="1214428"/>
            <a:ext cx="2280292" cy="1197711"/>
            <a:chOff x="792471" y="617229"/>
            <a:chExt cx="3040389" cy="159694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92" y="769614"/>
              <a:ext cx="167655" cy="13717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471" y="1068690"/>
              <a:ext cx="167655" cy="13717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472" y="1323011"/>
              <a:ext cx="175275" cy="15241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092" y="1614467"/>
              <a:ext cx="175275" cy="16003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471" y="1913543"/>
              <a:ext cx="175275" cy="144793"/>
            </a:xfrm>
            <a:prstGeom prst="rect">
              <a:avLst/>
            </a:prstGeom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gray">
            <a:xfrm>
              <a:off x="1246188" y="617229"/>
              <a:ext cx="2586672" cy="1596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1000" tIns="81000" rIns="81000" bIns="81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15000"/>
                </a:spcBef>
                <a:buClr>
                  <a:schemeClr val="bg1"/>
                </a:buClr>
                <a:buFont typeface="Wingdings" panose="05000000000000000000" pitchFamily="2" charset="2"/>
                <a:buNone/>
              </a:pPr>
              <a:r>
                <a:rPr lang="en-US" altLang="ru-RU" sz="1200" dirty="0">
                  <a:solidFill>
                    <a:srgbClr val="0A0A0A"/>
                  </a:solidFill>
                  <a:latin typeface="Trebuchet MS" panose="020B0603020202020204" pitchFamily="34" charset="0"/>
                </a:rPr>
                <a:t>SIEMENS S7-151-8 PN/DP</a:t>
              </a:r>
              <a:endParaRPr lang="de-DE" altLang="ru-RU" sz="1200" dirty="0">
                <a:latin typeface="Trebuchet MS" panose="020B0603020202020204" pitchFamily="34" charset="0"/>
              </a:endParaRPr>
            </a:p>
            <a:p>
              <a:pPr>
                <a:spcBef>
                  <a:spcPct val="15000"/>
                </a:spcBef>
                <a:buClr>
                  <a:schemeClr val="bg1"/>
                </a:buClr>
              </a:pPr>
              <a:r>
                <a:rPr lang="en-US" altLang="ru-RU" sz="1200" dirty="0">
                  <a:solidFill>
                    <a:srgbClr val="0A0A0A"/>
                  </a:solidFill>
                  <a:latin typeface="Trebuchet MS" panose="020B0603020202020204" pitchFamily="34" charset="0"/>
                </a:rPr>
                <a:t>SIEMENS S7-317F-2PN/DP</a:t>
              </a:r>
              <a:endParaRPr lang="de-DE" altLang="ru-RU" sz="1200" dirty="0">
                <a:latin typeface="Trebuchet MS" panose="020B0603020202020204" pitchFamily="34" charset="0"/>
              </a:endParaRPr>
            </a:p>
            <a:p>
              <a:pPr>
                <a:spcBef>
                  <a:spcPct val="15000"/>
                </a:spcBef>
                <a:buClr>
                  <a:schemeClr val="bg1"/>
                </a:buClr>
              </a:pPr>
              <a:r>
                <a:rPr lang="de-DE" altLang="ru-RU" sz="1200" dirty="0">
                  <a:solidFill>
                    <a:srgbClr val="0A0A0A"/>
                  </a:solidFill>
                  <a:latin typeface="Trebuchet MS" panose="020B0603020202020204" pitchFamily="34" charset="0"/>
                </a:rPr>
                <a:t>VIPA SLIO 014</a:t>
              </a:r>
            </a:p>
            <a:p>
              <a:pPr>
                <a:spcBef>
                  <a:spcPct val="15000"/>
                </a:spcBef>
                <a:buClr>
                  <a:schemeClr val="bg1"/>
                </a:buClr>
              </a:pPr>
              <a:r>
                <a:rPr lang="de-DE" altLang="ru-RU" sz="1200" dirty="0">
                  <a:solidFill>
                    <a:srgbClr val="0A0A0A"/>
                  </a:solidFill>
                  <a:latin typeface="Trebuchet MS" panose="020B0603020202020204" pitchFamily="34" charset="0"/>
                </a:rPr>
                <a:t>VIPA SLIO </a:t>
              </a:r>
              <a:r>
                <a:rPr lang="de-DE" altLang="ru-RU" sz="1200" dirty="0" smtClean="0">
                  <a:solidFill>
                    <a:srgbClr val="0A0A0A"/>
                  </a:solidFill>
                  <a:latin typeface="Trebuchet MS" panose="020B0603020202020204" pitchFamily="34" charset="0"/>
                </a:rPr>
                <a:t>015/017</a:t>
              </a:r>
              <a:endParaRPr lang="ru-RU" altLang="ru-RU" sz="1200" dirty="0" smtClean="0">
                <a:solidFill>
                  <a:srgbClr val="0A0A0A"/>
                </a:solidFill>
                <a:latin typeface="Trebuchet MS" panose="020B0603020202020204" pitchFamily="34" charset="0"/>
              </a:endParaRPr>
            </a:p>
            <a:p>
              <a:pPr>
                <a:spcBef>
                  <a:spcPct val="15000"/>
                </a:spcBef>
                <a:buClr>
                  <a:schemeClr val="bg1"/>
                </a:buClr>
              </a:pPr>
              <a:r>
                <a:rPr lang="de-DE" altLang="ru-RU" sz="1200" dirty="0" smtClean="0">
                  <a:solidFill>
                    <a:srgbClr val="0A0A0A"/>
                  </a:solidFill>
                  <a:latin typeface="Trebuchet MS" panose="020B0603020202020204" pitchFamily="34" charset="0"/>
                </a:rPr>
                <a:t>VIPA </a:t>
              </a:r>
              <a:r>
                <a:rPr lang="de-DE" altLang="ru-RU" sz="1200" dirty="0">
                  <a:solidFill>
                    <a:srgbClr val="0A0A0A"/>
                  </a:solidFill>
                  <a:latin typeface="Trebuchet MS" panose="020B0603020202020204" pitchFamily="34" charset="0"/>
                </a:rPr>
                <a:t>315-4PN12</a:t>
              </a:r>
              <a:endParaRPr lang="de-DE" altLang="ru-RU" sz="12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228600" y="209549"/>
            <a:ext cx="8646743" cy="640815"/>
          </a:xfrm>
          <a:prstGeom prst="rect">
            <a:avLst/>
          </a:prstGeom>
        </p:spPr>
        <p:txBody>
          <a:bodyPr/>
          <a:lstStyle>
            <a:lvl1pPr algn="l" defTabSz="41148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Процессорные модули </a:t>
            </a:r>
            <a:r>
              <a:rPr lang="en-US" dirty="0" smtClean="0"/>
              <a:t>SLIO</a:t>
            </a:r>
            <a:r>
              <a:rPr lang="ru-RU" dirty="0" smtClean="0"/>
              <a:t>. </a:t>
            </a:r>
            <a:r>
              <a:rPr lang="ru-RU" dirty="0"/>
              <a:t>Уровень </a:t>
            </a:r>
            <a:r>
              <a:rPr lang="ru-RU" dirty="0" smtClean="0"/>
              <a:t>производительности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9365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751"/>
            <a:ext cx="9144000" cy="467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092705"/>
            <a:ext cx="9143999" cy="1560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45453" y="631190"/>
            <a:ext cx="2433320" cy="2428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0427" y="1880107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69989" y="0"/>
                </a:moveTo>
                <a:lnTo>
                  <a:pt x="221458" y="4350"/>
                </a:lnTo>
                <a:lnTo>
                  <a:pt x="175781" y="16894"/>
                </a:lnTo>
                <a:lnTo>
                  <a:pt x="133720" y="36867"/>
                </a:lnTo>
                <a:lnTo>
                  <a:pt x="96038" y="63507"/>
                </a:lnTo>
                <a:lnTo>
                  <a:pt x="63498" y="96051"/>
                </a:lnTo>
                <a:lnTo>
                  <a:pt x="36861" y="133735"/>
                </a:lnTo>
                <a:lnTo>
                  <a:pt x="16891" y="175797"/>
                </a:lnTo>
                <a:lnTo>
                  <a:pt x="4349" y="221474"/>
                </a:lnTo>
                <a:lnTo>
                  <a:pt x="0" y="270001"/>
                </a:lnTo>
                <a:lnTo>
                  <a:pt x="4349" y="318563"/>
                </a:lnTo>
                <a:lnTo>
                  <a:pt x="16891" y="364257"/>
                </a:lnTo>
                <a:lnTo>
                  <a:pt x="36861" y="406324"/>
                </a:lnTo>
                <a:lnTo>
                  <a:pt x="63498" y="444004"/>
                </a:lnTo>
                <a:lnTo>
                  <a:pt x="96038" y="476538"/>
                </a:lnTo>
                <a:lnTo>
                  <a:pt x="133720" y="503164"/>
                </a:lnTo>
                <a:lnTo>
                  <a:pt x="175781" y="523124"/>
                </a:lnTo>
                <a:lnTo>
                  <a:pt x="221458" y="535657"/>
                </a:lnTo>
                <a:lnTo>
                  <a:pt x="269989" y="540003"/>
                </a:lnTo>
                <a:lnTo>
                  <a:pt x="318524" y="535657"/>
                </a:lnTo>
                <a:lnTo>
                  <a:pt x="364207" y="523124"/>
                </a:lnTo>
                <a:lnTo>
                  <a:pt x="406273" y="503164"/>
                </a:lnTo>
                <a:lnTo>
                  <a:pt x="443960" y="476538"/>
                </a:lnTo>
                <a:lnTo>
                  <a:pt x="476506" y="444004"/>
                </a:lnTo>
                <a:lnTo>
                  <a:pt x="503148" y="406324"/>
                </a:lnTo>
                <a:lnTo>
                  <a:pt x="523122" y="364257"/>
                </a:lnTo>
                <a:lnTo>
                  <a:pt x="535665" y="318563"/>
                </a:lnTo>
                <a:lnTo>
                  <a:pt x="540016" y="270001"/>
                </a:lnTo>
                <a:lnTo>
                  <a:pt x="535665" y="221474"/>
                </a:lnTo>
                <a:lnTo>
                  <a:pt x="523122" y="175797"/>
                </a:lnTo>
                <a:lnTo>
                  <a:pt x="503148" y="133735"/>
                </a:lnTo>
                <a:lnTo>
                  <a:pt x="476506" y="96051"/>
                </a:lnTo>
                <a:lnTo>
                  <a:pt x="443960" y="63507"/>
                </a:lnTo>
                <a:lnTo>
                  <a:pt x="406273" y="36867"/>
                </a:lnTo>
                <a:lnTo>
                  <a:pt x="364207" y="16894"/>
                </a:lnTo>
                <a:lnTo>
                  <a:pt x="318524" y="4350"/>
                </a:lnTo>
                <a:lnTo>
                  <a:pt x="269989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0427" y="1880107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0" y="270001"/>
                </a:moveTo>
                <a:lnTo>
                  <a:pt x="4349" y="221474"/>
                </a:lnTo>
                <a:lnTo>
                  <a:pt x="16891" y="175797"/>
                </a:lnTo>
                <a:lnTo>
                  <a:pt x="36861" y="133735"/>
                </a:lnTo>
                <a:lnTo>
                  <a:pt x="63498" y="96051"/>
                </a:lnTo>
                <a:lnTo>
                  <a:pt x="96038" y="63507"/>
                </a:lnTo>
                <a:lnTo>
                  <a:pt x="133720" y="36867"/>
                </a:lnTo>
                <a:lnTo>
                  <a:pt x="175781" y="16894"/>
                </a:lnTo>
                <a:lnTo>
                  <a:pt x="221458" y="4350"/>
                </a:lnTo>
                <a:lnTo>
                  <a:pt x="269989" y="0"/>
                </a:lnTo>
                <a:lnTo>
                  <a:pt x="318524" y="4350"/>
                </a:lnTo>
                <a:lnTo>
                  <a:pt x="364207" y="16894"/>
                </a:lnTo>
                <a:lnTo>
                  <a:pt x="406273" y="36867"/>
                </a:lnTo>
                <a:lnTo>
                  <a:pt x="443960" y="63507"/>
                </a:lnTo>
                <a:lnTo>
                  <a:pt x="476506" y="96051"/>
                </a:lnTo>
                <a:lnTo>
                  <a:pt x="503148" y="133735"/>
                </a:lnTo>
                <a:lnTo>
                  <a:pt x="523122" y="175797"/>
                </a:lnTo>
                <a:lnTo>
                  <a:pt x="535665" y="221474"/>
                </a:lnTo>
                <a:lnTo>
                  <a:pt x="540016" y="270001"/>
                </a:lnTo>
                <a:lnTo>
                  <a:pt x="535665" y="318563"/>
                </a:lnTo>
                <a:lnTo>
                  <a:pt x="523122" y="364257"/>
                </a:lnTo>
                <a:lnTo>
                  <a:pt x="503148" y="406324"/>
                </a:lnTo>
                <a:lnTo>
                  <a:pt x="476506" y="444004"/>
                </a:lnTo>
                <a:lnTo>
                  <a:pt x="443960" y="476538"/>
                </a:lnTo>
                <a:lnTo>
                  <a:pt x="406273" y="503164"/>
                </a:lnTo>
                <a:lnTo>
                  <a:pt x="364207" y="523124"/>
                </a:lnTo>
                <a:lnTo>
                  <a:pt x="318524" y="535657"/>
                </a:lnTo>
                <a:lnTo>
                  <a:pt x="269989" y="540003"/>
                </a:lnTo>
                <a:lnTo>
                  <a:pt x="221458" y="535657"/>
                </a:lnTo>
                <a:lnTo>
                  <a:pt x="175781" y="523124"/>
                </a:lnTo>
                <a:lnTo>
                  <a:pt x="133720" y="503164"/>
                </a:lnTo>
                <a:lnTo>
                  <a:pt x="96038" y="476538"/>
                </a:lnTo>
                <a:lnTo>
                  <a:pt x="63498" y="444004"/>
                </a:lnTo>
                <a:lnTo>
                  <a:pt x="36861" y="406324"/>
                </a:lnTo>
                <a:lnTo>
                  <a:pt x="16891" y="364257"/>
                </a:lnTo>
                <a:lnTo>
                  <a:pt x="4349" y="318563"/>
                </a:lnTo>
                <a:lnTo>
                  <a:pt x="0" y="27000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6424" y="2028951"/>
            <a:ext cx="288290" cy="259715"/>
          </a:xfrm>
          <a:custGeom>
            <a:avLst/>
            <a:gdLst/>
            <a:ahLst/>
            <a:cxnLst/>
            <a:rect l="l" t="t" r="r" b="b"/>
            <a:pathLst>
              <a:path w="288290" h="259714">
                <a:moveTo>
                  <a:pt x="288035" y="129540"/>
                </a:moveTo>
                <a:lnTo>
                  <a:pt x="0" y="129540"/>
                </a:lnTo>
                <a:lnTo>
                  <a:pt x="143992" y="259206"/>
                </a:lnTo>
                <a:lnTo>
                  <a:pt x="288035" y="129540"/>
                </a:lnTo>
                <a:close/>
              </a:path>
              <a:path w="288290" h="259714">
                <a:moveTo>
                  <a:pt x="216026" y="0"/>
                </a:moveTo>
                <a:lnTo>
                  <a:pt x="71996" y="0"/>
                </a:lnTo>
                <a:lnTo>
                  <a:pt x="71996" y="129540"/>
                </a:lnTo>
                <a:lnTo>
                  <a:pt x="216026" y="129540"/>
                </a:lnTo>
                <a:lnTo>
                  <a:pt x="2160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10738" y="1884807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1"/>
                </a:lnTo>
                <a:lnTo>
                  <a:pt x="4350" y="318529"/>
                </a:lnTo>
                <a:lnTo>
                  <a:pt x="16894" y="364206"/>
                </a:lnTo>
                <a:lnTo>
                  <a:pt x="36867" y="406268"/>
                </a:lnTo>
                <a:lnTo>
                  <a:pt x="63507" y="443952"/>
                </a:lnTo>
                <a:lnTo>
                  <a:pt x="96051" y="476496"/>
                </a:lnTo>
                <a:lnTo>
                  <a:pt x="133735" y="503136"/>
                </a:lnTo>
                <a:lnTo>
                  <a:pt x="175797" y="523109"/>
                </a:lnTo>
                <a:lnTo>
                  <a:pt x="221474" y="535653"/>
                </a:lnTo>
                <a:lnTo>
                  <a:pt x="270001" y="540003"/>
                </a:lnTo>
                <a:lnTo>
                  <a:pt x="318529" y="535653"/>
                </a:lnTo>
                <a:lnTo>
                  <a:pt x="364206" y="523109"/>
                </a:lnTo>
                <a:lnTo>
                  <a:pt x="406268" y="503136"/>
                </a:lnTo>
                <a:lnTo>
                  <a:pt x="443952" y="476496"/>
                </a:lnTo>
                <a:lnTo>
                  <a:pt x="476496" y="443952"/>
                </a:lnTo>
                <a:lnTo>
                  <a:pt x="503136" y="406268"/>
                </a:lnTo>
                <a:lnTo>
                  <a:pt x="523109" y="364206"/>
                </a:lnTo>
                <a:lnTo>
                  <a:pt x="535653" y="318529"/>
                </a:lnTo>
                <a:lnTo>
                  <a:pt x="540003" y="270001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10738" y="1884807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0" y="270001"/>
                </a:moveTo>
                <a:lnTo>
                  <a:pt x="4350" y="221474"/>
                </a:lnTo>
                <a:lnTo>
                  <a:pt x="16894" y="175797"/>
                </a:lnTo>
                <a:lnTo>
                  <a:pt x="36867" y="133735"/>
                </a:lnTo>
                <a:lnTo>
                  <a:pt x="63507" y="96051"/>
                </a:lnTo>
                <a:lnTo>
                  <a:pt x="96051" y="63507"/>
                </a:lnTo>
                <a:lnTo>
                  <a:pt x="133735" y="36867"/>
                </a:lnTo>
                <a:lnTo>
                  <a:pt x="175797" y="16894"/>
                </a:lnTo>
                <a:lnTo>
                  <a:pt x="221474" y="4350"/>
                </a:lnTo>
                <a:lnTo>
                  <a:pt x="270001" y="0"/>
                </a:lnTo>
                <a:lnTo>
                  <a:pt x="318529" y="4350"/>
                </a:lnTo>
                <a:lnTo>
                  <a:pt x="364206" y="16894"/>
                </a:lnTo>
                <a:lnTo>
                  <a:pt x="406268" y="36867"/>
                </a:lnTo>
                <a:lnTo>
                  <a:pt x="443952" y="63507"/>
                </a:lnTo>
                <a:lnTo>
                  <a:pt x="476496" y="96051"/>
                </a:lnTo>
                <a:lnTo>
                  <a:pt x="503136" y="133735"/>
                </a:lnTo>
                <a:lnTo>
                  <a:pt x="523109" y="175797"/>
                </a:lnTo>
                <a:lnTo>
                  <a:pt x="535653" y="221474"/>
                </a:lnTo>
                <a:lnTo>
                  <a:pt x="540003" y="270001"/>
                </a:lnTo>
                <a:lnTo>
                  <a:pt x="535653" y="318529"/>
                </a:lnTo>
                <a:lnTo>
                  <a:pt x="523109" y="364206"/>
                </a:lnTo>
                <a:lnTo>
                  <a:pt x="503136" y="406268"/>
                </a:lnTo>
                <a:lnTo>
                  <a:pt x="476496" y="443952"/>
                </a:lnTo>
                <a:lnTo>
                  <a:pt x="443952" y="476496"/>
                </a:lnTo>
                <a:lnTo>
                  <a:pt x="406268" y="503136"/>
                </a:lnTo>
                <a:lnTo>
                  <a:pt x="364206" y="523109"/>
                </a:lnTo>
                <a:lnTo>
                  <a:pt x="318529" y="535653"/>
                </a:lnTo>
                <a:lnTo>
                  <a:pt x="270001" y="540003"/>
                </a:lnTo>
                <a:lnTo>
                  <a:pt x="221474" y="535653"/>
                </a:lnTo>
                <a:lnTo>
                  <a:pt x="175797" y="523109"/>
                </a:lnTo>
                <a:lnTo>
                  <a:pt x="133735" y="503136"/>
                </a:lnTo>
                <a:lnTo>
                  <a:pt x="96051" y="476496"/>
                </a:lnTo>
                <a:lnTo>
                  <a:pt x="63507" y="443952"/>
                </a:lnTo>
                <a:lnTo>
                  <a:pt x="36867" y="406268"/>
                </a:lnTo>
                <a:lnTo>
                  <a:pt x="16894" y="364206"/>
                </a:lnTo>
                <a:lnTo>
                  <a:pt x="4350" y="318529"/>
                </a:lnTo>
                <a:lnTo>
                  <a:pt x="0" y="27000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36722" y="2020570"/>
            <a:ext cx="288290" cy="259715"/>
          </a:xfrm>
          <a:custGeom>
            <a:avLst/>
            <a:gdLst/>
            <a:ahLst/>
            <a:cxnLst/>
            <a:rect l="l" t="t" r="r" b="b"/>
            <a:pathLst>
              <a:path w="288289" h="259714">
                <a:moveTo>
                  <a:pt x="216026" y="129540"/>
                </a:moveTo>
                <a:lnTo>
                  <a:pt x="72008" y="129540"/>
                </a:lnTo>
                <a:lnTo>
                  <a:pt x="72008" y="259206"/>
                </a:lnTo>
                <a:lnTo>
                  <a:pt x="216026" y="259206"/>
                </a:lnTo>
                <a:lnTo>
                  <a:pt x="216026" y="129540"/>
                </a:lnTo>
                <a:close/>
              </a:path>
              <a:path w="288289" h="259714">
                <a:moveTo>
                  <a:pt x="144017" y="0"/>
                </a:moveTo>
                <a:lnTo>
                  <a:pt x="0" y="129540"/>
                </a:lnTo>
                <a:lnTo>
                  <a:pt x="288036" y="129540"/>
                </a:lnTo>
                <a:lnTo>
                  <a:pt x="1440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46115" y="1888489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2"/>
                </a:lnTo>
                <a:lnTo>
                  <a:pt x="4350" y="318563"/>
                </a:lnTo>
                <a:lnTo>
                  <a:pt x="16894" y="364257"/>
                </a:lnTo>
                <a:lnTo>
                  <a:pt x="36867" y="406324"/>
                </a:lnTo>
                <a:lnTo>
                  <a:pt x="63507" y="444004"/>
                </a:lnTo>
                <a:lnTo>
                  <a:pt x="96051" y="476538"/>
                </a:lnTo>
                <a:lnTo>
                  <a:pt x="133735" y="503164"/>
                </a:lnTo>
                <a:lnTo>
                  <a:pt x="175797" y="523124"/>
                </a:lnTo>
                <a:lnTo>
                  <a:pt x="221474" y="535657"/>
                </a:lnTo>
                <a:lnTo>
                  <a:pt x="270001" y="540004"/>
                </a:lnTo>
                <a:lnTo>
                  <a:pt x="318529" y="535657"/>
                </a:lnTo>
                <a:lnTo>
                  <a:pt x="364206" y="523124"/>
                </a:lnTo>
                <a:lnTo>
                  <a:pt x="406268" y="503164"/>
                </a:lnTo>
                <a:lnTo>
                  <a:pt x="443952" y="476538"/>
                </a:lnTo>
                <a:lnTo>
                  <a:pt x="476496" y="444004"/>
                </a:lnTo>
                <a:lnTo>
                  <a:pt x="503136" y="406324"/>
                </a:lnTo>
                <a:lnTo>
                  <a:pt x="523109" y="364257"/>
                </a:lnTo>
                <a:lnTo>
                  <a:pt x="535653" y="318563"/>
                </a:lnTo>
                <a:lnTo>
                  <a:pt x="540004" y="270002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46115" y="1888489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0" y="270002"/>
                </a:moveTo>
                <a:lnTo>
                  <a:pt x="4350" y="221474"/>
                </a:lnTo>
                <a:lnTo>
                  <a:pt x="16894" y="175797"/>
                </a:lnTo>
                <a:lnTo>
                  <a:pt x="36867" y="133735"/>
                </a:lnTo>
                <a:lnTo>
                  <a:pt x="63507" y="96051"/>
                </a:lnTo>
                <a:lnTo>
                  <a:pt x="96051" y="63507"/>
                </a:lnTo>
                <a:lnTo>
                  <a:pt x="133735" y="36867"/>
                </a:lnTo>
                <a:lnTo>
                  <a:pt x="175797" y="16894"/>
                </a:lnTo>
                <a:lnTo>
                  <a:pt x="221474" y="4350"/>
                </a:lnTo>
                <a:lnTo>
                  <a:pt x="270001" y="0"/>
                </a:lnTo>
                <a:lnTo>
                  <a:pt x="318529" y="4350"/>
                </a:lnTo>
                <a:lnTo>
                  <a:pt x="364206" y="16894"/>
                </a:lnTo>
                <a:lnTo>
                  <a:pt x="406268" y="36867"/>
                </a:lnTo>
                <a:lnTo>
                  <a:pt x="443952" y="63507"/>
                </a:lnTo>
                <a:lnTo>
                  <a:pt x="476496" y="96051"/>
                </a:lnTo>
                <a:lnTo>
                  <a:pt x="503136" y="133735"/>
                </a:lnTo>
                <a:lnTo>
                  <a:pt x="523109" y="175797"/>
                </a:lnTo>
                <a:lnTo>
                  <a:pt x="535653" y="221474"/>
                </a:lnTo>
                <a:lnTo>
                  <a:pt x="540004" y="270002"/>
                </a:lnTo>
                <a:lnTo>
                  <a:pt x="535653" y="318563"/>
                </a:lnTo>
                <a:lnTo>
                  <a:pt x="523109" y="364257"/>
                </a:lnTo>
                <a:lnTo>
                  <a:pt x="503136" y="406324"/>
                </a:lnTo>
                <a:lnTo>
                  <a:pt x="476496" y="444004"/>
                </a:lnTo>
                <a:lnTo>
                  <a:pt x="443952" y="476538"/>
                </a:lnTo>
                <a:lnTo>
                  <a:pt x="406268" y="503164"/>
                </a:lnTo>
                <a:lnTo>
                  <a:pt x="364206" y="523124"/>
                </a:lnTo>
                <a:lnTo>
                  <a:pt x="318529" y="535657"/>
                </a:lnTo>
                <a:lnTo>
                  <a:pt x="270001" y="540004"/>
                </a:lnTo>
                <a:lnTo>
                  <a:pt x="221474" y="535657"/>
                </a:lnTo>
                <a:lnTo>
                  <a:pt x="175797" y="523124"/>
                </a:lnTo>
                <a:lnTo>
                  <a:pt x="133735" y="503164"/>
                </a:lnTo>
                <a:lnTo>
                  <a:pt x="96051" y="476538"/>
                </a:lnTo>
                <a:lnTo>
                  <a:pt x="63507" y="444004"/>
                </a:lnTo>
                <a:lnTo>
                  <a:pt x="36867" y="406324"/>
                </a:lnTo>
                <a:lnTo>
                  <a:pt x="16894" y="364257"/>
                </a:lnTo>
                <a:lnTo>
                  <a:pt x="4350" y="318563"/>
                </a:lnTo>
                <a:lnTo>
                  <a:pt x="0" y="27000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22138" y="1967483"/>
            <a:ext cx="20383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~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0427" y="3307715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69989" y="0"/>
                </a:moveTo>
                <a:lnTo>
                  <a:pt x="221458" y="4350"/>
                </a:lnTo>
                <a:lnTo>
                  <a:pt x="175781" y="16894"/>
                </a:lnTo>
                <a:lnTo>
                  <a:pt x="133720" y="36867"/>
                </a:lnTo>
                <a:lnTo>
                  <a:pt x="96038" y="63507"/>
                </a:lnTo>
                <a:lnTo>
                  <a:pt x="63498" y="96051"/>
                </a:lnTo>
                <a:lnTo>
                  <a:pt x="36861" y="133735"/>
                </a:lnTo>
                <a:lnTo>
                  <a:pt x="16891" y="175797"/>
                </a:lnTo>
                <a:lnTo>
                  <a:pt x="4349" y="221474"/>
                </a:lnTo>
                <a:lnTo>
                  <a:pt x="0" y="270002"/>
                </a:lnTo>
                <a:lnTo>
                  <a:pt x="4349" y="318529"/>
                </a:lnTo>
                <a:lnTo>
                  <a:pt x="16891" y="364206"/>
                </a:lnTo>
                <a:lnTo>
                  <a:pt x="36861" y="406268"/>
                </a:lnTo>
                <a:lnTo>
                  <a:pt x="63498" y="443952"/>
                </a:lnTo>
                <a:lnTo>
                  <a:pt x="96038" y="476496"/>
                </a:lnTo>
                <a:lnTo>
                  <a:pt x="133720" y="503136"/>
                </a:lnTo>
                <a:lnTo>
                  <a:pt x="175781" y="523109"/>
                </a:lnTo>
                <a:lnTo>
                  <a:pt x="221458" y="535653"/>
                </a:lnTo>
                <a:lnTo>
                  <a:pt x="269989" y="540004"/>
                </a:lnTo>
                <a:lnTo>
                  <a:pt x="318524" y="535653"/>
                </a:lnTo>
                <a:lnTo>
                  <a:pt x="364207" y="523109"/>
                </a:lnTo>
                <a:lnTo>
                  <a:pt x="406273" y="503136"/>
                </a:lnTo>
                <a:lnTo>
                  <a:pt x="443960" y="476496"/>
                </a:lnTo>
                <a:lnTo>
                  <a:pt x="476506" y="443952"/>
                </a:lnTo>
                <a:lnTo>
                  <a:pt x="503148" y="406268"/>
                </a:lnTo>
                <a:lnTo>
                  <a:pt x="523122" y="364206"/>
                </a:lnTo>
                <a:lnTo>
                  <a:pt x="535665" y="318529"/>
                </a:lnTo>
                <a:lnTo>
                  <a:pt x="540016" y="270002"/>
                </a:lnTo>
                <a:lnTo>
                  <a:pt x="535665" y="221474"/>
                </a:lnTo>
                <a:lnTo>
                  <a:pt x="523122" y="175797"/>
                </a:lnTo>
                <a:lnTo>
                  <a:pt x="503148" y="133735"/>
                </a:lnTo>
                <a:lnTo>
                  <a:pt x="476506" y="96051"/>
                </a:lnTo>
                <a:lnTo>
                  <a:pt x="443960" y="63507"/>
                </a:lnTo>
                <a:lnTo>
                  <a:pt x="406273" y="36867"/>
                </a:lnTo>
                <a:lnTo>
                  <a:pt x="364207" y="16894"/>
                </a:lnTo>
                <a:lnTo>
                  <a:pt x="318524" y="4350"/>
                </a:lnTo>
                <a:lnTo>
                  <a:pt x="269989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0427" y="3307715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0" y="270002"/>
                </a:moveTo>
                <a:lnTo>
                  <a:pt x="4349" y="221474"/>
                </a:lnTo>
                <a:lnTo>
                  <a:pt x="16891" y="175797"/>
                </a:lnTo>
                <a:lnTo>
                  <a:pt x="36861" y="133735"/>
                </a:lnTo>
                <a:lnTo>
                  <a:pt x="63498" y="96051"/>
                </a:lnTo>
                <a:lnTo>
                  <a:pt x="96038" y="63507"/>
                </a:lnTo>
                <a:lnTo>
                  <a:pt x="133720" y="36867"/>
                </a:lnTo>
                <a:lnTo>
                  <a:pt x="175781" y="16894"/>
                </a:lnTo>
                <a:lnTo>
                  <a:pt x="221458" y="4350"/>
                </a:lnTo>
                <a:lnTo>
                  <a:pt x="269989" y="0"/>
                </a:lnTo>
                <a:lnTo>
                  <a:pt x="318524" y="4350"/>
                </a:lnTo>
                <a:lnTo>
                  <a:pt x="364207" y="16894"/>
                </a:lnTo>
                <a:lnTo>
                  <a:pt x="406273" y="36867"/>
                </a:lnTo>
                <a:lnTo>
                  <a:pt x="443960" y="63507"/>
                </a:lnTo>
                <a:lnTo>
                  <a:pt x="476506" y="96051"/>
                </a:lnTo>
                <a:lnTo>
                  <a:pt x="503148" y="133735"/>
                </a:lnTo>
                <a:lnTo>
                  <a:pt x="523122" y="175797"/>
                </a:lnTo>
                <a:lnTo>
                  <a:pt x="535665" y="221474"/>
                </a:lnTo>
                <a:lnTo>
                  <a:pt x="540016" y="270002"/>
                </a:lnTo>
                <a:lnTo>
                  <a:pt x="535665" y="318529"/>
                </a:lnTo>
                <a:lnTo>
                  <a:pt x="523122" y="364206"/>
                </a:lnTo>
                <a:lnTo>
                  <a:pt x="503148" y="406268"/>
                </a:lnTo>
                <a:lnTo>
                  <a:pt x="476506" y="443952"/>
                </a:lnTo>
                <a:lnTo>
                  <a:pt x="443960" y="476496"/>
                </a:lnTo>
                <a:lnTo>
                  <a:pt x="406273" y="503136"/>
                </a:lnTo>
                <a:lnTo>
                  <a:pt x="364207" y="523109"/>
                </a:lnTo>
                <a:lnTo>
                  <a:pt x="318524" y="535653"/>
                </a:lnTo>
                <a:lnTo>
                  <a:pt x="269989" y="540004"/>
                </a:lnTo>
                <a:lnTo>
                  <a:pt x="221458" y="535653"/>
                </a:lnTo>
                <a:lnTo>
                  <a:pt x="175781" y="523109"/>
                </a:lnTo>
                <a:lnTo>
                  <a:pt x="133720" y="503136"/>
                </a:lnTo>
                <a:lnTo>
                  <a:pt x="96038" y="476496"/>
                </a:lnTo>
                <a:lnTo>
                  <a:pt x="63498" y="443952"/>
                </a:lnTo>
                <a:lnTo>
                  <a:pt x="36861" y="406268"/>
                </a:lnTo>
                <a:lnTo>
                  <a:pt x="16891" y="364206"/>
                </a:lnTo>
                <a:lnTo>
                  <a:pt x="4349" y="318529"/>
                </a:lnTo>
                <a:lnTo>
                  <a:pt x="0" y="27000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10738" y="3291332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2"/>
                </a:lnTo>
                <a:lnTo>
                  <a:pt x="4350" y="318529"/>
                </a:lnTo>
                <a:lnTo>
                  <a:pt x="16894" y="364206"/>
                </a:lnTo>
                <a:lnTo>
                  <a:pt x="36867" y="406268"/>
                </a:lnTo>
                <a:lnTo>
                  <a:pt x="63507" y="443952"/>
                </a:lnTo>
                <a:lnTo>
                  <a:pt x="96051" y="476496"/>
                </a:lnTo>
                <a:lnTo>
                  <a:pt x="133735" y="503136"/>
                </a:lnTo>
                <a:lnTo>
                  <a:pt x="175797" y="523109"/>
                </a:lnTo>
                <a:lnTo>
                  <a:pt x="221474" y="535653"/>
                </a:lnTo>
                <a:lnTo>
                  <a:pt x="270001" y="540004"/>
                </a:lnTo>
                <a:lnTo>
                  <a:pt x="318529" y="535653"/>
                </a:lnTo>
                <a:lnTo>
                  <a:pt x="364206" y="523109"/>
                </a:lnTo>
                <a:lnTo>
                  <a:pt x="406268" y="503136"/>
                </a:lnTo>
                <a:lnTo>
                  <a:pt x="443952" y="476496"/>
                </a:lnTo>
                <a:lnTo>
                  <a:pt x="476496" y="443952"/>
                </a:lnTo>
                <a:lnTo>
                  <a:pt x="503136" y="406268"/>
                </a:lnTo>
                <a:lnTo>
                  <a:pt x="523109" y="364206"/>
                </a:lnTo>
                <a:lnTo>
                  <a:pt x="535653" y="318529"/>
                </a:lnTo>
                <a:lnTo>
                  <a:pt x="540003" y="270002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10738" y="3291332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0" y="270002"/>
                </a:moveTo>
                <a:lnTo>
                  <a:pt x="4350" y="221474"/>
                </a:lnTo>
                <a:lnTo>
                  <a:pt x="16894" y="175797"/>
                </a:lnTo>
                <a:lnTo>
                  <a:pt x="36867" y="133735"/>
                </a:lnTo>
                <a:lnTo>
                  <a:pt x="63507" y="96051"/>
                </a:lnTo>
                <a:lnTo>
                  <a:pt x="96051" y="63507"/>
                </a:lnTo>
                <a:lnTo>
                  <a:pt x="133735" y="36867"/>
                </a:lnTo>
                <a:lnTo>
                  <a:pt x="175797" y="16894"/>
                </a:lnTo>
                <a:lnTo>
                  <a:pt x="221474" y="4350"/>
                </a:lnTo>
                <a:lnTo>
                  <a:pt x="270001" y="0"/>
                </a:lnTo>
                <a:lnTo>
                  <a:pt x="318529" y="4350"/>
                </a:lnTo>
                <a:lnTo>
                  <a:pt x="364206" y="16894"/>
                </a:lnTo>
                <a:lnTo>
                  <a:pt x="406268" y="36867"/>
                </a:lnTo>
                <a:lnTo>
                  <a:pt x="443952" y="63507"/>
                </a:lnTo>
                <a:lnTo>
                  <a:pt x="476496" y="96051"/>
                </a:lnTo>
                <a:lnTo>
                  <a:pt x="503136" y="133735"/>
                </a:lnTo>
                <a:lnTo>
                  <a:pt x="523109" y="175797"/>
                </a:lnTo>
                <a:lnTo>
                  <a:pt x="535653" y="221474"/>
                </a:lnTo>
                <a:lnTo>
                  <a:pt x="540003" y="270002"/>
                </a:lnTo>
                <a:lnTo>
                  <a:pt x="535653" y="318529"/>
                </a:lnTo>
                <a:lnTo>
                  <a:pt x="523109" y="364206"/>
                </a:lnTo>
                <a:lnTo>
                  <a:pt x="503136" y="406268"/>
                </a:lnTo>
                <a:lnTo>
                  <a:pt x="476496" y="443952"/>
                </a:lnTo>
                <a:lnTo>
                  <a:pt x="443952" y="476496"/>
                </a:lnTo>
                <a:lnTo>
                  <a:pt x="406268" y="503136"/>
                </a:lnTo>
                <a:lnTo>
                  <a:pt x="364206" y="523109"/>
                </a:lnTo>
                <a:lnTo>
                  <a:pt x="318529" y="535653"/>
                </a:lnTo>
                <a:lnTo>
                  <a:pt x="270001" y="540004"/>
                </a:lnTo>
                <a:lnTo>
                  <a:pt x="221474" y="535653"/>
                </a:lnTo>
                <a:lnTo>
                  <a:pt x="175797" y="523109"/>
                </a:lnTo>
                <a:lnTo>
                  <a:pt x="133735" y="503136"/>
                </a:lnTo>
                <a:lnTo>
                  <a:pt x="96051" y="476496"/>
                </a:lnTo>
                <a:lnTo>
                  <a:pt x="63507" y="443952"/>
                </a:lnTo>
                <a:lnTo>
                  <a:pt x="36867" y="406268"/>
                </a:lnTo>
                <a:lnTo>
                  <a:pt x="16894" y="364206"/>
                </a:lnTo>
                <a:lnTo>
                  <a:pt x="4350" y="318529"/>
                </a:lnTo>
                <a:lnTo>
                  <a:pt x="0" y="27000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03829" y="3518649"/>
            <a:ext cx="359994" cy="1341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52973" y="3291332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2"/>
                </a:lnTo>
                <a:lnTo>
                  <a:pt x="4350" y="318529"/>
                </a:lnTo>
                <a:lnTo>
                  <a:pt x="16894" y="364206"/>
                </a:lnTo>
                <a:lnTo>
                  <a:pt x="36867" y="406268"/>
                </a:lnTo>
                <a:lnTo>
                  <a:pt x="63507" y="443952"/>
                </a:lnTo>
                <a:lnTo>
                  <a:pt x="96051" y="476496"/>
                </a:lnTo>
                <a:lnTo>
                  <a:pt x="133735" y="503136"/>
                </a:lnTo>
                <a:lnTo>
                  <a:pt x="175797" y="523109"/>
                </a:lnTo>
                <a:lnTo>
                  <a:pt x="221474" y="535653"/>
                </a:lnTo>
                <a:lnTo>
                  <a:pt x="270001" y="540004"/>
                </a:lnTo>
                <a:lnTo>
                  <a:pt x="318529" y="535653"/>
                </a:lnTo>
                <a:lnTo>
                  <a:pt x="364206" y="523109"/>
                </a:lnTo>
                <a:lnTo>
                  <a:pt x="406268" y="503136"/>
                </a:lnTo>
                <a:lnTo>
                  <a:pt x="443952" y="476496"/>
                </a:lnTo>
                <a:lnTo>
                  <a:pt x="476496" y="443952"/>
                </a:lnTo>
                <a:lnTo>
                  <a:pt x="503136" y="406268"/>
                </a:lnTo>
                <a:lnTo>
                  <a:pt x="523109" y="364206"/>
                </a:lnTo>
                <a:lnTo>
                  <a:pt x="535653" y="318529"/>
                </a:lnTo>
                <a:lnTo>
                  <a:pt x="540003" y="270002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52973" y="3291332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0" y="270002"/>
                </a:moveTo>
                <a:lnTo>
                  <a:pt x="4350" y="221474"/>
                </a:lnTo>
                <a:lnTo>
                  <a:pt x="16894" y="175797"/>
                </a:lnTo>
                <a:lnTo>
                  <a:pt x="36867" y="133735"/>
                </a:lnTo>
                <a:lnTo>
                  <a:pt x="63507" y="96051"/>
                </a:lnTo>
                <a:lnTo>
                  <a:pt x="96051" y="63507"/>
                </a:lnTo>
                <a:lnTo>
                  <a:pt x="133735" y="36867"/>
                </a:lnTo>
                <a:lnTo>
                  <a:pt x="175797" y="16894"/>
                </a:lnTo>
                <a:lnTo>
                  <a:pt x="221474" y="4350"/>
                </a:lnTo>
                <a:lnTo>
                  <a:pt x="270001" y="0"/>
                </a:lnTo>
                <a:lnTo>
                  <a:pt x="318529" y="4350"/>
                </a:lnTo>
                <a:lnTo>
                  <a:pt x="364206" y="16894"/>
                </a:lnTo>
                <a:lnTo>
                  <a:pt x="406268" y="36867"/>
                </a:lnTo>
                <a:lnTo>
                  <a:pt x="443952" y="63507"/>
                </a:lnTo>
                <a:lnTo>
                  <a:pt x="476496" y="96051"/>
                </a:lnTo>
                <a:lnTo>
                  <a:pt x="503136" y="133735"/>
                </a:lnTo>
                <a:lnTo>
                  <a:pt x="523109" y="175797"/>
                </a:lnTo>
                <a:lnTo>
                  <a:pt x="535653" y="221474"/>
                </a:lnTo>
                <a:lnTo>
                  <a:pt x="540003" y="270002"/>
                </a:lnTo>
                <a:lnTo>
                  <a:pt x="535653" y="318529"/>
                </a:lnTo>
                <a:lnTo>
                  <a:pt x="523109" y="364206"/>
                </a:lnTo>
                <a:lnTo>
                  <a:pt x="503136" y="406268"/>
                </a:lnTo>
                <a:lnTo>
                  <a:pt x="476496" y="443952"/>
                </a:lnTo>
                <a:lnTo>
                  <a:pt x="443952" y="476496"/>
                </a:lnTo>
                <a:lnTo>
                  <a:pt x="406268" y="503136"/>
                </a:lnTo>
                <a:lnTo>
                  <a:pt x="364206" y="523109"/>
                </a:lnTo>
                <a:lnTo>
                  <a:pt x="318529" y="535653"/>
                </a:lnTo>
                <a:lnTo>
                  <a:pt x="270001" y="540004"/>
                </a:lnTo>
                <a:lnTo>
                  <a:pt x="221474" y="535653"/>
                </a:lnTo>
                <a:lnTo>
                  <a:pt x="175797" y="523109"/>
                </a:lnTo>
                <a:lnTo>
                  <a:pt x="133735" y="503136"/>
                </a:lnTo>
                <a:lnTo>
                  <a:pt x="96051" y="476496"/>
                </a:lnTo>
                <a:lnTo>
                  <a:pt x="63507" y="443952"/>
                </a:lnTo>
                <a:lnTo>
                  <a:pt x="36867" y="406268"/>
                </a:lnTo>
                <a:lnTo>
                  <a:pt x="16894" y="364206"/>
                </a:lnTo>
                <a:lnTo>
                  <a:pt x="4350" y="318529"/>
                </a:lnTo>
                <a:lnTo>
                  <a:pt x="0" y="27000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78958" y="3449078"/>
            <a:ext cx="287997" cy="259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04801" y="2599689"/>
            <a:ext cx="187533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16 </a:t>
            </a:r>
            <a:r>
              <a:rPr lang="ru-RU" sz="1200" b="1" spc="-20" dirty="0" smtClean="0">
                <a:solidFill>
                  <a:srgbClr val="FFFFFF"/>
                </a:solidFill>
                <a:latin typeface="Arial"/>
                <a:cs typeface="Arial"/>
              </a:rPr>
              <a:t>ДИСКРЕТНЫХ</a:t>
            </a:r>
          </a:p>
          <a:p>
            <a:pPr marL="12700" algn="ctr">
              <a:lnSpc>
                <a:spcPct val="100000"/>
              </a:lnSpc>
            </a:pPr>
            <a:r>
              <a:rPr lang="ru-RU" sz="1200" b="1" spc="-20" dirty="0" smtClean="0">
                <a:solidFill>
                  <a:srgbClr val="FFFFFF"/>
                </a:solidFill>
                <a:latin typeface="Arial"/>
                <a:cs typeface="Arial"/>
              </a:rPr>
              <a:t>ВХОДОВ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45359" y="2599689"/>
            <a:ext cx="202242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12 </a:t>
            </a:r>
            <a:r>
              <a:rPr lang="ru-RU" sz="1200" b="1" spc="-20" dirty="0" smtClean="0">
                <a:solidFill>
                  <a:srgbClr val="FFFFFF"/>
                </a:solidFill>
                <a:latin typeface="Arial"/>
                <a:cs typeface="Arial"/>
              </a:rPr>
              <a:t>ДИСКРЕТНЫХ </a:t>
            </a:r>
          </a:p>
          <a:p>
            <a:pPr marL="12700" algn="ctr">
              <a:lnSpc>
                <a:spcPct val="100000"/>
              </a:lnSpc>
            </a:pPr>
            <a:r>
              <a:rPr lang="ru-RU" sz="1200" b="1" spc="-20" dirty="0" smtClean="0">
                <a:solidFill>
                  <a:srgbClr val="FFFFFF"/>
                </a:solidFill>
                <a:latin typeface="Arial"/>
                <a:cs typeface="Arial"/>
              </a:rPr>
              <a:t>ВЫХОДОВ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12970" y="2599689"/>
            <a:ext cx="162052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lang="ru-RU" sz="1200" b="1" spc="-5" dirty="0" smtClean="0">
                <a:solidFill>
                  <a:srgbClr val="FFFFFF"/>
                </a:solidFill>
                <a:latin typeface="Arial"/>
                <a:cs typeface="Arial"/>
              </a:rPr>
              <a:t>АНАЛОГОВЫХ ВХОДА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8584" y="4048658"/>
            <a:ext cx="213677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АКТИВНЫЙ ПОРТ</a:t>
            </a:r>
            <a:r>
              <a:rPr sz="1200" b="1" spc="-10" dirty="0" smtClean="0">
                <a:solidFill>
                  <a:srgbClr val="005497"/>
                </a:solidFill>
                <a:latin typeface="Arial"/>
                <a:cs typeface="Arial"/>
              </a:rPr>
              <a:t> </a:t>
            </a:r>
            <a:r>
              <a:rPr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ETHERNET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73947" y="4047134"/>
            <a:ext cx="181384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УВЕЛИЧЕНИЕ ОБЪЁМА РАБОЧЕЙ ПАМЯТИ ДО </a:t>
            </a:r>
            <a:r>
              <a:rPr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128 </a:t>
            </a:r>
            <a:r>
              <a:rPr lang="ru-RU"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КБАЙТ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95800" y="4047134"/>
            <a:ext cx="211975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-15" dirty="0" smtClean="0">
                <a:solidFill>
                  <a:srgbClr val="005497"/>
                </a:solidFill>
                <a:latin typeface="Arial"/>
                <a:cs typeface="Arial"/>
              </a:rPr>
              <a:t>НАРАЩИВАНИЕ ДО 160 КАНАЛОВ ВВОДА/ВЫВОДА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414386" y="3307715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4" h="540385">
                <a:moveTo>
                  <a:pt x="270002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2"/>
                </a:lnTo>
                <a:lnTo>
                  <a:pt x="4350" y="318529"/>
                </a:lnTo>
                <a:lnTo>
                  <a:pt x="16894" y="364206"/>
                </a:lnTo>
                <a:lnTo>
                  <a:pt x="36867" y="406268"/>
                </a:lnTo>
                <a:lnTo>
                  <a:pt x="63507" y="443952"/>
                </a:lnTo>
                <a:lnTo>
                  <a:pt x="96051" y="476496"/>
                </a:lnTo>
                <a:lnTo>
                  <a:pt x="133735" y="503136"/>
                </a:lnTo>
                <a:lnTo>
                  <a:pt x="175797" y="523109"/>
                </a:lnTo>
                <a:lnTo>
                  <a:pt x="221474" y="535653"/>
                </a:lnTo>
                <a:lnTo>
                  <a:pt x="270002" y="540004"/>
                </a:lnTo>
                <a:lnTo>
                  <a:pt x="318529" y="535653"/>
                </a:lnTo>
                <a:lnTo>
                  <a:pt x="364206" y="523109"/>
                </a:lnTo>
                <a:lnTo>
                  <a:pt x="406268" y="503136"/>
                </a:lnTo>
                <a:lnTo>
                  <a:pt x="443952" y="476496"/>
                </a:lnTo>
                <a:lnTo>
                  <a:pt x="476496" y="443952"/>
                </a:lnTo>
                <a:lnTo>
                  <a:pt x="503136" y="406268"/>
                </a:lnTo>
                <a:lnTo>
                  <a:pt x="523109" y="364206"/>
                </a:lnTo>
                <a:lnTo>
                  <a:pt x="535653" y="318529"/>
                </a:lnTo>
                <a:lnTo>
                  <a:pt x="540004" y="270002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2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14386" y="3307715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4" h="540385">
                <a:moveTo>
                  <a:pt x="0" y="270002"/>
                </a:moveTo>
                <a:lnTo>
                  <a:pt x="4350" y="221474"/>
                </a:lnTo>
                <a:lnTo>
                  <a:pt x="16894" y="175797"/>
                </a:lnTo>
                <a:lnTo>
                  <a:pt x="36867" y="133735"/>
                </a:lnTo>
                <a:lnTo>
                  <a:pt x="63507" y="96051"/>
                </a:lnTo>
                <a:lnTo>
                  <a:pt x="96051" y="63507"/>
                </a:lnTo>
                <a:lnTo>
                  <a:pt x="133735" y="36867"/>
                </a:lnTo>
                <a:lnTo>
                  <a:pt x="175797" y="16894"/>
                </a:lnTo>
                <a:lnTo>
                  <a:pt x="221474" y="4350"/>
                </a:lnTo>
                <a:lnTo>
                  <a:pt x="270002" y="0"/>
                </a:lnTo>
                <a:lnTo>
                  <a:pt x="318529" y="4350"/>
                </a:lnTo>
                <a:lnTo>
                  <a:pt x="364206" y="16894"/>
                </a:lnTo>
                <a:lnTo>
                  <a:pt x="406268" y="36867"/>
                </a:lnTo>
                <a:lnTo>
                  <a:pt x="443952" y="63507"/>
                </a:lnTo>
                <a:lnTo>
                  <a:pt x="476496" y="96051"/>
                </a:lnTo>
                <a:lnTo>
                  <a:pt x="503136" y="133735"/>
                </a:lnTo>
                <a:lnTo>
                  <a:pt x="523109" y="175797"/>
                </a:lnTo>
                <a:lnTo>
                  <a:pt x="535653" y="221474"/>
                </a:lnTo>
                <a:lnTo>
                  <a:pt x="540004" y="270002"/>
                </a:lnTo>
                <a:lnTo>
                  <a:pt x="535653" y="318529"/>
                </a:lnTo>
                <a:lnTo>
                  <a:pt x="523109" y="364206"/>
                </a:lnTo>
                <a:lnTo>
                  <a:pt x="503136" y="406268"/>
                </a:lnTo>
                <a:lnTo>
                  <a:pt x="476496" y="443952"/>
                </a:lnTo>
                <a:lnTo>
                  <a:pt x="443952" y="476496"/>
                </a:lnTo>
                <a:lnTo>
                  <a:pt x="406268" y="503136"/>
                </a:lnTo>
                <a:lnTo>
                  <a:pt x="364206" y="523109"/>
                </a:lnTo>
                <a:lnTo>
                  <a:pt x="318529" y="535653"/>
                </a:lnTo>
                <a:lnTo>
                  <a:pt x="270002" y="540004"/>
                </a:lnTo>
                <a:lnTo>
                  <a:pt x="221474" y="535653"/>
                </a:lnTo>
                <a:lnTo>
                  <a:pt x="175797" y="523109"/>
                </a:lnTo>
                <a:lnTo>
                  <a:pt x="133735" y="503136"/>
                </a:lnTo>
                <a:lnTo>
                  <a:pt x="96051" y="476496"/>
                </a:lnTo>
                <a:lnTo>
                  <a:pt x="63507" y="443952"/>
                </a:lnTo>
                <a:lnTo>
                  <a:pt x="36867" y="406268"/>
                </a:lnTo>
                <a:lnTo>
                  <a:pt x="16894" y="364206"/>
                </a:lnTo>
                <a:lnTo>
                  <a:pt x="4350" y="318529"/>
                </a:lnTo>
                <a:lnTo>
                  <a:pt x="0" y="27000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879017" y="4056632"/>
            <a:ext cx="161112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ДО </a:t>
            </a:r>
            <a:r>
              <a:rPr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20</a:t>
            </a:r>
            <a:r>
              <a:rPr lang="ru-RU"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 РАЗ БЫСТРЕЕ</a:t>
            </a:r>
          </a:p>
          <a:p>
            <a:pPr marL="12700"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005497"/>
                </a:solidFill>
                <a:latin typeface="Arial"/>
                <a:cs typeface="Arial"/>
              </a:rPr>
              <a:t>АНАЛОГОВ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62901" y="3513289"/>
            <a:ext cx="451586" cy="189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6505" y="3459098"/>
            <a:ext cx="307975" cy="240029"/>
          </a:xfrm>
          <a:custGeom>
            <a:avLst/>
            <a:gdLst/>
            <a:ahLst/>
            <a:cxnLst/>
            <a:rect l="l" t="t" r="r" b="b"/>
            <a:pathLst>
              <a:path w="307975" h="240029">
                <a:moveTo>
                  <a:pt x="300113" y="0"/>
                </a:moveTo>
                <a:lnTo>
                  <a:pt x="7683" y="0"/>
                </a:lnTo>
                <a:lnTo>
                  <a:pt x="0" y="7746"/>
                </a:lnTo>
                <a:lnTo>
                  <a:pt x="0" y="231901"/>
                </a:lnTo>
                <a:lnTo>
                  <a:pt x="7683" y="239522"/>
                </a:lnTo>
                <a:lnTo>
                  <a:pt x="300113" y="239522"/>
                </a:lnTo>
                <a:lnTo>
                  <a:pt x="307733" y="231901"/>
                </a:lnTo>
                <a:lnTo>
                  <a:pt x="307733" y="7746"/>
                </a:lnTo>
                <a:lnTo>
                  <a:pt x="3001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09446" y="3689858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22" y="0"/>
                </a:lnTo>
              </a:path>
            </a:pathLst>
          </a:custGeom>
          <a:ln w="17017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76515" y="3670427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935" y="0"/>
                </a:lnTo>
              </a:path>
            </a:pathLst>
          </a:custGeom>
          <a:ln w="21843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16114" y="3530600"/>
            <a:ext cx="267970" cy="129539"/>
          </a:xfrm>
          <a:custGeom>
            <a:avLst/>
            <a:gdLst/>
            <a:ahLst/>
            <a:cxnLst/>
            <a:rect l="l" t="t" r="r" b="b"/>
            <a:pathLst>
              <a:path w="267969" h="129539">
                <a:moveTo>
                  <a:pt x="0" y="129539"/>
                </a:moveTo>
                <a:lnTo>
                  <a:pt x="267550" y="129539"/>
                </a:lnTo>
                <a:lnTo>
                  <a:pt x="267550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16114" y="3529965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232" y="0"/>
                </a:lnTo>
              </a:path>
            </a:pathLst>
          </a:custGeom>
          <a:ln w="3175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16114" y="3515359"/>
            <a:ext cx="53975" cy="0"/>
          </a:xfrm>
          <a:custGeom>
            <a:avLst/>
            <a:gdLst/>
            <a:ahLst/>
            <a:cxnLst/>
            <a:rect l="l" t="t" r="r" b="b"/>
            <a:pathLst>
              <a:path w="53975">
                <a:moveTo>
                  <a:pt x="0" y="0"/>
                </a:moveTo>
                <a:lnTo>
                  <a:pt x="53898" y="0"/>
                </a:lnTo>
              </a:path>
            </a:pathLst>
          </a:custGeom>
          <a:ln w="2794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16114" y="3493134"/>
            <a:ext cx="267970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67550" y="0"/>
                </a:lnTo>
              </a:path>
            </a:pathLst>
          </a:custGeom>
          <a:ln w="16509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79397" y="3529965"/>
            <a:ext cx="17145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967" y="0"/>
                </a:lnTo>
              </a:path>
            </a:pathLst>
          </a:custGeom>
          <a:ln w="3175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79778" y="351535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129" y="0"/>
                </a:lnTo>
              </a:path>
            </a:pathLst>
          </a:custGeom>
          <a:ln w="2794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04416" y="3529965"/>
            <a:ext cx="17145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967" y="0"/>
                </a:lnTo>
              </a:path>
            </a:pathLst>
          </a:custGeom>
          <a:ln w="3175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04797" y="351535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129" y="0"/>
                </a:lnTo>
              </a:path>
            </a:pathLst>
          </a:custGeom>
          <a:ln w="2794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29436" y="3529965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228" y="0"/>
                </a:lnTo>
              </a:path>
            </a:pathLst>
          </a:custGeom>
          <a:ln w="3175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29816" y="3515359"/>
            <a:ext cx="53975" cy="0"/>
          </a:xfrm>
          <a:custGeom>
            <a:avLst/>
            <a:gdLst/>
            <a:ahLst/>
            <a:cxnLst/>
            <a:rect l="l" t="t" r="r" b="b"/>
            <a:pathLst>
              <a:path w="53975">
                <a:moveTo>
                  <a:pt x="0" y="0"/>
                </a:moveTo>
                <a:lnTo>
                  <a:pt x="53848" y="0"/>
                </a:lnTo>
              </a:path>
            </a:pathLst>
          </a:custGeom>
          <a:ln w="2794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78839" y="351535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192" y="0"/>
                </a:lnTo>
              </a:path>
            </a:pathLst>
          </a:custGeom>
          <a:ln w="2794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03858" y="351535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192" y="0"/>
                </a:lnTo>
              </a:path>
            </a:pathLst>
          </a:custGeom>
          <a:ln w="2794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8890" y="351535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179" y="0"/>
                </a:lnTo>
              </a:path>
            </a:pathLst>
          </a:custGeom>
          <a:ln w="2794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53909" y="3515359"/>
            <a:ext cx="17145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979" y="0"/>
                </a:lnTo>
              </a:path>
            </a:pathLst>
          </a:custGeom>
          <a:ln w="2794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Заголовок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СЕРИЯ </a:t>
            </a:r>
            <a:r>
              <a:rPr lang="en-US" dirty="0" smtClean="0"/>
              <a:t>MICRO</a:t>
            </a:r>
            <a:endParaRPr lang="ru-RU" dirty="0"/>
          </a:p>
        </p:txBody>
      </p:sp>
      <p:sp>
        <p:nvSpPr>
          <p:cNvPr id="53" name="Rechteck 98"/>
          <p:cNvSpPr/>
          <p:nvPr/>
        </p:nvSpPr>
        <p:spPr>
          <a:xfrm>
            <a:off x="253739" y="808678"/>
            <a:ext cx="4999861" cy="3057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4CA8"/>
                </a:solidFill>
              </a:rPr>
              <a:t>Детальная информация на </a:t>
            </a:r>
            <a:r>
              <a:rPr lang="en-US" sz="1600" b="1" dirty="0" smtClean="0">
                <a:solidFill>
                  <a:srgbClr val="004CA8"/>
                </a:solidFill>
              </a:rPr>
              <a:t>www.microplc.ru</a:t>
            </a:r>
            <a:endParaRPr lang="de-DE" sz="1600" b="1" dirty="0" smtClean="0">
              <a:solidFill>
                <a:srgbClr val="004C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75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Компактное исполнение</a:t>
            </a:r>
            <a:endParaRPr lang="ru-RU" dirty="0"/>
          </a:p>
        </p:txBody>
      </p:sp>
      <p:pic>
        <p:nvPicPr>
          <p:cNvPr id="6" name="Picture 9" descr="credit_c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00150"/>
            <a:ext cx="1457325" cy="22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2316560" y="967997"/>
            <a:ext cx="3045475" cy="2800439"/>
            <a:chOff x="2316560" y="967997"/>
            <a:chExt cx="3045475" cy="2800439"/>
          </a:xfrm>
        </p:grpSpPr>
        <p:pic>
          <p:nvPicPr>
            <p:cNvPr id="34" name="Picture 4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200150"/>
              <a:ext cx="2292171" cy="2287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4733925" y="3301744"/>
              <a:ext cx="609600" cy="77865"/>
            </a:xfrm>
            <a:prstGeom prst="lin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5350452" y="1303081"/>
              <a:ext cx="0" cy="1981200"/>
            </a:xfrm>
            <a:prstGeom prst="straightConnector1">
              <a:avLst/>
            </a:prstGeom>
            <a:ln w="9525"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2563091" y="3340677"/>
              <a:ext cx="0" cy="247650"/>
            </a:xfrm>
            <a:prstGeom prst="lin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114800" y="3487737"/>
              <a:ext cx="0" cy="280699"/>
            </a:xfrm>
            <a:prstGeom prst="lin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>
              <a:off x="2563091" y="3588327"/>
              <a:ext cx="1551709" cy="180109"/>
            </a:xfrm>
            <a:prstGeom prst="straightConnector1">
              <a:avLst/>
            </a:prstGeom>
            <a:ln w="9525"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2871892" y="1029176"/>
              <a:ext cx="252308" cy="165825"/>
            </a:xfrm>
            <a:prstGeom prst="lin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2321323" y="1458611"/>
              <a:ext cx="217090" cy="141589"/>
            </a:xfrm>
            <a:prstGeom prst="lin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4733925" y="1264149"/>
              <a:ext cx="609600" cy="77865"/>
            </a:xfrm>
            <a:prstGeom prst="lin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H="1">
              <a:off x="2320637" y="1043647"/>
              <a:ext cx="551255" cy="397073"/>
            </a:xfrm>
            <a:prstGeom prst="straightConnector1">
              <a:avLst/>
            </a:prstGeom>
            <a:ln w="9525"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16200000">
              <a:off x="4994936" y="2155182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88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58212">
              <a:off x="3058574" y="3461894"/>
              <a:ext cx="5611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72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9443282">
              <a:off x="2316560" y="967997"/>
              <a:ext cx="5611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71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14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Масштабируемое решение</a:t>
            </a:r>
            <a:endParaRPr lang="ru-RU" dirty="0"/>
          </a:p>
        </p:txBody>
      </p:sp>
      <p:sp>
        <p:nvSpPr>
          <p:cNvPr id="4" name="object 5"/>
          <p:cNvSpPr/>
          <p:nvPr/>
        </p:nvSpPr>
        <p:spPr>
          <a:xfrm>
            <a:off x="2986786" y="1123950"/>
            <a:ext cx="1183449" cy="1392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5553046" y="2697322"/>
            <a:ext cx="25908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dirty="0" smtClean="0">
                <a:solidFill>
                  <a:srgbClr val="636466"/>
                </a:solidFill>
                <a:latin typeface="Arial"/>
                <a:cs typeface="Arial"/>
              </a:rPr>
              <a:t>ДО </a:t>
            </a:r>
            <a:r>
              <a:rPr sz="1200" spc="-5" dirty="0" smtClean="0">
                <a:solidFill>
                  <a:srgbClr val="636466"/>
                </a:solidFill>
                <a:latin typeface="Arial"/>
                <a:cs typeface="Arial"/>
              </a:rPr>
              <a:t>8 </a:t>
            </a:r>
            <a:r>
              <a:rPr lang="ru-RU" sz="1200" spc="-5" dirty="0" smtClean="0">
                <a:solidFill>
                  <a:srgbClr val="636466"/>
                </a:solidFill>
                <a:latin typeface="Arial"/>
                <a:cs typeface="Arial"/>
              </a:rPr>
              <a:t>МОДУЛЕЙ ВВОДА/ВЫВОДА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4950969" y="3095245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28524" y="0"/>
                </a:moveTo>
                <a:lnTo>
                  <a:pt x="78491" y="10098"/>
                </a:lnTo>
                <a:lnTo>
                  <a:pt x="37639" y="37639"/>
                </a:lnTo>
                <a:lnTo>
                  <a:pt x="10098" y="78491"/>
                </a:lnTo>
                <a:lnTo>
                  <a:pt x="0" y="128524"/>
                </a:lnTo>
                <a:lnTo>
                  <a:pt x="10098" y="178556"/>
                </a:lnTo>
                <a:lnTo>
                  <a:pt x="37639" y="219408"/>
                </a:lnTo>
                <a:lnTo>
                  <a:pt x="78491" y="246949"/>
                </a:lnTo>
                <a:lnTo>
                  <a:pt x="128524" y="257048"/>
                </a:lnTo>
                <a:lnTo>
                  <a:pt x="178556" y="246949"/>
                </a:lnTo>
                <a:lnTo>
                  <a:pt x="219408" y="219408"/>
                </a:lnTo>
                <a:lnTo>
                  <a:pt x="246949" y="178556"/>
                </a:lnTo>
                <a:lnTo>
                  <a:pt x="257048" y="128524"/>
                </a:lnTo>
                <a:lnTo>
                  <a:pt x="246949" y="78491"/>
                </a:lnTo>
                <a:lnTo>
                  <a:pt x="219408" y="37639"/>
                </a:lnTo>
                <a:lnTo>
                  <a:pt x="178556" y="10098"/>
                </a:lnTo>
                <a:lnTo>
                  <a:pt x="128524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4950969" y="3095245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0" y="128524"/>
                </a:moveTo>
                <a:lnTo>
                  <a:pt x="10098" y="78491"/>
                </a:lnTo>
                <a:lnTo>
                  <a:pt x="37639" y="37639"/>
                </a:lnTo>
                <a:lnTo>
                  <a:pt x="78491" y="10098"/>
                </a:lnTo>
                <a:lnTo>
                  <a:pt x="128524" y="0"/>
                </a:lnTo>
                <a:lnTo>
                  <a:pt x="178556" y="10098"/>
                </a:lnTo>
                <a:lnTo>
                  <a:pt x="219408" y="37639"/>
                </a:lnTo>
                <a:lnTo>
                  <a:pt x="246949" y="78491"/>
                </a:lnTo>
                <a:lnTo>
                  <a:pt x="257048" y="128524"/>
                </a:lnTo>
                <a:lnTo>
                  <a:pt x="246949" y="178556"/>
                </a:lnTo>
                <a:lnTo>
                  <a:pt x="219408" y="219408"/>
                </a:lnTo>
                <a:lnTo>
                  <a:pt x="178556" y="246949"/>
                </a:lnTo>
                <a:lnTo>
                  <a:pt x="128524" y="257048"/>
                </a:lnTo>
                <a:lnTo>
                  <a:pt x="78491" y="246949"/>
                </a:lnTo>
                <a:lnTo>
                  <a:pt x="37639" y="219408"/>
                </a:lnTo>
                <a:lnTo>
                  <a:pt x="10098" y="178556"/>
                </a:lnTo>
                <a:lnTo>
                  <a:pt x="0" y="12852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5010913" y="3167381"/>
            <a:ext cx="137160" cy="123825"/>
          </a:xfrm>
          <a:custGeom>
            <a:avLst/>
            <a:gdLst/>
            <a:ahLst/>
            <a:cxnLst/>
            <a:rect l="l" t="t" r="r" b="b"/>
            <a:pathLst>
              <a:path w="137160" h="123825">
                <a:moveTo>
                  <a:pt x="137159" y="61721"/>
                </a:moveTo>
                <a:lnTo>
                  <a:pt x="0" y="61721"/>
                </a:lnTo>
                <a:lnTo>
                  <a:pt x="68579" y="123443"/>
                </a:lnTo>
                <a:lnTo>
                  <a:pt x="137159" y="61721"/>
                </a:lnTo>
                <a:close/>
              </a:path>
              <a:path w="137160" h="123825">
                <a:moveTo>
                  <a:pt x="102869" y="0"/>
                </a:moveTo>
                <a:lnTo>
                  <a:pt x="34289" y="0"/>
                </a:lnTo>
                <a:lnTo>
                  <a:pt x="34289" y="61721"/>
                </a:lnTo>
                <a:lnTo>
                  <a:pt x="102869" y="61721"/>
                </a:lnTo>
                <a:lnTo>
                  <a:pt x="102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5109972" y="2990851"/>
            <a:ext cx="1520952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 txBox="1"/>
          <p:nvPr/>
        </p:nvSpPr>
        <p:spPr>
          <a:xfrm>
            <a:off x="5274691" y="3150616"/>
            <a:ext cx="11918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4BA8"/>
                </a:solidFill>
                <a:latin typeface="Arial"/>
                <a:cs typeface="Arial"/>
              </a:rPr>
              <a:t>16 </a:t>
            </a:r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ДИСКРЕТНЫХ ВХОДОВ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967983" y="3107945"/>
            <a:ext cx="242570" cy="242570"/>
            <a:chOff x="6804914" y="3591814"/>
            <a:chExt cx="242570" cy="242570"/>
          </a:xfrm>
        </p:grpSpPr>
        <p:sp>
          <p:nvSpPr>
            <p:cNvPr id="12" name="object 12"/>
            <p:cNvSpPr/>
            <p:nvPr/>
          </p:nvSpPr>
          <p:spPr>
            <a:xfrm>
              <a:off x="6804914" y="3591814"/>
              <a:ext cx="242570" cy="242570"/>
            </a:xfrm>
            <a:custGeom>
              <a:avLst/>
              <a:gdLst/>
              <a:ahLst/>
              <a:cxnLst/>
              <a:rect l="l" t="t" r="r" b="b"/>
              <a:pathLst>
                <a:path w="242570" h="242570">
                  <a:moveTo>
                    <a:pt x="121284" y="0"/>
                  </a:moveTo>
                  <a:lnTo>
                    <a:pt x="74098" y="9519"/>
                  </a:lnTo>
                  <a:lnTo>
                    <a:pt x="35544" y="35480"/>
                  </a:lnTo>
                  <a:lnTo>
                    <a:pt x="9538" y="73991"/>
                  </a:lnTo>
                  <a:lnTo>
                    <a:pt x="0" y="121158"/>
                  </a:lnTo>
                  <a:lnTo>
                    <a:pt x="9538" y="168324"/>
                  </a:lnTo>
                  <a:lnTo>
                    <a:pt x="35544" y="206835"/>
                  </a:lnTo>
                  <a:lnTo>
                    <a:pt x="74098" y="232796"/>
                  </a:lnTo>
                  <a:lnTo>
                    <a:pt x="121284" y="242316"/>
                  </a:lnTo>
                  <a:lnTo>
                    <a:pt x="168451" y="232796"/>
                  </a:lnTo>
                  <a:lnTo>
                    <a:pt x="206962" y="206835"/>
                  </a:lnTo>
                  <a:lnTo>
                    <a:pt x="232923" y="168324"/>
                  </a:lnTo>
                  <a:lnTo>
                    <a:pt x="242442" y="121158"/>
                  </a:lnTo>
                  <a:lnTo>
                    <a:pt x="232923" y="73991"/>
                  </a:lnTo>
                  <a:lnTo>
                    <a:pt x="206962" y="35480"/>
                  </a:lnTo>
                  <a:lnTo>
                    <a:pt x="168451" y="9519"/>
                  </a:lnTo>
                  <a:lnTo>
                    <a:pt x="121284" y="0"/>
                  </a:lnTo>
                  <a:close/>
                </a:path>
              </a:pathLst>
            </a:custGeom>
            <a:solidFill>
              <a:srgbClr val="0054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04914" y="3591814"/>
              <a:ext cx="242570" cy="242570"/>
            </a:xfrm>
            <a:custGeom>
              <a:avLst/>
              <a:gdLst/>
              <a:ahLst/>
              <a:cxnLst/>
              <a:rect l="l" t="t" r="r" b="b"/>
              <a:pathLst>
                <a:path w="242570" h="242570">
                  <a:moveTo>
                    <a:pt x="0" y="121158"/>
                  </a:moveTo>
                  <a:lnTo>
                    <a:pt x="9538" y="73991"/>
                  </a:lnTo>
                  <a:lnTo>
                    <a:pt x="35544" y="35480"/>
                  </a:lnTo>
                  <a:lnTo>
                    <a:pt x="74098" y="9519"/>
                  </a:lnTo>
                  <a:lnTo>
                    <a:pt x="121284" y="0"/>
                  </a:lnTo>
                  <a:lnTo>
                    <a:pt x="168451" y="9519"/>
                  </a:lnTo>
                  <a:lnTo>
                    <a:pt x="206962" y="35480"/>
                  </a:lnTo>
                  <a:lnTo>
                    <a:pt x="232923" y="73991"/>
                  </a:lnTo>
                  <a:lnTo>
                    <a:pt x="242442" y="121158"/>
                  </a:lnTo>
                  <a:lnTo>
                    <a:pt x="232923" y="168324"/>
                  </a:lnTo>
                  <a:lnTo>
                    <a:pt x="206962" y="206835"/>
                  </a:lnTo>
                  <a:lnTo>
                    <a:pt x="168451" y="232796"/>
                  </a:lnTo>
                  <a:lnTo>
                    <a:pt x="121284" y="242316"/>
                  </a:lnTo>
                  <a:lnTo>
                    <a:pt x="74098" y="232796"/>
                  </a:lnTo>
                  <a:lnTo>
                    <a:pt x="35544" y="206835"/>
                  </a:lnTo>
                  <a:lnTo>
                    <a:pt x="9538" y="168324"/>
                  </a:lnTo>
                  <a:lnTo>
                    <a:pt x="0" y="12115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61556" y="3659759"/>
              <a:ext cx="129539" cy="116839"/>
            </a:xfrm>
            <a:custGeom>
              <a:avLst/>
              <a:gdLst/>
              <a:ahLst/>
              <a:cxnLst/>
              <a:rect l="l" t="t" r="r" b="b"/>
              <a:pathLst>
                <a:path w="129540" h="116839">
                  <a:moveTo>
                    <a:pt x="96900" y="58165"/>
                  </a:moveTo>
                  <a:lnTo>
                    <a:pt x="32258" y="58165"/>
                  </a:lnTo>
                  <a:lnTo>
                    <a:pt x="32258" y="116331"/>
                  </a:lnTo>
                  <a:lnTo>
                    <a:pt x="96900" y="116331"/>
                  </a:lnTo>
                  <a:lnTo>
                    <a:pt x="96900" y="58165"/>
                  </a:lnTo>
                  <a:close/>
                </a:path>
                <a:path w="129540" h="116839">
                  <a:moveTo>
                    <a:pt x="64643" y="0"/>
                  </a:moveTo>
                  <a:lnTo>
                    <a:pt x="0" y="58165"/>
                  </a:lnTo>
                  <a:lnTo>
                    <a:pt x="129286" y="58165"/>
                  </a:lnTo>
                  <a:lnTo>
                    <a:pt x="64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7123176" y="2989327"/>
            <a:ext cx="1667255" cy="4312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290054" y="3149727"/>
            <a:ext cx="13347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4BA8"/>
                </a:solidFill>
                <a:latin typeface="Arial"/>
                <a:cs typeface="Arial"/>
              </a:rPr>
              <a:t>16 </a:t>
            </a:r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ДИСКРЕТНЫХ ВЫХОДОВ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05401" y="3377946"/>
            <a:ext cx="1805939" cy="431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274946" y="3538373"/>
            <a:ext cx="147066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4BA8"/>
                </a:solidFill>
                <a:latin typeface="Arial"/>
                <a:cs typeface="Arial"/>
              </a:rPr>
              <a:t>8 </a:t>
            </a:r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ДИСКРЕТНЫХ ВХОДОВ</a:t>
            </a:r>
            <a:r>
              <a:rPr sz="1000" dirty="0" smtClean="0">
                <a:solidFill>
                  <a:srgbClr val="004BA8"/>
                </a:solidFill>
                <a:latin typeface="Arial"/>
                <a:cs typeface="Arial"/>
              </a:rPr>
              <a:t>/</a:t>
            </a:r>
            <a:r>
              <a:rPr lang="en-US" sz="1000" dirty="0" smtClean="0">
                <a:solidFill>
                  <a:srgbClr val="004BA8"/>
                </a:solidFill>
                <a:latin typeface="Arial"/>
                <a:cs typeface="Arial"/>
              </a:rPr>
              <a:t> 8 </a:t>
            </a:r>
            <a:r>
              <a:rPr lang="ru-RU" sz="1000" dirty="0" smtClean="0">
                <a:solidFill>
                  <a:srgbClr val="004BA8"/>
                </a:solidFill>
                <a:latin typeface="Arial"/>
                <a:cs typeface="Arial"/>
              </a:rPr>
              <a:t>ВЫХОДОВ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50969" y="3465132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28524" y="0"/>
                </a:moveTo>
                <a:lnTo>
                  <a:pt x="78491" y="10100"/>
                </a:lnTo>
                <a:lnTo>
                  <a:pt x="37639" y="37644"/>
                </a:lnTo>
                <a:lnTo>
                  <a:pt x="10098" y="78497"/>
                </a:lnTo>
                <a:lnTo>
                  <a:pt x="0" y="128524"/>
                </a:lnTo>
                <a:lnTo>
                  <a:pt x="10098" y="178558"/>
                </a:lnTo>
                <a:lnTo>
                  <a:pt x="37639" y="219414"/>
                </a:lnTo>
                <a:lnTo>
                  <a:pt x="78491" y="246960"/>
                </a:lnTo>
                <a:lnTo>
                  <a:pt x="128524" y="257060"/>
                </a:lnTo>
                <a:lnTo>
                  <a:pt x="178556" y="246960"/>
                </a:lnTo>
                <a:lnTo>
                  <a:pt x="219408" y="219414"/>
                </a:lnTo>
                <a:lnTo>
                  <a:pt x="246949" y="178558"/>
                </a:lnTo>
                <a:lnTo>
                  <a:pt x="257048" y="128524"/>
                </a:lnTo>
                <a:lnTo>
                  <a:pt x="246949" y="78497"/>
                </a:lnTo>
                <a:lnTo>
                  <a:pt x="219408" y="37644"/>
                </a:lnTo>
                <a:lnTo>
                  <a:pt x="178556" y="10100"/>
                </a:lnTo>
                <a:lnTo>
                  <a:pt x="128524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50969" y="3465132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0" y="128524"/>
                </a:moveTo>
                <a:lnTo>
                  <a:pt x="10098" y="78497"/>
                </a:lnTo>
                <a:lnTo>
                  <a:pt x="37639" y="37644"/>
                </a:lnTo>
                <a:lnTo>
                  <a:pt x="78491" y="10100"/>
                </a:lnTo>
                <a:lnTo>
                  <a:pt x="128524" y="0"/>
                </a:lnTo>
                <a:lnTo>
                  <a:pt x="178556" y="10100"/>
                </a:lnTo>
                <a:lnTo>
                  <a:pt x="219408" y="37644"/>
                </a:lnTo>
                <a:lnTo>
                  <a:pt x="246949" y="78497"/>
                </a:lnTo>
                <a:lnTo>
                  <a:pt x="257048" y="128524"/>
                </a:lnTo>
                <a:lnTo>
                  <a:pt x="246949" y="178558"/>
                </a:lnTo>
                <a:lnTo>
                  <a:pt x="219408" y="219414"/>
                </a:lnTo>
                <a:lnTo>
                  <a:pt x="178556" y="246960"/>
                </a:lnTo>
                <a:lnTo>
                  <a:pt x="128524" y="257060"/>
                </a:lnTo>
                <a:lnTo>
                  <a:pt x="78491" y="246960"/>
                </a:lnTo>
                <a:lnTo>
                  <a:pt x="37639" y="219414"/>
                </a:lnTo>
                <a:lnTo>
                  <a:pt x="10098" y="178558"/>
                </a:lnTo>
                <a:lnTo>
                  <a:pt x="0" y="12852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10913" y="3563366"/>
            <a:ext cx="137160" cy="123825"/>
          </a:xfrm>
          <a:custGeom>
            <a:avLst/>
            <a:gdLst/>
            <a:ahLst/>
            <a:cxnLst/>
            <a:rect l="l" t="t" r="r" b="b"/>
            <a:pathLst>
              <a:path w="137160" h="123825">
                <a:moveTo>
                  <a:pt x="137159" y="61696"/>
                </a:moveTo>
                <a:lnTo>
                  <a:pt x="0" y="61696"/>
                </a:lnTo>
                <a:lnTo>
                  <a:pt x="68579" y="123393"/>
                </a:lnTo>
                <a:lnTo>
                  <a:pt x="137159" y="61696"/>
                </a:lnTo>
                <a:close/>
              </a:path>
              <a:path w="137160" h="123825">
                <a:moveTo>
                  <a:pt x="102869" y="0"/>
                </a:moveTo>
                <a:lnTo>
                  <a:pt x="34289" y="0"/>
                </a:lnTo>
                <a:lnTo>
                  <a:pt x="34289" y="61696"/>
                </a:lnTo>
                <a:lnTo>
                  <a:pt x="102869" y="61696"/>
                </a:lnTo>
                <a:lnTo>
                  <a:pt x="102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10913" y="3521076"/>
            <a:ext cx="137160" cy="123825"/>
          </a:xfrm>
          <a:custGeom>
            <a:avLst/>
            <a:gdLst/>
            <a:ahLst/>
            <a:cxnLst/>
            <a:rect l="l" t="t" r="r" b="b"/>
            <a:pathLst>
              <a:path w="137160" h="123825">
                <a:moveTo>
                  <a:pt x="102869" y="61696"/>
                </a:moveTo>
                <a:lnTo>
                  <a:pt x="34289" y="61696"/>
                </a:lnTo>
                <a:lnTo>
                  <a:pt x="34289" y="123393"/>
                </a:lnTo>
                <a:lnTo>
                  <a:pt x="102869" y="123393"/>
                </a:lnTo>
                <a:lnTo>
                  <a:pt x="102869" y="61696"/>
                </a:lnTo>
                <a:close/>
              </a:path>
              <a:path w="137160" h="123825">
                <a:moveTo>
                  <a:pt x="68579" y="0"/>
                </a:moveTo>
                <a:lnTo>
                  <a:pt x="0" y="61696"/>
                </a:lnTo>
                <a:lnTo>
                  <a:pt x="137159" y="61696"/>
                </a:lnTo>
                <a:lnTo>
                  <a:pt x="685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17080" y="3367278"/>
            <a:ext cx="2057400" cy="4312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292467" y="3527400"/>
            <a:ext cx="17113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4BA8"/>
                </a:solidFill>
                <a:latin typeface="Arial"/>
                <a:cs typeface="Arial"/>
              </a:rPr>
              <a:t>8 </a:t>
            </a:r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РЕЛЕЙНЫХ ВЫХОДОВ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98496" y="2697607"/>
            <a:ext cx="17526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pc="-10" dirty="0" smtClean="0">
                <a:solidFill>
                  <a:srgbClr val="636466"/>
                </a:solidFill>
                <a:latin typeface="Arial"/>
                <a:cs typeface="Arial"/>
              </a:rPr>
              <a:t>РАСШИРЯЕМАЯ РАБОЧАЯ ПАМЯТЬ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727198" y="3398813"/>
            <a:ext cx="517296" cy="6551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335529" y="3446168"/>
            <a:ext cx="116586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РАСШИРЕНИЕ ДО </a:t>
            </a:r>
            <a:r>
              <a:rPr sz="1000" spc="-5" dirty="0" smtClean="0">
                <a:solidFill>
                  <a:srgbClr val="004BA8"/>
                </a:solidFill>
                <a:latin typeface="Arial"/>
                <a:cs typeface="Arial"/>
              </a:rPr>
              <a:t>128 </a:t>
            </a:r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КБАЙТ</a:t>
            </a:r>
            <a:r>
              <a:rPr sz="1000" spc="-10" dirty="0" smtClean="0">
                <a:solidFill>
                  <a:srgbClr val="004BA8"/>
                </a:solidFill>
                <a:latin typeface="Arial"/>
                <a:cs typeface="Arial"/>
              </a:rPr>
              <a:t> </a:t>
            </a:r>
            <a:endParaRPr lang="ru-RU" sz="1000" spc="-10" dirty="0" smtClean="0">
              <a:solidFill>
                <a:srgbClr val="004BA8"/>
              </a:solidFill>
              <a:latin typeface="Arial"/>
              <a:cs typeface="Arial"/>
            </a:endParaRPr>
          </a:p>
          <a:p>
            <a:pPr marL="12700" marR="5080"/>
            <a:endParaRPr lang="ru-RU" sz="1000" spc="-10" dirty="0">
              <a:solidFill>
                <a:srgbClr val="004BA8"/>
              </a:solidFill>
              <a:latin typeface="Arial"/>
              <a:cs typeface="Arial"/>
            </a:endParaRPr>
          </a:p>
          <a:p>
            <a:pPr marL="12700" marR="5080"/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ПОЛНОСТЬЮ СОХРАНЯЕМАЯ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8" name="object 30"/>
          <p:cNvSpPr/>
          <p:nvPr/>
        </p:nvSpPr>
        <p:spPr>
          <a:xfrm>
            <a:off x="7024625" y="3540469"/>
            <a:ext cx="129539" cy="116839"/>
          </a:xfrm>
          <a:custGeom>
            <a:avLst/>
            <a:gdLst/>
            <a:ahLst/>
            <a:cxnLst/>
            <a:rect l="l" t="t" r="r" b="b"/>
            <a:pathLst>
              <a:path w="129540" h="116839">
                <a:moveTo>
                  <a:pt x="96900" y="58178"/>
                </a:moveTo>
                <a:lnTo>
                  <a:pt x="32258" y="58178"/>
                </a:lnTo>
                <a:lnTo>
                  <a:pt x="32258" y="116344"/>
                </a:lnTo>
                <a:lnTo>
                  <a:pt x="96900" y="116344"/>
                </a:lnTo>
                <a:lnTo>
                  <a:pt x="96900" y="58178"/>
                </a:lnTo>
                <a:close/>
              </a:path>
              <a:path w="129540" h="116839">
                <a:moveTo>
                  <a:pt x="64643" y="0"/>
                </a:moveTo>
                <a:lnTo>
                  <a:pt x="0" y="58178"/>
                </a:lnTo>
                <a:lnTo>
                  <a:pt x="129286" y="58178"/>
                </a:lnTo>
                <a:lnTo>
                  <a:pt x="64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1"/>
          <p:cNvSpPr txBox="1"/>
          <p:nvPr/>
        </p:nvSpPr>
        <p:spPr>
          <a:xfrm>
            <a:off x="381008" y="2697607"/>
            <a:ext cx="191945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pc="-10" dirty="0" smtClean="0">
                <a:solidFill>
                  <a:srgbClr val="636466"/>
                </a:solidFill>
                <a:latin typeface="Arial"/>
                <a:cs typeface="Arial"/>
              </a:rPr>
              <a:t>КОММУНИКАЦИОННЫЕ МОДУЛИ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" name="object 32"/>
          <p:cNvSpPr txBox="1"/>
          <p:nvPr/>
        </p:nvSpPr>
        <p:spPr>
          <a:xfrm>
            <a:off x="1031734" y="3376259"/>
            <a:ext cx="153112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latin typeface="Arial"/>
                <a:cs typeface="Arial"/>
              </a:rPr>
              <a:t>ПОСЛЕДОВАТЕЛЬНЫЕ</a:t>
            </a:r>
          </a:p>
          <a:p>
            <a:pPr marL="12700">
              <a:lnSpc>
                <a:spcPct val="100000"/>
              </a:lnSpc>
            </a:pPr>
            <a:r>
              <a:rPr lang="ru-RU" sz="1000" dirty="0" smtClean="0">
                <a:latin typeface="Arial"/>
                <a:cs typeface="Arial"/>
              </a:rPr>
              <a:t>ИНТЕРФЕЙСЫ 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" name="object 34"/>
          <p:cNvSpPr/>
          <p:nvPr/>
        </p:nvSpPr>
        <p:spPr>
          <a:xfrm>
            <a:off x="2542414" y="1169670"/>
            <a:ext cx="0" cy="3124200"/>
          </a:xfrm>
          <a:custGeom>
            <a:avLst/>
            <a:gdLst/>
            <a:ahLst/>
            <a:cxnLst/>
            <a:rect l="l" t="t" r="r" b="b"/>
            <a:pathLst>
              <a:path h="3124200">
                <a:moveTo>
                  <a:pt x="0" y="0"/>
                </a:moveTo>
                <a:lnTo>
                  <a:pt x="0" y="3124200"/>
                </a:lnTo>
              </a:path>
            </a:pathLst>
          </a:custGeom>
          <a:ln w="3175">
            <a:solidFill>
              <a:srgbClr val="AE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5"/>
          <p:cNvSpPr/>
          <p:nvPr/>
        </p:nvSpPr>
        <p:spPr>
          <a:xfrm>
            <a:off x="4604894" y="1169670"/>
            <a:ext cx="0" cy="3124200"/>
          </a:xfrm>
          <a:custGeom>
            <a:avLst/>
            <a:gdLst/>
            <a:ahLst/>
            <a:cxnLst/>
            <a:rect l="l" t="t" r="r" b="b"/>
            <a:pathLst>
              <a:path h="3124200">
                <a:moveTo>
                  <a:pt x="0" y="0"/>
                </a:moveTo>
                <a:lnTo>
                  <a:pt x="0" y="3124200"/>
                </a:lnTo>
              </a:path>
            </a:pathLst>
          </a:custGeom>
          <a:ln w="3175">
            <a:solidFill>
              <a:srgbClr val="AE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7"/>
          <p:cNvSpPr/>
          <p:nvPr/>
        </p:nvSpPr>
        <p:spPr>
          <a:xfrm>
            <a:off x="5012564" y="3914610"/>
            <a:ext cx="137160" cy="123825"/>
          </a:xfrm>
          <a:custGeom>
            <a:avLst/>
            <a:gdLst/>
            <a:ahLst/>
            <a:cxnLst/>
            <a:rect l="l" t="t" r="r" b="b"/>
            <a:pathLst>
              <a:path w="137160" h="123825">
                <a:moveTo>
                  <a:pt x="137032" y="61696"/>
                </a:moveTo>
                <a:lnTo>
                  <a:pt x="0" y="61696"/>
                </a:lnTo>
                <a:lnTo>
                  <a:pt x="68452" y="123393"/>
                </a:lnTo>
                <a:lnTo>
                  <a:pt x="137032" y="61696"/>
                </a:lnTo>
                <a:close/>
              </a:path>
              <a:path w="137160" h="123825">
                <a:moveTo>
                  <a:pt x="102742" y="0"/>
                </a:moveTo>
                <a:lnTo>
                  <a:pt x="34289" y="0"/>
                </a:lnTo>
                <a:lnTo>
                  <a:pt x="34289" y="61696"/>
                </a:lnTo>
                <a:lnTo>
                  <a:pt x="102742" y="61696"/>
                </a:lnTo>
                <a:lnTo>
                  <a:pt x="102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8"/>
          <p:cNvSpPr/>
          <p:nvPr/>
        </p:nvSpPr>
        <p:spPr>
          <a:xfrm>
            <a:off x="5117592" y="3737610"/>
            <a:ext cx="1520952" cy="4602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4"/>
          <p:cNvSpPr/>
          <p:nvPr/>
        </p:nvSpPr>
        <p:spPr>
          <a:xfrm>
            <a:off x="705413" y="3357760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4">
                <a:moveTo>
                  <a:pt x="129692" y="0"/>
                </a:moveTo>
                <a:lnTo>
                  <a:pt x="79209" y="10187"/>
                </a:lnTo>
                <a:lnTo>
                  <a:pt x="37985" y="37973"/>
                </a:lnTo>
                <a:lnTo>
                  <a:pt x="10191" y="79188"/>
                </a:lnTo>
                <a:lnTo>
                  <a:pt x="0" y="129667"/>
                </a:lnTo>
                <a:lnTo>
                  <a:pt x="10191" y="180145"/>
                </a:lnTo>
                <a:lnTo>
                  <a:pt x="37985" y="221361"/>
                </a:lnTo>
                <a:lnTo>
                  <a:pt x="79209" y="249146"/>
                </a:lnTo>
                <a:lnTo>
                  <a:pt x="129692" y="259334"/>
                </a:lnTo>
                <a:lnTo>
                  <a:pt x="180172" y="249146"/>
                </a:lnTo>
                <a:lnTo>
                  <a:pt x="221392" y="221361"/>
                </a:lnTo>
                <a:lnTo>
                  <a:pt x="249182" y="180145"/>
                </a:lnTo>
                <a:lnTo>
                  <a:pt x="259372" y="129667"/>
                </a:lnTo>
                <a:lnTo>
                  <a:pt x="249182" y="79188"/>
                </a:lnTo>
                <a:lnTo>
                  <a:pt x="221392" y="37973"/>
                </a:lnTo>
                <a:lnTo>
                  <a:pt x="180172" y="10187"/>
                </a:lnTo>
                <a:lnTo>
                  <a:pt x="129692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5"/>
          <p:cNvSpPr/>
          <p:nvPr/>
        </p:nvSpPr>
        <p:spPr>
          <a:xfrm>
            <a:off x="732946" y="3447930"/>
            <a:ext cx="204470" cy="79375"/>
          </a:xfrm>
          <a:custGeom>
            <a:avLst/>
            <a:gdLst/>
            <a:ahLst/>
            <a:cxnLst/>
            <a:rect l="l" t="t" r="r" b="b"/>
            <a:pathLst>
              <a:path w="204469" h="79375">
                <a:moveTo>
                  <a:pt x="198424" y="0"/>
                </a:moveTo>
                <a:lnTo>
                  <a:pt x="5880" y="0"/>
                </a:lnTo>
                <a:lnTo>
                  <a:pt x="0" y="5968"/>
                </a:lnTo>
                <a:lnTo>
                  <a:pt x="0" y="73151"/>
                </a:lnTo>
                <a:lnTo>
                  <a:pt x="5880" y="78993"/>
                </a:lnTo>
                <a:lnTo>
                  <a:pt x="198424" y="78993"/>
                </a:lnTo>
                <a:lnTo>
                  <a:pt x="204317" y="73151"/>
                </a:lnTo>
                <a:lnTo>
                  <a:pt x="204317" y="70865"/>
                </a:lnTo>
                <a:lnTo>
                  <a:pt x="52958" y="70865"/>
                </a:lnTo>
                <a:lnTo>
                  <a:pt x="51260" y="51053"/>
                </a:lnTo>
                <a:lnTo>
                  <a:pt x="13817" y="51053"/>
                </a:lnTo>
                <a:lnTo>
                  <a:pt x="8635" y="45973"/>
                </a:lnTo>
                <a:lnTo>
                  <a:pt x="8635" y="33146"/>
                </a:lnTo>
                <a:lnTo>
                  <a:pt x="13817" y="27939"/>
                </a:lnTo>
                <a:lnTo>
                  <a:pt x="49279" y="27939"/>
                </a:lnTo>
                <a:lnTo>
                  <a:pt x="48310" y="16636"/>
                </a:lnTo>
                <a:lnTo>
                  <a:pt x="204317" y="16636"/>
                </a:lnTo>
                <a:lnTo>
                  <a:pt x="204317" y="5968"/>
                </a:lnTo>
                <a:lnTo>
                  <a:pt x="198424" y="0"/>
                </a:lnTo>
                <a:close/>
              </a:path>
              <a:path w="204469" h="79375">
                <a:moveTo>
                  <a:pt x="204317" y="16636"/>
                </a:moveTo>
                <a:lnTo>
                  <a:pt x="156857" y="16636"/>
                </a:lnTo>
                <a:lnTo>
                  <a:pt x="152209" y="70865"/>
                </a:lnTo>
                <a:lnTo>
                  <a:pt x="204317" y="70865"/>
                </a:lnTo>
                <a:lnTo>
                  <a:pt x="204317" y="51053"/>
                </a:lnTo>
                <a:lnTo>
                  <a:pt x="180149" y="51053"/>
                </a:lnTo>
                <a:lnTo>
                  <a:pt x="174967" y="45973"/>
                </a:lnTo>
                <a:lnTo>
                  <a:pt x="174967" y="33146"/>
                </a:lnTo>
                <a:lnTo>
                  <a:pt x="180149" y="27939"/>
                </a:lnTo>
                <a:lnTo>
                  <a:pt x="204317" y="27939"/>
                </a:lnTo>
                <a:lnTo>
                  <a:pt x="204317" y="16636"/>
                </a:lnTo>
                <a:close/>
              </a:path>
              <a:path w="204469" h="79375">
                <a:moveTo>
                  <a:pt x="49279" y="27939"/>
                </a:moveTo>
                <a:lnTo>
                  <a:pt x="26619" y="27939"/>
                </a:lnTo>
                <a:lnTo>
                  <a:pt x="31800" y="33146"/>
                </a:lnTo>
                <a:lnTo>
                  <a:pt x="31800" y="45973"/>
                </a:lnTo>
                <a:lnTo>
                  <a:pt x="26619" y="51053"/>
                </a:lnTo>
                <a:lnTo>
                  <a:pt x="51260" y="51053"/>
                </a:lnTo>
                <a:lnTo>
                  <a:pt x="49279" y="27939"/>
                </a:lnTo>
                <a:close/>
              </a:path>
              <a:path w="204469" h="79375">
                <a:moveTo>
                  <a:pt x="204317" y="27939"/>
                </a:moveTo>
                <a:lnTo>
                  <a:pt x="192951" y="27939"/>
                </a:lnTo>
                <a:lnTo>
                  <a:pt x="198132" y="33146"/>
                </a:lnTo>
                <a:lnTo>
                  <a:pt x="198132" y="45973"/>
                </a:lnTo>
                <a:lnTo>
                  <a:pt x="192951" y="51053"/>
                </a:lnTo>
                <a:lnTo>
                  <a:pt x="204317" y="51053"/>
                </a:lnTo>
                <a:lnTo>
                  <a:pt x="204317" y="27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6"/>
          <p:cNvSpPr/>
          <p:nvPr/>
        </p:nvSpPr>
        <p:spPr>
          <a:xfrm>
            <a:off x="793347" y="347498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67" y="0"/>
                </a:moveTo>
                <a:lnTo>
                  <a:pt x="2616" y="0"/>
                </a:lnTo>
                <a:lnTo>
                  <a:pt x="0" y="2539"/>
                </a:lnTo>
                <a:lnTo>
                  <a:pt x="0" y="9016"/>
                </a:lnTo>
                <a:lnTo>
                  <a:pt x="2616" y="11683"/>
                </a:lnTo>
                <a:lnTo>
                  <a:pt x="9067" y="11683"/>
                </a:lnTo>
                <a:lnTo>
                  <a:pt x="11696" y="9016"/>
                </a:lnTo>
                <a:lnTo>
                  <a:pt x="11696" y="2539"/>
                </a:lnTo>
                <a:lnTo>
                  <a:pt x="9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7"/>
          <p:cNvSpPr/>
          <p:nvPr/>
        </p:nvSpPr>
        <p:spPr>
          <a:xfrm>
            <a:off x="812143" y="347498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80" y="0"/>
                </a:moveTo>
                <a:lnTo>
                  <a:pt x="2616" y="0"/>
                </a:lnTo>
                <a:lnTo>
                  <a:pt x="0" y="2539"/>
                </a:lnTo>
                <a:lnTo>
                  <a:pt x="0" y="9016"/>
                </a:lnTo>
                <a:lnTo>
                  <a:pt x="2616" y="11683"/>
                </a:lnTo>
                <a:lnTo>
                  <a:pt x="9080" y="11683"/>
                </a:lnTo>
                <a:lnTo>
                  <a:pt x="11696" y="9016"/>
                </a:lnTo>
                <a:lnTo>
                  <a:pt x="11696" y="2539"/>
                </a:lnTo>
                <a:lnTo>
                  <a:pt x="9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8"/>
          <p:cNvSpPr/>
          <p:nvPr/>
        </p:nvSpPr>
        <p:spPr>
          <a:xfrm>
            <a:off x="829403" y="347498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80" y="0"/>
                </a:moveTo>
                <a:lnTo>
                  <a:pt x="2616" y="0"/>
                </a:lnTo>
                <a:lnTo>
                  <a:pt x="0" y="2539"/>
                </a:lnTo>
                <a:lnTo>
                  <a:pt x="0" y="9016"/>
                </a:lnTo>
                <a:lnTo>
                  <a:pt x="2616" y="11683"/>
                </a:lnTo>
                <a:lnTo>
                  <a:pt x="9080" y="11683"/>
                </a:lnTo>
                <a:lnTo>
                  <a:pt x="11696" y="9016"/>
                </a:lnTo>
                <a:lnTo>
                  <a:pt x="11696" y="2539"/>
                </a:lnTo>
                <a:lnTo>
                  <a:pt x="9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9"/>
          <p:cNvSpPr/>
          <p:nvPr/>
        </p:nvSpPr>
        <p:spPr>
          <a:xfrm>
            <a:off x="848211" y="347498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67" y="0"/>
                </a:moveTo>
                <a:lnTo>
                  <a:pt x="2616" y="0"/>
                </a:lnTo>
                <a:lnTo>
                  <a:pt x="0" y="2539"/>
                </a:lnTo>
                <a:lnTo>
                  <a:pt x="0" y="9016"/>
                </a:lnTo>
                <a:lnTo>
                  <a:pt x="2616" y="11683"/>
                </a:lnTo>
                <a:lnTo>
                  <a:pt x="9067" y="11683"/>
                </a:lnTo>
                <a:lnTo>
                  <a:pt x="11684" y="9016"/>
                </a:lnTo>
                <a:lnTo>
                  <a:pt x="11684" y="2539"/>
                </a:lnTo>
                <a:lnTo>
                  <a:pt x="9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50"/>
          <p:cNvSpPr/>
          <p:nvPr/>
        </p:nvSpPr>
        <p:spPr>
          <a:xfrm>
            <a:off x="866766" y="347498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67" y="0"/>
                </a:moveTo>
                <a:lnTo>
                  <a:pt x="2616" y="0"/>
                </a:lnTo>
                <a:lnTo>
                  <a:pt x="0" y="2539"/>
                </a:lnTo>
                <a:lnTo>
                  <a:pt x="0" y="9016"/>
                </a:lnTo>
                <a:lnTo>
                  <a:pt x="2616" y="11683"/>
                </a:lnTo>
                <a:lnTo>
                  <a:pt x="9067" y="11683"/>
                </a:lnTo>
                <a:lnTo>
                  <a:pt x="11684" y="9016"/>
                </a:lnTo>
                <a:lnTo>
                  <a:pt x="11684" y="2539"/>
                </a:lnTo>
                <a:lnTo>
                  <a:pt x="9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51"/>
          <p:cNvSpPr/>
          <p:nvPr/>
        </p:nvSpPr>
        <p:spPr>
          <a:xfrm>
            <a:off x="803787" y="349606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67" y="0"/>
                </a:moveTo>
                <a:lnTo>
                  <a:pt x="2616" y="0"/>
                </a:lnTo>
                <a:lnTo>
                  <a:pt x="0" y="2540"/>
                </a:lnTo>
                <a:lnTo>
                  <a:pt x="0" y="9017"/>
                </a:lnTo>
                <a:lnTo>
                  <a:pt x="2616" y="11684"/>
                </a:lnTo>
                <a:lnTo>
                  <a:pt x="9067" y="11684"/>
                </a:lnTo>
                <a:lnTo>
                  <a:pt x="11684" y="9017"/>
                </a:lnTo>
                <a:lnTo>
                  <a:pt x="11684" y="2540"/>
                </a:lnTo>
                <a:lnTo>
                  <a:pt x="9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52"/>
          <p:cNvSpPr/>
          <p:nvPr/>
        </p:nvSpPr>
        <p:spPr>
          <a:xfrm>
            <a:off x="821148" y="349606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67" y="0"/>
                </a:moveTo>
                <a:lnTo>
                  <a:pt x="2616" y="0"/>
                </a:lnTo>
                <a:lnTo>
                  <a:pt x="0" y="2540"/>
                </a:lnTo>
                <a:lnTo>
                  <a:pt x="0" y="9017"/>
                </a:lnTo>
                <a:lnTo>
                  <a:pt x="2616" y="11684"/>
                </a:lnTo>
                <a:lnTo>
                  <a:pt x="9067" y="11684"/>
                </a:lnTo>
                <a:lnTo>
                  <a:pt x="11684" y="9017"/>
                </a:lnTo>
                <a:lnTo>
                  <a:pt x="11684" y="2540"/>
                </a:lnTo>
                <a:lnTo>
                  <a:pt x="9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53"/>
          <p:cNvSpPr/>
          <p:nvPr/>
        </p:nvSpPr>
        <p:spPr>
          <a:xfrm>
            <a:off x="840198" y="349606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80" y="0"/>
                </a:moveTo>
                <a:lnTo>
                  <a:pt x="2616" y="0"/>
                </a:lnTo>
                <a:lnTo>
                  <a:pt x="0" y="2540"/>
                </a:lnTo>
                <a:lnTo>
                  <a:pt x="0" y="9017"/>
                </a:lnTo>
                <a:lnTo>
                  <a:pt x="2616" y="11684"/>
                </a:lnTo>
                <a:lnTo>
                  <a:pt x="9080" y="11684"/>
                </a:lnTo>
                <a:lnTo>
                  <a:pt x="11696" y="9017"/>
                </a:lnTo>
                <a:lnTo>
                  <a:pt x="11696" y="2540"/>
                </a:lnTo>
                <a:lnTo>
                  <a:pt x="9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54"/>
          <p:cNvSpPr/>
          <p:nvPr/>
        </p:nvSpPr>
        <p:spPr>
          <a:xfrm>
            <a:off x="858638" y="349606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080" y="0"/>
                </a:moveTo>
                <a:lnTo>
                  <a:pt x="2628" y="0"/>
                </a:lnTo>
                <a:lnTo>
                  <a:pt x="0" y="2540"/>
                </a:lnTo>
                <a:lnTo>
                  <a:pt x="0" y="9017"/>
                </a:lnTo>
                <a:lnTo>
                  <a:pt x="2628" y="11684"/>
                </a:lnTo>
                <a:lnTo>
                  <a:pt x="9080" y="11684"/>
                </a:lnTo>
                <a:lnTo>
                  <a:pt x="11696" y="9017"/>
                </a:lnTo>
                <a:lnTo>
                  <a:pt x="11696" y="2540"/>
                </a:lnTo>
                <a:lnTo>
                  <a:pt x="9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55"/>
          <p:cNvSpPr/>
          <p:nvPr/>
        </p:nvSpPr>
        <p:spPr>
          <a:xfrm>
            <a:off x="1050087" y="1123950"/>
            <a:ext cx="568782" cy="13924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6"/>
          <p:cNvSpPr/>
          <p:nvPr/>
        </p:nvSpPr>
        <p:spPr>
          <a:xfrm>
            <a:off x="4919599" y="1123950"/>
            <a:ext cx="419862" cy="139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7"/>
          <p:cNvSpPr/>
          <p:nvPr/>
        </p:nvSpPr>
        <p:spPr>
          <a:xfrm>
            <a:off x="5408169" y="1123950"/>
            <a:ext cx="419862" cy="139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8"/>
          <p:cNvSpPr/>
          <p:nvPr/>
        </p:nvSpPr>
        <p:spPr>
          <a:xfrm>
            <a:off x="5901690" y="1123950"/>
            <a:ext cx="419862" cy="139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9"/>
          <p:cNvSpPr/>
          <p:nvPr/>
        </p:nvSpPr>
        <p:spPr>
          <a:xfrm>
            <a:off x="6390259" y="1123950"/>
            <a:ext cx="419862" cy="139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60"/>
          <p:cNvSpPr/>
          <p:nvPr/>
        </p:nvSpPr>
        <p:spPr>
          <a:xfrm>
            <a:off x="6879337" y="1123950"/>
            <a:ext cx="419862" cy="139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61"/>
          <p:cNvSpPr/>
          <p:nvPr/>
        </p:nvSpPr>
        <p:spPr>
          <a:xfrm>
            <a:off x="7363207" y="1123950"/>
            <a:ext cx="419861" cy="139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62"/>
          <p:cNvSpPr/>
          <p:nvPr/>
        </p:nvSpPr>
        <p:spPr>
          <a:xfrm>
            <a:off x="7855712" y="1123950"/>
            <a:ext cx="419861" cy="139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63"/>
          <p:cNvSpPr/>
          <p:nvPr/>
        </p:nvSpPr>
        <p:spPr>
          <a:xfrm>
            <a:off x="8344282" y="1123950"/>
            <a:ext cx="419861" cy="139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64"/>
          <p:cNvSpPr/>
          <p:nvPr/>
        </p:nvSpPr>
        <p:spPr>
          <a:xfrm>
            <a:off x="5128260" y="3779850"/>
            <a:ext cx="1667256" cy="4312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65"/>
          <p:cNvSpPr txBox="1"/>
          <p:nvPr/>
        </p:nvSpPr>
        <p:spPr>
          <a:xfrm>
            <a:off x="5296663" y="3940887"/>
            <a:ext cx="13335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5" dirty="0" smtClean="0">
                <a:solidFill>
                  <a:srgbClr val="005497"/>
                </a:solidFill>
                <a:latin typeface="Arial"/>
                <a:cs typeface="Arial"/>
              </a:rPr>
              <a:t>4</a:t>
            </a:r>
            <a:r>
              <a:rPr sz="1000" spc="-5" dirty="0" smtClean="0">
                <a:solidFill>
                  <a:srgbClr val="005497"/>
                </a:solidFill>
                <a:latin typeface="Arial"/>
                <a:cs typeface="Arial"/>
              </a:rPr>
              <a:t> </a:t>
            </a:r>
            <a:r>
              <a:rPr lang="ru-RU" sz="1000" spc="-5" dirty="0" smtClean="0">
                <a:solidFill>
                  <a:srgbClr val="005497"/>
                </a:solidFill>
                <a:latin typeface="Arial"/>
                <a:cs typeface="Arial"/>
              </a:rPr>
              <a:t>АНАЛОГОВЫХ ВХОДА</a:t>
            </a:r>
            <a:endParaRPr sz="1000" dirty="0">
              <a:solidFill>
                <a:srgbClr val="005497"/>
              </a:solidFill>
              <a:latin typeface="Arial"/>
              <a:cs typeface="Arial"/>
            </a:endParaRPr>
          </a:p>
        </p:txBody>
      </p:sp>
      <p:sp>
        <p:nvSpPr>
          <p:cNvPr id="58" name="object 66"/>
          <p:cNvSpPr/>
          <p:nvPr/>
        </p:nvSpPr>
        <p:spPr>
          <a:xfrm>
            <a:off x="7142988" y="3779850"/>
            <a:ext cx="1812035" cy="4312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8"/>
          <p:cNvSpPr/>
          <p:nvPr/>
        </p:nvSpPr>
        <p:spPr>
          <a:xfrm>
            <a:off x="4952492" y="3885249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28650" y="0"/>
                </a:moveTo>
                <a:lnTo>
                  <a:pt x="78599" y="10100"/>
                </a:lnTo>
                <a:lnTo>
                  <a:pt x="37703" y="37645"/>
                </a:lnTo>
                <a:lnTo>
                  <a:pt x="10118" y="78502"/>
                </a:lnTo>
                <a:lnTo>
                  <a:pt x="0" y="128536"/>
                </a:lnTo>
                <a:lnTo>
                  <a:pt x="10118" y="178565"/>
                </a:lnTo>
                <a:lnTo>
                  <a:pt x="37703" y="219422"/>
                </a:lnTo>
                <a:lnTo>
                  <a:pt x="78599" y="246971"/>
                </a:lnTo>
                <a:lnTo>
                  <a:pt x="128650" y="257073"/>
                </a:lnTo>
                <a:lnTo>
                  <a:pt x="178629" y="246971"/>
                </a:lnTo>
                <a:lnTo>
                  <a:pt x="219487" y="219422"/>
                </a:lnTo>
                <a:lnTo>
                  <a:pt x="247058" y="178565"/>
                </a:lnTo>
                <a:lnTo>
                  <a:pt x="257175" y="128536"/>
                </a:lnTo>
                <a:lnTo>
                  <a:pt x="247058" y="78502"/>
                </a:lnTo>
                <a:lnTo>
                  <a:pt x="219487" y="37645"/>
                </a:lnTo>
                <a:lnTo>
                  <a:pt x="178629" y="10100"/>
                </a:lnTo>
                <a:lnTo>
                  <a:pt x="128650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9"/>
          <p:cNvSpPr/>
          <p:nvPr/>
        </p:nvSpPr>
        <p:spPr>
          <a:xfrm>
            <a:off x="5013707" y="3934347"/>
            <a:ext cx="137160" cy="123825"/>
          </a:xfrm>
          <a:custGeom>
            <a:avLst/>
            <a:gdLst/>
            <a:ahLst/>
            <a:cxnLst/>
            <a:rect l="l" t="t" r="r" b="b"/>
            <a:pathLst>
              <a:path w="137160" h="123825">
                <a:moveTo>
                  <a:pt x="137033" y="61620"/>
                </a:moveTo>
                <a:lnTo>
                  <a:pt x="0" y="61620"/>
                </a:lnTo>
                <a:lnTo>
                  <a:pt x="68452" y="123240"/>
                </a:lnTo>
                <a:lnTo>
                  <a:pt x="137033" y="61620"/>
                </a:lnTo>
                <a:close/>
              </a:path>
              <a:path w="137160" h="123825">
                <a:moveTo>
                  <a:pt x="102742" y="0"/>
                </a:moveTo>
                <a:lnTo>
                  <a:pt x="34289" y="0"/>
                </a:lnTo>
                <a:lnTo>
                  <a:pt x="34289" y="61620"/>
                </a:lnTo>
                <a:lnTo>
                  <a:pt x="102742" y="61620"/>
                </a:lnTo>
                <a:lnTo>
                  <a:pt x="102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70"/>
          <p:cNvSpPr/>
          <p:nvPr/>
        </p:nvSpPr>
        <p:spPr>
          <a:xfrm>
            <a:off x="5032377" y="4069295"/>
            <a:ext cx="100330" cy="43815"/>
          </a:xfrm>
          <a:custGeom>
            <a:avLst/>
            <a:gdLst/>
            <a:ahLst/>
            <a:cxnLst/>
            <a:rect l="l" t="t" r="r" b="b"/>
            <a:pathLst>
              <a:path w="100329" h="43814">
                <a:moveTo>
                  <a:pt x="62366" y="25516"/>
                </a:moveTo>
                <a:lnTo>
                  <a:pt x="44067" y="25516"/>
                </a:lnTo>
                <a:lnTo>
                  <a:pt x="51157" y="35278"/>
                </a:lnTo>
                <a:lnTo>
                  <a:pt x="60783" y="41539"/>
                </a:lnTo>
                <a:lnTo>
                  <a:pt x="71766" y="43791"/>
                </a:lnTo>
                <a:lnTo>
                  <a:pt x="82929" y="41531"/>
                </a:lnTo>
                <a:lnTo>
                  <a:pt x="91471" y="35707"/>
                </a:lnTo>
                <a:lnTo>
                  <a:pt x="95505" y="29882"/>
                </a:lnTo>
                <a:lnTo>
                  <a:pt x="71624" y="29882"/>
                </a:lnTo>
                <a:lnTo>
                  <a:pt x="65768" y="28162"/>
                </a:lnTo>
                <a:lnTo>
                  <a:pt x="62366" y="25516"/>
                </a:lnTo>
                <a:close/>
              </a:path>
              <a:path w="100329" h="43814">
                <a:moveTo>
                  <a:pt x="28434" y="0"/>
                </a:moveTo>
                <a:lnTo>
                  <a:pt x="17270" y="2262"/>
                </a:lnTo>
                <a:lnTo>
                  <a:pt x="7703" y="9124"/>
                </a:lnTo>
                <a:lnTo>
                  <a:pt x="1791" y="19133"/>
                </a:lnTo>
                <a:lnTo>
                  <a:pt x="0" y="30968"/>
                </a:lnTo>
                <a:lnTo>
                  <a:pt x="2792" y="43309"/>
                </a:lnTo>
                <a:lnTo>
                  <a:pt x="16381" y="37441"/>
                </a:lnTo>
                <a:lnTo>
                  <a:pt x="14780" y="30968"/>
                </a:lnTo>
                <a:lnTo>
                  <a:pt x="14873" y="28162"/>
                </a:lnTo>
                <a:lnTo>
                  <a:pt x="15269" y="23909"/>
                </a:lnTo>
                <a:lnTo>
                  <a:pt x="18024" y="18467"/>
                </a:lnTo>
                <a:lnTo>
                  <a:pt x="22731" y="14873"/>
                </a:lnTo>
                <a:lnTo>
                  <a:pt x="28575" y="13905"/>
                </a:lnTo>
                <a:lnTo>
                  <a:pt x="53059" y="13905"/>
                </a:lnTo>
                <a:lnTo>
                  <a:pt x="49095" y="8504"/>
                </a:lnTo>
                <a:lnTo>
                  <a:pt x="39431" y="2248"/>
                </a:lnTo>
                <a:lnTo>
                  <a:pt x="28434" y="0"/>
                </a:lnTo>
                <a:close/>
              </a:path>
              <a:path w="100329" h="43814">
                <a:moveTo>
                  <a:pt x="99312" y="6555"/>
                </a:moveTo>
                <a:lnTo>
                  <a:pt x="85342" y="12587"/>
                </a:lnTo>
                <a:lnTo>
                  <a:pt x="86358" y="19750"/>
                </a:lnTo>
                <a:lnTo>
                  <a:pt x="83310" y="26405"/>
                </a:lnTo>
                <a:lnTo>
                  <a:pt x="77468" y="28920"/>
                </a:lnTo>
                <a:lnTo>
                  <a:pt x="71624" y="29882"/>
                </a:lnTo>
                <a:lnTo>
                  <a:pt x="95505" y="29882"/>
                </a:lnTo>
                <a:lnTo>
                  <a:pt x="97264" y="27343"/>
                </a:lnTo>
                <a:lnTo>
                  <a:pt x="99785" y="18061"/>
                </a:lnTo>
                <a:lnTo>
                  <a:pt x="99688" y="12587"/>
                </a:lnTo>
                <a:lnTo>
                  <a:pt x="99312" y="6555"/>
                </a:lnTo>
                <a:close/>
              </a:path>
              <a:path w="100329" h="43814">
                <a:moveTo>
                  <a:pt x="53059" y="13905"/>
                </a:moveTo>
                <a:lnTo>
                  <a:pt x="28575" y="13905"/>
                </a:lnTo>
                <a:lnTo>
                  <a:pt x="34430" y="15626"/>
                </a:lnTo>
                <a:lnTo>
                  <a:pt x="39643" y="19685"/>
                </a:lnTo>
                <a:lnTo>
                  <a:pt x="43559" y="25732"/>
                </a:lnTo>
                <a:lnTo>
                  <a:pt x="44067" y="25516"/>
                </a:lnTo>
                <a:lnTo>
                  <a:pt x="62366" y="25516"/>
                </a:lnTo>
                <a:lnTo>
                  <a:pt x="60555" y="24106"/>
                </a:lnTo>
                <a:lnTo>
                  <a:pt x="56771" y="18264"/>
                </a:lnTo>
                <a:lnTo>
                  <a:pt x="56259" y="18264"/>
                </a:lnTo>
                <a:lnTo>
                  <a:pt x="53059" y="13905"/>
                </a:lnTo>
                <a:close/>
              </a:path>
              <a:path w="100329" h="43814">
                <a:moveTo>
                  <a:pt x="56640" y="18061"/>
                </a:moveTo>
                <a:lnTo>
                  <a:pt x="56259" y="18264"/>
                </a:lnTo>
                <a:lnTo>
                  <a:pt x="56771" y="18264"/>
                </a:lnTo>
                <a:lnTo>
                  <a:pt x="56640" y="180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5"/>
          <p:cNvSpPr/>
          <p:nvPr/>
        </p:nvSpPr>
        <p:spPr>
          <a:xfrm>
            <a:off x="696777" y="3812089"/>
            <a:ext cx="265430" cy="265430"/>
          </a:xfrm>
          <a:custGeom>
            <a:avLst/>
            <a:gdLst/>
            <a:ahLst/>
            <a:cxnLst/>
            <a:rect l="l" t="t" r="r" b="b"/>
            <a:pathLst>
              <a:path w="265430" h="265429">
                <a:moveTo>
                  <a:pt x="0" y="132638"/>
                </a:moveTo>
                <a:lnTo>
                  <a:pt x="6760" y="90714"/>
                </a:lnTo>
                <a:lnTo>
                  <a:pt x="25587" y="54304"/>
                </a:lnTo>
                <a:lnTo>
                  <a:pt x="54296" y="25591"/>
                </a:lnTo>
                <a:lnTo>
                  <a:pt x="90703" y="6762"/>
                </a:lnTo>
                <a:lnTo>
                  <a:pt x="132626" y="0"/>
                </a:lnTo>
                <a:lnTo>
                  <a:pt x="174549" y="6762"/>
                </a:lnTo>
                <a:lnTo>
                  <a:pt x="210960" y="25591"/>
                </a:lnTo>
                <a:lnTo>
                  <a:pt x="239673" y="54304"/>
                </a:lnTo>
                <a:lnTo>
                  <a:pt x="258502" y="90714"/>
                </a:lnTo>
                <a:lnTo>
                  <a:pt x="265264" y="132638"/>
                </a:lnTo>
                <a:lnTo>
                  <a:pt x="258502" y="174561"/>
                </a:lnTo>
                <a:lnTo>
                  <a:pt x="239673" y="210968"/>
                </a:lnTo>
                <a:lnTo>
                  <a:pt x="210960" y="239677"/>
                </a:lnTo>
                <a:lnTo>
                  <a:pt x="174549" y="258504"/>
                </a:lnTo>
                <a:lnTo>
                  <a:pt x="132626" y="265264"/>
                </a:lnTo>
                <a:lnTo>
                  <a:pt x="90703" y="258504"/>
                </a:lnTo>
                <a:lnTo>
                  <a:pt x="54296" y="239677"/>
                </a:lnTo>
                <a:lnTo>
                  <a:pt x="25587" y="210968"/>
                </a:lnTo>
                <a:lnTo>
                  <a:pt x="6760" y="174561"/>
                </a:lnTo>
                <a:lnTo>
                  <a:pt x="0" y="13263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76"/>
          <p:cNvSpPr/>
          <p:nvPr/>
        </p:nvSpPr>
        <p:spPr>
          <a:xfrm>
            <a:off x="778628" y="3852018"/>
            <a:ext cx="95885" cy="185420"/>
          </a:xfrm>
          <a:custGeom>
            <a:avLst/>
            <a:gdLst/>
            <a:ahLst/>
            <a:cxnLst/>
            <a:rect l="l" t="t" r="r" b="b"/>
            <a:pathLst>
              <a:path w="95884" h="185420">
                <a:moveTo>
                  <a:pt x="55498" y="111531"/>
                </a:moveTo>
                <a:lnTo>
                  <a:pt x="40004" y="111531"/>
                </a:lnTo>
                <a:lnTo>
                  <a:pt x="40004" y="185407"/>
                </a:lnTo>
                <a:lnTo>
                  <a:pt x="76949" y="148462"/>
                </a:lnTo>
                <a:lnTo>
                  <a:pt x="55498" y="148462"/>
                </a:lnTo>
                <a:lnTo>
                  <a:pt x="55498" y="111531"/>
                </a:lnTo>
                <a:close/>
              </a:path>
              <a:path w="95884" h="185420">
                <a:moveTo>
                  <a:pt x="77431" y="111531"/>
                </a:moveTo>
                <a:lnTo>
                  <a:pt x="55498" y="111531"/>
                </a:lnTo>
                <a:lnTo>
                  <a:pt x="73964" y="129997"/>
                </a:lnTo>
                <a:lnTo>
                  <a:pt x="55498" y="148462"/>
                </a:lnTo>
                <a:lnTo>
                  <a:pt x="76949" y="148462"/>
                </a:lnTo>
                <a:lnTo>
                  <a:pt x="95656" y="129755"/>
                </a:lnTo>
                <a:lnTo>
                  <a:pt x="77431" y="111531"/>
                </a:lnTo>
                <a:close/>
              </a:path>
              <a:path w="95884" h="185420">
                <a:moveTo>
                  <a:pt x="11048" y="45148"/>
                </a:moveTo>
                <a:lnTo>
                  <a:pt x="88" y="56108"/>
                </a:lnTo>
                <a:lnTo>
                  <a:pt x="36791" y="92811"/>
                </a:lnTo>
                <a:lnTo>
                  <a:pt x="0" y="129616"/>
                </a:lnTo>
                <a:lnTo>
                  <a:pt x="10960" y="140576"/>
                </a:lnTo>
                <a:lnTo>
                  <a:pt x="40004" y="111531"/>
                </a:lnTo>
                <a:lnTo>
                  <a:pt x="77431" y="111531"/>
                </a:lnTo>
                <a:lnTo>
                  <a:pt x="58712" y="92811"/>
                </a:lnTo>
                <a:lnTo>
                  <a:pt x="77419" y="74104"/>
                </a:lnTo>
                <a:lnTo>
                  <a:pt x="40004" y="74104"/>
                </a:lnTo>
                <a:lnTo>
                  <a:pt x="11048" y="45148"/>
                </a:lnTo>
                <a:close/>
              </a:path>
              <a:path w="95884" h="185420">
                <a:moveTo>
                  <a:pt x="40004" y="0"/>
                </a:moveTo>
                <a:lnTo>
                  <a:pt x="40004" y="20789"/>
                </a:lnTo>
                <a:lnTo>
                  <a:pt x="39636" y="21145"/>
                </a:lnTo>
                <a:lnTo>
                  <a:pt x="40004" y="21501"/>
                </a:lnTo>
                <a:lnTo>
                  <a:pt x="40004" y="74104"/>
                </a:lnTo>
                <a:lnTo>
                  <a:pt x="55498" y="74104"/>
                </a:lnTo>
                <a:lnTo>
                  <a:pt x="55498" y="37007"/>
                </a:lnTo>
                <a:lnTo>
                  <a:pt x="77004" y="37007"/>
                </a:lnTo>
                <a:lnTo>
                  <a:pt x="40004" y="0"/>
                </a:lnTo>
                <a:close/>
              </a:path>
              <a:path w="95884" h="185420">
                <a:moveTo>
                  <a:pt x="77004" y="37007"/>
                </a:moveTo>
                <a:lnTo>
                  <a:pt x="55498" y="37007"/>
                </a:lnTo>
                <a:lnTo>
                  <a:pt x="74053" y="55549"/>
                </a:lnTo>
                <a:lnTo>
                  <a:pt x="55498" y="74104"/>
                </a:lnTo>
                <a:lnTo>
                  <a:pt x="77419" y="74104"/>
                </a:lnTo>
                <a:lnTo>
                  <a:pt x="95757" y="55765"/>
                </a:lnTo>
                <a:lnTo>
                  <a:pt x="77004" y="370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Группа 64"/>
          <p:cNvGrpSpPr/>
          <p:nvPr/>
        </p:nvGrpSpPr>
        <p:grpSpPr>
          <a:xfrm>
            <a:off x="6967983" y="3455113"/>
            <a:ext cx="242570" cy="242570"/>
            <a:chOff x="6804914" y="3591814"/>
            <a:chExt cx="242570" cy="242570"/>
          </a:xfrm>
        </p:grpSpPr>
        <p:sp>
          <p:nvSpPr>
            <p:cNvPr id="66" name="object 12"/>
            <p:cNvSpPr/>
            <p:nvPr/>
          </p:nvSpPr>
          <p:spPr>
            <a:xfrm>
              <a:off x="6804914" y="3591814"/>
              <a:ext cx="242570" cy="242570"/>
            </a:xfrm>
            <a:custGeom>
              <a:avLst/>
              <a:gdLst/>
              <a:ahLst/>
              <a:cxnLst/>
              <a:rect l="l" t="t" r="r" b="b"/>
              <a:pathLst>
                <a:path w="242570" h="242570">
                  <a:moveTo>
                    <a:pt x="121284" y="0"/>
                  </a:moveTo>
                  <a:lnTo>
                    <a:pt x="74098" y="9519"/>
                  </a:lnTo>
                  <a:lnTo>
                    <a:pt x="35544" y="35480"/>
                  </a:lnTo>
                  <a:lnTo>
                    <a:pt x="9538" y="73991"/>
                  </a:lnTo>
                  <a:lnTo>
                    <a:pt x="0" y="121158"/>
                  </a:lnTo>
                  <a:lnTo>
                    <a:pt x="9538" y="168324"/>
                  </a:lnTo>
                  <a:lnTo>
                    <a:pt x="35544" y="206835"/>
                  </a:lnTo>
                  <a:lnTo>
                    <a:pt x="74098" y="232796"/>
                  </a:lnTo>
                  <a:lnTo>
                    <a:pt x="121284" y="242316"/>
                  </a:lnTo>
                  <a:lnTo>
                    <a:pt x="168451" y="232796"/>
                  </a:lnTo>
                  <a:lnTo>
                    <a:pt x="206962" y="206835"/>
                  </a:lnTo>
                  <a:lnTo>
                    <a:pt x="232923" y="168324"/>
                  </a:lnTo>
                  <a:lnTo>
                    <a:pt x="242442" y="121158"/>
                  </a:lnTo>
                  <a:lnTo>
                    <a:pt x="232923" y="73991"/>
                  </a:lnTo>
                  <a:lnTo>
                    <a:pt x="206962" y="35480"/>
                  </a:lnTo>
                  <a:lnTo>
                    <a:pt x="168451" y="9519"/>
                  </a:lnTo>
                  <a:lnTo>
                    <a:pt x="121284" y="0"/>
                  </a:lnTo>
                  <a:close/>
                </a:path>
              </a:pathLst>
            </a:custGeom>
            <a:solidFill>
              <a:srgbClr val="0054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3"/>
            <p:cNvSpPr/>
            <p:nvPr/>
          </p:nvSpPr>
          <p:spPr>
            <a:xfrm>
              <a:off x="6804914" y="3591814"/>
              <a:ext cx="242570" cy="242570"/>
            </a:xfrm>
            <a:custGeom>
              <a:avLst/>
              <a:gdLst/>
              <a:ahLst/>
              <a:cxnLst/>
              <a:rect l="l" t="t" r="r" b="b"/>
              <a:pathLst>
                <a:path w="242570" h="242570">
                  <a:moveTo>
                    <a:pt x="0" y="121158"/>
                  </a:moveTo>
                  <a:lnTo>
                    <a:pt x="9538" y="73991"/>
                  </a:lnTo>
                  <a:lnTo>
                    <a:pt x="35544" y="35480"/>
                  </a:lnTo>
                  <a:lnTo>
                    <a:pt x="74098" y="9519"/>
                  </a:lnTo>
                  <a:lnTo>
                    <a:pt x="121284" y="0"/>
                  </a:lnTo>
                  <a:lnTo>
                    <a:pt x="168451" y="9519"/>
                  </a:lnTo>
                  <a:lnTo>
                    <a:pt x="206962" y="35480"/>
                  </a:lnTo>
                  <a:lnTo>
                    <a:pt x="232923" y="73991"/>
                  </a:lnTo>
                  <a:lnTo>
                    <a:pt x="242442" y="121158"/>
                  </a:lnTo>
                  <a:lnTo>
                    <a:pt x="232923" y="168324"/>
                  </a:lnTo>
                  <a:lnTo>
                    <a:pt x="206962" y="206835"/>
                  </a:lnTo>
                  <a:lnTo>
                    <a:pt x="168451" y="232796"/>
                  </a:lnTo>
                  <a:lnTo>
                    <a:pt x="121284" y="242316"/>
                  </a:lnTo>
                  <a:lnTo>
                    <a:pt x="74098" y="232796"/>
                  </a:lnTo>
                  <a:lnTo>
                    <a:pt x="35544" y="206835"/>
                  </a:lnTo>
                  <a:lnTo>
                    <a:pt x="9538" y="168324"/>
                  </a:lnTo>
                  <a:lnTo>
                    <a:pt x="0" y="12115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4"/>
            <p:cNvSpPr/>
            <p:nvPr/>
          </p:nvSpPr>
          <p:spPr>
            <a:xfrm>
              <a:off x="6861556" y="3659759"/>
              <a:ext cx="129539" cy="116839"/>
            </a:xfrm>
            <a:custGeom>
              <a:avLst/>
              <a:gdLst/>
              <a:ahLst/>
              <a:cxnLst/>
              <a:rect l="l" t="t" r="r" b="b"/>
              <a:pathLst>
                <a:path w="129540" h="116839">
                  <a:moveTo>
                    <a:pt x="96900" y="58165"/>
                  </a:moveTo>
                  <a:lnTo>
                    <a:pt x="32258" y="58165"/>
                  </a:lnTo>
                  <a:lnTo>
                    <a:pt x="32258" y="116331"/>
                  </a:lnTo>
                  <a:lnTo>
                    <a:pt x="96900" y="116331"/>
                  </a:lnTo>
                  <a:lnTo>
                    <a:pt x="96900" y="58165"/>
                  </a:lnTo>
                  <a:close/>
                </a:path>
                <a:path w="129540" h="116839">
                  <a:moveTo>
                    <a:pt x="64643" y="0"/>
                  </a:moveTo>
                  <a:lnTo>
                    <a:pt x="0" y="58165"/>
                  </a:lnTo>
                  <a:lnTo>
                    <a:pt x="129286" y="58165"/>
                  </a:lnTo>
                  <a:lnTo>
                    <a:pt x="64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963919" y="3896932"/>
            <a:ext cx="242570" cy="242570"/>
            <a:chOff x="6804914" y="3591814"/>
            <a:chExt cx="242570" cy="242570"/>
          </a:xfrm>
        </p:grpSpPr>
        <p:sp>
          <p:nvSpPr>
            <p:cNvPr id="70" name="object 12"/>
            <p:cNvSpPr/>
            <p:nvPr/>
          </p:nvSpPr>
          <p:spPr>
            <a:xfrm>
              <a:off x="6804914" y="3591814"/>
              <a:ext cx="242570" cy="242570"/>
            </a:xfrm>
            <a:custGeom>
              <a:avLst/>
              <a:gdLst/>
              <a:ahLst/>
              <a:cxnLst/>
              <a:rect l="l" t="t" r="r" b="b"/>
              <a:pathLst>
                <a:path w="242570" h="242570">
                  <a:moveTo>
                    <a:pt x="121284" y="0"/>
                  </a:moveTo>
                  <a:lnTo>
                    <a:pt x="74098" y="9519"/>
                  </a:lnTo>
                  <a:lnTo>
                    <a:pt x="35544" y="35480"/>
                  </a:lnTo>
                  <a:lnTo>
                    <a:pt x="9538" y="73991"/>
                  </a:lnTo>
                  <a:lnTo>
                    <a:pt x="0" y="121158"/>
                  </a:lnTo>
                  <a:lnTo>
                    <a:pt x="9538" y="168324"/>
                  </a:lnTo>
                  <a:lnTo>
                    <a:pt x="35544" y="206835"/>
                  </a:lnTo>
                  <a:lnTo>
                    <a:pt x="74098" y="232796"/>
                  </a:lnTo>
                  <a:lnTo>
                    <a:pt x="121284" y="242316"/>
                  </a:lnTo>
                  <a:lnTo>
                    <a:pt x="168451" y="232796"/>
                  </a:lnTo>
                  <a:lnTo>
                    <a:pt x="206962" y="206835"/>
                  </a:lnTo>
                  <a:lnTo>
                    <a:pt x="232923" y="168324"/>
                  </a:lnTo>
                  <a:lnTo>
                    <a:pt x="242442" y="121158"/>
                  </a:lnTo>
                  <a:lnTo>
                    <a:pt x="232923" y="73991"/>
                  </a:lnTo>
                  <a:lnTo>
                    <a:pt x="206962" y="35480"/>
                  </a:lnTo>
                  <a:lnTo>
                    <a:pt x="168451" y="9519"/>
                  </a:lnTo>
                  <a:lnTo>
                    <a:pt x="121284" y="0"/>
                  </a:lnTo>
                  <a:close/>
                </a:path>
              </a:pathLst>
            </a:custGeom>
            <a:solidFill>
              <a:srgbClr val="0054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3"/>
            <p:cNvSpPr/>
            <p:nvPr/>
          </p:nvSpPr>
          <p:spPr>
            <a:xfrm>
              <a:off x="6804914" y="3591814"/>
              <a:ext cx="242570" cy="242570"/>
            </a:xfrm>
            <a:custGeom>
              <a:avLst/>
              <a:gdLst/>
              <a:ahLst/>
              <a:cxnLst/>
              <a:rect l="l" t="t" r="r" b="b"/>
              <a:pathLst>
                <a:path w="242570" h="242570">
                  <a:moveTo>
                    <a:pt x="0" y="121158"/>
                  </a:moveTo>
                  <a:lnTo>
                    <a:pt x="9538" y="73991"/>
                  </a:lnTo>
                  <a:lnTo>
                    <a:pt x="35544" y="35480"/>
                  </a:lnTo>
                  <a:lnTo>
                    <a:pt x="74098" y="9519"/>
                  </a:lnTo>
                  <a:lnTo>
                    <a:pt x="121284" y="0"/>
                  </a:lnTo>
                  <a:lnTo>
                    <a:pt x="168451" y="9519"/>
                  </a:lnTo>
                  <a:lnTo>
                    <a:pt x="206962" y="35480"/>
                  </a:lnTo>
                  <a:lnTo>
                    <a:pt x="232923" y="73991"/>
                  </a:lnTo>
                  <a:lnTo>
                    <a:pt x="242442" y="121158"/>
                  </a:lnTo>
                  <a:lnTo>
                    <a:pt x="232923" y="168324"/>
                  </a:lnTo>
                  <a:lnTo>
                    <a:pt x="206962" y="206835"/>
                  </a:lnTo>
                  <a:lnTo>
                    <a:pt x="168451" y="232796"/>
                  </a:lnTo>
                  <a:lnTo>
                    <a:pt x="121284" y="242316"/>
                  </a:lnTo>
                  <a:lnTo>
                    <a:pt x="74098" y="232796"/>
                  </a:lnTo>
                  <a:lnTo>
                    <a:pt x="35544" y="206835"/>
                  </a:lnTo>
                  <a:lnTo>
                    <a:pt x="9538" y="168324"/>
                  </a:lnTo>
                  <a:lnTo>
                    <a:pt x="0" y="12115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14"/>
            <p:cNvSpPr/>
            <p:nvPr/>
          </p:nvSpPr>
          <p:spPr>
            <a:xfrm>
              <a:off x="6861556" y="3659759"/>
              <a:ext cx="129539" cy="116839"/>
            </a:xfrm>
            <a:custGeom>
              <a:avLst/>
              <a:gdLst/>
              <a:ahLst/>
              <a:cxnLst/>
              <a:rect l="l" t="t" r="r" b="b"/>
              <a:pathLst>
                <a:path w="129540" h="116839">
                  <a:moveTo>
                    <a:pt x="96900" y="58165"/>
                  </a:moveTo>
                  <a:lnTo>
                    <a:pt x="32258" y="58165"/>
                  </a:lnTo>
                  <a:lnTo>
                    <a:pt x="32258" y="116331"/>
                  </a:lnTo>
                  <a:lnTo>
                    <a:pt x="96900" y="116331"/>
                  </a:lnTo>
                  <a:lnTo>
                    <a:pt x="96900" y="58165"/>
                  </a:lnTo>
                  <a:close/>
                </a:path>
                <a:path w="129540" h="116839">
                  <a:moveTo>
                    <a:pt x="64643" y="0"/>
                  </a:moveTo>
                  <a:lnTo>
                    <a:pt x="0" y="58165"/>
                  </a:lnTo>
                  <a:lnTo>
                    <a:pt x="129286" y="58165"/>
                  </a:lnTo>
                  <a:lnTo>
                    <a:pt x="64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16"/>
          <p:cNvSpPr txBox="1"/>
          <p:nvPr/>
        </p:nvSpPr>
        <p:spPr>
          <a:xfrm>
            <a:off x="7299199" y="3934347"/>
            <a:ext cx="13347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5" dirty="0">
                <a:solidFill>
                  <a:srgbClr val="004BA8"/>
                </a:solidFill>
                <a:latin typeface="Arial"/>
                <a:cs typeface="Arial"/>
              </a:rPr>
              <a:t>4</a:t>
            </a:r>
            <a:r>
              <a:rPr sz="1000" spc="-5" dirty="0" smtClean="0">
                <a:solidFill>
                  <a:srgbClr val="004BA8"/>
                </a:solidFill>
                <a:latin typeface="Arial"/>
                <a:cs typeface="Arial"/>
              </a:rPr>
              <a:t> </a:t>
            </a:r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АНАЛОГОВЫХ ВЫХОДА (</a:t>
            </a:r>
            <a:r>
              <a:rPr lang="en-US" sz="1000" spc="-5" dirty="0" smtClean="0">
                <a:solidFill>
                  <a:srgbClr val="004BA8"/>
                </a:solidFill>
                <a:latin typeface="Arial"/>
                <a:cs typeface="Arial"/>
              </a:rPr>
              <a:t>U </a:t>
            </a:r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/</a:t>
            </a:r>
            <a:r>
              <a:rPr lang="en-US" sz="1000" spc="-5" dirty="0" smtClean="0">
                <a:solidFill>
                  <a:srgbClr val="004BA8"/>
                </a:solidFill>
                <a:latin typeface="Arial"/>
                <a:cs typeface="Arial"/>
              </a:rPr>
              <a:t> I</a:t>
            </a:r>
            <a:r>
              <a:rPr lang="ru-RU" sz="1000" spc="-5" dirty="0" smtClean="0">
                <a:solidFill>
                  <a:srgbClr val="004BA8"/>
                </a:solidFill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45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памятью</a:t>
            </a:r>
            <a:endParaRPr lang="ru-RU" dirty="0"/>
          </a:p>
        </p:txBody>
      </p:sp>
      <p:sp>
        <p:nvSpPr>
          <p:cNvPr id="4" name="object 26"/>
          <p:cNvSpPr/>
          <p:nvPr/>
        </p:nvSpPr>
        <p:spPr>
          <a:xfrm>
            <a:off x="4481220" y="1855895"/>
            <a:ext cx="876633" cy="1110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5"/>
          <p:cNvSpPr txBox="1"/>
          <p:nvPr/>
        </p:nvSpPr>
        <p:spPr>
          <a:xfrm>
            <a:off x="457200" y="1123950"/>
            <a:ext cx="3810000" cy="24468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50000"/>
              </a:lnSpc>
              <a:buFont typeface="+mj-lt"/>
              <a:buAutoNum type="arabicPeriod"/>
              <a:tabLst>
                <a:tab pos="185420" algn="l"/>
              </a:tabLst>
            </a:pPr>
            <a:r>
              <a:rPr lang="ru-RU" sz="1600" spc="-10" dirty="0" smtClean="0">
                <a:solidFill>
                  <a:srgbClr val="005497"/>
                </a:solidFill>
                <a:latin typeface="Arial"/>
                <a:cs typeface="Arial"/>
              </a:rPr>
              <a:t>Расширение объёма памяти ЦПУ (карта </a:t>
            </a:r>
            <a:r>
              <a:rPr lang="en-US" sz="1600" spc="-10" dirty="0" smtClean="0">
                <a:solidFill>
                  <a:srgbClr val="005497"/>
                </a:solidFill>
                <a:latin typeface="Arial"/>
                <a:cs typeface="Arial"/>
              </a:rPr>
              <a:t>VSC)</a:t>
            </a:r>
            <a:endParaRPr lang="ru-RU" sz="1600" spc="-10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tabLst>
                <a:tab pos="185420" algn="l"/>
              </a:tabLst>
            </a:pPr>
            <a:r>
              <a:rPr lang="ru-RU" sz="1600" dirty="0" smtClean="0">
                <a:solidFill>
                  <a:srgbClr val="005497"/>
                </a:solidFill>
                <a:latin typeface="Arial"/>
                <a:cs typeface="Arial"/>
              </a:rPr>
              <a:t>Добавление коммуникационных функций</a:t>
            </a:r>
            <a:r>
              <a:rPr lang="en-US" sz="1600" dirty="0" smtClean="0">
                <a:solidFill>
                  <a:srgbClr val="005497"/>
                </a:solidFill>
                <a:latin typeface="Arial"/>
                <a:cs typeface="Arial"/>
              </a:rPr>
              <a:t> </a:t>
            </a:r>
            <a:r>
              <a:rPr lang="ru-RU" sz="1600" spc="-10" dirty="0">
                <a:solidFill>
                  <a:srgbClr val="005497"/>
                </a:solidFill>
                <a:cs typeface="Arial"/>
              </a:rPr>
              <a:t>(карта </a:t>
            </a:r>
            <a:r>
              <a:rPr lang="en-US" sz="1600" spc="-10" dirty="0">
                <a:solidFill>
                  <a:srgbClr val="005497"/>
                </a:solidFill>
                <a:cs typeface="Arial"/>
              </a:rPr>
              <a:t>VSC)</a:t>
            </a:r>
            <a:endParaRPr lang="ru-RU" sz="1600" spc="-10" dirty="0">
              <a:solidFill>
                <a:srgbClr val="005497"/>
              </a:solidFill>
              <a:cs typeface="Arial"/>
            </a:endParaRPr>
          </a:p>
          <a:p>
            <a:pPr marL="3556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tabLst>
                <a:tab pos="185420" algn="l"/>
              </a:tabLst>
            </a:pPr>
            <a:r>
              <a:rPr lang="ru-RU" sz="1600" dirty="0" smtClean="0">
                <a:solidFill>
                  <a:srgbClr val="005497"/>
                </a:solidFill>
                <a:latin typeface="Arial"/>
                <a:cs typeface="Arial"/>
              </a:rPr>
              <a:t>Сервисные функции</a:t>
            </a:r>
            <a:r>
              <a:rPr lang="en-US" sz="1600" dirty="0" smtClean="0">
                <a:solidFill>
                  <a:srgbClr val="005497"/>
                </a:solidFill>
                <a:latin typeface="Arial"/>
                <a:cs typeface="Arial"/>
              </a:rPr>
              <a:t> </a:t>
            </a:r>
            <a:r>
              <a:rPr lang="ru-RU" sz="1600" spc="-10" dirty="0">
                <a:solidFill>
                  <a:srgbClr val="005497"/>
                </a:solidFill>
                <a:cs typeface="Arial"/>
              </a:rPr>
              <a:t>(карта </a:t>
            </a:r>
            <a:r>
              <a:rPr lang="en-US" sz="1600" spc="-10" dirty="0" smtClean="0">
                <a:solidFill>
                  <a:srgbClr val="005497"/>
                </a:solidFill>
                <a:cs typeface="Arial"/>
              </a:rPr>
              <a:t>VSD)</a:t>
            </a:r>
            <a:endParaRPr lang="ru-RU" sz="1600" spc="-10" dirty="0">
              <a:solidFill>
                <a:srgbClr val="005497"/>
              </a:solidFill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  <a:tabLst>
                <a:tab pos="1854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6019800" y="1123950"/>
            <a:ext cx="2405743" cy="2830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Стрелка вправо 9"/>
          <p:cNvSpPr/>
          <p:nvPr/>
        </p:nvSpPr>
        <p:spPr>
          <a:xfrm>
            <a:off x="5481290" y="2207361"/>
            <a:ext cx="393302" cy="407303"/>
          </a:xfrm>
          <a:prstGeom prst="rightArrow">
            <a:avLst/>
          </a:prstGeom>
          <a:solidFill>
            <a:srgbClr val="0054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479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разработки </a:t>
            </a:r>
            <a:r>
              <a:rPr lang="en-US" dirty="0" smtClean="0"/>
              <a:t>SPEED7 Studio</a:t>
            </a:r>
            <a:r>
              <a:rPr lang="ru-RU" dirty="0" smtClean="0"/>
              <a:t> </a:t>
            </a:r>
            <a:r>
              <a:rPr lang="en-US" dirty="0" smtClean="0"/>
              <a:t>LITE</a:t>
            </a:r>
            <a:endParaRPr lang="ru-RU" dirty="0"/>
          </a:p>
        </p:txBody>
      </p:sp>
      <p:sp>
        <p:nvSpPr>
          <p:cNvPr id="5" name="object 5"/>
          <p:cNvSpPr/>
          <p:nvPr/>
        </p:nvSpPr>
        <p:spPr>
          <a:xfrm>
            <a:off x="4322065" y="925096"/>
            <a:ext cx="4570476" cy="3441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62600" y="1581150"/>
            <a:ext cx="1917191" cy="1852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/>
          <p:cNvSpPr txBox="1"/>
          <p:nvPr/>
        </p:nvSpPr>
        <p:spPr>
          <a:xfrm>
            <a:off x="466561" y="925096"/>
            <a:ext cx="3810000" cy="281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Конфигурирование аппаратных средств</a:t>
            </a:r>
          </a:p>
          <a:p>
            <a:pPr marL="2984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" algn="l"/>
              </a:tabLst>
            </a:pPr>
            <a:r>
              <a:rPr lang="ru-RU" sz="1600" spc="-10" dirty="0" smtClean="0">
                <a:solidFill>
                  <a:srgbClr val="005497"/>
                </a:solidFill>
                <a:latin typeface="Arial"/>
                <a:cs typeface="Arial"/>
              </a:rPr>
              <a:t>Конфигурирование сетевых соединений</a:t>
            </a:r>
          </a:p>
          <a:p>
            <a:pPr marL="2984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5420" algn="l"/>
              </a:tabLst>
            </a:pPr>
            <a:r>
              <a:rPr lang="ru-RU" sz="1600" dirty="0" smtClean="0">
                <a:solidFill>
                  <a:srgbClr val="005497"/>
                </a:solidFill>
                <a:latin typeface="Arial"/>
                <a:cs typeface="Arial"/>
              </a:rPr>
              <a:t>Программирование</a:t>
            </a:r>
          </a:p>
          <a:p>
            <a:pPr marL="2984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Визуализация</a:t>
            </a:r>
            <a:endParaRPr lang="en-US" sz="1600" spc="-5" dirty="0">
              <a:solidFill>
                <a:srgbClr val="005497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Контроль и диагностика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209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коммуникационные возможности</a:t>
            </a:r>
            <a:r>
              <a:rPr lang="en-US" dirty="0" smtClean="0"/>
              <a:t> </a:t>
            </a:r>
            <a:r>
              <a:rPr lang="ru-RU" dirty="0" smtClean="0"/>
              <a:t>ПЛК </a:t>
            </a:r>
            <a:r>
              <a:rPr lang="en-US" dirty="0" smtClean="0"/>
              <a:t>MICRO</a:t>
            </a:r>
            <a:endParaRPr lang="ru-RU" dirty="0"/>
          </a:p>
        </p:txBody>
      </p:sp>
      <p:sp>
        <p:nvSpPr>
          <p:cNvPr id="4" name="object 6"/>
          <p:cNvSpPr/>
          <p:nvPr/>
        </p:nvSpPr>
        <p:spPr>
          <a:xfrm>
            <a:off x="2362200" y="1657350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2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1"/>
                </a:lnTo>
                <a:lnTo>
                  <a:pt x="4350" y="318529"/>
                </a:lnTo>
                <a:lnTo>
                  <a:pt x="16894" y="364206"/>
                </a:lnTo>
                <a:lnTo>
                  <a:pt x="36867" y="406268"/>
                </a:lnTo>
                <a:lnTo>
                  <a:pt x="63507" y="443952"/>
                </a:lnTo>
                <a:lnTo>
                  <a:pt x="96051" y="476496"/>
                </a:lnTo>
                <a:lnTo>
                  <a:pt x="133735" y="503136"/>
                </a:lnTo>
                <a:lnTo>
                  <a:pt x="175797" y="523109"/>
                </a:lnTo>
                <a:lnTo>
                  <a:pt x="221474" y="535653"/>
                </a:lnTo>
                <a:lnTo>
                  <a:pt x="270002" y="540004"/>
                </a:lnTo>
                <a:lnTo>
                  <a:pt x="318529" y="535653"/>
                </a:lnTo>
                <a:lnTo>
                  <a:pt x="364206" y="523109"/>
                </a:lnTo>
                <a:lnTo>
                  <a:pt x="406268" y="503136"/>
                </a:lnTo>
                <a:lnTo>
                  <a:pt x="443952" y="476496"/>
                </a:lnTo>
                <a:lnTo>
                  <a:pt x="476496" y="443952"/>
                </a:lnTo>
                <a:lnTo>
                  <a:pt x="503136" y="406268"/>
                </a:lnTo>
                <a:lnTo>
                  <a:pt x="523109" y="364206"/>
                </a:lnTo>
                <a:lnTo>
                  <a:pt x="535653" y="318529"/>
                </a:lnTo>
                <a:lnTo>
                  <a:pt x="540004" y="270001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2" y="0"/>
                </a:lnTo>
                <a:close/>
              </a:path>
            </a:pathLst>
          </a:custGeom>
          <a:solidFill>
            <a:srgbClr val="002B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2419604" y="1845182"/>
            <a:ext cx="425450" cy="164465"/>
          </a:xfrm>
          <a:custGeom>
            <a:avLst/>
            <a:gdLst/>
            <a:ahLst/>
            <a:cxnLst/>
            <a:rect l="l" t="t" r="r" b="b"/>
            <a:pathLst>
              <a:path w="425450" h="164464">
                <a:moveTo>
                  <a:pt x="397891" y="0"/>
                </a:moveTo>
                <a:lnTo>
                  <a:pt x="27305" y="0"/>
                </a:lnTo>
                <a:lnTo>
                  <a:pt x="16662" y="2160"/>
                </a:lnTo>
                <a:lnTo>
                  <a:pt x="7985" y="8048"/>
                </a:lnTo>
                <a:lnTo>
                  <a:pt x="2141" y="16769"/>
                </a:lnTo>
                <a:lnTo>
                  <a:pt x="0" y="27432"/>
                </a:lnTo>
                <a:lnTo>
                  <a:pt x="0" y="137033"/>
                </a:lnTo>
                <a:lnTo>
                  <a:pt x="2141" y="147675"/>
                </a:lnTo>
                <a:lnTo>
                  <a:pt x="7985" y="156352"/>
                </a:lnTo>
                <a:lnTo>
                  <a:pt x="16662" y="162196"/>
                </a:lnTo>
                <a:lnTo>
                  <a:pt x="27305" y="164338"/>
                </a:lnTo>
                <a:lnTo>
                  <a:pt x="397891" y="164338"/>
                </a:lnTo>
                <a:lnTo>
                  <a:pt x="408553" y="162196"/>
                </a:lnTo>
                <a:lnTo>
                  <a:pt x="417274" y="156352"/>
                </a:lnTo>
                <a:lnTo>
                  <a:pt x="423162" y="147675"/>
                </a:lnTo>
                <a:lnTo>
                  <a:pt x="110236" y="147574"/>
                </a:lnTo>
                <a:lnTo>
                  <a:pt x="106715" y="106299"/>
                </a:lnTo>
                <a:lnTo>
                  <a:pt x="42037" y="106299"/>
                </a:lnTo>
                <a:lnTo>
                  <a:pt x="32640" y="104403"/>
                </a:lnTo>
                <a:lnTo>
                  <a:pt x="24971" y="99234"/>
                </a:lnTo>
                <a:lnTo>
                  <a:pt x="19802" y="91565"/>
                </a:lnTo>
                <a:lnTo>
                  <a:pt x="17906" y="82168"/>
                </a:lnTo>
                <a:lnTo>
                  <a:pt x="19802" y="72772"/>
                </a:lnTo>
                <a:lnTo>
                  <a:pt x="24971" y="65103"/>
                </a:lnTo>
                <a:lnTo>
                  <a:pt x="32640" y="59934"/>
                </a:lnTo>
                <a:lnTo>
                  <a:pt x="42037" y="58039"/>
                </a:lnTo>
                <a:lnTo>
                  <a:pt x="102598" y="58039"/>
                </a:lnTo>
                <a:lnTo>
                  <a:pt x="100583" y="34417"/>
                </a:lnTo>
                <a:lnTo>
                  <a:pt x="425323" y="34417"/>
                </a:lnTo>
                <a:lnTo>
                  <a:pt x="425323" y="27432"/>
                </a:lnTo>
                <a:lnTo>
                  <a:pt x="423162" y="16769"/>
                </a:lnTo>
                <a:lnTo>
                  <a:pt x="417274" y="8048"/>
                </a:lnTo>
                <a:lnTo>
                  <a:pt x="408553" y="2160"/>
                </a:lnTo>
                <a:lnTo>
                  <a:pt x="397891" y="0"/>
                </a:lnTo>
                <a:close/>
              </a:path>
              <a:path w="425450" h="164464">
                <a:moveTo>
                  <a:pt x="425323" y="34417"/>
                </a:moveTo>
                <a:lnTo>
                  <a:pt x="326517" y="34417"/>
                </a:lnTo>
                <a:lnTo>
                  <a:pt x="316864" y="147574"/>
                </a:lnTo>
                <a:lnTo>
                  <a:pt x="423182" y="147574"/>
                </a:lnTo>
                <a:lnTo>
                  <a:pt x="425323" y="137033"/>
                </a:lnTo>
                <a:lnTo>
                  <a:pt x="425323" y="106299"/>
                </a:lnTo>
                <a:lnTo>
                  <a:pt x="388366" y="106299"/>
                </a:lnTo>
                <a:lnTo>
                  <a:pt x="378969" y="104403"/>
                </a:lnTo>
                <a:lnTo>
                  <a:pt x="371300" y="99234"/>
                </a:lnTo>
                <a:lnTo>
                  <a:pt x="366131" y="91565"/>
                </a:lnTo>
                <a:lnTo>
                  <a:pt x="364236" y="82168"/>
                </a:lnTo>
                <a:lnTo>
                  <a:pt x="366131" y="72772"/>
                </a:lnTo>
                <a:lnTo>
                  <a:pt x="371300" y="65103"/>
                </a:lnTo>
                <a:lnTo>
                  <a:pt x="378969" y="59934"/>
                </a:lnTo>
                <a:lnTo>
                  <a:pt x="388366" y="58039"/>
                </a:lnTo>
                <a:lnTo>
                  <a:pt x="425323" y="58039"/>
                </a:lnTo>
                <a:lnTo>
                  <a:pt x="425323" y="34417"/>
                </a:lnTo>
                <a:close/>
              </a:path>
              <a:path w="425450" h="164464">
                <a:moveTo>
                  <a:pt x="102598" y="58039"/>
                </a:moveTo>
                <a:lnTo>
                  <a:pt x="42037" y="58039"/>
                </a:lnTo>
                <a:lnTo>
                  <a:pt x="51433" y="59934"/>
                </a:lnTo>
                <a:lnTo>
                  <a:pt x="59102" y="65103"/>
                </a:lnTo>
                <a:lnTo>
                  <a:pt x="64271" y="72772"/>
                </a:lnTo>
                <a:lnTo>
                  <a:pt x="66167" y="82168"/>
                </a:lnTo>
                <a:lnTo>
                  <a:pt x="64271" y="91565"/>
                </a:lnTo>
                <a:lnTo>
                  <a:pt x="59102" y="99234"/>
                </a:lnTo>
                <a:lnTo>
                  <a:pt x="51433" y="104403"/>
                </a:lnTo>
                <a:lnTo>
                  <a:pt x="42037" y="106299"/>
                </a:lnTo>
                <a:lnTo>
                  <a:pt x="106715" y="106299"/>
                </a:lnTo>
                <a:lnTo>
                  <a:pt x="102598" y="58039"/>
                </a:lnTo>
                <a:close/>
              </a:path>
              <a:path w="425450" h="164464">
                <a:moveTo>
                  <a:pt x="425323" y="58039"/>
                </a:moveTo>
                <a:lnTo>
                  <a:pt x="388366" y="58039"/>
                </a:lnTo>
                <a:lnTo>
                  <a:pt x="397762" y="59934"/>
                </a:lnTo>
                <a:lnTo>
                  <a:pt x="405431" y="65103"/>
                </a:lnTo>
                <a:lnTo>
                  <a:pt x="410600" y="72772"/>
                </a:lnTo>
                <a:lnTo>
                  <a:pt x="412495" y="82168"/>
                </a:lnTo>
                <a:lnTo>
                  <a:pt x="410600" y="91565"/>
                </a:lnTo>
                <a:lnTo>
                  <a:pt x="405431" y="99234"/>
                </a:lnTo>
                <a:lnTo>
                  <a:pt x="397762" y="104403"/>
                </a:lnTo>
                <a:lnTo>
                  <a:pt x="388366" y="106299"/>
                </a:lnTo>
                <a:lnTo>
                  <a:pt x="425323" y="106299"/>
                </a:lnTo>
                <a:lnTo>
                  <a:pt x="425323" y="58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2545334" y="19013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2" y="0"/>
                </a:moveTo>
                <a:lnTo>
                  <a:pt x="5461" y="0"/>
                </a:lnTo>
                <a:lnTo>
                  <a:pt x="0" y="5461"/>
                </a:lnTo>
                <a:lnTo>
                  <a:pt x="0" y="18923"/>
                </a:lnTo>
                <a:lnTo>
                  <a:pt x="5461" y="24383"/>
                </a:lnTo>
                <a:lnTo>
                  <a:pt x="18922" y="24383"/>
                </a:lnTo>
                <a:lnTo>
                  <a:pt x="24256" y="18923"/>
                </a:lnTo>
                <a:lnTo>
                  <a:pt x="24256" y="5461"/>
                </a:lnTo>
                <a:lnTo>
                  <a:pt x="18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2584450" y="19013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3" y="0"/>
                </a:moveTo>
                <a:lnTo>
                  <a:pt x="5461" y="0"/>
                </a:lnTo>
                <a:lnTo>
                  <a:pt x="0" y="5461"/>
                </a:lnTo>
                <a:lnTo>
                  <a:pt x="0" y="18923"/>
                </a:lnTo>
                <a:lnTo>
                  <a:pt x="5461" y="24383"/>
                </a:lnTo>
                <a:lnTo>
                  <a:pt x="18923" y="24383"/>
                </a:lnTo>
                <a:lnTo>
                  <a:pt x="24384" y="18923"/>
                </a:lnTo>
                <a:lnTo>
                  <a:pt x="24384" y="5461"/>
                </a:lnTo>
                <a:lnTo>
                  <a:pt x="189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/>
        </p:nvSpPr>
        <p:spPr>
          <a:xfrm>
            <a:off x="2620391" y="19013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3" y="0"/>
                </a:moveTo>
                <a:lnTo>
                  <a:pt x="5461" y="0"/>
                </a:lnTo>
                <a:lnTo>
                  <a:pt x="0" y="5461"/>
                </a:lnTo>
                <a:lnTo>
                  <a:pt x="0" y="18923"/>
                </a:lnTo>
                <a:lnTo>
                  <a:pt x="5461" y="24383"/>
                </a:lnTo>
                <a:lnTo>
                  <a:pt x="18923" y="24383"/>
                </a:lnTo>
                <a:lnTo>
                  <a:pt x="24383" y="18923"/>
                </a:lnTo>
                <a:lnTo>
                  <a:pt x="24383" y="5461"/>
                </a:lnTo>
                <a:lnTo>
                  <a:pt x="189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2659507" y="19013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3" y="0"/>
                </a:moveTo>
                <a:lnTo>
                  <a:pt x="5461" y="0"/>
                </a:lnTo>
                <a:lnTo>
                  <a:pt x="0" y="5461"/>
                </a:lnTo>
                <a:lnTo>
                  <a:pt x="0" y="18923"/>
                </a:lnTo>
                <a:lnTo>
                  <a:pt x="5461" y="24383"/>
                </a:lnTo>
                <a:lnTo>
                  <a:pt x="18923" y="24383"/>
                </a:lnTo>
                <a:lnTo>
                  <a:pt x="24384" y="18923"/>
                </a:lnTo>
                <a:lnTo>
                  <a:pt x="24384" y="5461"/>
                </a:lnTo>
                <a:lnTo>
                  <a:pt x="189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/>
          <p:cNvSpPr/>
          <p:nvPr/>
        </p:nvSpPr>
        <p:spPr>
          <a:xfrm>
            <a:off x="2698116" y="19013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2" y="0"/>
                </a:moveTo>
                <a:lnTo>
                  <a:pt x="5460" y="0"/>
                </a:lnTo>
                <a:lnTo>
                  <a:pt x="0" y="5461"/>
                </a:lnTo>
                <a:lnTo>
                  <a:pt x="0" y="18923"/>
                </a:lnTo>
                <a:lnTo>
                  <a:pt x="5460" y="24383"/>
                </a:lnTo>
                <a:lnTo>
                  <a:pt x="18922" y="24383"/>
                </a:lnTo>
                <a:lnTo>
                  <a:pt x="24383" y="18923"/>
                </a:lnTo>
                <a:lnTo>
                  <a:pt x="24383" y="5461"/>
                </a:lnTo>
                <a:lnTo>
                  <a:pt x="18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/>
          <p:cNvSpPr/>
          <p:nvPr/>
        </p:nvSpPr>
        <p:spPr>
          <a:xfrm>
            <a:off x="2567051" y="194513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3" y="0"/>
                </a:moveTo>
                <a:lnTo>
                  <a:pt x="5461" y="0"/>
                </a:lnTo>
                <a:lnTo>
                  <a:pt x="0" y="5461"/>
                </a:lnTo>
                <a:lnTo>
                  <a:pt x="0" y="18923"/>
                </a:lnTo>
                <a:lnTo>
                  <a:pt x="5461" y="24384"/>
                </a:lnTo>
                <a:lnTo>
                  <a:pt x="18923" y="24384"/>
                </a:lnTo>
                <a:lnTo>
                  <a:pt x="24384" y="18923"/>
                </a:lnTo>
                <a:lnTo>
                  <a:pt x="24384" y="5461"/>
                </a:lnTo>
                <a:lnTo>
                  <a:pt x="189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/>
          <p:nvPr/>
        </p:nvSpPr>
        <p:spPr>
          <a:xfrm>
            <a:off x="2603247" y="194513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795" y="0"/>
                </a:moveTo>
                <a:lnTo>
                  <a:pt x="5333" y="0"/>
                </a:lnTo>
                <a:lnTo>
                  <a:pt x="0" y="5461"/>
                </a:lnTo>
                <a:lnTo>
                  <a:pt x="0" y="18923"/>
                </a:lnTo>
                <a:lnTo>
                  <a:pt x="5333" y="24384"/>
                </a:lnTo>
                <a:lnTo>
                  <a:pt x="18795" y="24384"/>
                </a:lnTo>
                <a:lnTo>
                  <a:pt x="24256" y="18923"/>
                </a:lnTo>
                <a:lnTo>
                  <a:pt x="24256" y="5461"/>
                </a:lnTo>
                <a:lnTo>
                  <a:pt x="18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/>
          <p:cNvSpPr/>
          <p:nvPr/>
        </p:nvSpPr>
        <p:spPr>
          <a:xfrm>
            <a:off x="2642871" y="194513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2" y="0"/>
                </a:moveTo>
                <a:lnTo>
                  <a:pt x="5460" y="0"/>
                </a:lnTo>
                <a:lnTo>
                  <a:pt x="0" y="5461"/>
                </a:lnTo>
                <a:lnTo>
                  <a:pt x="0" y="18923"/>
                </a:lnTo>
                <a:lnTo>
                  <a:pt x="5460" y="24384"/>
                </a:lnTo>
                <a:lnTo>
                  <a:pt x="18922" y="24384"/>
                </a:lnTo>
                <a:lnTo>
                  <a:pt x="24383" y="18923"/>
                </a:lnTo>
                <a:lnTo>
                  <a:pt x="24383" y="5461"/>
                </a:lnTo>
                <a:lnTo>
                  <a:pt x="18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/>
          <p:cNvSpPr/>
          <p:nvPr/>
        </p:nvSpPr>
        <p:spPr>
          <a:xfrm>
            <a:off x="2681225" y="194513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3" y="0"/>
                </a:moveTo>
                <a:lnTo>
                  <a:pt x="5461" y="0"/>
                </a:lnTo>
                <a:lnTo>
                  <a:pt x="0" y="5461"/>
                </a:lnTo>
                <a:lnTo>
                  <a:pt x="0" y="18923"/>
                </a:lnTo>
                <a:lnTo>
                  <a:pt x="5461" y="24384"/>
                </a:lnTo>
                <a:lnTo>
                  <a:pt x="18923" y="24384"/>
                </a:lnTo>
                <a:lnTo>
                  <a:pt x="24384" y="18923"/>
                </a:lnTo>
                <a:lnTo>
                  <a:pt x="24384" y="5461"/>
                </a:lnTo>
                <a:lnTo>
                  <a:pt x="189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/>
          <p:cNvSpPr txBox="1"/>
          <p:nvPr/>
        </p:nvSpPr>
        <p:spPr>
          <a:xfrm>
            <a:off x="1722946" y="1168580"/>
            <a:ext cx="178225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rgbClr val="005497"/>
                </a:solidFill>
                <a:latin typeface="Arial"/>
                <a:cs typeface="Arial"/>
              </a:rPr>
              <a:t>ПОСЛЕДОВАТЕЛЬНЫЕ ИНТЕРФЕЙСЫ</a:t>
            </a:r>
            <a:endParaRPr sz="1200" b="1" dirty="0">
              <a:solidFill>
                <a:srgbClr val="005497"/>
              </a:solidFill>
              <a:latin typeface="Arial"/>
              <a:cs typeface="Arial"/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1532129" y="1662938"/>
            <a:ext cx="868680" cy="147320"/>
          </a:xfrm>
          <a:custGeom>
            <a:avLst/>
            <a:gdLst/>
            <a:ahLst/>
            <a:cxnLst/>
            <a:rect l="l" t="t" r="r" b="b"/>
            <a:pathLst>
              <a:path w="868680" h="147319">
                <a:moveTo>
                  <a:pt x="0" y="0"/>
                </a:moveTo>
                <a:lnTo>
                  <a:pt x="868426" y="146812"/>
                </a:lnTo>
              </a:path>
            </a:pathLst>
          </a:custGeom>
          <a:ln w="25400">
            <a:solidFill>
              <a:srgbClr val="002B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/>
          <p:cNvSpPr/>
          <p:nvPr/>
        </p:nvSpPr>
        <p:spPr>
          <a:xfrm>
            <a:off x="2731009" y="2134616"/>
            <a:ext cx="297816" cy="1684365"/>
          </a:xfrm>
          <a:custGeom>
            <a:avLst/>
            <a:gdLst/>
            <a:ahLst/>
            <a:cxnLst/>
            <a:rect l="l" t="t" r="r" b="b"/>
            <a:pathLst>
              <a:path w="436880" h="1379854">
                <a:moveTo>
                  <a:pt x="436879" y="1379829"/>
                </a:moveTo>
                <a:lnTo>
                  <a:pt x="0" y="0"/>
                </a:lnTo>
              </a:path>
            </a:pathLst>
          </a:custGeom>
          <a:ln w="25400">
            <a:solidFill>
              <a:srgbClr val="002B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0"/>
          <p:cNvSpPr/>
          <p:nvPr/>
        </p:nvSpPr>
        <p:spPr>
          <a:xfrm>
            <a:off x="2832354" y="2028571"/>
            <a:ext cx="592455" cy="245745"/>
          </a:xfrm>
          <a:custGeom>
            <a:avLst/>
            <a:gdLst/>
            <a:ahLst/>
            <a:cxnLst/>
            <a:rect l="l" t="t" r="r" b="b"/>
            <a:pathLst>
              <a:path w="592454" h="245744">
                <a:moveTo>
                  <a:pt x="592201" y="245363"/>
                </a:moveTo>
                <a:lnTo>
                  <a:pt x="0" y="0"/>
                </a:lnTo>
              </a:path>
            </a:pathLst>
          </a:custGeom>
          <a:ln w="25400">
            <a:solidFill>
              <a:srgbClr val="002B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1"/>
          <p:cNvSpPr/>
          <p:nvPr/>
        </p:nvSpPr>
        <p:spPr>
          <a:xfrm>
            <a:off x="2671700" y="1657350"/>
            <a:ext cx="1005205" cy="132715"/>
          </a:xfrm>
          <a:custGeom>
            <a:avLst/>
            <a:gdLst/>
            <a:ahLst/>
            <a:cxnLst/>
            <a:rect l="l" t="t" r="r" b="b"/>
            <a:pathLst>
              <a:path w="1005204" h="132714">
                <a:moveTo>
                  <a:pt x="0" y="132334"/>
                </a:moveTo>
                <a:lnTo>
                  <a:pt x="1005204" y="0"/>
                </a:lnTo>
              </a:path>
            </a:pathLst>
          </a:custGeom>
          <a:ln w="25400">
            <a:solidFill>
              <a:srgbClr val="002B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2"/>
          <p:cNvSpPr/>
          <p:nvPr/>
        </p:nvSpPr>
        <p:spPr>
          <a:xfrm>
            <a:off x="4660774" y="2092451"/>
            <a:ext cx="530860" cy="623570"/>
          </a:xfrm>
          <a:custGeom>
            <a:avLst/>
            <a:gdLst/>
            <a:ahLst/>
            <a:cxnLst/>
            <a:rect l="l" t="t" r="r" b="b"/>
            <a:pathLst>
              <a:path w="530860" h="623569">
                <a:moveTo>
                  <a:pt x="0" y="623443"/>
                </a:moveTo>
                <a:lnTo>
                  <a:pt x="530351" y="0"/>
                </a:lnTo>
              </a:path>
            </a:pathLst>
          </a:custGeom>
          <a:ln w="25400">
            <a:solidFill>
              <a:srgbClr val="73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3"/>
          <p:cNvSpPr/>
          <p:nvPr/>
        </p:nvSpPr>
        <p:spPr>
          <a:xfrm>
            <a:off x="4654424" y="1940687"/>
            <a:ext cx="478155" cy="333375"/>
          </a:xfrm>
          <a:custGeom>
            <a:avLst/>
            <a:gdLst/>
            <a:ahLst/>
            <a:cxnLst/>
            <a:rect l="l" t="t" r="r" b="b"/>
            <a:pathLst>
              <a:path w="478154" h="333375">
                <a:moveTo>
                  <a:pt x="0" y="333375"/>
                </a:moveTo>
                <a:lnTo>
                  <a:pt x="477774" y="0"/>
                </a:lnTo>
              </a:path>
            </a:pathLst>
          </a:custGeom>
          <a:ln w="2540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4"/>
          <p:cNvSpPr/>
          <p:nvPr/>
        </p:nvSpPr>
        <p:spPr>
          <a:xfrm>
            <a:off x="4349115" y="1655825"/>
            <a:ext cx="802640" cy="116839"/>
          </a:xfrm>
          <a:custGeom>
            <a:avLst/>
            <a:gdLst/>
            <a:ahLst/>
            <a:cxnLst/>
            <a:rect l="l" t="t" r="r" b="b"/>
            <a:pathLst>
              <a:path w="802639" h="116839">
                <a:moveTo>
                  <a:pt x="802132" y="116331"/>
                </a:moveTo>
                <a:lnTo>
                  <a:pt x="0" y="0"/>
                </a:lnTo>
              </a:path>
            </a:pathLst>
          </a:custGeom>
          <a:ln w="25399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5"/>
          <p:cNvSpPr/>
          <p:nvPr/>
        </p:nvSpPr>
        <p:spPr>
          <a:xfrm>
            <a:off x="5226814" y="2221227"/>
            <a:ext cx="106044" cy="1639819"/>
          </a:xfrm>
          <a:custGeom>
            <a:avLst/>
            <a:gdLst/>
            <a:ahLst/>
            <a:cxnLst/>
            <a:rect l="l" t="t" r="r" b="b"/>
            <a:pathLst>
              <a:path w="320039" h="1343025">
                <a:moveTo>
                  <a:pt x="319913" y="0"/>
                </a:moveTo>
                <a:lnTo>
                  <a:pt x="0" y="1342491"/>
                </a:lnTo>
              </a:path>
            </a:pathLst>
          </a:custGeom>
          <a:ln w="2540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6"/>
          <p:cNvSpPr/>
          <p:nvPr/>
        </p:nvSpPr>
        <p:spPr>
          <a:xfrm>
            <a:off x="5609337" y="1841881"/>
            <a:ext cx="324485" cy="64135"/>
          </a:xfrm>
          <a:custGeom>
            <a:avLst/>
            <a:gdLst/>
            <a:ahLst/>
            <a:cxnLst/>
            <a:rect l="l" t="t" r="r" b="b"/>
            <a:pathLst>
              <a:path w="324485" h="64135">
                <a:moveTo>
                  <a:pt x="0" y="64007"/>
                </a:moveTo>
                <a:lnTo>
                  <a:pt x="324103" y="0"/>
                </a:lnTo>
              </a:path>
            </a:pathLst>
          </a:custGeom>
          <a:ln w="2540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5533137" y="2085213"/>
            <a:ext cx="265430" cy="357505"/>
          </a:xfrm>
          <a:custGeom>
            <a:avLst/>
            <a:gdLst/>
            <a:ahLst/>
            <a:cxnLst/>
            <a:rect l="l" t="t" r="r" b="b"/>
            <a:pathLst>
              <a:path w="265429" h="357505">
                <a:moveTo>
                  <a:pt x="0" y="0"/>
                </a:moveTo>
                <a:lnTo>
                  <a:pt x="265049" y="357250"/>
                </a:lnTo>
              </a:path>
            </a:pathLst>
          </a:custGeom>
          <a:ln w="2540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0"/>
          <p:cNvSpPr/>
          <p:nvPr/>
        </p:nvSpPr>
        <p:spPr>
          <a:xfrm>
            <a:off x="5092574" y="1643888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2"/>
                </a:lnTo>
                <a:lnTo>
                  <a:pt x="4350" y="318529"/>
                </a:lnTo>
                <a:lnTo>
                  <a:pt x="16894" y="364206"/>
                </a:lnTo>
                <a:lnTo>
                  <a:pt x="36867" y="406268"/>
                </a:lnTo>
                <a:lnTo>
                  <a:pt x="63507" y="443952"/>
                </a:lnTo>
                <a:lnTo>
                  <a:pt x="96051" y="476496"/>
                </a:lnTo>
                <a:lnTo>
                  <a:pt x="133735" y="503136"/>
                </a:lnTo>
                <a:lnTo>
                  <a:pt x="175797" y="523109"/>
                </a:lnTo>
                <a:lnTo>
                  <a:pt x="221474" y="535653"/>
                </a:lnTo>
                <a:lnTo>
                  <a:pt x="270001" y="540004"/>
                </a:lnTo>
                <a:lnTo>
                  <a:pt x="318529" y="535653"/>
                </a:lnTo>
                <a:lnTo>
                  <a:pt x="364206" y="523109"/>
                </a:lnTo>
                <a:lnTo>
                  <a:pt x="406268" y="503136"/>
                </a:lnTo>
                <a:lnTo>
                  <a:pt x="443952" y="476496"/>
                </a:lnTo>
                <a:lnTo>
                  <a:pt x="476496" y="443952"/>
                </a:lnTo>
                <a:lnTo>
                  <a:pt x="503136" y="406268"/>
                </a:lnTo>
                <a:lnTo>
                  <a:pt x="523109" y="364206"/>
                </a:lnTo>
                <a:lnTo>
                  <a:pt x="535653" y="318529"/>
                </a:lnTo>
                <a:lnTo>
                  <a:pt x="540003" y="270002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1"/>
          <p:cNvSpPr txBox="1"/>
          <p:nvPr/>
        </p:nvSpPr>
        <p:spPr>
          <a:xfrm>
            <a:off x="4939665" y="1348359"/>
            <a:ext cx="84709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005497"/>
                </a:solidFill>
                <a:latin typeface="Arial"/>
                <a:cs typeface="Arial"/>
              </a:rPr>
              <a:t>ETHERNET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2"/>
          <p:cNvSpPr/>
          <p:nvPr/>
        </p:nvSpPr>
        <p:spPr>
          <a:xfrm>
            <a:off x="5202428" y="1796541"/>
            <a:ext cx="320675" cy="249554"/>
          </a:xfrm>
          <a:custGeom>
            <a:avLst/>
            <a:gdLst/>
            <a:ahLst/>
            <a:cxnLst/>
            <a:rect l="l" t="t" r="r" b="b"/>
            <a:pathLst>
              <a:path w="320675" h="249555">
                <a:moveTo>
                  <a:pt x="312293" y="0"/>
                </a:moveTo>
                <a:lnTo>
                  <a:pt x="8000" y="0"/>
                </a:lnTo>
                <a:lnTo>
                  <a:pt x="0" y="8000"/>
                </a:lnTo>
                <a:lnTo>
                  <a:pt x="0" y="241300"/>
                </a:lnTo>
                <a:lnTo>
                  <a:pt x="8000" y="249300"/>
                </a:lnTo>
                <a:lnTo>
                  <a:pt x="312293" y="249300"/>
                </a:lnTo>
                <a:lnTo>
                  <a:pt x="320294" y="241300"/>
                </a:lnTo>
                <a:lnTo>
                  <a:pt x="320294" y="8000"/>
                </a:lnTo>
                <a:lnTo>
                  <a:pt x="3122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/>
          <p:cNvSpPr/>
          <p:nvPr/>
        </p:nvSpPr>
        <p:spPr>
          <a:xfrm>
            <a:off x="5222876" y="1823084"/>
            <a:ext cx="278765" cy="222885"/>
          </a:xfrm>
          <a:custGeom>
            <a:avLst/>
            <a:gdLst/>
            <a:ahLst/>
            <a:cxnLst/>
            <a:rect l="l" t="t" r="r" b="b"/>
            <a:pathLst>
              <a:path w="278764" h="222885">
                <a:moveTo>
                  <a:pt x="179577" y="204850"/>
                </a:moveTo>
                <a:lnTo>
                  <a:pt x="97155" y="204850"/>
                </a:lnTo>
                <a:lnTo>
                  <a:pt x="97155" y="222503"/>
                </a:lnTo>
                <a:lnTo>
                  <a:pt x="179577" y="222503"/>
                </a:lnTo>
                <a:lnTo>
                  <a:pt x="179577" y="204850"/>
                </a:lnTo>
                <a:close/>
              </a:path>
              <a:path w="278764" h="222885">
                <a:moveTo>
                  <a:pt x="214757" y="182118"/>
                </a:moveTo>
                <a:lnTo>
                  <a:pt x="62864" y="182118"/>
                </a:lnTo>
                <a:lnTo>
                  <a:pt x="62864" y="204850"/>
                </a:lnTo>
                <a:lnTo>
                  <a:pt x="214757" y="204850"/>
                </a:lnTo>
                <a:lnTo>
                  <a:pt x="214757" y="182118"/>
                </a:lnTo>
                <a:close/>
              </a:path>
              <a:path w="278764" h="222885">
                <a:moveTo>
                  <a:pt x="278511" y="0"/>
                </a:moveTo>
                <a:lnTo>
                  <a:pt x="0" y="0"/>
                </a:lnTo>
                <a:lnTo>
                  <a:pt x="0" y="182118"/>
                </a:lnTo>
                <a:lnTo>
                  <a:pt x="278511" y="182118"/>
                </a:lnTo>
                <a:lnTo>
                  <a:pt x="278511" y="47497"/>
                </a:lnTo>
                <a:lnTo>
                  <a:pt x="161798" y="47497"/>
                </a:lnTo>
                <a:lnTo>
                  <a:pt x="161416" y="47116"/>
                </a:lnTo>
                <a:lnTo>
                  <a:pt x="56769" y="47116"/>
                </a:lnTo>
                <a:lnTo>
                  <a:pt x="56007" y="46481"/>
                </a:lnTo>
                <a:lnTo>
                  <a:pt x="56007" y="17525"/>
                </a:lnTo>
                <a:lnTo>
                  <a:pt x="56769" y="16890"/>
                </a:lnTo>
                <a:lnTo>
                  <a:pt x="278511" y="16890"/>
                </a:lnTo>
                <a:lnTo>
                  <a:pt x="278511" y="0"/>
                </a:lnTo>
                <a:close/>
              </a:path>
              <a:path w="278764" h="222885">
                <a:moveTo>
                  <a:pt x="187833" y="17271"/>
                </a:moveTo>
                <a:lnTo>
                  <a:pt x="169672" y="17271"/>
                </a:lnTo>
                <a:lnTo>
                  <a:pt x="170307" y="17906"/>
                </a:lnTo>
                <a:lnTo>
                  <a:pt x="170307" y="46862"/>
                </a:lnTo>
                <a:lnTo>
                  <a:pt x="169672" y="47497"/>
                </a:lnTo>
                <a:lnTo>
                  <a:pt x="187833" y="47497"/>
                </a:lnTo>
                <a:lnTo>
                  <a:pt x="187198" y="46862"/>
                </a:lnTo>
                <a:lnTo>
                  <a:pt x="187198" y="17906"/>
                </a:lnTo>
                <a:lnTo>
                  <a:pt x="187833" y="17271"/>
                </a:lnTo>
                <a:close/>
              </a:path>
              <a:path w="278764" h="222885">
                <a:moveTo>
                  <a:pt x="213868" y="17271"/>
                </a:moveTo>
                <a:lnTo>
                  <a:pt x="195707" y="17271"/>
                </a:lnTo>
                <a:lnTo>
                  <a:pt x="196342" y="17906"/>
                </a:lnTo>
                <a:lnTo>
                  <a:pt x="196342" y="46862"/>
                </a:lnTo>
                <a:lnTo>
                  <a:pt x="195707" y="47497"/>
                </a:lnTo>
                <a:lnTo>
                  <a:pt x="213868" y="47497"/>
                </a:lnTo>
                <a:lnTo>
                  <a:pt x="213233" y="46862"/>
                </a:lnTo>
                <a:lnTo>
                  <a:pt x="213233" y="17906"/>
                </a:lnTo>
                <a:lnTo>
                  <a:pt x="213868" y="17271"/>
                </a:lnTo>
                <a:close/>
              </a:path>
              <a:path w="278764" h="222885">
                <a:moveTo>
                  <a:pt x="278511" y="17271"/>
                </a:moveTo>
                <a:lnTo>
                  <a:pt x="221742" y="17271"/>
                </a:lnTo>
                <a:lnTo>
                  <a:pt x="222376" y="17906"/>
                </a:lnTo>
                <a:lnTo>
                  <a:pt x="222376" y="46862"/>
                </a:lnTo>
                <a:lnTo>
                  <a:pt x="221742" y="47497"/>
                </a:lnTo>
                <a:lnTo>
                  <a:pt x="278511" y="47497"/>
                </a:lnTo>
                <a:lnTo>
                  <a:pt x="278511" y="17271"/>
                </a:lnTo>
                <a:close/>
              </a:path>
              <a:path w="278764" h="222885">
                <a:moveTo>
                  <a:pt x="82803" y="16890"/>
                </a:moveTo>
                <a:lnTo>
                  <a:pt x="64515" y="16890"/>
                </a:lnTo>
                <a:lnTo>
                  <a:pt x="65277" y="17525"/>
                </a:lnTo>
                <a:lnTo>
                  <a:pt x="65277" y="46481"/>
                </a:lnTo>
                <a:lnTo>
                  <a:pt x="64515" y="47116"/>
                </a:lnTo>
                <a:lnTo>
                  <a:pt x="82803" y="47116"/>
                </a:lnTo>
                <a:lnTo>
                  <a:pt x="82042" y="46481"/>
                </a:lnTo>
                <a:lnTo>
                  <a:pt x="82042" y="17525"/>
                </a:lnTo>
                <a:lnTo>
                  <a:pt x="82803" y="16890"/>
                </a:lnTo>
                <a:close/>
              </a:path>
              <a:path w="278764" h="222885">
                <a:moveTo>
                  <a:pt x="108838" y="16890"/>
                </a:moveTo>
                <a:lnTo>
                  <a:pt x="90550" y="16890"/>
                </a:lnTo>
                <a:lnTo>
                  <a:pt x="91312" y="17525"/>
                </a:lnTo>
                <a:lnTo>
                  <a:pt x="91312" y="46481"/>
                </a:lnTo>
                <a:lnTo>
                  <a:pt x="90550" y="47116"/>
                </a:lnTo>
                <a:lnTo>
                  <a:pt x="108838" y="47116"/>
                </a:lnTo>
                <a:lnTo>
                  <a:pt x="108076" y="46481"/>
                </a:lnTo>
                <a:lnTo>
                  <a:pt x="108076" y="17525"/>
                </a:lnTo>
                <a:lnTo>
                  <a:pt x="108838" y="16890"/>
                </a:lnTo>
                <a:close/>
              </a:path>
              <a:path w="278764" h="222885">
                <a:moveTo>
                  <a:pt x="134874" y="16890"/>
                </a:moveTo>
                <a:lnTo>
                  <a:pt x="116586" y="16890"/>
                </a:lnTo>
                <a:lnTo>
                  <a:pt x="117348" y="17525"/>
                </a:lnTo>
                <a:lnTo>
                  <a:pt x="117348" y="46481"/>
                </a:lnTo>
                <a:lnTo>
                  <a:pt x="116586" y="47116"/>
                </a:lnTo>
                <a:lnTo>
                  <a:pt x="134874" y="47116"/>
                </a:lnTo>
                <a:lnTo>
                  <a:pt x="134238" y="46481"/>
                </a:lnTo>
                <a:lnTo>
                  <a:pt x="134238" y="17525"/>
                </a:lnTo>
                <a:lnTo>
                  <a:pt x="134874" y="16890"/>
                </a:lnTo>
                <a:close/>
              </a:path>
              <a:path w="278764" h="222885">
                <a:moveTo>
                  <a:pt x="278511" y="16890"/>
                </a:moveTo>
                <a:lnTo>
                  <a:pt x="142748" y="16890"/>
                </a:lnTo>
                <a:lnTo>
                  <a:pt x="143383" y="17525"/>
                </a:lnTo>
                <a:lnTo>
                  <a:pt x="143383" y="46481"/>
                </a:lnTo>
                <a:lnTo>
                  <a:pt x="142748" y="47116"/>
                </a:lnTo>
                <a:lnTo>
                  <a:pt x="161416" y="47116"/>
                </a:lnTo>
                <a:lnTo>
                  <a:pt x="161162" y="46862"/>
                </a:lnTo>
                <a:lnTo>
                  <a:pt x="161162" y="17906"/>
                </a:lnTo>
                <a:lnTo>
                  <a:pt x="161798" y="17271"/>
                </a:lnTo>
                <a:lnTo>
                  <a:pt x="278511" y="17271"/>
                </a:lnTo>
                <a:lnTo>
                  <a:pt x="278511" y="16890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4"/>
          <p:cNvSpPr txBox="1"/>
          <p:nvPr/>
        </p:nvSpPr>
        <p:spPr>
          <a:xfrm>
            <a:off x="2192353" y="3861046"/>
            <a:ext cx="1778635" cy="505267"/>
          </a:xfrm>
          <a:prstGeom prst="rect">
            <a:avLst/>
          </a:prstGeom>
          <a:solidFill>
            <a:srgbClr val="002B52"/>
          </a:solidFill>
        </p:spPr>
        <p:txBody>
          <a:bodyPr vert="horz" wrap="square" lIns="0" tIns="7366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PROFIBUS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DP</a:t>
            </a:r>
          </a:p>
          <a:p>
            <a:pPr algn="ctr">
              <a:lnSpc>
                <a:spcPct val="10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slave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3" name="object 35"/>
          <p:cNvSpPr txBox="1"/>
          <p:nvPr/>
        </p:nvSpPr>
        <p:spPr>
          <a:xfrm>
            <a:off x="4230180" y="3852714"/>
            <a:ext cx="2105660" cy="360000"/>
          </a:xfrm>
          <a:prstGeom prst="rect">
            <a:avLst/>
          </a:prstGeom>
          <a:solidFill>
            <a:srgbClr val="005497"/>
          </a:solidFill>
        </p:spPr>
        <p:txBody>
          <a:bodyPr vert="horz" wrap="square" lIns="0" tIns="7366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5" dirty="0" smtClean="0">
                <a:solidFill>
                  <a:srgbClr val="FFFFFF"/>
                </a:solidFill>
                <a:latin typeface="Arial"/>
                <a:cs typeface="Arial"/>
              </a:rPr>
              <a:t>ПРОГРАММИРОВАНИЕ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4" name="object 36"/>
          <p:cNvSpPr/>
          <p:nvPr/>
        </p:nvSpPr>
        <p:spPr>
          <a:xfrm>
            <a:off x="3411856" y="2076691"/>
            <a:ext cx="1261745" cy="369570"/>
          </a:xfrm>
          <a:custGeom>
            <a:avLst/>
            <a:gdLst/>
            <a:ahLst/>
            <a:cxnLst/>
            <a:rect l="l" t="t" r="r" b="b"/>
            <a:pathLst>
              <a:path w="1261745" h="369569">
                <a:moveTo>
                  <a:pt x="0" y="369328"/>
                </a:moveTo>
                <a:lnTo>
                  <a:pt x="1261617" y="369328"/>
                </a:lnTo>
                <a:lnTo>
                  <a:pt x="1261617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002B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7"/>
          <p:cNvSpPr/>
          <p:nvPr/>
        </p:nvSpPr>
        <p:spPr>
          <a:xfrm>
            <a:off x="3676904" y="1472679"/>
            <a:ext cx="685165" cy="369570"/>
          </a:xfrm>
          <a:custGeom>
            <a:avLst/>
            <a:gdLst/>
            <a:ahLst/>
            <a:cxnLst/>
            <a:rect l="l" t="t" r="r" b="b"/>
            <a:pathLst>
              <a:path w="685164" h="369569">
                <a:moveTo>
                  <a:pt x="0" y="369328"/>
                </a:moveTo>
                <a:lnTo>
                  <a:pt x="684987" y="369328"/>
                </a:lnTo>
                <a:lnTo>
                  <a:pt x="684987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002B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8"/>
          <p:cNvSpPr txBox="1"/>
          <p:nvPr/>
        </p:nvSpPr>
        <p:spPr>
          <a:xfrm>
            <a:off x="3073132" y="2703182"/>
            <a:ext cx="1860437" cy="581569"/>
          </a:xfrm>
          <a:prstGeom prst="rect">
            <a:avLst/>
          </a:prstGeom>
          <a:solidFill>
            <a:srgbClr val="005497"/>
          </a:solidFill>
        </p:spPr>
        <p:txBody>
          <a:bodyPr vert="horz" wrap="square" lIns="0" tIns="730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400" spc="-5" dirty="0" smtClean="0">
                <a:solidFill>
                  <a:srgbClr val="FFFFFF"/>
                </a:solidFill>
                <a:latin typeface="Arial"/>
                <a:cs typeface="Arial"/>
              </a:rPr>
              <a:t>PROFINET</a:t>
            </a:r>
            <a:endParaRPr lang="en-US" sz="1400" spc="-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endParaRPr lang="ru-RU" sz="1400" spc="-5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" name="object 39"/>
          <p:cNvSpPr/>
          <p:nvPr/>
        </p:nvSpPr>
        <p:spPr>
          <a:xfrm>
            <a:off x="5785485" y="2245093"/>
            <a:ext cx="1941830" cy="369570"/>
          </a:xfrm>
          <a:custGeom>
            <a:avLst/>
            <a:gdLst/>
            <a:ahLst/>
            <a:cxnLst/>
            <a:rect l="l" t="t" r="r" b="b"/>
            <a:pathLst>
              <a:path w="1941829" h="369569">
                <a:moveTo>
                  <a:pt x="0" y="369328"/>
                </a:moveTo>
                <a:lnTo>
                  <a:pt x="1941449" y="369328"/>
                </a:lnTo>
                <a:lnTo>
                  <a:pt x="194144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5914390" y="1663560"/>
            <a:ext cx="1684020" cy="369570"/>
          </a:xfrm>
          <a:custGeom>
            <a:avLst/>
            <a:gdLst/>
            <a:ahLst/>
            <a:cxnLst/>
            <a:rect l="l" t="t" r="r" b="b"/>
            <a:pathLst>
              <a:path w="1684020" h="369569">
                <a:moveTo>
                  <a:pt x="0" y="369328"/>
                </a:moveTo>
                <a:lnTo>
                  <a:pt x="1683512" y="369328"/>
                </a:lnTo>
                <a:lnTo>
                  <a:pt x="1683512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005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1"/>
          <p:cNvSpPr/>
          <p:nvPr/>
        </p:nvSpPr>
        <p:spPr>
          <a:xfrm>
            <a:off x="5438902" y="2153666"/>
            <a:ext cx="238125" cy="753110"/>
          </a:xfrm>
          <a:custGeom>
            <a:avLst/>
            <a:gdLst/>
            <a:ahLst/>
            <a:cxnLst/>
            <a:rect l="l" t="t" r="r" b="b"/>
            <a:pathLst>
              <a:path w="238125" h="753110">
                <a:moveTo>
                  <a:pt x="0" y="0"/>
                </a:moveTo>
                <a:lnTo>
                  <a:pt x="238125" y="752982"/>
                </a:lnTo>
              </a:path>
            </a:pathLst>
          </a:custGeom>
          <a:ln w="25400">
            <a:solidFill>
              <a:srgbClr val="005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2"/>
          <p:cNvSpPr txBox="1"/>
          <p:nvPr/>
        </p:nvSpPr>
        <p:spPr>
          <a:xfrm>
            <a:off x="5331079" y="2924543"/>
            <a:ext cx="2009522" cy="360000"/>
          </a:xfrm>
          <a:prstGeom prst="rect">
            <a:avLst/>
          </a:prstGeom>
          <a:solidFill>
            <a:srgbClr val="005497"/>
          </a:solidFill>
        </p:spPr>
        <p:txBody>
          <a:bodyPr vert="horz" wrap="square" lIns="0" tIns="73025" rIns="0" bIns="0" rtlCol="0" anchor="t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rgbClr val="FFFFFF"/>
                </a:solidFill>
                <a:latin typeface="Arial"/>
                <a:cs typeface="Arial"/>
              </a:rPr>
              <a:t>СЕТЕВОЙ ОБМЕН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1" name="object 43"/>
          <p:cNvSpPr/>
          <p:nvPr/>
        </p:nvSpPr>
        <p:spPr>
          <a:xfrm>
            <a:off x="730771" y="2038337"/>
            <a:ext cx="808355" cy="369570"/>
          </a:xfrm>
          <a:custGeom>
            <a:avLst/>
            <a:gdLst/>
            <a:ahLst/>
            <a:cxnLst/>
            <a:rect l="l" t="t" r="r" b="b"/>
            <a:pathLst>
              <a:path w="808355" h="369569">
                <a:moveTo>
                  <a:pt x="0" y="369328"/>
                </a:moveTo>
                <a:lnTo>
                  <a:pt x="807745" y="369328"/>
                </a:lnTo>
                <a:lnTo>
                  <a:pt x="807745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002B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4"/>
          <p:cNvSpPr txBox="1"/>
          <p:nvPr/>
        </p:nvSpPr>
        <p:spPr>
          <a:xfrm>
            <a:off x="730771" y="2038337"/>
            <a:ext cx="808355" cy="36957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20979">
              <a:lnSpc>
                <a:spcPct val="100000"/>
              </a:lnSpc>
              <a:spcBef>
                <a:spcPts val="575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USS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5"/>
          <p:cNvSpPr/>
          <p:nvPr/>
        </p:nvSpPr>
        <p:spPr>
          <a:xfrm>
            <a:off x="1532129" y="1875028"/>
            <a:ext cx="868680" cy="347980"/>
          </a:xfrm>
          <a:custGeom>
            <a:avLst/>
            <a:gdLst/>
            <a:ahLst/>
            <a:cxnLst/>
            <a:rect l="l" t="t" r="r" b="b"/>
            <a:pathLst>
              <a:path w="868680" h="347980">
                <a:moveTo>
                  <a:pt x="0" y="347852"/>
                </a:moveTo>
                <a:lnTo>
                  <a:pt x="868426" y="0"/>
                </a:lnTo>
              </a:path>
            </a:pathLst>
          </a:custGeom>
          <a:ln w="25400">
            <a:solidFill>
              <a:srgbClr val="002B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6"/>
          <p:cNvSpPr/>
          <p:nvPr/>
        </p:nvSpPr>
        <p:spPr>
          <a:xfrm>
            <a:off x="1395985" y="2013966"/>
            <a:ext cx="1036319" cy="869950"/>
          </a:xfrm>
          <a:custGeom>
            <a:avLst/>
            <a:gdLst/>
            <a:ahLst/>
            <a:cxnLst/>
            <a:rect l="l" t="t" r="r" b="b"/>
            <a:pathLst>
              <a:path w="1036319" h="869950">
                <a:moveTo>
                  <a:pt x="0" y="869695"/>
                </a:moveTo>
                <a:lnTo>
                  <a:pt x="1036319" y="0"/>
                </a:lnTo>
              </a:path>
            </a:pathLst>
          </a:custGeom>
          <a:ln w="25400">
            <a:solidFill>
              <a:srgbClr val="002B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7"/>
          <p:cNvSpPr/>
          <p:nvPr/>
        </p:nvSpPr>
        <p:spPr>
          <a:xfrm>
            <a:off x="1611249" y="2121153"/>
            <a:ext cx="902335" cy="1177290"/>
          </a:xfrm>
          <a:custGeom>
            <a:avLst/>
            <a:gdLst/>
            <a:ahLst/>
            <a:cxnLst/>
            <a:rect l="l" t="t" r="r" b="b"/>
            <a:pathLst>
              <a:path w="902335" h="1177289">
                <a:moveTo>
                  <a:pt x="0" y="1176908"/>
                </a:moveTo>
                <a:lnTo>
                  <a:pt x="901826" y="0"/>
                </a:lnTo>
              </a:path>
            </a:pathLst>
          </a:custGeom>
          <a:ln w="25399">
            <a:solidFill>
              <a:srgbClr val="002B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8"/>
          <p:cNvSpPr txBox="1"/>
          <p:nvPr/>
        </p:nvSpPr>
        <p:spPr>
          <a:xfrm>
            <a:off x="489852" y="2569705"/>
            <a:ext cx="1049020" cy="369570"/>
          </a:xfrm>
          <a:prstGeom prst="rect">
            <a:avLst/>
          </a:prstGeom>
          <a:solidFill>
            <a:srgbClr val="002B52"/>
          </a:solidFill>
        </p:spPr>
        <p:txBody>
          <a:bodyPr vert="horz" wrap="square" lIns="0" tIns="73025" rIns="0" bIns="0" rtlCol="0">
            <a:spAutoFit/>
          </a:bodyPr>
          <a:lstStyle/>
          <a:p>
            <a:pPr marL="202565">
              <a:lnSpc>
                <a:spcPct val="100000"/>
              </a:lnSpc>
              <a:spcBef>
                <a:spcPts val="57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3964(R)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9"/>
          <p:cNvSpPr txBox="1"/>
          <p:nvPr/>
        </p:nvSpPr>
        <p:spPr>
          <a:xfrm>
            <a:off x="489852" y="3094317"/>
            <a:ext cx="1146810" cy="369570"/>
          </a:xfrm>
          <a:prstGeom prst="rect">
            <a:avLst/>
          </a:prstGeom>
          <a:solidFill>
            <a:srgbClr val="002B52"/>
          </a:solidFill>
        </p:spPr>
        <p:txBody>
          <a:bodyPr vert="horz" wrap="square" lIns="0" tIns="73025" rIns="0" bIns="0" rtlCol="0">
            <a:spAutoFit/>
          </a:bodyPr>
          <a:lstStyle/>
          <a:p>
            <a:pPr marL="201295">
              <a:lnSpc>
                <a:spcPct val="100000"/>
              </a:lnSpc>
              <a:spcBef>
                <a:spcPts val="57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STX/ETX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50"/>
          <p:cNvSpPr/>
          <p:nvPr/>
        </p:nvSpPr>
        <p:spPr>
          <a:xfrm>
            <a:off x="2434209" y="2114169"/>
            <a:ext cx="199390" cy="817244"/>
          </a:xfrm>
          <a:custGeom>
            <a:avLst/>
            <a:gdLst/>
            <a:ahLst/>
            <a:cxnLst/>
            <a:rect l="l" t="t" r="r" b="b"/>
            <a:pathLst>
              <a:path w="199389" h="817245">
                <a:moveTo>
                  <a:pt x="0" y="816737"/>
                </a:moveTo>
                <a:lnTo>
                  <a:pt x="199389" y="0"/>
                </a:lnTo>
              </a:path>
            </a:pathLst>
          </a:custGeom>
          <a:ln w="25400">
            <a:solidFill>
              <a:srgbClr val="002B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1"/>
          <p:cNvSpPr txBox="1"/>
          <p:nvPr/>
        </p:nvSpPr>
        <p:spPr>
          <a:xfrm>
            <a:off x="2055115" y="2924543"/>
            <a:ext cx="758825" cy="369570"/>
          </a:xfrm>
          <a:prstGeom prst="rect">
            <a:avLst/>
          </a:prstGeom>
          <a:solidFill>
            <a:srgbClr val="002B52"/>
          </a:solidFill>
        </p:spPr>
        <p:txBody>
          <a:bodyPr vert="horz" wrap="square" lIns="0" tIns="73025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575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MPI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2"/>
          <p:cNvSpPr txBox="1"/>
          <p:nvPr/>
        </p:nvSpPr>
        <p:spPr>
          <a:xfrm>
            <a:off x="743471" y="1478267"/>
            <a:ext cx="808355" cy="369570"/>
          </a:xfrm>
          <a:prstGeom prst="rect">
            <a:avLst/>
          </a:prstGeom>
          <a:solidFill>
            <a:srgbClr val="002B52"/>
          </a:solidFill>
        </p:spPr>
        <p:txBody>
          <a:bodyPr vert="horz" wrap="square" lIns="0" tIns="73025" rIns="0" bIns="0" rtlCol="0">
            <a:spAutoFit/>
          </a:bodyPr>
          <a:lstStyle/>
          <a:p>
            <a:pPr marL="170815">
              <a:lnSpc>
                <a:spcPct val="100000"/>
              </a:lnSpc>
              <a:spcBef>
                <a:spcPts val="57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ASCII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3"/>
          <p:cNvSpPr/>
          <p:nvPr/>
        </p:nvSpPr>
        <p:spPr>
          <a:xfrm>
            <a:off x="3411856" y="2076564"/>
            <a:ext cx="1261617" cy="369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79070" lvl="0">
              <a:lnSpc>
                <a:spcPct val="150000"/>
              </a:lnSpc>
              <a:spcBef>
                <a:spcPts val="560"/>
              </a:spcBef>
            </a:pPr>
            <a:r>
              <a:rPr lang="en-US" sz="1400" spc="-10" dirty="0" smtClean="0">
                <a:solidFill>
                  <a:srgbClr val="FFFFFF"/>
                </a:solidFill>
                <a:latin typeface="Arial"/>
                <a:cs typeface="Arial"/>
              </a:rPr>
              <a:t>MODBUS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5"/>
          <p:cNvSpPr/>
          <p:nvPr/>
        </p:nvSpPr>
        <p:spPr>
          <a:xfrm>
            <a:off x="3676904" y="1471155"/>
            <a:ext cx="684987" cy="369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6"/>
          <p:cNvSpPr txBox="1"/>
          <p:nvPr/>
        </p:nvSpPr>
        <p:spPr>
          <a:xfrm>
            <a:off x="3676904" y="1472679"/>
            <a:ext cx="685165" cy="36957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56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HMI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8" name="object 61"/>
          <p:cNvSpPr txBox="1"/>
          <p:nvPr/>
        </p:nvSpPr>
        <p:spPr>
          <a:xfrm>
            <a:off x="5785485" y="2245093"/>
            <a:ext cx="1941830" cy="29174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9410">
              <a:lnSpc>
                <a:spcPct val="100000"/>
              </a:lnSpc>
              <a:spcBef>
                <a:spcPts val="595"/>
              </a:spcBef>
            </a:pPr>
            <a:r>
              <a:rPr lang="ru-RU" sz="1400" spc="-5" dirty="0" smtClean="0">
                <a:solidFill>
                  <a:srgbClr val="FFFFFF"/>
                </a:solidFill>
                <a:latin typeface="Arial"/>
                <a:cs typeface="Arial"/>
              </a:rPr>
              <a:t>ДИАГНОСТИКА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0" name="object 63"/>
          <p:cNvSpPr txBox="1"/>
          <p:nvPr/>
        </p:nvSpPr>
        <p:spPr>
          <a:xfrm>
            <a:off x="5914390" y="1663560"/>
            <a:ext cx="1684020" cy="2911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590"/>
              </a:spcBef>
            </a:pPr>
            <a:r>
              <a:rPr lang="ru-RU" sz="1400" spc="-5" dirty="0" smtClean="0">
                <a:solidFill>
                  <a:srgbClr val="FFFFFF"/>
                </a:solidFill>
                <a:latin typeface="Arial"/>
                <a:cs typeface="Arial"/>
              </a:rPr>
              <a:t>МОНИТОРИНГ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1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Встроенный порт </a:t>
            </a:r>
            <a:r>
              <a:rPr lang="en-US" dirty="0" smtClean="0"/>
              <a:t>Ethernet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3826"/>
            <a:ext cx="2557849" cy="2438400"/>
          </a:xfrm>
          <a:prstGeom prst="rect">
            <a:avLst/>
          </a:prstGeom>
        </p:spPr>
      </p:pic>
      <p:sp>
        <p:nvSpPr>
          <p:cNvPr id="6" name="object 15"/>
          <p:cNvSpPr txBox="1"/>
          <p:nvPr/>
        </p:nvSpPr>
        <p:spPr>
          <a:xfrm>
            <a:off x="530569" y="852620"/>
            <a:ext cx="4038600" cy="3739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spcBef>
                <a:spcPts val="600"/>
              </a:spcBef>
              <a:buFont typeface="Wingdings"/>
              <a:buChar char=""/>
              <a:tabLst>
                <a:tab pos="185420" algn="l"/>
              </a:tabLst>
            </a:pP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2-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портовый коммутатор</a:t>
            </a:r>
          </a:p>
          <a:p>
            <a:pPr marL="184785" indent="-172085">
              <a:spcBef>
                <a:spcPts val="600"/>
              </a:spcBef>
              <a:buFont typeface="Wingdings"/>
              <a:buChar char=""/>
              <a:tabLst>
                <a:tab pos="185420" algn="l"/>
              </a:tabLst>
            </a:pPr>
            <a:r>
              <a:rPr lang="ru-RU" sz="1600" dirty="0" smtClean="0">
                <a:solidFill>
                  <a:srgbClr val="005497"/>
                </a:solidFill>
                <a:cs typeface="Arial"/>
              </a:rPr>
              <a:t>4</a:t>
            </a:r>
            <a:r>
              <a:rPr lang="en-US" sz="1600" dirty="0" smtClean="0">
                <a:solidFill>
                  <a:srgbClr val="005497"/>
                </a:solidFill>
                <a:cs typeface="Arial"/>
              </a:rPr>
              <a:t> </a:t>
            </a:r>
            <a:r>
              <a:rPr lang="ru-RU" sz="1600" dirty="0">
                <a:solidFill>
                  <a:srgbClr val="005497"/>
                </a:solidFill>
                <a:cs typeface="Arial"/>
              </a:rPr>
              <a:t>активных соединения</a:t>
            </a:r>
          </a:p>
          <a:p>
            <a:pPr marL="184785" indent="-172085">
              <a:spcBef>
                <a:spcPts val="600"/>
              </a:spcBef>
              <a:buFont typeface="Wingdings"/>
              <a:buChar char=""/>
              <a:tabLst>
                <a:tab pos="185420" algn="l"/>
              </a:tabLst>
            </a:pPr>
            <a:r>
              <a:rPr lang="ru-RU" sz="1600" spc="-10" dirty="0" smtClean="0">
                <a:solidFill>
                  <a:srgbClr val="005497"/>
                </a:solidFill>
                <a:latin typeface="Arial"/>
                <a:cs typeface="Arial"/>
              </a:rPr>
              <a:t>2 соединения </a:t>
            </a:r>
            <a:r>
              <a:rPr lang="en-US" sz="1600" spc="-10" dirty="0" smtClean="0">
                <a:solidFill>
                  <a:srgbClr val="005497"/>
                </a:solidFill>
                <a:latin typeface="Arial"/>
                <a:cs typeface="Arial"/>
              </a:rPr>
              <a:t>PG/OP</a:t>
            </a:r>
            <a:endParaRPr lang="ru-RU" sz="1600" spc="-10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84785" indent="-172085">
              <a:spcBef>
                <a:spcPts val="600"/>
              </a:spcBef>
              <a:buFont typeface="Wingdings"/>
              <a:buChar char=""/>
              <a:tabLst>
                <a:tab pos="185420" algn="l"/>
              </a:tabLst>
            </a:pPr>
            <a:r>
              <a:rPr lang="en-US" sz="1600" dirty="0" smtClean="0">
                <a:solidFill>
                  <a:srgbClr val="005497"/>
                </a:solidFill>
                <a:latin typeface="Arial"/>
                <a:cs typeface="Arial"/>
              </a:rPr>
              <a:t>PROFINET IO (</a:t>
            </a:r>
            <a:r>
              <a:rPr lang="ru-RU" sz="1600" dirty="0" smtClean="0">
                <a:solidFill>
                  <a:srgbClr val="005497"/>
                </a:solidFill>
                <a:latin typeface="Arial"/>
                <a:cs typeface="Arial"/>
              </a:rPr>
              <a:t>контроллер и</a:t>
            </a:r>
          </a:p>
          <a:p>
            <a:pPr marL="179388">
              <a:tabLst>
                <a:tab pos="185420" algn="l"/>
              </a:tabLst>
            </a:pPr>
            <a:r>
              <a:rPr lang="ru-RU" sz="1600" dirty="0">
                <a:solidFill>
                  <a:srgbClr val="005497"/>
                </a:solidFill>
                <a:latin typeface="Arial"/>
                <a:cs typeface="Arial"/>
              </a:rPr>
              <a:t>и</a:t>
            </a:r>
            <a:r>
              <a:rPr lang="ru-RU" sz="1600" dirty="0" smtClean="0">
                <a:solidFill>
                  <a:srgbClr val="005497"/>
                </a:solidFill>
                <a:latin typeface="Arial"/>
                <a:cs typeface="Arial"/>
              </a:rPr>
              <a:t>нтеллектуальное устройство </a:t>
            </a:r>
            <a:r>
              <a:rPr lang="en-US" sz="1600" dirty="0" err="1" smtClean="0">
                <a:solidFill>
                  <a:srgbClr val="005497"/>
                </a:solidFill>
                <a:latin typeface="Arial"/>
                <a:cs typeface="Arial"/>
              </a:rPr>
              <a:t>i</a:t>
            </a:r>
            <a:r>
              <a:rPr lang="en-US" sz="1600" dirty="0" smtClean="0">
                <a:solidFill>
                  <a:srgbClr val="005497"/>
                </a:solidFill>
                <a:latin typeface="Arial"/>
                <a:cs typeface="Arial"/>
              </a:rPr>
              <a:t>-Device</a:t>
            </a:r>
            <a:r>
              <a:rPr lang="ru-RU" sz="1600" dirty="0" smtClean="0">
                <a:solidFill>
                  <a:srgbClr val="005497"/>
                </a:solidFill>
                <a:latin typeface="Arial"/>
                <a:cs typeface="Arial"/>
              </a:rPr>
              <a:t>)</a:t>
            </a:r>
            <a:endParaRPr lang="en-US" sz="1600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84785" indent="-172085">
              <a:spcBef>
                <a:spcPts val="600"/>
              </a:spcBef>
              <a:buFont typeface="Wingdings"/>
              <a:buChar char=""/>
              <a:tabLst>
                <a:tab pos="185420" algn="l"/>
              </a:tabLst>
            </a:pP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Modbus TCP Server/Client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 через библиотечные функции</a:t>
            </a:r>
            <a:endParaRPr lang="en-US" sz="1600" spc="-5" dirty="0">
              <a:solidFill>
                <a:srgbClr val="005497"/>
              </a:solidFill>
              <a:latin typeface="Arial"/>
              <a:cs typeface="Arial"/>
            </a:endParaRPr>
          </a:p>
          <a:p>
            <a:pPr marL="184785" indent="-172085">
              <a:spcBef>
                <a:spcPts val="600"/>
              </a:spcBef>
              <a:buFont typeface="Wingdings"/>
              <a:buChar char=""/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Стандартные и открытые коммуникации</a:t>
            </a: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 (S7, TCP, UDP</a:t>
            </a:r>
            <a:r>
              <a:rPr lang="ru-RU" sz="1600" spc="-5" dirty="0">
                <a:solidFill>
                  <a:srgbClr val="005497"/>
                </a:solidFill>
                <a:latin typeface="Arial"/>
                <a:cs typeface="Arial"/>
              </a:rPr>
              <a:t> 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и </a:t>
            </a: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ISO-on-TCP)</a:t>
            </a:r>
            <a:endParaRPr lang="ru-RU" sz="1600" spc="-5" dirty="0">
              <a:solidFill>
                <a:srgbClr val="005497"/>
              </a:solidFill>
              <a:latin typeface="Arial"/>
              <a:cs typeface="Arial"/>
            </a:endParaRPr>
          </a:p>
          <a:p>
            <a:pPr marL="184785" indent="-172085">
              <a:spcBef>
                <a:spcPts val="600"/>
              </a:spcBef>
              <a:buFont typeface="Wingdings"/>
              <a:buChar char=""/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Доступ к встроенной веб-странице и встроенному веб-серверу</a:t>
            </a:r>
            <a:endParaRPr lang="en-US" sz="1600" spc="-5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84785" indent="-172085">
              <a:spcBef>
                <a:spcPts val="600"/>
              </a:spcBef>
              <a:buFont typeface="Wingdings"/>
              <a:buChar char=""/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Поддержка протокола резервирования </a:t>
            </a: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MRP 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с функционалом клиента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272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Коммуникационный модуль </a:t>
            </a:r>
            <a:r>
              <a:rPr lang="en-US" dirty="0"/>
              <a:t>M09</a:t>
            </a:r>
            <a:endParaRPr lang="ru-RU" dirty="0"/>
          </a:p>
        </p:txBody>
      </p:sp>
      <p:sp>
        <p:nvSpPr>
          <p:cNvPr id="6" name="object 15"/>
          <p:cNvSpPr txBox="1"/>
          <p:nvPr/>
        </p:nvSpPr>
        <p:spPr>
          <a:xfrm>
            <a:off x="530568" y="1017804"/>
            <a:ext cx="5260632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b="1" spc="-5" dirty="0" smtClean="0">
                <a:solidFill>
                  <a:srgbClr val="005497"/>
                </a:solidFill>
                <a:latin typeface="Arial"/>
                <a:cs typeface="Arial"/>
              </a:rPr>
              <a:t>Порт </a:t>
            </a:r>
            <a:r>
              <a:rPr lang="en-US" sz="1600" b="1" spc="-5" dirty="0" smtClean="0">
                <a:solidFill>
                  <a:srgbClr val="005497"/>
                </a:solidFill>
                <a:latin typeface="Arial"/>
                <a:cs typeface="Arial"/>
              </a:rPr>
              <a:t>X1 </a:t>
            </a:r>
            <a:r>
              <a:rPr lang="en-US" sz="1600" b="1" spc="-5" dirty="0" err="1" smtClean="0">
                <a:solidFill>
                  <a:srgbClr val="005497"/>
                </a:solidFill>
                <a:latin typeface="Arial"/>
                <a:cs typeface="Arial"/>
              </a:rPr>
              <a:t>PtP</a:t>
            </a:r>
            <a:endParaRPr lang="ru-RU" sz="1600" b="1" spc="-5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84785" indent="-172085">
              <a:lnSpc>
                <a:spcPct val="150000"/>
              </a:lnSpc>
              <a:buFont typeface="Wingdings"/>
              <a:buChar char=""/>
              <a:tabLst>
                <a:tab pos="185420" algn="l"/>
              </a:tabLst>
            </a:pP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Интерфейсы </a:t>
            </a:r>
            <a:r>
              <a:rPr lang="ru-RU" sz="1600" spc="-10" dirty="0">
                <a:solidFill>
                  <a:srgbClr val="005497"/>
                </a:solidFill>
                <a:cs typeface="Arial"/>
              </a:rPr>
              <a:t>RS-422 и 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RS-485</a:t>
            </a:r>
            <a:endParaRPr lang="en-US" sz="1600" spc="-10" dirty="0" smtClean="0">
              <a:solidFill>
                <a:srgbClr val="005497"/>
              </a:solidFill>
              <a:cs typeface="Arial"/>
            </a:endParaRPr>
          </a:p>
          <a:p>
            <a:pPr marL="184785" indent="-172085">
              <a:lnSpc>
                <a:spcPct val="150000"/>
              </a:lnSpc>
              <a:buFont typeface="Wingdings"/>
              <a:buChar char=""/>
              <a:tabLst>
                <a:tab pos="185420" algn="l"/>
              </a:tabLst>
            </a:pPr>
            <a:r>
              <a:rPr lang="ru-RU" sz="1600" spc="-10" dirty="0">
                <a:solidFill>
                  <a:srgbClr val="005497"/>
                </a:solidFill>
                <a:cs typeface="Arial"/>
              </a:rPr>
              <a:t>С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корость </a:t>
            </a:r>
            <a:r>
              <a:rPr lang="ru-RU" sz="1600" spc="-10" dirty="0">
                <a:solidFill>
                  <a:srgbClr val="005497"/>
                </a:solidFill>
                <a:cs typeface="Arial"/>
              </a:rPr>
              <a:t>передачи 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до </a:t>
            </a:r>
            <a:r>
              <a:rPr lang="ru-RU" sz="1600" spc="-10" dirty="0">
                <a:solidFill>
                  <a:srgbClr val="005497"/>
                </a:solidFill>
                <a:cs typeface="Arial"/>
              </a:rPr>
              <a:t>115 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кбит/с</a:t>
            </a:r>
            <a:endParaRPr lang="en-US" sz="1600" spc="-10" dirty="0" smtClean="0">
              <a:solidFill>
                <a:srgbClr val="005497"/>
              </a:solidFill>
              <a:cs typeface="Arial"/>
            </a:endParaRPr>
          </a:p>
          <a:p>
            <a:pPr marL="184785" indent="-172085">
              <a:lnSpc>
                <a:spcPct val="150000"/>
              </a:lnSpc>
              <a:buFont typeface="Wingdings"/>
              <a:buChar char=""/>
              <a:tabLst>
                <a:tab pos="185420" algn="l"/>
              </a:tabLst>
            </a:pPr>
            <a:r>
              <a:rPr lang="ru-RU" sz="1600" spc="-10" dirty="0">
                <a:solidFill>
                  <a:srgbClr val="005497"/>
                </a:solidFill>
                <a:cs typeface="Arial"/>
              </a:rPr>
              <a:t>П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оддержка протоколов </a:t>
            </a:r>
            <a:r>
              <a:rPr lang="ru-RU" sz="1600" spc="-10" dirty="0">
                <a:solidFill>
                  <a:srgbClr val="005497"/>
                </a:solidFill>
                <a:cs typeface="Arial"/>
              </a:rPr>
              <a:t>ASCII, STX/ETX, 3964R, USS, </a:t>
            </a:r>
            <a:r>
              <a:rPr lang="ru-RU" sz="1600" spc="-10" dirty="0" err="1">
                <a:solidFill>
                  <a:srgbClr val="005497"/>
                </a:solidFill>
                <a:cs typeface="Arial"/>
              </a:rPr>
              <a:t>Modbus</a:t>
            </a:r>
            <a:r>
              <a:rPr lang="ru-RU" sz="1600" spc="-10" dirty="0">
                <a:solidFill>
                  <a:srgbClr val="005497"/>
                </a:solidFill>
                <a:cs typeface="Arial"/>
              </a:rPr>
              <a:t> </a:t>
            </a:r>
            <a:r>
              <a:rPr lang="ru-RU" sz="1600" spc="-10" dirty="0" err="1" smtClean="0">
                <a:solidFill>
                  <a:srgbClr val="005497"/>
                </a:solidFill>
                <a:cs typeface="Arial"/>
              </a:rPr>
              <a:t>master</a:t>
            </a:r>
            <a:r>
              <a:rPr lang="en-US" sz="1600" spc="-10" dirty="0">
                <a:solidFill>
                  <a:srgbClr val="005497"/>
                </a:solidFill>
                <a:cs typeface="Arial"/>
              </a:rPr>
              <a:t>/</a:t>
            </a:r>
            <a:r>
              <a:rPr lang="en-US" sz="1600" spc="-10" dirty="0" smtClean="0">
                <a:solidFill>
                  <a:srgbClr val="005497"/>
                </a:solidFill>
                <a:cs typeface="Arial"/>
              </a:rPr>
              <a:t>slave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 (</a:t>
            </a:r>
            <a:r>
              <a:rPr lang="ru-RU" sz="1600" spc="-10" dirty="0">
                <a:solidFill>
                  <a:srgbClr val="005497"/>
                </a:solidFill>
                <a:cs typeface="Arial"/>
              </a:rPr>
              <a:t>ASCII, 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RTU)</a:t>
            </a:r>
          </a:p>
          <a:p>
            <a:pPr marL="184785" indent="-172085">
              <a:lnSpc>
                <a:spcPct val="150000"/>
              </a:lnSpc>
              <a:buFont typeface="Wingdings"/>
              <a:buChar char=""/>
              <a:tabLst>
                <a:tab pos="185420" algn="l"/>
              </a:tabLst>
            </a:pPr>
            <a:endParaRPr lang="ru-RU" sz="1600" spc="-10" dirty="0">
              <a:solidFill>
                <a:srgbClr val="005497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b="1" spc="-5" dirty="0">
                <a:solidFill>
                  <a:srgbClr val="005497"/>
                </a:solidFill>
                <a:cs typeface="Arial"/>
              </a:rPr>
              <a:t>Порт </a:t>
            </a:r>
            <a:r>
              <a:rPr lang="en-US" sz="1600" b="1" spc="-5" dirty="0" smtClean="0">
                <a:solidFill>
                  <a:srgbClr val="005497"/>
                </a:solidFill>
                <a:cs typeface="Arial"/>
              </a:rPr>
              <a:t>X</a:t>
            </a:r>
            <a:r>
              <a:rPr lang="ru-RU" sz="1600" b="1" spc="-5" dirty="0" smtClean="0">
                <a:solidFill>
                  <a:srgbClr val="005497"/>
                </a:solidFill>
                <a:cs typeface="Arial"/>
              </a:rPr>
              <a:t>2</a:t>
            </a:r>
            <a:r>
              <a:rPr lang="en-US" sz="1600" b="1" spc="-5" dirty="0" smtClean="0">
                <a:solidFill>
                  <a:srgbClr val="005497"/>
                </a:solidFill>
                <a:cs typeface="Arial"/>
              </a:rPr>
              <a:t> MPI</a:t>
            </a:r>
            <a:r>
              <a:rPr lang="ru-RU" sz="1600" b="1" spc="-5" dirty="0">
                <a:solidFill>
                  <a:srgbClr val="005497"/>
                </a:solidFill>
                <a:cs typeface="Arial"/>
              </a:rPr>
              <a:t> </a:t>
            </a:r>
            <a:r>
              <a:rPr lang="en-US" sz="1600" b="1" spc="-5" dirty="0" smtClean="0">
                <a:solidFill>
                  <a:srgbClr val="005497"/>
                </a:solidFill>
                <a:cs typeface="Arial"/>
              </a:rPr>
              <a:t>(PB)</a:t>
            </a:r>
            <a:endParaRPr lang="ru-RU" sz="1600" b="1" spc="-5" dirty="0">
              <a:solidFill>
                <a:srgbClr val="005497"/>
              </a:solidFill>
              <a:cs typeface="Arial"/>
            </a:endParaRPr>
          </a:p>
          <a:p>
            <a:pPr marL="184785" indent="-172085">
              <a:lnSpc>
                <a:spcPct val="150000"/>
              </a:lnSpc>
              <a:buFont typeface="Wingdings"/>
              <a:buChar char=""/>
              <a:tabLst>
                <a:tab pos="185420" algn="l"/>
              </a:tabLst>
            </a:pPr>
            <a:r>
              <a:rPr lang="ru-RU" sz="1600" spc="-10" dirty="0">
                <a:solidFill>
                  <a:srgbClr val="005497"/>
                </a:solidFill>
                <a:cs typeface="Arial"/>
              </a:rPr>
              <a:t>И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нтерфейс RS-485</a:t>
            </a:r>
            <a:endParaRPr lang="en-US" sz="1600" spc="-10" dirty="0">
              <a:solidFill>
                <a:srgbClr val="005497"/>
              </a:solidFill>
              <a:cs typeface="Arial"/>
            </a:endParaRPr>
          </a:p>
          <a:p>
            <a:pPr marL="184785" indent="-172085">
              <a:lnSpc>
                <a:spcPct val="150000"/>
              </a:lnSpc>
              <a:buFont typeface="Wingdings"/>
              <a:buChar char=""/>
              <a:tabLst>
                <a:tab pos="185420" algn="l"/>
              </a:tabLst>
            </a:pP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Протоколы </a:t>
            </a:r>
            <a:r>
              <a:rPr lang="en-US" sz="1600" spc="-10" dirty="0" smtClean="0">
                <a:solidFill>
                  <a:srgbClr val="005497"/>
                </a:solidFill>
                <a:cs typeface="Arial"/>
              </a:rPr>
              <a:t>MPI 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(по умолчанию)</a:t>
            </a: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10" dirty="0">
                <a:solidFill>
                  <a:srgbClr val="005497"/>
                </a:solidFill>
                <a:cs typeface="Arial"/>
              </a:rPr>
              <a:t> 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  и </a:t>
            </a:r>
            <a:r>
              <a:rPr lang="en-US" sz="1600" spc="-10" dirty="0" smtClean="0">
                <a:solidFill>
                  <a:srgbClr val="005497"/>
                </a:solidFill>
                <a:cs typeface="Arial"/>
              </a:rPr>
              <a:t>PROFIBUS DP Slave 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(опционально через </a:t>
            </a:r>
            <a:r>
              <a:rPr lang="en-US" sz="1600" spc="-10" dirty="0" smtClean="0">
                <a:solidFill>
                  <a:srgbClr val="005497"/>
                </a:solidFill>
                <a:cs typeface="Arial"/>
              </a:rPr>
              <a:t>VSC</a:t>
            </a:r>
            <a:r>
              <a:rPr lang="ru-RU" sz="1600" spc="-10" dirty="0" smtClean="0">
                <a:solidFill>
                  <a:srgbClr val="005497"/>
                </a:solidFill>
                <a:cs typeface="Arial"/>
              </a:rPr>
              <a:t>)</a:t>
            </a:r>
            <a:endParaRPr lang="en-US" sz="1600" spc="-10" dirty="0">
              <a:solidFill>
                <a:srgbClr val="005497"/>
              </a:solidFill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49561"/>
            <a:ext cx="1500996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71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Человеко-машинный интерфейс</a:t>
            </a:r>
            <a:endParaRPr lang="ru-RU" dirty="0"/>
          </a:p>
        </p:txBody>
      </p:sp>
      <p:pic>
        <p:nvPicPr>
          <p:cNvPr id="4" name="Picture 12" descr="VIPA_62P-NHC0-DH_3D_15_Zoll_Movic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0" y="1782220"/>
            <a:ext cx="2886240" cy="288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15"/>
          <p:cNvSpPr txBox="1"/>
          <p:nvPr/>
        </p:nvSpPr>
        <p:spPr>
          <a:xfrm>
            <a:off x="466560" y="925096"/>
            <a:ext cx="852504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b="1" spc="-5" dirty="0" smtClean="0">
                <a:solidFill>
                  <a:srgbClr val="005497"/>
                </a:solidFill>
                <a:latin typeface="Arial"/>
                <a:cs typeface="Arial"/>
              </a:rPr>
              <a:t>Классическое решение</a:t>
            </a: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10" dirty="0" smtClean="0">
                <a:solidFill>
                  <a:srgbClr val="005497"/>
                </a:solidFill>
                <a:latin typeface="Arial"/>
                <a:cs typeface="Arial"/>
              </a:rPr>
              <a:t>Панель оператора или панельный ПК</a:t>
            </a:r>
            <a:r>
              <a:rPr lang="en-US" sz="1600" spc="-10" dirty="0" smtClean="0">
                <a:solidFill>
                  <a:srgbClr val="005497"/>
                </a:solidFill>
                <a:latin typeface="Arial"/>
                <a:cs typeface="Arial"/>
              </a:rPr>
              <a:t>   +    </a:t>
            </a:r>
            <a:r>
              <a:rPr lang="ru-RU" sz="1600" dirty="0" smtClean="0">
                <a:solidFill>
                  <a:srgbClr val="005497"/>
                </a:solidFill>
                <a:latin typeface="Arial"/>
                <a:cs typeface="Arial"/>
              </a:rPr>
              <a:t>Система визуализации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6" name="Picture 9" descr="Mov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316038"/>
            <a:ext cx="1550733" cy="3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495800" y="2057585"/>
            <a:ext cx="3915433" cy="2235068"/>
            <a:chOff x="1066800" y="1476374"/>
            <a:chExt cx="7519124" cy="4024959"/>
          </a:xfrm>
        </p:grpSpPr>
        <p:grpSp>
          <p:nvGrpSpPr>
            <p:cNvPr id="8" name="Group 7"/>
            <p:cNvGrpSpPr/>
            <p:nvPr/>
          </p:nvGrpSpPr>
          <p:grpSpPr>
            <a:xfrm>
              <a:off x="1066800" y="1476374"/>
              <a:ext cx="7519124" cy="4024959"/>
              <a:chOff x="376307" y="1127509"/>
              <a:chExt cx="8143496" cy="444294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307" y="1127509"/>
                <a:ext cx="8143496" cy="44429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8551" y="1648255"/>
                <a:ext cx="4129301" cy="360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5519" y="1612442"/>
                <a:ext cx="2084283" cy="3925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451" y="4547637"/>
              <a:ext cx="1432972" cy="185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7234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Text Box 2"/>
          <p:cNvSpPr txBox="1">
            <a:spLocks noChangeArrowheads="1"/>
          </p:cNvSpPr>
          <p:nvPr/>
        </p:nvSpPr>
        <p:spPr bwMode="auto">
          <a:xfrm>
            <a:off x="357158" y="1072753"/>
            <a:ext cx="3950525" cy="121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28406" rIns="56812" bIns="28406">
            <a:spAutoFit/>
          </a:bodyPr>
          <a:lstStyle>
            <a:lvl1pPr defTabSz="757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7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7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7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7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ru-RU" sz="1500" b="1" dirty="0">
                <a:solidFill>
                  <a:srgbClr val="0A0A0A"/>
                </a:solidFill>
                <a:latin typeface="+mj-lt"/>
              </a:rPr>
              <a:t>VIPA</a:t>
            </a:r>
            <a:r>
              <a:rPr lang="de-DE" altLang="ru-RU" sz="1500" dirty="0">
                <a:solidFill>
                  <a:srgbClr val="0A0A0A"/>
                </a:solidFill>
                <a:latin typeface="+mj-lt"/>
              </a:rPr>
              <a:t> Gesellschaft für Visualisierung und Prozessautomatisierung mbH</a:t>
            </a:r>
          </a:p>
          <a:p>
            <a:endParaRPr lang="ru-RU" altLang="ru-RU" sz="1500" dirty="0">
              <a:solidFill>
                <a:srgbClr val="0A0A0A"/>
              </a:solidFill>
              <a:latin typeface="+mj-lt"/>
            </a:endParaRPr>
          </a:p>
          <a:p>
            <a:r>
              <a:rPr lang="ru-RU" altLang="ru-RU" sz="1500" b="1" dirty="0">
                <a:solidFill>
                  <a:srgbClr val="0A0A0A"/>
                </a:solidFill>
                <a:latin typeface="+mj-lt"/>
              </a:rPr>
              <a:t>Штаб-квартира в</a:t>
            </a:r>
          </a:p>
          <a:p>
            <a:r>
              <a:rPr lang="ru-RU" altLang="ru-RU" sz="1500" b="1" dirty="0">
                <a:solidFill>
                  <a:srgbClr val="0A0A0A"/>
                </a:solidFill>
                <a:latin typeface="+mj-lt"/>
              </a:rPr>
              <a:t>г. Х</a:t>
            </a:r>
            <a:r>
              <a:rPr lang="en-GB" altLang="ru-RU" sz="1500" b="1" dirty="0" err="1">
                <a:solidFill>
                  <a:srgbClr val="0A0A0A"/>
                </a:solidFill>
                <a:latin typeface="+mj-lt"/>
              </a:rPr>
              <a:t>ерцогенаурах</a:t>
            </a:r>
            <a:r>
              <a:rPr lang="en-GB" altLang="ru-RU" sz="1500" b="1" dirty="0">
                <a:solidFill>
                  <a:srgbClr val="0A0A0A"/>
                </a:solidFill>
                <a:latin typeface="+mj-lt"/>
              </a:rPr>
              <a:t>, </a:t>
            </a:r>
            <a:r>
              <a:rPr lang="ru-RU" altLang="ru-RU" sz="1500" b="1" dirty="0">
                <a:solidFill>
                  <a:srgbClr val="0A0A0A"/>
                </a:solidFill>
                <a:latin typeface="+mj-lt"/>
              </a:rPr>
              <a:t>Германия</a:t>
            </a:r>
            <a:endParaRPr lang="ru-RU" altLang="ru-RU" sz="1500" dirty="0">
              <a:solidFill>
                <a:srgbClr val="0A0A0A"/>
              </a:solidFill>
              <a:latin typeface="+mj-lt"/>
            </a:endParaRPr>
          </a:p>
        </p:txBody>
      </p:sp>
      <p:pic>
        <p:nvPicPr>
          <p:cNvPr id="10244" name="Picture 7" descr="2009_Neub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1"/>
            <a:ext cx="3081338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invGray">
          <a:xfrm>
            <a:off x="357158" y="2398487"/>
            <a:ext cx="8253443" cy="121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 dirty="0">
                <a:solidFill>
                  <a:srgbClr val="0A0A0A"/>
                </a:solidFill>
              </a:rPr>
              <a:t>Основана в 1985 году</a:t>
            </a:r>
          </a:p>
          <a:p>
            <a:pPr eaLnBrk="1" hangingPunct="1"/>
            <a:endParaRPr lang="ru-RU" altLang="ru-RU" sz="1500" b="1" dirty="0">
              <a:solidFill>
                <a:srgbClr val="0A0A0A"/>
              </a:solidFill>
            </a:endParaRPr>
          </a:p>
          <a:p>
            <a:pPr eaLnBrk="1" hangingPunct="1"/>
            <a:r>
              <a:rPr lang="ru-RU" altLang="ru-RU" sz="1500" b="1" dirty="0">
                <a:solidFill>
                  <a:srgbClr val="0A0A0A"/>
                </a:solidFill>
              </a:rPr>
              <a:t>В 2012 вошла в состав корпорации </a:t>
            </a:r>
            <a:r>
              <a:rPr lang="en-US" altLang="ru-RU" sz="1500" b="1" dirty="0" smtClean="0">
                <a:solidFill>
                  <a:srgbClr val="0A0A0A"/>
                </a:solidFill>
              </a:rPr>
              <a:t>YASKAWA</a:t>
            </a:r>
            <a:endParaRPr lang="ru-RU" altLang="ru-RU" sz="1500" b="1" dirty="0" smtClean="0">
              <a:solidFill>
                <a:srgbClr val="0A0A0A"/>
              </a:solidFill>
            </a:endParaRPr>
          </a:p>
          <a:p>
            <a:pPr eaLnBrk="1" hangingPunct="1"/>
            <a:endParaRPr lang="ru-RU" altLang="ru-RU" sz="1500" b="1" dirty="0">
              <a:solidFill>
                <a:srgbClr val="0A0A0A"/>
              </a:solidFill>
            </a:endParaRPr>
          </a:p>
          <a:p>
            <a:pPr eaLnBrk="1" hangingPunct="1"/>
            <a:r>
              <a:rPr lang="ru-RU" altLang="ru-RU" sz="1500" b="1" dirty="0" smtClean="0">
                <a:solidFill>
                  <a:srgbClr val="0A0A0A"/>
                </a:solidFill>
              </a:rPr>
              <a:t>В 2020 закрыта. Вся продукция перешла в ведение департамента </a:t>
            </a:r>
            <a:r>
              <a:rPr lang="en-US" altLang="ru-RU" sz="1500" b="1" dirty="0" smtClean="0">
                <a:solidFill>
                  <a:srgbClr val="0A0A0A"/>
                </a:solidFill>
              </a:rPr>
              <a:t>YASKAWA DMC</a:t>
            </a:r>
            <a:endParaRPr lang="ru-RU" altLang="ru-RU" sz="1500" b="1" dirty="0">
              <a:solidFill>
                <a:srgbClr val="0A0A0A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45798" y="99061"/>
            <a:ext cx="8646743" cy="655320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1148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>
                <a:cs typeface="Arial" charset="0"/>
              </a:rPr>
              <a:t>Компания </a:t>
            </a:r>
            <a:r>
              <a:rPr lang="en-US" dirty="0" smtClean="0">
                <a:cs typeface="Arial" charset="0"/>
              </a:rPr>
              <a:t>VIPA</a:t>
            </a:r>
            <a:endParaRPr lang="en-GB" cap="none" dirty="0" smtClean="0"/>
          </a:p>
        </p:txBody>
      </p:sp>
      <p:pic>
        <p:nvPicPr>
          <p:cNvPr id="8" name="Picture 2" descr="U:\Eigene Dateien\LOGOs\2013\Logo_VIPA_AYC_2013_RGB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4422"/>
            <a:ext cx="1839911" cy="80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:\Eigene Dateien\LOGOs\2016_12\YASKAWA_VIPA_Logo_Optional_bl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27" y="3814422"/>
            <a:ext cx="2515595" cy="80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29" descr="VIPA_LOGO_a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48" y="3794984"/>
            <a:ext cx="1779337" cy="8382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5492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Человеко-машинный интерфейс</a:t>
            </a:r>
            <a:endParaRPr lang="ru-RU" dirty="0"/>
          </a:p>
        </p:txBody>
      </p:sp>
      <p:sp>
        <p:nvSpPr>
          <p:cNvPr id="5" name="object 15"/>
          <p:cNvSpPr txBox="1"/>
          <p:nvPr/>
        </p:nvSpPr>
        <p:spPr>
          <a:xfrm>
            <a:off x="466560" y="925096"/>
            <a:ext cx="867744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en-US" sz="1600" b="1" spc="-5" dirty="0" smtClean="0">
                <a:solidFill>
                  <a:srgbClr val="005497"/>
                </a:solidFill>
                <a:latin typeface="Arial"/>
                <a:cs typeface="Arial"/>
              </a:rPr>
              <a:t>WEB-</a:t>
            </a:r>
            <a:r>
              <a:rPr lang="ru-RU" sz="1600" b="1" spc="-5" dirty="0" smtClean="0">
                <a:solidFill>
                  <a:srgbClr val="005497"/>
                </a:solidFill>
                <a:latin typeface="Arial"/>
                <a:cs typeface="Arial"/>
              </a:rPr>
              <a:t>визуализация (в сериях </a:t>
            </a:r>
            <a:r>
              <a:rPr lang="en-US" sz="1600" b="1" spc="-5" dirty="0" smtClean="0">
                <a:solidFill>
                  <a:srgbClr val="005497"/>
                </a:solidFill>
                <a:latin typeface="Arial"/>
                <a:cs typeface="Arial"/>
              </a:rPr>
              <a:t>MICRO </a:t>
            </a:r>
            <a:r>
              <a:rPr lang="ru-RU" sz="1600" b="1" spc="-5" dirty="0" smtClean="0">
                <a:solidFill>
                  <a:srgbClr val="005497"/>
                </a:solidFill>
                <a:latin typeface="Arial"/>
                <a:cs typeface="Arial"/>
              </a:rPr>
              <a:t>и </a:t>
            </a:r>
            <a:r>
              <a:rPr lang="en-US" sz="1600" b="1" spc="-5" dirty="0" smtClean="0">
                <a:solidFill>
                  <a:srgbClr val="005497"/>
                </a:solidFill>
                <a:latin typeface="Arial"/>
                <a:cs typeface="Arial"/>
              </a:rPr>
              <a:t>SLIO)</a:t>
            </a:r>
            <a:endParaRPr lang="ru-RU" sz="1600" b="1" spc="-5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10" dirty="0" smtClean="0">
                <a:solidFill>
                  <a:srgbClr val="005497"/>
                </a:solidFill>
                <a:latin typeface="Arial"/>
                <a:cs typeface="Arial"/>
              </a:rPr>
              <a:t>Веб-браузер с поддержкой </a:t>
            </a:r>
            <a:r>
              <a:rPr lang="en-US" sz="1600" spc="-10" dirty="0" smtClean="0">
                <a:solidFill>
                  <a:srgbClr val="005497"/>
                </a:solidFill>
                <a:latin typeface="Arial"/>
                <a:cs typeface="Arial"/>
              </a:rPr>
              <a:t>HTML 5  </a:t>
            </a:r>
            <a:r>
              <a:rPr lang="ru-RU" sz="1600" spc="-10" dirty="0" smtClean="0">
                <a:solidFill>
                  <a:srgbClr val="005497"/>
                </a:solidFill>
                <a:latin typeface="Arial"/>
                <a:cs typeface="Arial"/>
              </a:rPr>
              <a:t>+    Встроенный в </a:t>
            </a:r>
            <a:r>
              <a:rPr lang="en-US" sz="1600" spc="-10" dirty="0" smtClean="0">
                <a:solidFill>
                  <a:srgbClr val="005497"/>
                </a:solidFill>
                <a:latin typeface="Arial"/>
                <a:cs typeface="Arial"/>
              </a:rPr>
              <a:t>SPEED7 Studio </a:t>
            </a:r>
            <a:r>
              <a:rPr lang="ru-RU" sz="1600" spc="-10" dirty="0" smtClean="0">
                <a:solidFill>
                  <a:srgbClr val="005497"/>
                </a:solidFill>
                <a:latin typeface="Arial"/>
                <a:cs typeface="Arial"/>
              </a:rPr>
              <a:t>редактор</a:t>
            </a:r>
            <a:r>
              <a:rPr lang="en-US" sz="1600" spc="-10" dirty="0" smtClean="0">
                <a:solidFill>
                  <a:srgbClr val="005497"/>
                </a:solidFill>
                <a:latin typeface="Arial"/>
                <a:cs typeface="Arial"/>
              </a:rPr>
              <a:t> </a:t>
            </a:r>
            <a:r>
              <a:rPr lang="en-US" sz="1600" spc="-10" dirty="0" err="1" smtClean="0">
                <a:solidFill>
                  <a:srgbClr val="005497"/>
                </a:solidFill>
                <a:latin typeface="Arial"/>
                <a:cs typeface="Arial"/>
              </a:rPr>
              <a:t>WebVisu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4" name="Grafik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169" y="2110024"/>
            <a:ext cx="388629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1" y="1834475"/>
            <a:ext cx="3267240" cy="26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1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электроприводом</a:t>
            </a:r>
            <a:r>
              <a:rPr lang="en-US" dirty="0" smtClean="0"/>
              <a:t> YASKAWA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40761" y="820335"/>
            <a:ext cx="8232432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2000" b="1" spc="-5" dirty="0" smtClean="0">
                <a:solidFill>
                  <a:srgbClr val="005497"/>
                </a:solidFill>
                <a:cs typeface="Arial"/>
              </a:rPr>
              <a:t>Выходы </a:t>
            </a:r>
            <a:r>
              <a:rPr lang="en-US" sz="2000" b="1" spc="-5" dirty="0" smtClean="0">
                <a:solidFill>
                  <a:srgbClr val="005497"/>
                </a:solidFill>
                <a:cs typeface="Arial"/>
              </a:rPr>
              <a:t>Pulse Train</a:t>
            </a:r>
            <a:endParaRPr lang="en-US" sz="2000" b="1" spc="-5" dirty="0">
              <a:solidFill>
                <a:srgbClr val="005497"/>
              </a:solidFill>
              <a:cs typeface="Arial"/>
            </a:endParaRPr>
          </a:p>
          <a:p>
            <a:pPr marL="12700"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cs typeface="Arial"/>
              </a:rPr>
              <a:t>Функциональная библиотека </a:t>
            </a:r>
            <a:r>
              <a:rPr lang="ru-RU" sz="1600" spc="-5" dirty="0">
                <a:solidFill>
                  <a:srgbClr val="005497"/>
                </a:solidFill>
                <a:cs typeface="Arial"/>
              </a:rPr>
              <a:t>управления </a:t>
            </a:r>
            <a:r>
              <a:rPr lang="ru-RU" sz="1600" spc="-5" dirty="0" smtClean="0">
                <a:solidFill>
                  <a:srgbClr val="005497"/>
                </a:solidFill>
                <a:cs typeface="Arial"/>
              </a:rPr>
              <a:t>положением для сервоприводов </a:t>
            </a:r>
            <a:r>
              <a:rPr lang="en-US" sz="1600" spc="-5" dirty="0" smtClean="0">
                <a:solidFill>
                  <a:srgbClr val="005497"/>
                </a:solidFill>
                <a:cs typeface="Arial"/>
              </a:rPr>
              <a:t>Sigma-5 </a:t>
            </a:r>
            <a:r>
              <a:rPr lang="ru-RU" sz="1600" spc="-5" dirty="0" smtClean="0">
                <a:solidFill>
                  <a:srgbClr val="005497"/>
                </a:solidFill>
                <a:cs typeface="Arial"/>
              </a:rPr>
              <a:t>и </a:t>
            </a:r>
            <a:r>
              <a:rPr lang="en-US" sz="1600" spc="-5" dirty="0" smtClean="0">
                <a:solidFill>
                  <a:srgbClr val="005497"/>
                </a:solidFill>
                <a:cs typeface="Arial"/>
              </a:rPr>
              <a:t>Sigma-7</a:t>
            </a:r>
            <a:r>
              <a:rPr lang="en-GB" sz="16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ru-RU" sz="1600" spc="-5" dirty="0">
              <a:solidFill>
                <a:srgbClr val="005497"/>
              </a:solidFill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endParaRPr lang="ru-RU" sz="1600" spc="-5" dirty="0" smtClean="0">
              <a:solidFill>
                <a:srgbClr val="005497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93419" y="2731971"/>
            <a:ext cx="901536" cy="1060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34"/>
          <p:cNvSpPr txBox="1"/>
          <p:nvPr/>
        </p:nvSpPr>
        <p:spPr>
          <a:xfrm>
            <a:off x="1178179" y="3850713"/>
            <a:ext cx="117982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DO 0.0 </a:t>
            </a:r>
            <a:r>
              <a:rPr lang="ru-RU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и </a:t>
            </a: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DO 0.1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15" name="Picture 3" descr="\\V-f-enw\e_projekte\VP0060_Motion_Control_CPU_300S\01-Projektphasen\02-Planung\00-Lastenheft\src\png\YAS_Motor_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679" y="2921368"/>
            <a:ext cx="978367" cy="100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V-f-enw\e_projekte\VP0060_Motion_Control_CPU_300S\01-Projektphasen\02-Planung\00-Lastenheft\src\png\YAS_Amplifier_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911" y="2398930"/>
            <a:ext cx="1137889" cy="15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V-f-enw\e_projekte\VP0060_Motion_Control_CPU_300S\01-Projektphasen\02-Planung\00-Lastenheft\src\png\YAS_Amplifier_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61" y="2380900"/>
            <a:ext cx="1137889" cy="15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600199" y="4055790"/>
            <a:ext cx="0" cy="42096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600199" y="4476750"/>
            <a:ext cx="601980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7620000" y="3828144"/>
            <a:ext cx="0" cy="648606"/>
          </a:xfrm>
          <a:prstGeom prst="line">
            <a:avLst/>
          </a:prstGeom>
          <a:ln cap="sq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371577" y="4055790"/>
            <a:ext cx="0" cy="23232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371577" y="4288110"/>
            <a:ext cx="257202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943600" y="3828144"/>
            <a:ext cx="0" cy="459966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193419" y="4055790"/>
            <a:ext cx="901536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895600" y="4055790"/>
            <a:ext cx="931624" cy="2337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\\V-f-enw\e_projekte\VP0060_Motion_Control_CPU_300S\01-Projektphasen\02-Planung\00-Lastenheft\src\png\YAS_Motor_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76" y="2962293"/>
            <a:ext cx="978367" cy="100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3" y="2431197"/>
            <a:ext cx="2044008" cy="1587420"/>
          </a:xfrm>
          <a:prstGeom prst="rect">
            <a:avLst/>
          </a:prstGeom>
        </p:spPr>
      </p:pic>
      <p:sp>
        <p:nvSpPr>
          <p:cNvPr id="35" name="object 234"/>
          <p:cNvSpPr txBox="1"/>
          <p:nvPr/>
        </p:nvSpPr>
        <p:spPr>
          <a:xfrm>
            <a:off x="2887853" y="3846799"/>
            <a:ext cx="117982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DO 0.0 </a:t>
            </a:r>
            <a:r>
              <a:rPr lang="ru-RU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и </a:t>
            </a: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DO 0.1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4" name="object 234"/>
          <p:cNvSpPr txBox="1"/>
          <p:nvPr/>
        </p:nvSpPr>
        <p:spPr>
          <a:xfrm>
            <a:off x="4301135" y="4110415"/>
            <a:ext cx="117982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Pulse Train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61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электроприводом</a:t>
            </a:r>
            <a:r>
              <a:rPr lang="en-US" dirty="0" smtClean="0"/>
              <a:t> YASKAWA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40761" y="820335"/>
            <a:ext cx="8232432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2000" b="1" spc="-5" dirty="0" smtClean="0">
                <a:solidFill>
                  <a:srgbClr val="005497"/>
                </a:solidFill>
                <a:cs typeface="Arial"/>
              </a:rPr>
              <a:t>Выходы ШИМ</a:t>
            </a:r>
            <a:endParaRPr lang="en-US" sz="2000" b="1" spc="-5" dirty="0">
              <a:solidFill>
                <a:srgbClr val="005497"/>
              </a:solidFill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b="1" spc="-5" dirty="0" smtClean="0">
                <a:solidFill>
                  <a:srgbClr val="005497"/>
                </a:solidFill>
                <a:cs typeface="Arial"/>
              </a:rPr>
              <a:t>Функциональная библиотека </a:t>
            </a:r>
            <a:r>
              <a:rPr lang="ru-RU" sz="1600" b="1" spc="-5" dirty="0">
                <a:solidFill>
                  <a:srgbClr val="005497"/>
                </a:solidFill>
                <a:cs typeface="Arial"/>
              </a:rPr>
              <a:t>управления скоростью </a:t>
            </a:r>
            <a:r>
              <a:rPr lang="ru-RU" sz="1600" b="1" spc="-5" dirty="0" smtClean="0">
                <a:solidFill>
                  <a:srgbClr val="005497"/>
                </a:solidFill>
                <a:cs typeface="Arial"/>
              </a:rPr>
              <a:t>ПЧ </a:t>
            </a:r>
            <a:r>
              <a:rPr lang="en-GB" sz="1600" b="1" dirty="0" smtClean="0">
                <a:solidFill>
                  <a:srgbClr val="005497"/>
                </a:solidFill>
              </a:rPr>
              <a:t>V1000/</a:t>
            </a:r>
            <a:r>
              <a:rPr lang="en-US" sz="1600" b="1" dirty="0" smtClean="0">
                <a:solidFill>
                  <a:srgbClr val="005497"/>
                </a:solidFill>
              </a:rPr>
              <a:t>GA500/</a:t>
            </a:r>
            <a:r>
              <a:rPr lang="en-GB" sz="1600" b="1" dirty="0" smtClean="0">
                <a:solidFill>
                  <a:srgbClr val="005497"/>
                </a:solidFill>
              </a:rPr>
              <a:t>GA700</a:t>
            </a:r>
            <a:r>
              <a:rPr lang="en-GB" sz="1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ru-RU" sz="1600" b="1" spc="-5" dirty="0">
              <a:solidFill>
                <a:srgbClr val="005497"/>
              </a:solidFill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endParaRPr lang="ru-RU" sz="1600" spc="-5" dirty="0" smtClean="0">
              <a:solidFill>
                <a:srgbClr val="005497"/>
              </a:solidFill>
              <a:latin typeface="Arial"/>
              <a:cs typeface="Arial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049042" y="4465414"/>
            <a:ext cx="6723358" cy="144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814796" y="4288110"/>
            <a:ext cx="286468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https://vec-tech.by/upload/iblock/dc2/dc293d115b4b402df5fb9156795b42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51" y="2086618"/>
            <a:ext cx="1647699" cy="20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www.clrwtr.com/Images/Yaskawa/Yaskawa-V1000-Dri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73" y="2184414"/>
            <a:ext cx="1157023" cy="18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7772400" y="4077630"/>
            <a:ext cx="0" cy="3877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679484" y="4047710"/>
            <a:ext cx="0" cy="24040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bject 5"/>
          <p:cNvSpPr/>
          <p:nvPr/>
        </p:nvSpPr>
        <p:spPr>
          <a:xfrm>
            <a:off x="646803" y="2722171"/>
            <a:ext cx="901536" cy="10607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34"/>
          <p:cNvSpPr txBox="1"/>
          <p:nvPr/>
        </p:nvSpPr>
        <p:spPr>
          <a:xfrm>
            <a:off x="631563" y="3840913"/>
            <a:ext cx="117982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DO 0.0 </a:t>
            </a:r>
            <a:r>
              <a:rPr lang="ru-RU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и </a:t>
            </a: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DO 0.1</a:t>
            </a:r>
            <a:endParaRPr sz="1000" dirty="0">
              <a:latin typeface="Arial"/>
              <a:cs typeface="Arial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053583" y="4045990"/>
            <a:ext cx="0" cy="42096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824961" y="4045990"/>
            <a:ext cx="0" cy="23232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46803" y="4045990"/>
            <a:ext cx="901536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348984" y="4045990"/>
            <a:ext cx="931624" cy="2337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87" y="2526093"/>
            <a:ext cx="1909198" cy="1482724"/>
          </a:xfrm>
          <a:prstGeom prst="rect">
            <a:avLst/>
          </a:prstGeom>
        </p:spPr>
      </p:pic>
      <p:sp>
        <p:nvSpPr>
          <p:cNvPr id="31" name="object 234"/>
          <p:cNvSpPr txBox="1"/>
          <p:nvPr/>
        </p:nvSpPr>
        <p:spPr>
          <a:xfrm>
            <a:off x="2341237" y="3836999"/>
            <a:ext cx="117982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DO 0.0 </a:t>
            </a:r>
            <a:r>
              <a:rPr lang="ru-RU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и </a:t>
            </a: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DO 0.1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" name="object 234"/>
          <p:cNvSpPr txBox="1"/>
          <p:nvPr/>
        </p:nvSpPr>
        <p:spPr>
          <a:xfrm>
            <a:off x="3817992" y="4076220"/>
            <a:ext cx="117982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ШИМ (</a:t>
            </a: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PWM)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798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1954" y="2127440"/>
            <a:ext cx="488820" cy="14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TEMP\Messe\300S+\SPEED-Bus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465" y="2150795"/>
            <a:ext cx="863127" cy="139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985" y="2127440"/>
            <a:ext cx="488820" cy="14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32"/>
          <a:stretch/>
        </p:blipFill>
        <p:spPr bwMode="auto">
          <a:xfrm>
            <a:off x="1492126" y="2649414"/>
            <a:ext cx="1512720" cy="130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электроприводом </a:t>
            </a:r>
            <a:r>
              <a:rPr lang="en-US" dirty="0" smtClean="0"/>
              <a:t>YASKAWA 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33400" y="838886"/>
            <a:ext cx="846103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en-US" sz="2000" b="1" spc="-5" dirty="0" smtClean="0">
                <a:solidFill>
                  <a:srgbClr val="005497"/>
                </a:solidFill>
                <a:latin typeface="Arial"/>
                <a:cs typeface="Arial"/>
              </a:rPr>
              <a:t>Modbus RTU</a:t>
            </a: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Функциональная библиотека управления скоростью ПЧ</a:t>
            </a:r>
          </a:p>
        </p:txBody>
      </p:sp>
      <p:pic>
        <p:nvPicPr>
          <p:cNvPr id="1028" name="Picture 4" descr="https://vec-tech.by/upload/iblock/dc2/dc293d115b4b402df5fb9156795b42f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49" y="2198752"/>
            <a:ext cx="1752600" cy="220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rwtr.com/Images/Yaskawa/Yaskawa-V1000-Driv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49" y="2419350"/>
            <a:ext cx="1143000" cy="18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886200" y="3597123"/>
            <a:ext cx="0" cy="1066800"/>
          </a:xfrm>
          <a:prstGeom prst="line">
            <a:avLst/>
          </a:prstGeom>
          <a:ln w="53975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9600" y="4629150"/>
            <a:ext cx="7315200" cy="0"/>
          </a:xfrm>
          <a:prstGeom prst="line">
            <a:avLst/>
          </a:prstGeom>
          <a:ln w="53975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77000" y="4248150"/>
            <a:ext cx="0" cy="381000"/>
          </a:xfrm>
          <a:prstGeom prst="line">
            <a:avLst/>
          </a:prstGeom>
          <a:ln w="53975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924800" y="4324350"/>
            <a:ext cx="0" cy="309461"/>
          </a:xfrm>
          <a:prstGeom prst="line">
            <a:avLst/>
          </a:prstGeom>
          <a:ln w="53975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81" y="2847290"/>
            <a:ext cx="1931012" cy="1499665"/>
          </a:xfrm>
          <a:prstGeom prst="rect">
            <a:avLst/>
          </a:prstGeom>
        </p:spPr>
      </p:pic>
      <p:sp>
        <p:nvSpPr>
          <p:cNvPr id="21" name="object 5"/>
          <p:cNvSpPr/>
          <p:nvPr/>
        </p:nvSpPr>
        <p:spPr>
          <a:xfrm>
            <a:off x="3408076" y="3227839"/>
            <a:ext cx="901536" cy="10607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12" descr="http://www.frozenlegacy.com/wp-content/uploads/2011/11/Modbus-Logo-560x17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2" y="4116656"/>
            <a:ext cx="1272779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347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Управление электроприводом </a:t>
            </a:r>
            <a:r>
              <a:rPr lang="en-US" smtClean="0"/>
              <a:t>YASKAWA 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33400" y="838886"/>
            <a:ext cx="8461031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en-US" sz="2000" b="1" spc="-5" dirty="0" err="1" smtClean="0">
                <a:solidFill>
                  <a:srgbClr val="005497"/>
                </a:solidFill>
                <a:latin typeface="Arial"/>
                <a:cs typeface="Arial"/>
              </a:rPr>
              <a:t>EtherCAT</a:t>
            </a:r>
            <a:endParaRPr lang="en-US" sz="2000" b="1" spc="-5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Функциональные библиотеки управления положением для сервоприводов </a:t>
            </a: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Sigma-5/7 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и скоростью для ПЧ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62000" y="4629150"/>
            <a:ext cx="7162800" cy="0"/>
          </a:xfrm>
          <a:prstGeom prst="line">
            <a:avLst/>
          </a:prstGeom>
          <a:ln w="539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924800" y="4225255"/>
            <a:ext cx="0" cy="408556"/>
          </a:xfrm>
          <a:prstGeom prst="line">
            <a:avLst/>
          </a:prstGeom>
          <a:ln w="539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6" y="2510867"/>
            <a:ext cx="1820222" cy="158750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762000" y="3889655"/>
            <a:ext cx="0" cy="739495"/>
          </a:xfrm>
          <a:prstGeom prst="line">
            <a:avLst/>
          </a:prstGeom>
          <a:ln w="539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bject 234"/>
          <p:cNvSpPr txBox="1"/>
          <p:nvPr/>
        </p:nvSpPr>
        <p:spPr>
          <a:xfrm>
            <a:off x="595624" y="2342527"/>
            <a:ext cx="117982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000" b="1" spc="-10" dirty="0" smtClean="0">
                <a:solidFill>
                  <a:srgbClr val="005497"/>
                </a:solidFill>
                <a:latin typeface="Arial"/>
                <a:cs typeface="Arial"/>
              </a:rPr>
              <a:t>SLIO CPU 015N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76" y="2429753"/>
            <a:ext cx="1384962" cy="20770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84" y="2658130"/>
            <a:ext cx="926180" cy="17024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09" y="3580757"/>
            <a:ext cx="647230" cy="6673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38" y="2569994"/>
            <a:ext cx="1436773" cy="1778647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5715000" y="4248150"/>
            <a:ext cx="0" cy="381000"/>
          </a:xfrm>
          <a:prstGeom prst="line">
            <a:avLst/>
          </a:prstGeom>
          <a:ln w="539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657600" y="4302965"/>
            <a:ext cx="0" cy="326185"/>
          </a:xfrm>
          <a:prstGeom prst="line">
            <a:avLst/>
          </a:prstGeom>
          <a:ln w="539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11" descr="logo_et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16" y="4121826"/>
            <a:ext cx="1152525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471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20" y="2571750"/>
            <a:ext cx="926180" cy="17024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55" y="2575970"/>
            <a:ext cx="1436773" cy="1778647"/>
          </a:xfrm>
          <a:prstGeom prst="rect">
            <a:avLst/>
          </a:prstGeom>
        </p:spPr>
      </p:pic>
      <p:pic>
        <p:nvPicPr>
          <p:cNvPr id="25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1954" y="2127440"/>
            <a:ext cx="488820" cy="14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TEMP\Messe\300S+\SPEED-Bus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155" y="2150795"/>
            <a:ext cx="863127" cy="139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985" y="2127440"/>
            <a:ext cx="488820" cy="14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32"/>
          <a:stretch/>
        </p:blipFill>
        <p:spPr bwMode="auto">
          <a:xfrm>
            <a:off x="1492126" y="2649414"/>
            <a:ext cx="1512720" cy="130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электроприводом </a:t>
            </a:r>
            <a:r>
              <a:rPr lang="en-US" dirty="0" smtClean="0"/>
              <a:t>YASKAWA 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33400" y="838886"/>
            <a:ext cx="846103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en-US" sz="2000" b="1" spc="-5" dirty="0" smtClean="0">
                <a:solidFill>
                  <a:srgbClr val="005497"/>
                </a:solidFill>
                <a:latin typeface="Arial"/>
                <a:cs typeface="Arial"/>
              </a:rPr>
              <a:t>PROFINET IO</a:t>
            </a: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Функциональная библиотека </a:t>
            </a:r>
            <a:r>
              <a:rPr lang="en-US" sz="1600" spc="-5" dirty="0" err="1" smtClean="0">
                <a:solidFill>
                  <a:srgbClr val="005497"/>
                </a:solidFill>
                <a:latin typeface="Arial"/>
                <a:cs typeface="Arial"/>
              </a:rPr>
              <a:t>PLCopen</a:t>
            </a: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 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управления сервоприводами </a:t>
            </a: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Sigma-5 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и </a:t>
            </a: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Sigma-7</a:t>
            </a:r>
            <a:endParaRPr lang="ru-RU" sz="1600" spc="-5" dirty="0" smtClean="0">
              <a:solidFill>
                <a:srgbClr val="005497"/>
              </a:solidFill>
              <a:latin typeface="Arial"/>
              <a:cs typeface="Arial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615280" y="3583577"/>
            <a:ext cx="0" cy="1066800"/>
          </a:xfrm>
          <a:prstGeom prst="line">
            <a:avLst/>
          </a:prstGeom>
          <a:ln w="5397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9600" y="4629150"/>
            <a:ext cx="7315200" cy="0"/>
          </a:xfrm>
          <a:prstGeom prst="line">
            <a:avLst/>
          </a:prstGeom>
          <a:ln w="5397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867400" y="4248150"/>
            <a:ext cx="0" cy="381000"/>
          </a:xfrm>
          <a:prstGeom prst="line">
            <a:avLst/>
          </a:prstGeom>
          <a:ln w="5397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81" y="2847290"/>
            <a:ext cx="1931012" cy="1499665"/>
          </a:xfrm>
          <a:prstGeom prst="rect">
            <a:avLst/>
          </a:prstGeom>
        </p:spPr>
      </p:pic>
      <p:sp>
        <p:nvSpPr>
          <p:cNvPr id="21" name="object 5"/>
          <p:cNvSpPr/>
          <p:nvPr/>
        </p:nvSpPr>
        <p:spPr>
          <a:xfrm>
            <a:off x="3408076" y="3227839"/>
            <a:ext cx="901536" cy="10607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11" descr="http://www.profibus.com/typo3temp/pics/3665e89c2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4" y="4072585"/>
            <a:ext cx="1250156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5" y="3494377"/>
            <a:ext cx="647230" cy="667393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>
            <a:stCxn id="17" idx="2"/>
          </p:cNvCxnSpPr>
          <p:nvPr/>
        </p:nvCxnSpPr>
        <p:spPr>
          <a:xfrm rot="16200000" flipH="1">
            <a:off x="7710551" y="4456294"/>
            <a:ext cx="369216" cy="5098"/>
          </a:xfrm>
          <a:prstGeom prst="line">
            <a:avLst/>
          </a:prstGeom>
          <a:ln w="5397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097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применения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33400" y="838886"/>
            <a:ext cx="76962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en-US" sz="2000" b="1" spc="-5" dirty="0" smtClean="0">
                <a:solidFill>
                  <a:srgbClr val="005497"/>
                </a:solidFill>
                <a:latin typeface="Arial"/>
                <a:cs typeface="Arial"/>
              </a:rPr>
              <a:t>Volkswagen</a:t>
            </a: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Сборочная линия коробок передач </a:t>
            </a:r>
            <a:r>
              <a:rPr lang="en-US" sz="1600" spc="-5" dirty="0" smtClean="0">
                <a:solidFill>
                  <a:srgbClr val="005497"/>
                </a:solidFill>
                <a:latin typeface="Arial"/>
                <a:cs typeface="Arial"/>
              </a:rPr>
              <a:t>DSG 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на заводе в г. </a:t>
            </a:r>
            <a:r>
              <a:rPr lang="ru-RU" sz="1600" spc="-5" dirty="0" err="1" smtClean="0">
                <a:solidFill>
                  <a:srgbClr val="005497"/>
                </a:solidFill>
                <a:latin typeface="Arial"/>
                <a:cs typeface="Arial"/>
              </a:rPr>
              <a:t>Кассель</a:t>
            </a: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 (Германия)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18691"/>
            <a:ext cx="1809276" cy="2730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781504"/>
            <a:ext cx="2057143" cy="2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30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применения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33400" y="838886"/>
            <a:ext cx="70104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en-US" sz="2000" b="1" spc="-5" dirty="0" smtClean="0">
                <a:solidFill>
                  <a:srgbClr val="005497"/>
                </a:solidFill>
                <a:cs typeface="Arial"/>
              </a:rPr>
              <a:t>GEA </a:t>
            </a:r>
            <a:r>
              <a:rPr lang="en-US" sz="2000" b="1" spc="-5" dirty="0">
                <a:solidFill>
                  <a:srgbClr val="005497"/>
                </a:solidFill>
                <a:cs typeface="Arial"/>
              </a:rPr>
              <a:t>Refrigeration </a:t>
            </a:r>
            <a:r>
              <a:rPr lang="en-US" sz="2000" b="1" spc="-5" dirty="0" smtClean="0">
                <a:solidFill>
                  <a:srgbClr val="005497"/>
                </a:solidFill>
                <a:cs typeface="Arial"/>
              </a:rPr>
              <a:t>Technologies</a:t>
            </a:r>
            <a:endParaRPr lang="en-US" sz="2000" b="1" spc="-5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СУ аммиачной холодильной установкой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151" y="1755554"/>
            <a:ext cx="3752035" cy="28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49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применения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33399" y="838886"/>
            <a:ext cx="835914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>
                <a:solidFill>
                  <a:srgbClr val="005497"/>
                </a:solidFill>
                <a:cs typeface="Arial"/>
              </a:rPr>
              <a:t>Автоматизированная система мониторинга </a:t>
            </a:r>
            <a:r>
              <a:rPr lang="ru-RU" sz="1600" spc="-5" dirty="0" smtClean="0">
                <a:solidFill>
                  <a:srgbClr val="005497"/>
                </a:solidFill>
                <a:cs typeface="Arial"/>
              </a:rPr>
              <a:t>Актюбинским водохранилищем</a:t>
            </a:r>
            <a:r>
              <a:rPr lang="en-US" sz="1600" spc="-5" dirty="0" smtClean="0">
                <a:solidFill>
                  <a:srgbClr val="005497"/>
                </a:solidFill>
                <a:cs typeface="Arial"/>
              </a:rPr>
              <a:t> </a:t>
            </a:r>
            <a:r>
              <a:rPr lang="ru-RU" sz="1600" spc="-5" dirty="0" smtClean="0">
                <a:solidFill>
                  <a:srgbClr val="005497"/>
                </a:solidFill>
                <a:cs typeface="Arial"/>
              </a:rPr>
              <a:t>(Казахстан</a:t>
            </a:r>
            <a:r>
              <a:rPr lang="ru-RU" sz="2000" b="1" spc="-5" dirty="0" smtClean="0">
                <a:solidFill>
                  <a:srgbClr val="005497"/>
                </a:solidFill>
                <a:cs typeface="Arial"/>
              </a:rPr>
              <a:t>)</a:t>
            </a:r>
            <a:endParaRPr lang="ru-RU" sz="1600" spc="-5" dirty="0" smtClean="0">
              <a:solidFill>
                <a:srgbClr val="005497"/>
              </a:solidFill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1569524"/>
            <a:ext cx="1819634" cy="2880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517" y="1573144"/>
            <a:ext cx="5113867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05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применения</a:t>
            </a:r>
            <a:endParaRPr lang="ru-RU" dirty="0"/>
          </a:p>
        </p:txBody>
      </p:sp>
      <p:sp>
        <p:nvSpPr>
          <p:cNvPr id="4" name="object 15"/>
          <p:cNvSpPr txBox="1"/>
          <p:nvPr/>
        </p:nvSpPr>
        <p:spPr>
          <a:xfrm>
            <a:off x="533400" y="838886"/>
            <a:ext cx="76962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2000" b="1" spc="-5" dirty="0" smtClean="0">
                <a:solidFill>
                  <a:srgbClr val="005497"/>
                </a:solidFill>
                <a:latin typeface="Arial"/>
                <a:cs typeface="Arial"/>
              </a:rPr>
              <a:t>НПО ЛИТ</a:t>
            </a:r>
            <a:endParaRPr lang="en-US" sz="2000" b="1" spc="-5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СУ ультрафиолетовых установок обеззараживания воды</a:t>
            </a:r>
          </a:p>
        </p:txBody>
      </p:sp>
      <p:sp>
        <p:nvSpPr>
          <p:cNvPr id="7" name="object 15"/>
          <p:cNvSpPr txBox="1"/>
          <p:nvPr/>
        </p:nvSpPr>
        <p:spPr>
          <a:xfrm>
            <a:off x="533400" y="1754388"/>
            <a:ext cx="76962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2000" b="1" spc="-5" dirty="0" smtClean="0">
                <a:solidFill>
                  <a:srgbClr val="005497"/>
                </a:solidFill>
                <a:cs typeface="Arial"/>
              </a:rPr>
              <a:t>Тульская </a:t>
            </a:r>
            <a:r>
              <a:rPr lang="ru-RU" sz="2000" b="1" spc="-5" dirty="0">
                <a:solidFill>
                  <a:srgbClr val="005497"/>
                </a:solidFill>
                <a:cs typeface="Arial"/>
              </a:rPr>
              <a:t>кондитерская фабрика "Ясная Поляна" (г. </a:t>
            </a:r>
            <a:r>
              <a:rPr lang="ru-RU" sz="2000" b="1" spc="-5" dirty="0" smtClean="0">
                <a:solidFill>
                  <a:srgbClr val="005497"/>
                </a:solidFill>
                <a:cs typeface="Arial"/>
              </a:rPr>
              <a:t>Тула)</a:t>
            </a:r>
            <a:endParaRPr lang="en-US" sz="2000" b="1" spc="-5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СУ линии по производству печенья</a:t>
            </a:r>
          </a:p>
        </p:txBody>
      </p:sp>
      <p:sp>
        <p:nvSpPr>
          <p:cNvPr id="10" name="object 15"/>
          <p:cNvSpPr txBox="1"/>
          <p:nvPr/>
        </p:nvSpPr>
        <p:spPr>
          <a:xfrm>
            <a:off x="533400" y="2632179"/>
            <a:ext cx="76962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2000" b="1" spc="-5" dirty="0" smtClean="0">
                <a:solidFill>
                  <a:srgbClr val="005497"/>
                </a:solidFill>
                <a:cs typeface="Arial"/>
              </a:rPr>
              <a:t>ООО </a:t>
            </a:r>
            <a:r>
              <a:rPr lang="en-US" sz="2000" b="1" spc="-5" dirty="0" smtClean="0">
                <a:solidFill>
                  <a:srgbClr val="005497"/>
                </a:solidFill>
                <a:cs typeface="Arial"/>
              </a:rPr>
              <a:t>“</a:t>
            </a:r>
            <a:r>
              <a:rPr lang="ru-RU" sz="2000" b="1" spc="-5" dirty="0" smtClean="0">
                <a:solidFill>
                  <a:srgbClr val="005497"/>
                </a:solidFill>
                <a:cs typeface="Arial"/>
              </a:rPr>
              <a:t>ТД</a:t>
            </a:r>
            <a:r>
              <a:rPr lang="en-US" sz="2000" b="1" spc="-5" dirty="0" smtClean="0">
                <a:solidFill>
                  <a:srgbClr val="005497"/>
                </a:solidFill>
                <a:cs typeface="Arial"/>
              </a:rPr>
              <a:t> ”</a:t>
            </a:r>
            <a:r>
              <a:rPr lang="ru-RU" sz="2000" b="1" spc="-5" dirty="0" err="1" smtClean="0">
                <a:solidFill>
                  <a:srgbClr val="005497"/>
                </a:solidFill>
                <a:cs typeface="Arial"/>
              </a:rPr>
              <a:t>Грасс</a:t>
            </a:r>
            <a:r>
              <a:rPr lang="en-US" sz="2000" b="1" spc="-5" dirty="0" smtClean="0">
                <a:solidFill>
                  <a:srgbClr val="005497"/>
                </a:solidFill>
                <a:cs typeface="Arial"/>
              </a:rPr>
              <a:t>” </a:t>
            </a:r>
            <a:r>
              <a:rPr lang="ru-RU" sz="2000" b="1" spc="-5" dirty="0" smtClean="0">
                <a:solidFill>
                  <a:srgbClr val="005497"/>
                </a:solidFill>
                <a:cs typeface="Arial"/>
              </a:rPr>
              <a:t>(г. Волжский)</a:t>
            </a:r>
            <a:endParaRPr lang="en-US" sz="2000" b="1" spc="-5" dirty="0" smtClean="0">
              <a:solidFill>
                <a:srgbClr val="005497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tabLst>
                <a:tab pos="185420" algn="l"/>
              </a:tabLst>
            </a:pPr>
            <a:r>
              <a:rPr lang="ru-RU" sz="1600" spc="-5" dirty="0" smtClean="0">
                <a:solidFill>
                  <a:srgbClr val="005497"/>
                </a:solidFill>
                <a:latin typeface="Arial"/>
                <a:cs typeface="Arial"/>
              </a:rPr>
              <a:t>Автоматизированная система приготовления жидких моющих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930973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dirty="0" smtClean="0">
                <a:cs typeface="Arial" charset="0"/>
              </a:rPr>
              <a:t>YASKAWA Electric Corporation</a:t>
            </a:r>
            <a:endParaRPr lang="en-GB" cap="none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42976" y="934389"/>
            <a:ext cx="6644902" cy="202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0"/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1480">
              <a:lnSpc>
                <a:spcPts val="1500"/>
              </a:lnSpc>
              <a:spcBef>
                <a:spcPts val="300"/>
              </a:spcBef>
              <a:spcAft>
                <a:spcPct val="50000"/>
              </a:spcAft>
              <a:buClr>
                <a:srgbClr val="005497"/>
              </a:buClr>
              <a:buFont typeface="Wingdings" panose="05000000000000000000" pitchFamily="2" charset="2"/>
              <a:buChar char="§"/>
            </a:pP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Крупнейший в мире производитель приводов и </a:t>
            </a:r>
            <a:r>
              <a:rPr lang="ru-RU" altLang="ja-JP" sz="1500" dirty="0" err="1">
                <a:solidFill>
                  <a:srgbClr val="005497"/>
                </a:solidFill>
                <a:cs typeface="Arial" panose="020B0604020202020204" pitchFamily="34" charset="0"/>
              </a:rPr>
              <a:t>сервосистем</a:t>
            </a: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  переменного тока и роботов.</a:t>
            </a:r>
          </a:p>
          <a:p>
            <a:pPr defTabSz="411480">
              <a:lnSpc>
                <a:spcPts val="1500"/>
              </a:lnSpc>
              <a:spcBef>
                <a:spcPts val="300"/>
              </a:spcBef>
              <a:spcAft>
                <a:spcPct val="50000"/>
              </a:spcAft>
              <a:buClr>
                <a:srgbClr val="005497"/>
              </a:buClr>
              <a:buFont typeface="Wingdings" panose="05000000000000000000" pitchFamily="2" charset="2"/>
              <a:buChar char="§"/>
            </a:pP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Основана в </a:t>
            </a:r>
            <a:r>
              <a:rPr lang="en-GB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1915</a:t>
            </a: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 г.</a:t>
            </a:r>
            <a:r>
              <a:rPr lang="en-GB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,</a:t>
            </a: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 штаб-квартира в г. </a:t>
            </a:r>
            <a:r>
              <a:rPr lang="ru-RU" altLang="ja-JP" sz="1500" dirty="0" err="1">
                <a:solidFill>
                  <a:srgbClr val="005497"/>
                </a:solidFill>
                <a:cs typeface="Arial" panose="020B0604020202020204" pitchFamily="34" charset="0"/>
              </a:rPr>
              <a:t>Китакюсю</a:t>
            </a:r>
            <a:r>
              <a:rPr lang="en-GB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,</a:t>
            </a: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 Япония</a:t>
            </a:r>
            <a:r>
              <a:rPr lang="en-GB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.</a:t>
            </a:r>
          </a:p>
          <a:p>
            <a:pPr defTabSz="411480">
              <a:lnSpc>
                <a:spcPts val="1500"/>
              </a:lnSpc>
              <a:spcBef>
                <a:spcPts val="300"/>
              </a:spcBef>
              <a:spcAft>
                <a:spcPct val="50000"/>
              </a:spcAft>
              <a:buClr>
                <a:srgbClr val="005497"/>
              </a:buClr>
              <a:buFont typeface="Wingdings" panose="05000000000000000000" pitchFamily="2" charset="2"/>
              <a:buChar char="§"/>
            </a:pPr>
            <a:r>
              <a:rPr lang="en-GB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14,5 </a:t>
            </a:r>
            <a:r>
              <a:rPr lang="ru-RU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тыс.</a:t>
            </a:r>
            <a:r>
              <a:rPr lang="en-GB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 </a:t>
            </a: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сотрудников по всему миру</a:t>
            </a:r>
            <a:r>
              <a:rPr lang="en-GB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.</a:t>
            </a:r>
          </a:p>
          <a:p>
            <a:pPr defTabSz="411480">
              <a:lnSpc>
                <a:spcPts val="1500"/>
              </a:lnSpc>
              <a:spcBef>
                <a:spcPts val="300"/>
              </a:spcBef>
              <a:spcAft>
                <a:spcPct val="50000"/>
              </a:spcAft>
              <a:buClr>
                <a:srgbClr val="005497"/>
              </a:buClr>
              <a:buFont typeface="Wingdings" panose="05000000000000000000" pitchFamily="2" charset="2"/>
              <a:buChar char="§"/>
            </a:pP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Годовой  оборот </a:t>
            </a:r>
            <a:r>
              <a:rPr lang="ru-RU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около 4</a:t>
            </a:r>
            <a:r>
              <a:rPr lang="en-GB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 </a:t>
            </a: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млрд.</a:t>
            </a:r>
            <a:r>
              <a:rPr lang="en-GB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 </a:t>
            </a:r>
            <a:r>
              <a:rPr lang="en-US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USD</a:t>
            </a:r>
            <a:r>
              <a:rPr lang="en-GB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 </a:t>
            </a:r>
            <a:r>
              <a:rPr lang="ru-RU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в </a:t>
            </a:r>
            <a:r>
              <a:rPr lang="en-US" altLang="ja-JP" sz="1500" dirty="0">
                <a:solidFill>
                  <a:srgbClr val="005497"/>
                </a:solidFill>
                <a:cs typeface="Arial" panose="020B0604020202020204" pitchFamily="34" charset="0"/>
              </a:rPr>
              <a:t>FY</a:t>
            </a:r>
            <a:r>
              <a:rPr lang="en-GB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2019/20</a:t>
            </a:r>
            <a:r>
              <a:rPr lang="ru-RU" altLang="ja-JP" sz="1500" dirty="0" smtClean="0">
                <a:solidFill>
                  <a:srgbClr val="005497"/>
                </a:solidFill>
                <a:cs typeface="Arial" panose="020B0604020202020204" pitchFamily="34" charset="0"/>
              </a:rPr>
              <a:t>.</a:t>
            </a:r>
            <a:endParaRPr lang="en-GB" altLang="ja-JP" sz="1500" dirty="0">
              <a:solidFill>
                <a:srgbClr val="005497"/>
              </a:solidFill>
              <a:cs typeface="Arial" panose="020B0604020202020204" pitchFamily="34" charset="0"/>
            </a:endParaRPr>
          </a:p>
          <a:p>
            <a:pPr defTabSz="411480">
              <a:lnSpc>
                <a:spcPts val="1500"/>
              </a:lnSpc>
              <a:spcBef>
                <a:spcPts val="300"/>
              </a:spcBef>
              <a:buClr>
                <a:srgbClr val="199263"/>
              </a:buClr>
              <a:buFont typeface="Arial" panose="020B0604020202020204" pitchFamily="34" charset="0"/>
              <a:buChar char="•"/>
            </a:pPr>
            <a:endParaRPr lang="en-US" altLang="ja-JP" sz="1050" dirty="0">
              <a:solidFill>
                <a:srgbClr val="646566"/>
              </a:solidFill>
              <a:cs typeface="Arial" panose="020B0604020202020204" pitchFamily="34" charset="0"/>
            </a:endParaRPr>
          </a:p>
        </p:txBody>
      </p:sp>
      <p:pic>
        <p:nvPicPr>
          <p:cNvPr id="591877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50394"/>
            <a:ext cx="6858000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8" name="Rectangle 48"/>
          <p:cNvSpPr>
            <a:spLocks noChangeArrowheads="1"/>
          </p:cNvSpPr>
          <p:nvPr/>
        </p:nvSpPr>
        <p:spPr bwMode="auto">
          <a:xfrm>
            <a:off x="5491163" y="3146205"/>
            <a:ext cx="164583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1480"/>
            <a:r>
              <a:rPr lang="ru-RU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4</a:t>
            </a:r>
            <a:r>
              <a:rPr lang="en-US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8</a:t>
            </a:r>
            <a:r>
              <a:rPr lang="en-GB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000 </a:t>
            </a:r>
            <a:r>
              <a:rPr lang="en-GB" altLang="ja-JP" sz="1350" b="1" dirty="0">
                <a:solidFill>
                  <a:srgbClr val="7F7F7F"/>
                </a:solidFill>
                <a:cs typeface="Times New Roman" panose="02020603050405020304" pitchFamily="18" charset="0"/>
              </a:rPr>
              <a:t>	    </a:t>
            </a:r>
            <a:r>
              <a:rPr lang="ru-RU" altLang="ja-JP" sz="1350" b="1" dirty="0">
                <a:solidFill>
                  <a:srgbClr val="7F7F7F"/>
                </a:solidFill>
                <a:cs typeface="Times New Roman" panose="02020603050405020304" pitchFamily="18" charset="0"/>
              </a:rPr>
              <a:t>в год</a:t>
            </a:r>
            <a:endParaRPr lang="ja-JP" altLang="en-US" sz="1350" b="1" dirty="0">
              <a:solidFill>
                <a:srgbClr val="7F7F7F"/>
              </a:solidFill>
              <a:cs typeface="Times New Roman" panose="02020603050405020304" pitchFamily="18" charset="0"/>
            </a:endParaRPr>
          </a:p>
        </p:txBody>
      </p:sp>
      <p:sp>
        <p:nvSpPr>
          <p:cNvPr id="591879" name="Rectangle 49"/>
          <p:cNvSpPr>
            <a:spLocks noChangeArrowheads="1"/>
          </p:cNvSpPr>
          <p:nvPr/>
        </p:nvSpPr>
        <p:spPr bwMode="auto">
          <a:xfrm>
            <a:off x="3663555" y="3146205"/>
            <a:ext cx="15361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1480"/>
            <a:r>
              <a:rPr lang="en-US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2</a:t>
            </a:r>
            <a:r>
              <a:rPr lang="ru-RU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2</a:t>
            </a:r>
            <a:r>
              <a:rPr lang="en-GB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00</a:t>
            </a:r>
            <a:r>
              <a:rPr lang="ru-RU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 </a:t>
            </a:r>
            <a:r>
              <a:rPr lang="en-GB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000   </a:t>
            </a:r>
            <a:r>
              <a:rPr lang="ru-RU" altLang="ja-JP" sz="1350" b="1" dirty="0">
                <a:solidFill>
                  <a:srgbClr val="7F7F7F"/>
                </a:solidFill>
                <a:cs typeface="Times New Roman" panose="02020603050405020304" pitchFamily="18" charset="0"/>
              </a:rPr>
              <a:t>в год</a:t>
            </a:r>
            <a:endParaRPr lang="en-US" altLang="ja-JP" sz="1350" b="1" dirty="0">
              <a:solidFill>
                <a:srgbClr val="7F7F7F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1709738" y="3146205"/>
            <a:ext cx="1584280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1480"/>
            <a:r>
              <a:rPr lang="en-US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1</a:t>
            </a:r>
            <a:r>
              <a:rPr lang="ru-RU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5</a:t>
            </a:r>
            <a:r>
              <a:rPr lang="en-GB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00</a:t>
            </a:r>
            <a:r>
              <a:rPr lang="ru-RU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 </a:t>
            </a:r>
            <a:r>
              <a:rPr lang="en-GB" altLang="ja-JP" sz="1350" b="1" dirty="0" smtClean="0">
                <a:solidFill>
                  <a:srgbClr val="7F7F7F"/>
                </a:solidFill>
                <a:cs typeface="Times New Roman" panose="02020603050405020304" pitchFamily="18" charset="0"/>
              </a:rPr>
              <a:t>000    </a:t>
            </a:r>
            <a:r>
              <a:rPr lang="ru-RU" altLang="ja-JP" sz="1350" b="1" dirty="0">
                <a:solidFill>
                  <a:srgbClr val="7F7F7F"/>
                </a:solidFill>
                <a:cs typeface="Times New Roman" panose="02020603050405020304" pitchFamily="18" charset="0"/>
              </a:rPr>
              <a:t>в год</a:t>
            </a:r>
            <a:endParaRPr lang="en-US" altLang="ja-JP" sz="1350" b="1" dirty="0">
              <a:solidFill>
                <a:srgbClr val="7F7F7F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3718" y="3115621"/>
            <a:ext cx="1069524" cy="16850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11480">
              <a:defRPr/>
            </a:pPr>
            <a:r>
              <a:rPr lang="en-US" sz="10350" dirty="0">
                <a:ln w="12700">
                  <a:solidFill>
                    <a:srgbClr val="0056B9">
                      <a:satMod val="155000"/>
                      <a:alpha val="50000"/>
                    </a:srgbClr>
                  </a:solidFill>
                  <a:prstDash val="solid"/>
                </a:ln>
                <a:solidFill>
                  <a:srgbClr val="00B0F0">
                    <a:alpha val="2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1</a:t>
            </a:r>
            <a:endParaRPr lang="en-US" sz="7200" dirty="0">
              <a:ln w="12700">
                <a:solidFill>
                  <a:srgbClr val="0056B9">
                    <a:satMod val="155000"/>
                    <a:alpha val="50000"/>
                  </a:srgbClr>
                </a:solidFill>
                <a:prstDash val="solid"/>
              </a:ln>
              <a:solidFill>
                <a:srgbClr val="00B0F0">
                  <a:alpha val="2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5108" y="3115621"/>
            <a:ext cx="1069524" cy="16850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11480">
              <a:defRPr/>
            </a:pPr>
            <a:r>
              <a:rPr lang="en-US" sz="10350" dirty="0">
                <a:ln w="12700">
                  <a:solidFill>
                    <a:srgbClr val="0056B9">
                      <a:satMod val="155000"/>
                      <a:alpha val="50000"/>
                    </a:srgbClr>
                  </a:solidFill>
                  <a:prstDash val="solid"/>
                </a:ln>
                <a:solidFill>
                  <a:srgbClr val="00B0F0">
                    <a:alpha val="2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1</a:t>
            </a:r>
            <a:endParaRPr lang="en-US" sz="7200" dirty="0">
              <a:ln w="12700">
                <a:solidFill>
                  <a:srgbClr val="0056B9">
                    <a:satMod val="155000"/>
                    <a:alpha val="50000"/>
                  </a:srgbClr>
                </a:solidFill>
                <a:prstDash val="solid"/>
              </a:ln>
              <a:solidFill>
                <a:srgbClr val="00B0F0">
                  <a:alpha val="2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7186" y="3115621"/>
            <a:ext cx="1069524" cy="16850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11480">
              <a:defRPr/>
            </a:pPr>
            <a:r>
              <a:rPr lang="en-US" sz="10350" dirty="0">
                <a:ln w="12700">
                  <a:solidFill>
                    <a:srgbClr val="0056B9">
                      <a:satMod val="155000"/>
                      <a:alpha val="50000"/>
                    </a:srgbClr>
                  </a:solidFill>
                  <a:prstDash val="solid"/>
                </a:ln>
                <a:solidFill>
                  <a:srgbClr val="00B0F0">
                    <a:alpha val="2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1</a:t>
            </a:r>
            <a:endParaRPr lang="en-US" sz="7200" dirty="0">
              <a:ln w="12700">
                <a:solidFill>
                  <a:srgbClr val="0056B9">
                    <a:satMod val="155000"/>
                    <a:alpha val="50000"/>
                  </a:srgbClr>
                </a:solidFill>
                <a:prstDash val="solid"/>
              </a:ln>
              <a:solidFill>
                <a:srgbClr val="00B0F0">
                  <a:alpha val="2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0856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YASKAWA Controls </a:t>
            </a:r>
            <a:r>
              <a:rPr lang="ru-RU" dirty="0" smtClean="0"/>
              <a:t>в России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8596" y="928676"/>
            <a:ext cx="8362950" cy="1736725"/>
          </a:xfrm>
          <a:prstGeom prst="rect">
            <a:avLst/>
          </a:prstGeom>
        </p:spPr>
        <p:txBody>
          <a:bodyPr vert="horz" lIns="0" tIns="137160" rIns="0" bIns="0" rtlCol="0">
            <a:normAutofit/>
          </a:bodyPr>
          <a:lstStyle/>
          <a:p>
            <a:pPr marL="225425" marR="0" lvl="0" indent="-225425" algn="ctr" defTabSz="7429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Компания ПРОСОФТ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ctr" defTabSz="7429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Авторизованный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дистрибьютор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l" defTabSz="7429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l" defTabSz="7429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8" descr="lo_prosof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2571750"/>
            <a:ext cx="438785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4800" y="2419350"/>
            <a:ext cx="8646743" cy="655320"/>
          </a:xfrm>
        </p:spPr>
        <p:txBody>
          <a:bodyPr/>
          <a:lstStyle/>
          <a:p>
            <a:pPr algn="ctr"/>
            <a:r>
              <a:rPr lang="ru-RU" sz="3200" smtClean="0"/>
              <a:t>СПАСИБО за внимание!</a:t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2000" smtClean="0"/>
              <a:t>Больше информации </a:t>
            </a:r>
            <a:br>
              <a:rPr lang="ru-RU" sz="2000" smtClean="0"/>
            </a:br>
            <a:r>
              <a:rPr lang="ru-RU" sz="2000" smtClean="0"/>
              <a:t>на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en-US" sz="3200" smtClean="0"/>
              <a:t>www.VIPA.COM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074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182167"/>
            <a:ext cx="8458200" cy="40124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cap="none" dirty="0" smtClean="0"/>
              <a:t>ПЛК</a:t>
            </a:r>
            <a:r>
              <a:rPr lang="en-US" altLang="ru-RU" cap="none" dirty="0" smtClean="0"/>
              <a:t> – </a:t>
            </a:r>
            <a:r>
              <a:rPr lang="ru-RU" altLang="ru-RU" cap="none" dirty="0" smtClean="0"/>
              <a:t>органичная составная часть систем управления </a:t>
            </a:r>
            <a:r>
              <a:rPr lang="de-DE" altLang="ru-RU" cap="none" dirty="0" smtClean="0"/>
              <a:t>YASKAWA</a:t>
            </a:r>
          </a:p>
        </p:txBody>
      </p:sp>
      <p:sp>
        <p:nvSpPr>
          <p:cNvPr id="8" name="Gleichschenkliges Dreieck 7"/>
          <p:cNvSpPr/>
          <p:nvPr/>
        </p:nvSpPr>
        <p:spPr>
          <a:xfrm>
            <a:off x="780406" y="895350"/>
            <a:ext cx="7577513" cy="1291993"/>
          </a:xfrm>
          <a:prstGeom prst="triangl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786314" y="2643188"/>
            <a:ext cx="3581680" cy="143850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350" b="1" dirty="0">
                <a:solidFill>
                  <a:srgbClr val="FFFFFF"/>
                </a:solidFill>
              </a:rPr>
              <a:t>Приводная </a:t>
            </a:r>
            <a:r>
              <a:rPr lang="ru-RU" altLang="ru-RU" sz="1350" b="1" dirty="0" smtClean="0">
                <a:solidFill>
                  <a:srgbClr val="FFFFFF"/>
                </a:solidFill>
              </a:rPr>
              <a:t>техника и ПЛК</a:t>
            </a:r>
          </a:p>
        </p:txBody>
      </p:sp>
      <p:sp>
        <p:nvSpPr>
          <p:cNvPr id="10" name="Rechteck 9"/>
          <p:cNvSpPr/>
          <p:nvPr/>
        </p:nvSpPr>
        <p:spPr>
          <a:xfrm>
            <a:off x="785786" y="2643188"/>
            <a:ext cx="3643338" cy="143850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350" b="1">
                <a:solidFill>
                  <a:schemeClr val="bg1"/>
                </a:solidFill>
              </a:rPr>
              <a:t>Робототехника</a:t>
            </a:r>
            <a:endParaRPr lang="de-DE" altLang="ru-RU" sz="1350" b="1">
              <a:solidFill>
                <a:schemeClr val="bg1"/>
              </a:solidFill>
            </a:endParaRPr>
          </a:p>
        </p:txBody>
      </p:sp>
      <p:sp>
        <p:nvSpPr>
          <p:cNvPr id="589835" name="Textfeld 11"/>
          <p:cNvSpPr txBox="1">
            <a:spLocks noChangeArrowheads="1"/>
          </p:cNvSpPr>
          <p:nvPr/>
        </p:nvSpPr>
        <p:spPr bwMode="auto">
          <a:xfrm>
            <a:off x="2611840" y="1541347"/>
            <a:ext cx="3915937" cy="49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ru-RU" sz="1200" b="1" dirty="0">
                <a:solidFill>
                  <a:schemeClr val="bg1"/>
                </a:solidFill>
              </a:rPr>
              <a:t>YASKAWA</a:t>
            </a:r>
          </a:p>
        </p:txBody>
      </p:sp>
    </p:spTree>
    <p:extLst>
      <p:ext uri="{BB962C8B-B14F-4D97-AF65-F5344CB8AC3E}">
        <p14:creationId xmlns:p14="http://schemas.microsoft.com/office/powerpoint/2010/main" val="13575364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619359" y="2860269"/>
            <a:ext cx="6239916" cy="1395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619366" y="2860294"/>
            <a:ext cx="6239903" cy="1395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Номенклатура </a:t>
            </a:r>
            <a:r>
              <a:rPr lang="ru-RU" dirty="0" err="1" smtClean="0"/>
              <a:t>плк</a:t>
            </a:r>
            <a:r>
              <a:rPr lang="ru-RU" dirty="0" smtClean="0"/>
              <a:t> </a:t>
            </a:r>
            <a:r>
              <a:rPr lang="en-US" dirty="0" smtClean="0"/>
              <a:t>YASKAWA Controls</a:t>
            </a:r>
            <a:endParaRPr lang="ru-RU" dirty="0"/>
          </a:p>
        </p:txBody>
      </p:sp>
      <p:sp>
        <p:nvSpPr>
          <p:cNvPr id="5" name="object 3"/>
          <p:cNvSpPr txBox="1"/>
          <p:nvPr/>
        </p:nvSpPr>
        <p:spPr>
          <a:xfrm>
            <a:off x="1869694" y="3532429"/>
            <a:ext cx="33870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636466"/>
                </a:solidFill>
                <a:latin typeface="Arial"/>
                <a:cs typeface="Arial"/>
              </a:rPr>
              <a:t>100V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3545782" y="3897650"/>
            <a:ext cx="35712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636466"/>
                </a:solidFill>
                <a:latin typeface="Arial"/>
                <a:cs typeface="Arial"/>
              </a:rPr>
              <a:t>200V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5662557" y="4346881"/>
            <a:ext cx="41573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636466"/>
                </a:solidFill>
                <a:latin typeface="Arial"/>
                <a:cs typeface="Arial"/>
              </a:rPr>
              <a:t>300S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777363" y="2859532"/>
            <a:ext cx="0" cy="499745"/>
          </a:xfrm>
          <a:custGeom>
            <a:avLst/>
            <a:gdLst/>
            <a:ahLst/>
            <a:cxnLst/>
            <a:rect l="l" t="t" r="r" b="b"/>
            <a:pathLst>
              <a:path h="499745">
                <a:moveTo>
                  <a:pt x="0" y="49936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4601209" y="2859532"/>
            <a:ext cx="0" cy="915035"/>
          </a:xfrm>
          <a:custGeom>
            <a:avLst/>
            <a:gdLst/>
            <a:ahLst/>
            <a:cxnLst/>
            <a:rect l="l" t="t" r="r" b="b"/>
            <a:pathLst>
              <a:path h="915035">
                <a:moveTo>
                  <a:pt x="0" y="914654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1656207" y="3052660"/>
            <a:ext cx="699058" cy="406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3389890" y="3336559"/>
            <a:ext cx="598792" cy="5657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5600572" y="3557155"/>
            <a:ext cx="477723" cy="8202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619353" y="1239519"/>
            <a:ext cx="7200036" cy="16200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 txBox="1"/>
          <p:nvPr/>
        </p:nvSpPr>
        <p:spPr>
          <a:xfrm>
            <a:off x="2421763" y="2038350"/>
            <a:ext cx="48968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10" dirty="0">
                <a:solidFill>
                  <a:srgbClr val="636466"/>
                </a:solidFill>
                <a:latin typeface="Arial"/>
                <a:cs typeface="Arial"/>
              </a:rPr>
              <a:t>M</a:t>
            </a:r>
            <a:r>
              <a:rPr sz="1000" b="1" dirty="0">
                <a:solidFill>
                  <a:srgbClr val="636466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636466"/>
                </a:solidFill>
                <a:latin typeface="Arial"/>
                <a:cs typeface="Arial"/>
              </a:rPr>
              <a:t>CR</a:t>
            </a:r>
            <a:r>
              <a:rPr sz="1000" b="1" dirty="0">
                <a:solidFill>
                  <a:srgbClr val="636466"/>
                </a:solidFill>
                <a:latin typeface="Arial"/>
                <a:cs typeface="Arial"/>
              </a:rPr>
              <a:t>O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4569169" y="1534173"/>
            <a:ext cx="43602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dirty="0">
                <a:solidFill>
                  <a:srgbClr val="636466"/>
                </a:solidFill>
                <a:latin typeface="Arial"/>
                <a:cs typeface="Arial"/>
              </a:rPr>
              <a:t>S</a:t>
            </a:r>
            <a:r>
              <a:rPr sz="1000" b="1" spc="-5" dirty="0">
                <a:solidFill>
                  <a:srgbClr val="636466"/>
                </a:solidFill>
                <a:latin typeface="Arial"/>
                <a:cs typeface="Arial"/>
              </a:rPr>
              <a:t>L</a:t>
            </a:r>
            <a:r>
              <a:rPr sz="1000" b="1" dirty="0">
                <a:solidFill>
                  <a:srgbClr val="636466"/>
                </a:solidFill>
                <a:latin typeface="Arial"/>
                <a:cs typeface="Arial"/>
              </a:rPr>
              <a:t>IO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6725793" y="934208"/>
            <a:ext cx="38754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636466"/>
                </a:solidFill>
                <a:latin typeface="Arial"/>
                <a:cs typeface="Arial"/>
              </a:rPr>
              <a:t>300</a:t>
            </a:r>
            <a:r>
              <a:rPr sz="1000" b="1" dirty="0">
                <a:solidFill>
                  <a:srgbClr val="636466"/>
                </a:solidFill>
                <a:latin typeface="Arial"/>
                <a:cs typeface="Arial"/>
              </a:rPr>
              <a:t>S+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4305172" y="1735531"/>
            <a:ext cx="749160" cy="6279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3511296" y="2169541"/>
            <a:ext cx="0" cy="690245"/>
          </a:xfrm>
          <a:custGeom>
            <a:avLst/>
            <a:gdLst/>
            <a:ahLst/>
            <a:cxnLst/>
            <a:rect l="l" t="t" r="r" b="b"/>
            <a:pathLst>
              <a:path h="690244">
                <a:moveTo>
                  <a:pt x="0" y="68999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5862954" y="1688083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11714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6720713" y="1059688"/>
            <a:ext cx="394157" cy="9004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2208402" y="2333231"/>
            <a:ext cx="703046" cy="3505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616648" y="2859532"/>
            <a:ext cx="7200265" cy="0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47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 txBox="1"/>
          <p:nvPr/>
        </p:nvSpPr>
        <p:spPr>
          <a:xfrm>
            <a:off x="7897296" y="1352550"/>
            <a:ext cx="243656" cy="13716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1920"/>
              </a:lnSpc>
            </a:pPr>
            <a:r>
              <a:rPr lang="ru-RU" sz="1800" spc="-20" dirty="0" smtClean="0">
                <a:solidFill>
                  <a:srgbClr val="005497"/>
                </a:solidFill>
                <a:latin typeface="Arial"/>
                <a:cs typeface="Arial"/>
              </a:rPr>
              <a:t>СЕГОДНЯ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5" name="object 26"/>
          <p:cNvSpPr txBox="1"/>
          <p:nvPr/>
        </p:nvSpPr>
        <p:spPr>
          <a:xfrm>
            <a:off x="6930699" y="3039360"/>
            <a:ext cx="243656" cy="105638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1920"/>
              </a:lnSpc>
            </a:pPr>
            <a:r>
              <a:rPr lang="ru-RU" sz="1800" dirty="0" smtClean="0">
                <a:latin typeface="Arial"/>
                <a:cs typeface="Arial"/>
              </a:rPr>
              <a:t>ВЧЕРА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427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>
          <a:xfrm>
            <a:off x="-16331" y="2092811"/>
            <a:ext cx="9163738" cy="15600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8" name="Gruppieren 37"/>
          <p:cNvGrpSpPr/>
          <p:nvPr/>
        </p:nvGrpSpPr>
        <p:grpSpPr>
          <a:xfrm>
            <a:off x="5143504" y="1790651"/>
            <a:ext cx="1134220" cy="1213116"/>
            <a:chOff x="2858856" y="3291306"/>
            <a:chExt cx="1134220" cy="1213116"/>
          </a:xfrm>
        </p:grpSpPr>
        <p:sp>
          <p:nvSpPr>
            <p:cNvPr id="39" name="Ellipse 38"/>
            <p:cNvSpPr/>
            <p:nvPr/>
          </p:nvSpPr>
          <p:spPr>
            <a:xfrm>
              <a:off x="3110749" y="329130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pic>
          <p:nvPicPr>
            <p:cNvPr id="40" name="Picture 3" descr="V:\VT-PW_Werbung\15_Bilddatenbank\Icons\VIPA_Icons_blau_grau_CI\VIPA_Icon_RAM_3.png"/>
            <p:cNvPicPr>
              <a:picLocks noChangeAspect="1" noChangeArrowheads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35" y="3518697"/>
              <a:ext cx="360000" cy="13412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hteck 40"/>
            <p:cNvSpPr/>
            <p:nvPr/>
          </p:nvSpPr>
          <p:spPr>
            <a:xfrm>
              <a:off x="2858856" y="3858091"/>
              <a:ext cx="11342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ДО </a:t>
              </a:r>
              <a:r>
                <a:rPr lang="de-DE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8 </a:t>
              </a:r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МБАЙТ</a:t>
              </a:r>
              <a:endParaRPr lang="de-DE" sz="1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РАБОЧЕЙ</a:t>
              </a: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ПАМЯТИ</a:t>
              </a:r>
              <a:endParaRPr lang="de-DE" sz="12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30910" y="1791790"/>
            <a:ext cx="1996059" cy="1215443"/>
            <a:chOff x="279399" y="3307708"/>
            <a:chExt cx="1996059" cy="1215443"/>
          </a:xfrm>
        </p:grpSpPr>
        <p:sp>
          <p:nvSpPr>
            <p:cNvPr id="44" name="Ellipse 43"/>
            <p:cNvSpPr/>
            <p:nvPr/>
          </p:nvSpPr>
          <p:spPr>
            <a:xfrm>
              <a:off x="980421" y="3307708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sp>
          <p:nvSpPr>
            <p:cNvPr id="46" name="Rechteck 45"/>
            <p:cNvSpPr/>
            <p:nvPr/>
          </p:nvSpPr>
          <p:spPr>
            <a:xfrm>
              <a:off x="279399" y="3876820"/>
              <a:ext cx="19960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РАЗЛИЧНЫЕ</a:t>
              </a: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КОММУНИКАЦИОННЫЕ</a:t>
              </a:r>
              <a:endParaRPr lang="de-DE" sz="1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ИНТЕРФЕЙСЫ</a:t>
              </a:r>
              <a:endParaRPr lang="de-DE" sz="12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47" name="Gruppieren 46"/>
            <p:cNvGrpSpPr/>
            <p:nvPr/>
          </p:nvGrpSpPr>
          <p:grpSpPr>
            <a:xfrm>
              <a:off x="1142967" y="3407891"/>
              <a:ext cx="213483" cy="166146"/>
              <a:chOff x="5177135" y="2299892"/>
              <a:chExt cx="320346" cy="249313"/>
            </a:xfrm>
          </p:grpSpPr>
          <p:sp>
            <p:nvSpPr>
              <p:cNvPr id="49" name="Abgerundetes Rechteck 48"/>
              <p:cNvSpPr/>
              <p:nvPr/>
            </p:nvSpPr>
            <p:spPr>
              <a:xfrm>
                <a:off x="5177135" y="2299892"/>
                <a:ext cx="320346" cy="249313"/>
              </a:xfrm>
              <a:prstGeom prst="roundRect">
                <a:avLst>
                  <a:gd name="adj" fmla="val 717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+mj-lt"/>
                </a:endParaRPr>
              </a:p>
            </p:txBody>
          </p:sp>
          <p:sp>
            <p:nvSpPr>
              <p:cNvPr id="50" name="Rechteck 6"/>
              <p:cNvSpPr/>
              <p:nvPr/>
            </p:nvSpPr>
            <p:spPr>
              <a:xfrm>
                <a:off x="5197541" y="2326354"/>
                <a:ext cx="278562" cy="222540"/>
              </a:xfrm>
              <a:custGeom>
                <a:avLst/>
                <a:gdLst/>
                <a:ahLst/>
                <a:cxnLst/>
                <a:rect l="l" t="t" r="r" b="b"/>
                <a:pathLst>
                  <a:path w="1385454" h="1106821">
                    <a:moveTo>
                      <a:pt x="1068284" y="85996"/>
                    </a:moveTo>
                    <a:cubicBezTo>
                      <a:pt x="1064076" y="85996"/>
                      <a:pt x="1060664" y="89408"/>
                      <a:pt x="1060664" y="93616"/>
                    </a:cubicBezTo>
                    <a:lnTo>
                      <a:pt x="1060664" y="228855"/>
                    </a:lnTo>
                    <a:cubicBezTo>
                      <a:pt x="1060664" y="233063"/>
                      <a:pt x="1064076" y="236475"/>
                      <a:pt x="1068284" y="236475"/>
                    </a:cubicBezTo>
                    <a:lnTo>
                      <a:pt x="1098763" y="236475"/>
                    </a:lnTo>
                    <a:cubicBezTo>
                      <a:pt x="1102971" y="236475"/>
                      <a:pt x="1106383" y="233063"/>
                      <a:pt x="1106383" y="228855"/>
                    </a:cubicBezTo>
                    <a:lnTo>
                      <a:pt x="1106383" y="93616"/>
                    </a:lnTo>
                    <a:cubicBezTo>
                      <a:pt x="1106383" y="89408"/>
                      <a:pt x="1102971" y="85996"/>
                      <a:pt x="1098763" y="85996"/>
                    </a:cubicBezTo>
                    <a:close/>
                    <a:moveTo>
                      <a:pt x="809204" y="85996"/>
                    </a:moveTo>
                    <a:cubicBezTo>
                      <a:pt x="804996" y="85996"/>
                      <a:pt x="801584" y="89408"/>
                      <a:pt x="801584" y="93616"/>
                    </a:cubicBezTo>
                    <a:lnTo>
                      <a:pt x="801584" y="228855"/>
                    </a:lnTo>
                    <a:cubicBezTo>
                      <a:pt x="801584" y="233063"/>
                      <a:pt x="804996" y="236475"/>
                      <a:pt x="809204" y="236475"/>
                    </a:cubicBezTo>
                    <a:lnTo>
                      <a:pt x="839683" y="236475"/>
                    </a:lnTo>
                    <a:cubicBezTo>
                      <a:pt x="843891" y="236475"/>
                      <a:pt x="847303" y="233063"/>
                      <a:pt x="847303" y="228855"/>
                    </a:cubicBezTo>
                    <a:lnTo>
                      <a:pt x="847303" y="93616"/>
                    </a:lnTo>
                    <a:cubicBezTo>
                      <a:pt x="847303" y="89408"/>
                      <a:pt x="843891" y="85996"/>
                      <a:pt x="839683" y="85996"/>
                    </a:cubicBezTo>
                    <a:close/>
                    <a:moveTo>
                      <a:pt x="938744" y="85995"/>
                    </a:moveTo>
                    <a:cubicBezTo>
                      <a:pt x="934536" y="85995"/>
                      <a:pt x="931124" y="89407"/>
                      <a:pt x="931124" y="93615"/>
                    </a:cubicBezTo>
                    <a:lnTo>
                      <a:pt x="931124" y="228854"/>
                    </a:lnTo>
                    <a:cubicBezTo>
                      <a:pt x="931124" y="233062"/>
                      <a:pt x="934536" y="236474"/>
                      <a:pt x="938744" y="236474"/>
                    </a:cubicBezTo>
                    <a:lnTo>
                      <a:pt x="969223" y="236474"/>
                    </a:lnTo>
                    <a:cubicBezTo>
                      <a:pt x="973431" y="236474"/>
                      <a:pt x="976843" y="233062"/>
                      <a:pt x="976843" y="228854"/>
                    </a:cubicBezTo>
                    <a:lnTo>
                      <a:pt x="976843" y="93615"/>
                    </a:lnTo>
                    <a:cubicBezTo>
                      <a:pt x="976843" y="89407"/>
                      <a:pt x="973431" y="85995"/>
                      <a:pt x="969223" y="85995"/>
                    </a:cubicBezTo>
                    <a:close/>
                    <a:moveTo>
                      <a:pt x="545770" y="84075"/>
                    </a:moveTo>
                    <a:cubicBezTo>
                      <a:pt x="541562" y="84075"/>
                      <a:pt x="538150" y="87487"/>
                      <a:pt x="538150" y="91695"/>
                    </a:cubicBezTo>
                    <a:lnTo>
                      <a:pt x="538150" y="226934"/>
                    </a:lnTo>
                    <a:cubicBezTo>
                      <a:pt x="538150" y="231142"/>
                      <a:pt x="541562" y="234554"/>
                      <a:pt x="545770" y="234554"/>
                    </a:cubicBezTo>
                    <a:lnTo>
                      <a:pt x="576249" y="234554"/>
                    </a:lnTo>
                    <a:cubicBezTo>
                      <a:pt x="580457" y="234554"/>
                      <a:pt x="583869" y="231142"/>
                      <a:pt x="583869" y="226934"/>
                    </a:cubicBezTo>
                    <a:lnTo>
                      <a:pt x="583869" y="91695"/>
                    </a:lnTo>
                    <a:cubicBezTo>
                      <a:pt x="583869" y="87487"/>
                      <a:pt x="580457" y="84075"/>
                      <a:pt x="576249" y="84075"/>
                    </a:cubicBezTo>
                    <a:close/>
                    <a:moveTo>
                      <a:pt x="286690" y="84075"/>
                    </a:moveTo>
                    <a:cubicBezTo>
                      <a:pt x="282482" y="84075"/>
                      <a:pt x="279070" y="87487"/>
                      <a:pt x="279070" y="91695"/>
                    </a:cubicBezTo>
                    <a:lnTo>
                      <a:pt x="279070" y="226934"/>
                    </a:lnTo>
                    <a:cubicBezTo>
                      <a:pt x="279070" y="231142"/>
                      <a:pt x="282482" y="234554"/>
                      <a:pt x="286690" y="234554"/>
                    </a:cubicBezTo>
                    <a:lnTo>
                      <a:pt x="317169" y="234554"/>
                    </a:lnTo>
                    <a:cubicBezTo>
                      <a:pt x="321377" y="234554"/>
                      <a:pt x="324789" y="231142"/>
                      <a:pt x="324789" y="226934"/>
                    </a:cubicBezTo>
                    <a:lnTo>
                      <a:pt x="324789" y="91695"/>
                    </a:lnTo>
                    <a:cubicBezTo>
                      <a:pt x="324789" y="87487"/>
                      <a:pt x="321377" y="84075"/>
                      <a:pt x="317169" y="84075"/>
                    </a:cubicBezTo>
                    <a:close/>
                    <a:moveTo>
                      <a:pt x="675310" y="84074"/>
                    </a:moveTo>
                    <a:cubicBezTo>
                      <a:pt x="671102" y="84074"/>
                      <a:pt x="667690" y="87486"/>
                      <a:pt x="667690" y="91694"/>
                    </a:cubicBezTo>
                    <a:lnTo>
                      <a:pt x="667690" y="226933"/>
                    </a:lnTo>
                    <a:cubicBezTo>
                      <a:pt x="667690" y="231141"/>
                      <a:pt x="671102" y="234553"/>
                      <a:pt x="675310" y="234553"/>
                    </a:cubicBezTo>
                    <a:lnTo>
                      <a:pt x="705789" y="234553"/>
                    </a:lnTo>
                    <a:cubicBezTo>
                      <a:pt x="709997" y="234553"/>
                      <a:pt x="713409" y="231141"/>
                      <a:pt x="713409" y="226933"/>
                    </a:cubicBezTo>
                    <a:lnTo>
                      <a:pt x="713409" y="91694"/>
                    </a:lnTo>
                    <a:cubicBezTo>
                      <a:pt x="713409" y="87486"/>
                      <a:pt x="709997" y="84074"/>
                      <a:pt x="705789" y="84074"/>
                    </a:cubicBezTo>
                    <a:close/>
                    <a:moveTo>
                      <a:pt x="416230" y="84074"/>
                    </a:moveTo>
                    <a:cubicBezTo>
                      <a:pt x="412022" y="84074"/>
                      <a:pt x="408610" y="87486"/>
                      <a:pt x="408610" y="91694"/>
                    </a:cubicBezTo>
                    <a:lnTo>
                      <a:pt x="408610" y="226933"/>
                    </a:lnTo>
                    <a:cubicBezTo>
                      <a:pt x="408610" y="231141"/>
                      <a:pt x="412022" y="234553"/>
                      <a:pt x="416230" y="234553"/>
                    </a:cubicBezTo>
                    <a:lnTo>
                      <a:pt x="446709" y="234553"/>
                    </a:lnTo>
                    <a:cubicBezTo>
                      <a:pt x="450917" y="234553"/>
                      <a:pt x="454329" y="231141"/>
                      <a:pt x="454329" y="226933"/>
                    </a:cubicBezTo>
                    <a:lnTo>
                      <a:pt x="454329" y="91694"/>
                    </a:lnTo>
                    <a:cubicBezTo>
                      <a:pt x="454329" y="87486"/>
                      <a:pt x="450917" y="84074"/>
                      <a:pt x="446709" y="84074"/>
                    </a:cubicBezTo>
                    <a:close/>
                    <a:moveTo>
                      <a:pt x="0" y="0"/>
                    </a:moveTo>
                    <a:lnTo>
                      <a:pt x="1385454" y="0"/>
                    </a:lnTo>
                    <a:lnTo>
                      <a:pt x="1385454" y="905928"/>
                    </a:lnTo>
                    <a:lnTo>
                      <a:pt x="1068495" y="905928"/>
                    </a:lnTo>
                    <a:lnTo>
                      <a:pt x="1068495" y="1018699"/>
                    </a:lnTo>
                    <a:lnTo>
                      <a:pt x="893619" y="1018699"/>
                    </a:lnTo>
                    <a:lnTo>
                      <a:pt x="893619" y="1106821"/>
                    </a:lnTo>
                    <a:lnTo>
                      <a:pt x="483239" y="1106821"/>
                    </a:lnTo>
                    <a:lnTo>
                      <a:pt x="483239" y="1018699"/>
                    </a:lnTo>
                    <a:lnTo>
                      <a:pt x="312748" y="1018699"/>
                    </a:lnTo>
                    <a:lnTo>
                      <a:pt x="312748" y="905928"/>
                    </a:lnTo>
                    <a:lnTo>
                      <a:pt x="0" y="905928"/>
                    </a:lnTo>
                    <a:close/>
                  </a:path>
                </a:pathLst>
              </a:custGeom>
              <a:solidFill>
                <a:srgbClr val="00559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+mj-lt"/>
                </a:endParaRPr>
              </a:p>
            </p:txBody>
          </p:sp>
        </p:grpSp>
        <p:pic>
          <p:nvPicPr>
            <p:cNvPr id="48" name="Picture 2" descr="C:\Users\VPfeifer\Desktop\PPT_ICONS\OUTLINES\SERIA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738" y="3625870"/>
              <a:ext cx="295365" cy="114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uppieren 50"/>
          <p:cNvGrpSpPr/>
          <p:nvPr/>
        </p:nvGrpSpPr>
        <p:grpSpPr>
          <a:xfrm>
            <a:off x="2516064" y="1791790"/>
            <a:ext cx="1907445" cy="1030777"/>
            <a:chOff x="2453721" y="1884776"/>
            <a:chExt cx="1907445" cy="1030777"/>
          </a:xfrm>
        </p:grpSpPr>
        <p:sp>
          <p:nvSpPr>
            <p:cNvPr id="52" name="Ellipse 51"/>
            <p:cNvSpPr/>
            <p:nvPr/>
          </p:nvSpPr>
          <p:spPr>
            <a:xfrm>
              <a:off x="3110749" y="188477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3" name="Rechteck 52"/>
            <p:cNvSpPr/>
            <p:nvPr/>
          </p:nvSpPr>
          <p:spPr>
            <a:xfrm>
              <a:off x="2453721" y="2453888"/>
              <a:ext cx="19074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НЕСКОЛЬКО</a:t>
              </a:r>
              <a:endParaRPr lang="de-DE" sz="12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СИСТЕМ РАЗРАБОТКИ</a:t>
              </a:r>
              <a:endParaRPr lang="de-DE" sz="12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4" name="Picture 5" descr="W:\15_Bilddatenbank\Icons\VIPA_Icons_blau_grau_CI\VIPA_Icon_Speed7Studio_gruen_grau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325" y="2028795"/>
              <a:ext cx="332848" cy="27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en 55"/>
          <p:cNvGrpSpPr/>
          <p:nvPr/>
        </p:nvGrpSpPr>
        <p:grpSpPr>
          <a:xfrm>
            <a:off x="214087" y="3301846"/>
            <a:ext cx="1960601" cy="818085"/>
            <a:chOff x="4542714" y="3291306"/>
            <a:chExt cx="1960601" cy="818085"/>
          </a:xfrm>
        </p:grpSpPr>
        <p:sp>
          <p:nvSpPr>
            <p:cNvPr id="57" name="Ellipse 56"/>
            <p:cNvSpPr/>
            <p:nvPr/>
          </p:nvSpPr>
          <p:spPr>
            <a:xfrm>
              <a:off x="5253014" y="329130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pic>
          <p:nvPicPr>
            <p:cNvPr id="58" name="Picture 4" descr="V:\VT-PW_Werbung\15_Bilddatenbank\Icons\VIPA_Icons_blau_grau_CI\VIPA_Icon_Verkleinert_green_gray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014" y="3449012"/>
              <a:ext cx="288000" cy="25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hteck 58"/>
            <p:cNvSpPr/>
            <p:nvPr/>
          </p:nvSpPr>
          <p:spPr>
            <a:xfrm>
              <a:off x="4542714" y="3832392"/>
              <a:ext cx="19606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МАСШТАБИРУЕМОСТЬ</a:t>
              </a:r>
              <a:endParaRPr lang="de-DE" sz="1200" b="1" dirty="0" smtClean="0">
                <a:solidFill>
                  <a:srgbClr val="00559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2615820" y="3297168"/>
            <a:ext cx="1625445" cy="1016826"/>
            <a:chOff x="437702" y="1880156"/>
            <a:chExt cx="1625445" cy="1016826"/>
          </a:xfrm>
        </p:grpSpPr>
        <p:sp>
          <p:nvSpPr>
            <p:cNvPr id="61" name="Ellipse 60"/>
            <p:cNvSpPr/>
            <p:nvPr/>
          </p:nvSpPr>
          <p:spPr>
            <a:xfrm>
              <a:off x="980421" y="188015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2" name="Rechteck 61"/>
            <p:cNvSpPr/>
            <p:nvPr/>
          </p:nvSpPr>
          <p:spPr>
            <a:xfrm>
              <a:off x="437702" y="2435317"/>
              <a:ext cx="16254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СОВМЕСТИМОСТЬ</a:t>
              </a:r>
            </a:p>
            <a:p>
              <a:pPr algn="ctr"/>
              <a:r>
                <a:rPr lang="ru-RU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С </a:t>
              </a:r>
              <a:r>
                <a:rPr lang="en-US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SIMATIC S7-300</a:t>
              </a:r>
              <a:endParaRPr lang="de-DE" sz="1200" b="1" dirty="0" smtClean="0">
                <a:solidFill>
                  <a:srgbClr val="00559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7246155" y="3301846"/>
            <a:ext cx="1246816" cy="1012792"/>
            <a:chOff x="7246155" y="3301846"/>
            <a:chExt cx="1246816" cy="1012792"/>
          </a:xfrm>
        </p:grpSpPr>
        <p:sp>
          <p:nvSpPr>
            <p:cNvPr id="65" name="Ellipse 64"/>
            <p:cNvSpPr/>
            <p:nvPr/>
          </p:nvSpPr>
          <p:spPr>
            <a:xfrm>
              <a:off x="7599562" y="330184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sp>
          <p:nvSpPr>
            <p:cNvPr id="66" name="Rechteck 65"/>
            <p:cNvSpPr/>
            <p:nvPr/>
          </p:nvSpPr>
          <p:spPr>
            <a:xfrm>
              <a:off x="7246155" y="3852973"/>
              <a:ext cx="12468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ТЕХНОЛОГИЯ</a:t>
              </a:r>
            </a:p>
            <a:p>
              <a:pPr algn="ctr"/>
              <a:r>
                <a:rPr lang="en-US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SPEED7</a:t>
              </a:r>
              <a:endParaRPr lang="de-DE" sz="1200" b="1" dirty="0">
                <a:solidFill>
                  <a:srgbClr val="00559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7" name="Picture 5" descr="C:\Users\VPfeifer\Desktop\Bild2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051" y="3495744"/>
              <a:ext cx="451592" cy="189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pieren 42"/>
          <p:cNvGrpSpPr/>
          <p:nvPr/>
        </p:nvGrpSpPr>
        <p:grpSpPr>
          <a:xfrm>
            <a:off x="5089483" y="3301846"/>
            <a:ext cx="1158009" cy="1197458"/>
            <a:chOff x="2874675" y="3297168"/>
            <a:chExt cx="1158009" cy="1197458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2874675" y="3297168"/>
              <a:ext cx="1158009" cy="1197458"/>
              <a:chOff x="4944026" y="1888550"/>
              <a:chExt cx="1158009" cy="1197458"/>
            </a:xfrm>
          </p:grpSpPr>
          <p:sp>
            <p:nvSpPr>
              <p:cNvPr id="79" name="Ellipse 78"/>
              <p:cNvSpPr/>
              <p:nvPr/>
            </p:nvSpPr>
            <p:spPr>
              <a:xfrm>
                <a:off x="5239185" y="1888550"/>
                <a:ext cx="540000" cy="540000"/>
              </a:xfrm>
              <a:prstGeom prst="ellipse">
                <a:avLst/>
              </a:prstGeom>
              <a:solidFill>
                <a:srgbClr val="005598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+mj-lt"/>
                </a:endParaRPr>
              </a:p>
            </p:txBody>
          </p:sp>
          <p:sp>
            <p:nvSpPr>
              <p:cNvPr id="80" name="Rechteck 79"/>
              <p:cNvSpPr/>
              <p:nvPr/>
            </p:nvSpPr>
            <p:spPr>
              <a:xfrm>
                <a:off x="4944026" y="2439677"/>
                <a:ext cx="115800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200" b="1" dirty="0" smtClean="0">
                    <a:solidFill>
                      <a:srgbClr val="005598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ГИБКАЯ</a:t>
                </a:r>
              </a:p>
              <a:p>
                <a:pPr algn="ctr"/>
                <a:r>
                  <a:rPr lang="ru-RU" sz="1200" b="1" dirty="0" smtClean="0">
                    <a:solidFill>
                      <a:srgbClr val="005598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ТОПОЛОГИЯ</a:t>
                </a:r>
                <a:endParaRPr lang="de-DE" sz="1200" b="1" dirty="0" smtClean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de-DE" sz="1200" b="1" dirty="0">
                  <a:solidFill>
                    <a:srgbClr val="00559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55" name="Gruppieren 54"/>
            <p:cNvGrpSpPr/>
            <p:nvPr/>
          </p:nvGrpSpPr>
          <p:grpSpPr>
            <a:xfrm>
              <a:off x="3218567" y="3377446"/>
              <a:ext cx="442534" cy="379444"/>
              <a:chOff x="4123926" y="1043186"/>
              <a:chExt cx="425867" cy="365153"/>
            </a:xfrm>
          </p:grpSpPr>
          <p:sp>
            <p:nvSpPr>
              <p:cNvPr id="68" name="180-Grad-Pfeil 22"/>
              <p:cNvSpPr/>
              <p:nvPr/>
            </p:nvSpPr>
            <p:spPr>
              <a:xfrm rot="16200000">
                <a:off x="4286510" y="1145055"/>
                <a:ext cx="274226" cy="252341"/>
              </a:xfrm>
              <a:custGeom>
                <a:avLst/>
                <a:gdLst/>
                <a:ahLst/>
                <a:cxnLst/>
                <a:rect l="l" t="t" r="r" b="b"/>
                <a:pathLst>
                  <a:path w="274226" h="252341">
                    <a:moveTo>
                      <a:pt x="274226" y="168228"/>
                    </a:moveTo>
                    <a:lnTo>
                      <a:pt x="190113" y="252341"/>
                    </a:lnTo>
                    <a:lnTo>
                      <a:pt x="105999" y="168228"/>
                    </a:lnTo>
                    <a:lnTo>
                      <a:pt x="148056" y="168228"/>
                    </a:lnTo>
                    <a:cubicBezTo>
                      <a:pt x="148056" y="121773"/>
                      <a:pt x="110397" y="84114"/>
                      <a:pt x="63942" y="84114"/>
                    </a:cubicBezTo>
                    <a:lnTo>
                      <a:pt x="0" y="84114"/>
                    </a:lnTo>
                    <a:lnTo>
                      <a:pt x="0" y="0"/>
                    </a:lnTo>
                    <a:lnTo>
                      <a:pt x="63942" y="0"/>
                    </a:lnTo>
                    <a:cubicBezTo>
                      <a:pt x="156852" y="0"/>
                      <a:pt x="232170" y="75318"/>
                      <a:pt x="232170" y="1682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Pfeil nach oben 83"/>
              <p:cNvSpPr/>
              <p:nvPr/>
            </p:nvSpPr>
            <p:spPr>
              <a:xfrm>
                <a:off x="4259715" y="1043186"/>
                <a:ext cx="166898" cy="171966"/>
              </a:xfrm>
              <a:custGeom>
                <a:avLst/>
                <a:gdLst/>
                <a:ahLst/>
                <a:cxnLst/>
                <a:rect l="l" t="t" r="r" b="b"/>
                <a:pathLst>
                  <a:path w="286060" h="294748">
                    <a:moveTo>
                      <a:pt x="143030" y="0"/>
                    </a:moveTo>
                    <a:lnTo>
                      <a:pt x="286060" y="144203"/>
                    </a:lnTo>
                    <a:lnTo>
                      <a:pt x="214545" y="144203"/>
                    </a:lnTo>
                    <a:lnTo>
                      <a:pt x="214545" y="242766"/>
                    </a:lnTo>
                    <a:cubicBezTo>
                      <a:pt x="188324" y="255696"/>
                      <a:pt x="165207" y="273685"/>
                      <a:pt x="145271" y="294748"/>
                    </a:cubicBezTo>
                    <a:cubicBezTo>
                      <a:pt x="124754" y="270546"/>
                      <a:pt x="100123" y="249746"/>
                      <a:pt x="71515" y="234713"/>
                    </a:cubicBezTo>
                    <a:lnTo>
                      <a:pt x="71515" y="144203"/>
                    </a:lnTo>
                    <a:lnTo>
                      <a:pt x="0" y="1442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180-Grad-Pfeil 22"/>
              <p:cNvSpPr/>
              <p:nvPr/>
            </p:nvSpPr>
            <p:spPr>
              <a:xfrm rot="16200000" flipV="1">
                <a:off x="4144083" y="1110180"/>
                <a:ext cx="173347" cy="213662"/>
              </a:xfrm>
              <a:custGeom>
                <a:avLst/>
                <a:gdLst/>
                <a:ahLst/>
                <a:cxnLst/>
                <a:rect l="l" t="t" r="r" b="b"/>
                <a:pathLst>
                  <a:path w="297114" h="366213">
                    <a:moveTo>
                      <a:pt x="297114" y="213753"/>
                    </a:moveTo>
                    <a:lnTo>
                      <a:pt x="225030" y="213753"/>
                    </a:lnTo>
                    <a:cubicBezTo>
                      <a:pt x="225030" y="130316"/>
                      <a:pt x="193340" y="54706"/>
                      <a:pt x="141622" y="0"/>
                    </a:cubicBezTo>
                    <a:cubicBezTo>
                      <a:pt x="103660" y="38609"/>
                      <a:pt x="54823" y="66443"/>
                      <a:pt x="0" y="78248"/>
                    </a:cubicBezTo>
                    <a:cubicBezTo>
                      <a:pt x="48158" y="101962"/>
                      <a:pt x="80860" y="153819"/>
                      <a:pt x="80860" y="213753"/>
                    </a:cubicBezTo>
                    <a:lnTo>
                      <a:pt x="8776" y="213753"/>
                    </a:lnTo>
                    <a:lnTo>
                      <a:pt x="152945" y="3662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026" name="Picture 2" descr="D:\Temp\MESSE\300S+\icon-compatibility_whi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31" y="3305091"/>
            <a:ext cx="511458" cy="51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5344" b="15202"/>
          <a:stretch/>
        </p:blipFill>
        <p:spPr bwMode="auto">
          <a:xfrm>
            <a:off x="6704881" y="625362"/>
            <a:ext cx="2329361" cy="2757749"/>
          </a:xfrm>
          <a:prstGeom prst="rect">
            <a:avLst/>
          </a:prstGeom>
          <a:noFill/>
          <a:effectLst>
            <a:outerShdw blurRad="381000" dist="279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Заголовок 2"/>
          <p:cNvSpPr>
            <a:spLocks noGrp="1"/>
          </p:cNvSpPr>
          <p:nvPr>
            <p:ph type="title"/>
          </p:nvPr>
        </p:nvSpPr>
        <p:spPr>
          <a:xfrm>
            <a:off x="245798" y="99061"/>
            <a:ext cx="8646743" cy="655320"/>
          </a:xfrm>
        </p:spPr>
        <p:txBody>
          <a:bodyPr/>
          <a:lstStyle/>
          <a:p>
            <a:r>
              <a:rPr lang="ru-RU" dirty="0" smtClean="0"/>
              <a:t>Серия </a:t>
            </a:r>
            <a:r>
              <a:rPr lang="en-US" dirty="0" smtClean="0"/>
              <a:t>300S+</a:t>
            </a:r>
            <a:r>
              <a:rPr lang="ru-RU" dirty="0" smtClean="0"/>
              <a:t>. ВОЗМОЖНОСТИ</a:t>
            </a:r>
            <a:endParaRPr lang="ru-RU" dirty="0"/>
          </a:p>
        </p:txBody>
      </p:sp>
      <p:sp>
        <p:nvSpPr>
          <p:cNvPr id="73" name="Rechteck 98"/>
          <p:cNvSpPr/>
          <p:nvPr/>
        </p:nvSpPr>
        <p:spPr>
          <a:xfrm>
            <a:off x="253739" y="808678"/>
            <a:ext cx="4999861" cy="3057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4CA8"/>
                </a:solidFill>
              </a:rPr>
              <a:t>Детальная информация на </a:t>
            </a:r>
            <a:r>
              <a:rPr lang="en-US" sz="1600" b="1" dirty="0" smtClean="0">
                <a:solidFill>
                  <a:srgbClr val="004CA8"/>
                </a:solidFill>
              </a:rPr>
              <a:t>www.plc300s.ru</a:t>
            </a:r>
            <a:endParaRPr lang="de-DE" sz="1600" b="1" dirty="0" smtClean="0">
              <a:solidFill>
                <a:srgbClr val="004C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/>
          <p:cNvSpPr/>
          <p:nvPr/>
        </p:nvSpPr>
        <p:spPr>
          <a:xfrm>
            <a:off x="4240917" y="700223"/>
            <a:ext cx="540000" cy="540000"/>
          </a:xfrm>
          <a:prstGeom prst="ellipse">
            <a:avLst/>
          </a:prstGeom>
          <a:solidFill>
            <a:srgbClr val="005598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598"/>
              </a:solidFill>
              <a:latin typeface="+mj-lt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63955" y="1305859"/>
            <a:ext cx="1996059" cy="8178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497"/>
                </a:solidFill>
                <a:latin typeface="+mj-lt"/>
              </a:rPr>
              <a:t>КОММУНИКАЦИОННЫЕ</a:t>
            </a:r>
          </a:p>
          <a:p>
            <a:pPr algn="ctr"/>
            <a:r>
              <a:rPr lang="ru-RU" sz="1200" b="1" dirty="0" smtClean="0">
                <a:solidFill>
                  <a:srgbClr val="005497"/>
                </a:solidFill>
                <a:latin typeface="+mj-lt"/>
              </a:rPr>
              <a:t>ИНТЕРФЕЙСЫ</a:t>
            </a:r>
            <a:endParaRPr lang="de-DE" sz="1200" b="1" dirty="0" smtClean="0">
              <a:solidFill>
                <a:srgbClr val="005497"/>
              </a:solidFill>
              <a:latin typeface="+mj-lt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536015" y="1295818"/>
            <a:ext cx="2058129" cy="65429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5598"/>
                </a:solidFill>
                <a:latin typeface="+mj-lt"/>
              </a:rPr>
              <a:t>СИСТЕМЫ РАЗРАБОТКИ</a:t>
            </a:r>
            <a:endParaRPr lang="de-DE" sz="1200" b="1" dirty="0" smtClean="0">
              <a:solidFill>
                <a:srgbClr val="005598"/>
              </a:solidFill>
              <a:latin typeface="+mj-lt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631606" y="3630107"/>
            <a:ext cx="203211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5598"/>
                </a:solidFill>
                <a:latin typeface="+mj-lt"/>
              </a:rPr>
              <a:t>ТЕХНОЛОГИЯ </a:t>
            </a:r>
            <a:r>
              <a:rPr lang="en-US" sz="1200" b="1" dirty="0" smtClean="0">
                <a:solidFill>
                  <a:srgbClr val="005598"/>
                </a:solidFill>
                <a:latin typeface="+mj-lt"/>
              </a:rPr>
              <a:t>SPEED7</a:t>
            </a:r>
            <a:endParaRPr lang="de-DE" sz="1200" b="1" dirty="0" smtClean="0">
              <a:solidFill>
                <a:srgbClr val="005598"/>
              </a:solidFill>
              <a:latin typeface="+mj-lt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7167717" y="3112357"/>
            <a:ext cx="540000" cy="540000"/>
          </a:xfrm>
          <a:prstGeom prst="ellipse">
            <a:avLst/>
          </a:prstGeom>
          <a:solidFill>
            <a:srgbClr val="005598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598"/>
              </a:solidFill>
              <a:latin typeface="+mj-lt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6143636" y="3684971"/>
            <a:ext cx="271464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598"/>
                </a:solidFill>
                <a:latin typeface="+mj-lt"/>
              </a:rPr>
              <a:t>СЕРИЙНОЕ ПРОИЗВОДСТВО ДО 2028 ГОДА</a:t>
            </a:r>
            <a:endParaRPr lang="de-DE" sz="1200" b="1" dirty="0" smtClean="0">
              <a:solidFill>
                <a:srgbClr val="005598"/>
              </a:solidFill>
              <a:latin typeface="+mj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14227" y="1671757"/>
            <a:ext cx="1843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5497"/>
                </a:solidFill>
              </a:rPr>
              <a:t>Ethernet TCP/IP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5497"/>
                </a:solidFill>
              </a:rPr>
              <a:t>PROFINET IO</a:t>
            </a:r>
            <a:endParaRPr lang="en-US" sz="1200" dirty="0">
              <a:solidFill>
                <a:srgbClr val="005497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5497"/>
                </a:solidFill>
              </a:rPr>
              <a:t>PROFIBUS DP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err="1" smtClean="0">
                <a:solidFill>
                  <a:srgbClr val="005497"/>
                </a:solidFill>
              </a:rPr>
              <a:t>PtP</a:t>
            </a:r>
            <a:r>
              <a:rPr lang="en-US" sz="1200" dirty="0" smtClean="0">
                <a:solidFill>
                  <a:srgbClr val="005497"/>
                </a:solidFill>
              </a:rPr>
              <a:t> </a:t>
            </a:r>
            <a:r>
              <a:rPr lang="ru-RU" sz="1200" dirty="0" smtClean="0">
                <a:solidFill>
                  <a:srgbClr val="005497"/>
                </a:solidFill>
              </a:rPr>
              <a:t>и др.</a:t>
            </a:r>
            <a:endParaRPr lang="en-US" sz="1200" dirty="0">
              <a:solidFill>
                <a:srgbClr val="005497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3175388" y="773842"/>
            <a:ext cx="0" cy="1966784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6005603" y="780769"/>
            <a:ext cx="0" cy="1966784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764557" y="3624428"/>
            <a:ext cx="185215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598"/>
                </a:solidFill>
                <a:latin typeface="+mj-lt"/>
              </a:rPr>
              <a:t>СКОРОСТНАЯ ШИНА</a:t>
            </a:r>
            <a:endParaRPr lang="de-DE" sz="1200" b="1" dirty="0" smtClean="0">
              <a:solidFill>
                <a:srgbClr val="005598"/>
              </a:solidFill>
              <a:latin typeface="+mj-lt"/>
            </a:endParaRPr>
          </a:p>
          <a:p>
            <a:pPr algn="ctr"/>
            <a:r>
              <a:rPr lang="de-DE" sz="1200" b="1" dirty="0" smtClean="0">
                <a:solidFill>
                  <a:srgbClr val="005598"/>
                </a:solidFill>
                <a:latin typeface="+mj-lt"/>
              </a:rPr>
              <a:t>SPEED-BUS</a:t>
            </a:r>
          </a:p>
        </p:txBody>
      </p:sp>
      <p:sp>
        <p:nvSpPr>
          <p:cNvPr id="37" name="Rechteck 36"/>
          <p:cNvSpPr/>
          <p:nvPr/>
        </p:nvSpPr>
        <p:spPr>
          <a:xfrm>
            <a:off x="3841525" y="1669765"/>
            <a:ext cx="1849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5598"/>
                </a:solidFill>
              </a:rPr>
              <a:t>SIMATIC </a:t>
            </a:r>
            <a:r>
              <a:rPr lang="en-US" sz="1200" dirty="0">
                <a:solidFill>
                  <a:srgbClr val="005598"/>
                </a:solidFill>
              </a:rPr>
              <a:t>Manager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5598"/>
                </a:solidFill>
              </a:rPr>
              <a:t>TIA Portal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5598"/>
                </a:solidFill>
              </a:rPr>
              <a:t>WinPLC7</a:t>
            </a:r>
            <a:endParaRPr lang="en-US" sz="1200" dirty="0">
              <a:solidFill>
                <a:srgbClr val="005598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3734063" y="4157783"/>
            <a:ext cx="1886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До 10 раз быстрее аналогов</a:t>
            </a:r>
            <a:endParaRPr lang="en-US" sz="1200" dirty="0">
              <a:solidFill>
                <a:srgbClr val="005598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423587" y="3112357"/>
            <a:ext cx="540000" cy="540000"/>
            <a:chOff x="1021821" y="2994595"/>
            <a:chExt cx="540000" cy="540000"/>
          </a:xfrm>
        </p:grpSpPr>
        <p:sp>
          <p:nvSpPr>
            <p:cNvPr id="32" name="Ellipse 31"/>
            <p:cNvSpPr/>
            <p:nvPr/>
          </p:nvSpPr>
          <p:spPr>
            <a:xfrm>
              <a:off x="1021821" y="2994595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pic>
          <p:nvPicPr>
            <p:cNvPr id="3074" name="Picture 2" descr="W:\15_Bilddatenbank\Icons\VIPA_Icons_blau_grau_CI\VIPA_Icon_Umsatz.png"/>
            <p:cNvPicPr>
              <a:picLocks noChangeAspect="1" noChangeArrowheads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724" y="3106986"/>
              <a:ext cx="280194" cy="2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5" name="Picture 3" descr="W:\15_Bilddatenbank\Icons\VIPA_Icons_blau_grau_CI\VIPA_Icon_OPC_Server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328" y="842045"/>
            <a:ext cx="332499" cy="30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Gerade Verbindung 38"/>
          <p:cNvCxnSpPr/>
          <p:nvPr/>
        </p:nvCxnSpPr>
        <p:spPr>
          <a:xfrm>
            <a:off x="3175388" y="2997585"/>
            <a:ext cx="0" cy="1966784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6005603" y="3004512"/>
            <a:ext cx="0" cy="1966784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533399" y="4149233"/>
            <a:ext cx="2641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Скорость обмена до </a:t>
            </a:r>
            <a:r>
              <a:rPr lang="en-US" sz="1200" dirty="0" smtClean="0">
                <a:solidFill>
                  <a:srgbClr val="005598"/>
                </a:solidFill>
              </a:rPr>
              <a:t>64 </a:t>
            </a:r>
            <a:r>
              <a:rPr lang="ru-RU" sz="1200" dirty="0" smtClean="0">
                <a:solidFill>
                  <a:srgbClr val="005598"/>
                </a:solidFill>
              </a:rPr>
              <a:t>Мбит</a:t>
            </a:r>
            <a:r>
              <a:rPr lang="en-US" sz="1200" dirty="0" smtClean="0">
                <a:solidFill>
                  <a:srgbClr val="005598"/>
                </a:solidFill>
              </a:rPr>
              <a:t>/</a:t>
            </a:r>
            <a:r>
              <a:rPr lang="ru-RU" sz="1200" dirty="0" smtClean="0">
                <a:solidFill>
                  <a:srgbClr val="005598"/>
                </a:solidFill>
              </a:rPr>
              <a:t>с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До 10 модулей расширения </a:t>
            </a:r>
            <a:endParaRPr lang="en-US" sz="1200" dirty="0">
              <a:solidFill>
                <a:srgbClr val="005598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511639" y="1328219"/>
            <a:ext cx="1852156" cy="6542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5598"/>
                </a:solidFill>
                <a:latin typeface="+mj-lt"/>
              </a:rPr>
              <a:t>СОВМЕСТИМОСТЬ</a:t>
            </a:r>
            <a:endParaRPr lang="de-DE" sz="1200" b="1" dirty="0" smtClean="0">
              <a:solidFill>
                <a:srgbClr val="005598"/>
              </a:solidFill>
              <a:latin typeface="+mj-lt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7156391" y="701681"/>
            <a:ext cx="540000" cy="540000"/>
          </a:xfrm>
          <a:prstGeom prst="ellipse">
            <a:avLst/>
          </a:prstGeom>
          <a:solidFill>
            <a:srgbClr val="005598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598"/>
              </a:solidFill>
              <a:latin typeface="+mj-lt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6511639" y="1670845"/>
            <a:ext cx="2632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5598"/>
                </a:solidFill>
              </a:rPr>
              <a:t>Siemens </a:t>
            </a:r>
            <a:r>
              <a:rPr lang="en-US" sz="1200" dirty="0" err="1" smtClean="0">
                <a:solidFill>
                  <a:srgbClr val="005598"/>
                </a:solidFill>
              </a:rPr>
              <a:t>Simatic</a:t>
            </a:r>
            <a:r>
              <a:rPr lang="en-US" sz="1200" dirty="0" smtClean="0">
                <a:solidFill>
                  <a:srgbClr val="005598"/>
                </a:solidFill>
              </a:rPr>
              <a:t> S7-300 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200" dirty="0" smtClean="0">
                <a:solidFill>
                  <a:srgbClr val="005598"/>
                </a:solidFill>
              </a:rPr>
              <a:t>VIPA 300V </a:t>
            </a:r>
            <a:r>
              <a:rPr lang="ru-RU" sz="1200" dirty="0" smtClean="0">
                <a:solidFill>
                  <a:srgbClr val="005598"/>
                </a:solidFill>
              </a:rPr>
              <a:t>и </a:t>
            </a:r>
            <a:r>
              <a:rPr lang="de-DE" sz="1200" dirty="0" smtClean="0">
                <a:solidFill>
                  <a:srgbClr val="005598"/>
                </a:solidFill>
              </a:rPr>
              <a:t>300S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5598"/>
                </a:solidFill>
              </a:rPr>
              <a:t>Возможность комбинирования модулей </a:t>
            </a:r>
            <a:r>
              <a:rPr lang="en-US" sz="1200" dirty="0" smtClean="0">
                <a:solidFill>
                  <a:srgbClr val="005598"/>
                </a:solidFill>
              </a:rPr>
              <a:t>VIPA </a:t>
            </a:r>
            <a:r>
              <a:rPr lang="ru-RU" sz="1200" dirty="0" smtClean="0">
                <a:solidFill>
                  <a:srgbClr val="005598"/>
                </a:solidFill>
              </a:rPr>
              <a:t>и </a:t>
            </a:r>
            <a:r>
              <a:rPr lang="en-US" sz="1200" dirty="0" smtClean="0">
                <a:solidFill>
                  <a:srgbClr val="005598"/>
                </a:solidFill>
              </a:rPr>
              <a:t>Siemens </a:t>
            </a:r>
            <a:r>
              <a:rPr lang="ru-RU" sz="1200" dirty="0" smtClean="0">
                <a:solidFill>
                  <a:srgbClr val="005598"/>
                </a:solidFill>
              </a:rPr>
              <a:t>в одной стойке</a:t>
            </a:r>
            <a:endParaRPr lang="en-US" sz="1200" dirty="0">
              <a:solidFill>
                <a:srgbClr val="005598"/>
              </a:solidFill>
            </a:endParaRPr>
          </a:p>
        </p:txBody>
      </p:sp>
      <p:pic>
        <p:nvPicPr>
          <p:cNvPr id="55" name="Picture 2" descr="D:\Temp\MESSE\300S+\icon-compatibility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17" y="704679"/>
            <a:ext cx="511458" cy="51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uppieren 41"/>
          <p:cNvGrpSpPr/>
          <p:nvPr/>
        </p:nvGrpSpPr>
        <p:grpSpPr>
          <a:xfrm>
            <a:off x="1391984" y="694286"/>
            <a:ext cx="540000" cy="540000"/>
            <a:chOff x="980421" y="3307708"/>
            <a:chExt cx="540000" cy="540000"/>
          </a:xfrm>
        </p:grpSpPr>
        <p:sp>
          <p:nvSpPr>
            <p:cNvPr id="44" name="Ellipse 43"/>
            <p:cNvSpPr/>
            <p:nvPr/>
          </p:nvSpPr>
          <p:spPr>
            <a:xfrm>
              <a:off x="980421" y="3307708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grpSp>
          <p:nvGrpSpPr>
            <p:cNvPr id="47" name="Gruppieren 46"/>
            <p:cNvGrpSpPr/>
            <p:nvPr/>
          </p:nvGrpSpPr>
          <p:grpSpPr>
            <a:xfrm>
              <a:off x="1142967" y="3407891"/>
              <a:ext cx="213483" cy="166146"/>
              <a:chOff x="5177135" y="2299892"/>
              <a:chExt cx="320346" cy="249313"/>
            </a:xfrm>
          </p:grpSpPr>
          <p:sp>
            <p:nvSpPr>
              <p:cNvPr id="58" name="Abgerundetes Rechteck 48"/>
              <p:cNvSpPr/>
              <p:nvPr/>
            </p:nvSpPr>
            <p:spPr>
              <a:xfrm>
                <a:off x="5177135" y="2299892"/>
                <a:ext cx="320346" cy="249313"/>
              </a:xfrm>
              <a:prstGeom prst="roundRect">
                <a:avLst>
                  <a:gd name="adj" fmla="val 717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+mj-lt"/>
                </a:endParaRPr>
              </a:p>
            </p:txBody>
          </p:sp>
          <p:sp>
            <p:nvSpPr>
              <p:cNvPr id="59" name="Rechteck 6"/>
              <p:cNvSpPr/>
              <p:nvPr/>
            </p:nvSpPr>
            <p:spPr>
              <a:xfrm>
                <a:off x="5197541" y="2326354"/>
                <a:ext cx="278562" cy="222540"/>
              </a:xfrm>
              <a:custGeom>
                <a:avLst/>
                <a:gdLst/>
                <a:ahLst/>
                <a:cxnLst/>
                <a:rect l="l" t="t" r="r" b="b"/>
                <a:pathLst>
                  <a:path w="1385454" h="1106821">
                    <a:moveTo>
                      <a:pt x="1068284" y="85996"/>
                    </a:moveTo>
                    <a:cubicBezTo>
                      <a:pt x="1064076" y="85996"/>
                      <a:pt x="1060664" y="89408"/>
                      <a:pt x="1060664" y="93616"/>
                    </a:cubicBezTo>
                    <a:lnTo>
                      <a:pt x="1060664" y="228855"/>
                    </a:lnTo>
                    <a:cubicBezTo>
                      <a:pt x="1060664" y="233063"/>
                      <a:pt x="1064076" y="236475"/>
                      <a:pt x="1068284" y="236475"/>
                    </a:cubicBezTo>
                    <a:lnTo>
                      <a:pt x="1098763" y="236475"/>
                    </a:lnTo>
                    <a:cubicBezTo>
                      <a:pt x="1102971" y="236475"/>
                      <a:pt x="1106383" y="233063"/>
                      <a:pt x="1106383" y="228855"/>
                    </a:cubicBezTo>
                    <a:lnTo>
                      <a:pt x="1106383" y="93616"/>
                    </a:lnTo>
                    <a:cubicBezTo>
                      <a:pt x="1106383" y="89408"/>
                      <a:pt x="1102971" y="85996"/>
                      <a:pt x="1098763" y="85996"/>
                    </a:cubicBezTo>
                    <a:close/>
                    <a:moveTo>
                      <a:pt x="809204" y="85996"/>
                    </a:moveTo>
                    <a:cubicBezTo>
                      <a:pt x="804996" y="85996"/>
                      <a:pt x="801584" y="89408"/>
                      <a:pt x="801584" y="93616"/>
                    </a:cubicBezTo>
                    <a:lnTo>
                      <a:pt x="801584" y="228855"/>
                    </a:lnTo>
                    <a:cubicBezTo>
                      <a:pt x="801584" y="233063"/>
                      <a:pt x="804996" y="236475"/>
                      <a:pt x="809204" y="236475"/>
                    </a:cubicBezTo>
                    <a:lnTo>
                      <a:pt x="839683" y="236475"/>
                    </a:lnTo>
                    <a:cubicBezTo>
                      <a:pt x="843891" y="236475"/>
                      <a:pt x="847303" y="233063"/>
                      <a:pt x="847303" y="228855"/>
                    </a:cubicBezTo>
                    <a:lnTo>
                      <a:pt x="847303" y="93616"/>
                    </a:lnTo>
                    <a:cubicBezTo>
                      <a:pt x="847303" y="89408"/>
                      <a:pt x="843891" y="85996"/>
                      <a:pt x="839683" y="85996"/>
                    </a:cubicBezTo>
                    <a:close/>
                    <a:moveTo>
                      <a:pt x="938744" y="85995"/>
                    </a:moveTo>
                    <a:cubicBezTo>
                      <a:pt x="934536" y="85995"/>
                      <a:pt x="931124" y="89407"/>
                      <a:pt x="931124" y="93615"/>
                    </a:cubicBezTo>
                    <a:lnTo>
                      <a:pt x="931124" y="228854"/>
                    </a:lnTo>
                    <a:cubicBezTo>
                      <a:pt x="931124" y="233062"/>
                      <a:pt x="934536" y="236474"/>
                      <a:pt x="938744" y="236474"/>
                    </a:cubicBezTo>
                    <a:lnTo>
                      <a:pt x="969223" y="236474"/>
                    </a:lnTo>
                    <a:cubicBezTo>
                      <a:pt x="973431" y="236474"/>
                      <a:pt x="976843" y="233062"/>
                      <a:pt x="976843" y="228854"/>
                    </a:cubicBezTo>
                    <a:lnTo>
                      <a:pt x="976843" y="93615"/>
                    </a:lnTo>
                    <a:cubicBezTo>
                      <a:pt x="976843" y="89407"/>
                      <a:pt x="973431" y="85995"/>
                      <a:pt x="969223" y="85995"/>
                    </a:cubicBezTo>
                    <a:close/>
                    <a:moveTo>
                      <a:pt x="545770" y="84075"/>
                    </a:moveTo>
                    <a:cubicBezTo>
                      <a:pt x="541562" y="84075"/>
                      <a:pt x="538150" y="87487"/>
                      <a:pt x="538150" y="91695"/>
                    </a:cubicBezTo>
                    <a:lnTo>
                      <a:pt x="538150" y="226934"/>
                    </a:lnTo>
                    <a:cubicBezTo>
                      <a:pt x="538150" y="231142"/>
                      <a:pt x="541562" y="234554"/>
                      <a:pt x="545770" y="234554"/>
                    </a:cubicBezTo>
                    <a:lnTo>
                      <a:pt x="576249" y="234554"/>
                    </a:lnTo>
                    <a:cubicBezTo>
                      <a:pt x="580457" y="234554"/>
                      <a:pt x="583869" y="231142"/>
                      <a:pt x="583869" y="226934"/>
                    </a:cubicBezTo>
                    <a:lnTo>
                      <a:pt x="583869" y="91695"/>
                    </a:lnTo>
                    <a:cubicBezTo>
                      <a:pt x="583869" y="87487"/>
                      <a:pt x="580457" y="84075"/>
                      <a:pt x="576249" y="84075"/>
                    </a:cubicBezTo>
                    <a:close/>
                    <a:moveTo>
                      <a:pt x="286690" y="84075"/>
                    </a:moveTo>
                    <a:cubicBezTo>
                      <a:pt x="282482" y="84075"/>
                      <a:pt x="279070" y="87487"/>
                      <a:pt x="279070" y="91695"/>
                    </a:cubicBezTo>
                    <a:lnTo>
                      <a:pt x="279070" y="226934"/>
                    </a:lnTo>
                    <a:cubicBezTo>
                      <a:pt x="279070" y="231142"/>
                      <a:pt x="282482" y="234554"/>
                      <a:pt x="286690" y="234554"/>
                    </a:cubicBezTo>
                    <a:lnTo>
                      <a:pt x="317169" y="234554"/>
                    </a:lnTo>
                    <a:cubicBezTo>
                      <a:pt x="321377" y="234554"/>
                      <a:pt x="324789" y="231142"/>
                      <a:pt x="324789" y="226934"/>
                    </a:cubicBezTo>
                    <a:lnTo>
                      <a:pt x="324789" y="91695"/>
                    </a:lnTo>
                    <a:cubicBezTo>
                      <a:pt x="324789" y="87487"/>
                      <a:pt x="321377" y="84075"/>
                      <a:pt x="317169" y="84075"/>
                    </a:cubicBezTo>
                    <a:close/>
                    <a:moveTo>
                      <a:pt x="675310" y="84074"/>
                    </a:moveTo>
                    <a:cubicBezTo>
                      <a:pt x="671102" y="84074"/>
                      <a:pt x="667690" y="87486"/>
                      <a:pt x="667690" y="91694"/>
                    </a:cubicBezTo>
                    <a:lnTo>
                      <a:pt x="667690" y="226933"/>
                    </a:lnTo>
                    <a:cubicBezTo>
                      <a:pt x="667690" y="231141"/>
                      <a:pt x="671102" y="234553"/>
                      <a:pt x="675310" y="234553"/>
                    </a:cubicBezTo>
                    <a:lnTo>
                      <a:pt x="705789" y="234553"/>
                    </a:lnTo>
                    <a:cubicBezTo>
                      <a:pt x="709997" y="234553"/>
                      <a:pt x="713409" y="231141"/>
                      <a:pt x="713409" y="226933"/>
                    </a:cubicBezTo>
                    <a:lnTo>
                      <a:pt x="713409" y="91694"/>
                    </a:lnTo>
                    <a:cubicBezTo>
                      <a:pt x="713409" y="87486"/>
                      <a:pt x="709997" y="84074"/>
                      <a:pt x="705789" y="84074"/>
                    </a:cubicBezTo>
                    <a:close/>
                    <a:moveTo>
                      <a:pt x="416230" y="84074"/>
                    </a:moveTo>
                    <a:cubicBezTo>
                      <a:pt x="412022" y="84074"/>
                      <a:pt x="408610" y="87486"/>
                      <a:pt x="408610" y="91694"/>
                    </a:cubicBezTo>
                    <a:lnTo>
                      <a:pt x="408610" y="226933"/>
                    </a:lnTo>
                    <a:cubicBezTo>
                      <a:pt x="408610" y="231141"/>
                      <a:pt x="412022" y="234553"/>
                      <a:pt x="416230" y="234553"/>
                    </a:cubicBezTo>
                    <a:lnTo>
                      <a:pt x="446709" y="234553"/>
                    </a:lnTo>
                    <a:cubicBezTo>
                      <a:pt x="450917" y="234553"/>
                      <a:pt x="454329" y="231141"/>
                      <a:pt x="454329" y="226933"/>
                    </a:cubicBezTo>
                    <a:lnTo>
                      <a:pt x="454329" y="91694"/>
                    </a:lnTo>
                    <a:cubicBezTo>
                      <a:pt x="454329" y="87486"/>
                      <a:pt x="450917" y="84074"/>
                      <a:pt x="446709" y="84074"/>
                    </a:cubicBezTo>
                    <a:close/>
                    <a:moveTo>
                      <a:pt x="0" y="0"/>
                    </a:moveTo>
                    <a:lnTo>
                      <a:pt x="1385454" y="0"/>
                    </a:lnTo>
                    <a:lnTo>
                      <a:pt x="1385454" y="905928"/>
                    </a:lnTo>
                    <a:lnTo>
                      <a:pt x="1068495" y="905928"/>
                    </a:lnTo>
                    <a:lnTo>
                      <a:pt x="1068495" y="1018699"/>
                    </a:lnTo>
                    <a:lnTo>
                      <a:pt x="893619" y="1018699"/>
                    </a:lnTo>
                    <a:lnTo>
                      <a:pt x="893619" y="1106821"/>
                    </a:lnTo>
                    <a:lnTo>
                      <a:pt x="483239" y="1106821"/>
                    </a:lnTo>
                    <a:lnTo>
                      <a:pt x="483239" y="1018699"/>
                    </a:lnTo>
                    <a:lnTo>
                      <a:pt x="312748" y="1018699"/>
                    </a:lnTo>
                    <a:lnTo>
                      <a:pt x="312748" y="905928"/>
                    </a:lnTo>
                    <a:lnTo>
                      <a:pt x="0" y="905928"/>
                    </a:lnTo>
                    <a:close/>
                  </a:path>
                </a:pathLst>
              </a:custGeom>
              <a:solidFill>
                <a:srgbClr val="00559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+mj-lt"/>
                </a:endParaRPr>
              </a:p>
            </p:txBody>
          </p:sp>
        </p:grpSp>
        <p:pic>
          <p:nvPicPr>
            <p:cNvPr id="52" name="Picture 2" descr="C:\Users\VPfeifer\Desktop\PPT_ICONS\OUTLINES\SERI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738" y="3625870"/>
              <a:ext cx="295365" cy="114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itel 6"/>
          <p:cNvSpPr>
            <a:spLocks noGrp="1"/>
          </p:cNvSpPr>
          <p:nvPr>
            <p:ph type="title" idx="4294967295"/>
          </p:nvPr>
        </p:nvSpPr>
        <p:spPr bwMode="auto">
          <a:xfrm>
            <a:off x="389930" y="213877"/>
            <a:ext cx="6285309" cy="339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ru-RU" cap="none" dirty="0" smtClean="0"/>
              <a:t>ОСОБЕННОСТИ ПЛК СЕРИИ 300</a:t>
            </a:r>
            <a:r>
              <a:rPr lang="en-US" altLang="ru-RU" cap="none" dirty="0" smtClean="0"/>
              <a:t>S+</a:t>
            </a:r>
            <a:endParaRPr lang="de-DE" altLang="ru-RU" cap="none" dirty="0" smtClean="0"/>
          </a:p>
        </p:txBody>
      </p:sp>
      <p:grpSp>
        <p:nvGrpSpPr>
          <p:cNvPr id="61" name="Gruppieren 63"/>
          <p:cNvGrpSpPr/>
          <p:nvPr/>
        </p:nvGrpSpPr>
        <p:grpSpPr>
          <a:xfrm>
            <a:off x="4228768" y="3112357"/>
            <a:ext cx="540000" cy="540000"/>
            <a:chOff x="7599562" y="3301846"/>
            <a:chExt cx="540000" cy="540000"/>
          </a:xfrm>
        </p:grpSpPr>
        <p:sp>
          <p:nvSpPr>
            <p:cNvPr id="62" name="Ellipse 64"/>
            <p:cNvSpPr/>
            <p:nvPr/>
          </p:nvSpPr>
          <p:spPr>
            <a:xfrm>
              <a:off x="7599562" y="3301846"/>
              <a:ext cx="540000" cy="5400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pic>
          <p:nvPicPr>
            <p:cNvPr id="64" name="Picture 5" descr="C:\Users\VPfeifer\Desktop\Bild2.png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051" y="3495744"/>
              <a:ext cx="451592" cy="189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feld 50"/>
          <p:cNvSpPr txBox="1"/>
          <p:nvPr/>
        </p:nvSpPr>
        <p:spPr>
          <a:xfrm>
            <a:off x="6215074" y="4286262"/>
            <a:ext cx="26432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598"/>
                </a:solidFill>
                <a:latin typeface="+mj-lt"/>
              </a:rPr>
              <a:t>СЕРВИСНАЯ ПОДДЕРЖКА ДО 2038 ГОДА </a:t>
            </a:r>
            <a:endParaRPr lang="de-DE" sz="1200" b="1" dirty="0" smtClean="0">
              <a:solidFill>
                <a:srgbClr val="005598"/>
              </a:solidFill>
              <a:latin typeface="+mj-lt"/>
            </a:endParaRPr>
          </a:p>
        </p:txBody>
      </p:sp>
      <p:sp>
        <p:nvSpPr>
          <p:cNvPr id="54" name="Textfeld 50"/>
          <p:cNvSpPr txBox="1"/>
          <p:nvPr/>
        </p:nvSpPr>
        <p:spPr>
          <a:xfrm>
            <a:off x="7266325" y="3071816"/>
            <a:ext cx="35719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!</a:t>
            </a:r>
            <a:endParaRPr lang="de-DE" sz="3600" b="1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52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6"/>
          <a:stretch/>
        </p:blipFill>
        <p:spPr bwMode="auto">
          <a:xfrm>
            <a:off x="110897" y="1157753"/>
            <a:ext cx="4192859" cy="1605971"/>
          </a:xfrm>
          <a:prstGeom prst="rect">
            <a:avLst/>
          </a:prstGeom>
          <a:blipFill dpi="0" rotWithShape="1">
            <a:blip r:embed="rId4">
              <a:alphaModFix amt="62000"/>
            </a:blip>
            <a:srcRect/>
            <a:tile tx="0" ty="0" sx="100000" sy="100000" flip="none" algn="tl"/>
          </a:blipFill>
          <a:effectLst>
            <a:reflection endPos="0" dir="5400000" sy="-100000" algn="bl" rotWithShape="0"/>
          </a:effectLst>
          <a:extLst/>
        </p:spPr>
      </p:pic>
      <p:sp>
        <p:nvSpPr>
          <p:cNvPr id="132" name="Pfeil nach rechts 131"/>
          <p:cNvSpPr/>
          <p:nvPr/>
        </p:nvSpPr>
        <p:spPr>
          <a:xfrm rot="10800000">
            <a:off x="158576" y="1584671"/>
            <a:ext cx="1351116" cy="777240"/>
          </a:xfrm>
          <a:prstGeom prst="rightArrow">
            <a:avLst>
              <a:gd name="adj1" fmla="val 50000"/>
              <a:gd name="adj2" fmla="val 56863"/>
            </a:avLst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06" y="1051072"/>
            <a:ext cx="6037294" cy="17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/>
          <p:cNvSpPr/>
          <p:nvPr/>
        </p:nvSpPr>
        <p:spPr>
          <a:xfrm>
            <a:off x="6805727" y="1532490"/>
            <a:ext cx="1351116" cy="777240"/>
          </a:xfrm>
          <a:prstGeom prst="rightArrow">
            <a:avLst>
              <a:gd name="adj1" fmla="val 50000"/>
              <a:gd name="adj2" fmla="val 56863"/>
            </a:avLst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1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933" y="1151488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41" y="1151488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059" y="1153015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03" y="1159280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D:\TEMP\Messe\300S+\SPEED-Bu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7" t="22762" r="24353" b="16973"/>
          <a:stretch/>
        </p:blipFill>
        <p:spPr bwMode="auto">
          <a:xfrm>
            <a:off x="2651210" y="1170538"/>
            <a:ext cx="979252" cy="15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hteck 52"/>
          <p:cNvSpPr/>
          <p:nvPr/>
        </p:nvSpPr>
        <p:spPr>
          <a:xfrm>
            <a:off x="101765" y="856047"/>
            <a:ext cx="1895070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tx1"/>
                </a:solidFill>
              </a:rPr>
              <a:t>SPEED-Bus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3698417" y="856343"/>
            <a:ext cx="1633433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tx1"/>
                </a:solidFill>
              </a:rPr>
              <a:t>V-Bus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6664566" y="1770057"/>
            <a:ext cx="1633433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До</a:t>
            </a:r>
            <a:r>
              <a:rPr lang="de-DE" sz="1000" b="1" dirty="0" smtClean="0">
                <a:solidFill>
                  <a:schemeClr val="bg1"/>
                </a:solidFill>
              </a:rPr>
              <a:t> 32 (8) </a:t>
            </a:r>
            <a:r>
              <a:rPr lang="ru-RU" sz="1000" b="1" dirty="0" smtClean="0">
                <a:solidFill>
                  <a:schemeClr val="bg1"/>
                </a:solidFill>
              </a:rPr>
              <a:t>модулей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8060" y="3121348"/>
            <a:ext cx="5615940" cy="17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44" y="3228976"/>
            <a:ext cx="503585" cy="1568184"/>
          </a:xfrm>
          <a:prstGeom prst="rect">
            <a:avLst/>
          </a:prstGeom>
        </p:spPr>
      </p:pic>
      <p:sp>
        <p:nvSpPr>
          <p:cNvPr id="63" name="Pfeil nach rechts 62"/>
          <p:cNvSpPr/>
          <p:nvPr/>
        </p:nvSpPr>
        <p:spPr>
          <a:xfrm>
            <a:off x="6805727" y="3642457"/>
            <a:ext cx="1351116" cy="777240"/>
          </a:xfrm>
          <a:prstGeom prst="rightArrow">
            <a:avLst>
              <a:gd name="adj1" fmla="val 50000"/>
              <a:gd name="adj2" fmla="val 56863"/>
            </a:avLst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7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933" y="3195972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41" y="3195972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059" y="3197499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hteck 71"/>
          <p:cNvSpPr/>
          <p:nvPr/>
        </p:nvSpPr>
        <p:spPr>
          <a:xfrm>
            <a:off x="6608630" y="3893737"/>
            <a:ext cx="1633433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До </a:t>
            </a:r>
            <a:r>
              <a:rPr lang="de-DE" sz="1000" b="1" dirty="0" smtClean="0">
                <a:solidFill>
                  <a:schemeClr val="bg1"/>
                </a:solidFill>
              </a:rPr>
              <a:t>8 </a:t>
            </a:r>
            <a:r>
              <a:rPr lang="ru-RU" sz="1000" b="1" dirty="0" smtClean="0">
                <a:solidFill>
                  <a:schemeClr val="bg1"/>
                </a:solidFill>
              </a:rPr>
              <a:t>модулей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74" name="Rechteck 73"/>
          <p:cNvSpPr/>
          <p:nvPr/>
        </p:nvSpPr>
        <p:spPr>
          <a:xfrm>
            <a:off x="17417" y="1822237"/>
            <a:ext cx="1633433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До </a:t>
            </a:r>
            <a:r>
              <a:rPr lang="de-DE" sz="1000" b="1" dirty="0" smtClean="0">
                <a:solidFill>
                  <a:schemeClr val="bg1"/>
                </a:solidFill>
              </a:rPr>
              <a:t>10 </a:t>
            </a:r>
            <a:r>
              <a:rPr lang="ru-RU" sz="1000" b="1" dirty="0" smtClean="0">
                <a:solidFill>
                  <a:schemeClr val="bg1"/>
                </a:solidFill>
              </a:rPr>
              <a:t>модулей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9" name="Rechteck 98"/>
          <p:cNvSpPr/>
          <p:nvPr/>
        </p:nvSpPr>
        <p:spPr>
          <a:xfrm>
            <a:off x="909159" y="3289015"/>
            <a:ext cx="2663834" cy="5029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004CA8"/>
                </a:solidFill>
              </a:rPr>
              <a:t>До</a:t>
            </a:r>
            <a:r>
              <a:rPr lang="de-DE" sz="1200" dirty="0" smtClean="0">
                <a:solidFill>
                  <a:srgbClr val="004CA8"/>
                </a:solidFill>
              </a:rPr>
              <a:t> 32 (8) </a:t>
            </a:r>
            <a:r>
              <a:rPr lang="ru-RU" sz="1200" dirty="0" smtClean="0">
                <a:solidFill>
                  <a:srgbClr val="004CA8"/>
                </a:solidFill>
              </a:rPr>
              <a:t>модулей на шине</a:t>
            </a:r>
            <a:r>
              <a:rPr lang="de-DE" sz="1200" dirty="0" smtClean="0">
                <a:solidFill>
                  <a:srgbClr val="004CA8"/>
                </a:solidFill>
              </a:rPr>
              <a:t> V-Bus</a:t>
            </a:r>
          </a:p>
        </p:txBody>
      </p:sp>
      <p:sp>
        <p:nvSpPr>
          <p:cNvPr id="147" name="Rechteck 146"/>
          <p:cNvSpPr/>
          <p:nvPr/>
        </p:nvSpPr>
        <p:spPr>
          <a:xfrm>
            <a:off x="855519" y="3763139"/>
            <a:ext cx="2149533" cy="5029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004CA8"/>
                </a:solidFill>
              </a:rPr>
              <a:t>До </a:t>
            </a:r>
            <a:r>
              <a:rPr lang="de-DE" sz="1200" dirty="0" smtClean="0">
                <a:solidFill>
                  <a:srgbClr val="004CA8"/>
                </a:solidFill>
              </a:rPr>
              <a:t>10 </a:t>
            </a:r>
            <a:r>
              <a:rPr lang="ru-RU" sz="1200" dirty="0" smtClean="0">
                <a:solidFill>
                  <a:srgbClr val="004CA8"/>
                </a:solidFill>
              </a:rPr>
              <a:t>модулей на шине</a:t>
            </a:r>
            <a:r>
              <a:rPr lang="de-DE" sz="1200" dirty="0" smtClean="0">
                <a:solidFill>
                  <a:srgbClr val="004CA8"/>
                </a:solidFill>
              </a:rPr>
              <a:t> SPEED-Bus (</a:t>
            </a:r>
            <a:r>
              <a:rPr lang="ru-RU" sz="1200" dirty="0" smtClean="0">
                <a:solidFill>
                  <a:srgbClr val="004CA8"/>
                </a:solidFill>
              </a:rPr>
              <a:t>64</a:t>
            </a:r>
            <a:r>
              <a:rPr lang="de-DE" sz="1200" dirty="0" smtClean="0">
                <a:solidFill>
                  <a:srgbClr val="004CA8"/>
                </a:solidFill>
              </a:rPr>
              <a:t> </a:t>
            </a:r>
            <a:r>
              <a:rPr lang="ru-RU" sz="1200" dirty="0" smtClean="0">
                <a:solidFill>
                  <a:srgbClr val="004CA8"/>
                </a:solidFill>
              </a:rPr>
              <a:t>Мбит</a:t>
            </a:r>
            <a:r>
              <a:rPr lang="de-DE" sz="1200" dirty="0" smtClean="0">
                <a:solidFill>
                  <a:srgbClr val="004CA8"/>
                </a:solidFill>
              </a:rPr>
              <a:t>/</a:t>
            </a:r>
            <a:r>
              <a:rPr lang="ru-RU" sz="1200" dirty="0" smtClean="0">
                <a:solidFill>
                  <a:srgbClr val="004CA8"/>
                </a:solidFill>
              </a:rPr>
              <a:t>с</a:t>
            </a:r>
            <a:r>
              <a:rPr lang="de-DE" sz="1200" dirty="0" smtClean="0">
                <a:solidFill>
                  <a:srgbClr val="004CA8"/>
                </a:solidFill>
              </a:rPr>
              <a:t>)</a:t>
            </a:r>
          </a:p>
        </p:txBody>
      </p:sp>
      <p:sp>
        <p:nvSpPr>
          <p:cNvPr id="151" name="Rechteck 150"/>
          <p:cNvSpPr/>
          <p:nvPr/>
        </p:nvSpPr>
        <p:spPr>
          <a:xfrm>
            <a:off x="855518" y="4211164"/>
            <a:ext cx="2608497" cy="5029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005598"/>
                </a:solidFill>
              </a:rPr>
              <a:t>Централизованная и децентрализованная архитектура</a:t>
            </a:r>
            <a:endParaRPr lang="en-US" sz="1200" dirty="0">
              <a:solidFill>
                <a:srgbClr val="005598"/>
              </a:solidFill>
            </a:endParaRPr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476650" y="4282617"/>
            <a:ext cx="360000" cy="360000"/>
            <a:chOff x="393440" y="4477297"/>
            <a:chExt cx="244800" cy="244800"/>
          </a:xfrm>
        </p:grpSpPr>
        <p:sp>
          <p:nvSpPr>
            <p:cNvPr id="149" name="Ellipse 148"/>
            <p:cNvSpPr/>
            <p:nvPr/>
          </p:nvSpPr>
          <p:spPr>
            <a:xfrm>
              <a:off x="393440" y="4477297"/>
              <a:ext cx="244800" cy="2448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pic>
          <p:nvPicPr>
            <p:cNvPr id="152" name="Picture 4" descr="V:\VT-PW_Werbung\15_Bilddatenbank\Icons\VIPA_Icons_blau_grau_CI\VIPA_Icon_Verkleinert_green_gray.png"/>
            <p:cNvPicPr>
              <a:picLocks noChangeAspect="1" noChangeArrowheads="1"/>
            </p:cNvPicPr>
            <p:nvPr/>
          </p:nvPicPr>
          <p:blipFill>
            <a:blip r:embed="rId1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60" y="4540946"/>
              <a:ext cx="130560" cy="11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pieren 10"/>
          <p:cNvGrpSpPr>
            <a:grpSpLocks noChangeAspect="1"/>
          </p:cNvGrpSpPr>
          <p:nvPr/>
        </p:nvGrpSpPr>
        <p:grpSpPr>
          <a:xfrm>
            <a:off x="476650" y="3360468"/>
            <a:ext cx="360000" cy="360000"/>
            <a:chOff x="393440" y="3555148"/>
            <a:chExt cx="244800" cy="244800"/>
          </a:xfrm>
        </p:grpSpPr>
        <p:sp>
          <p:nvSpPr>
            <p:cNvPr id="82" name="Ellipse 81"/>
            <p:cNvSpPr/>
            <p:nvPr/>
          </p:nvSpPr>
          <p:spPr>
            <a:xfrm>
              <a:off x="393440" y="3555148"/>
              <a:ext cx="244800" cy="244800"/>
            </a:xfrm>
            <a:prstGeom prst="ellipse">
              <a:avLst/>
            </a:prstGeom>
            <a:solidFill>
              <a:srgbClr val="005598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598"/>
                </a:solidFill>
                <a:latin typeface="+mj-lt"/>
              </a:endParaRPr>
            </a:p>
          </p:txBody>
        </p:sp>
        <p:pic>
          <p:nvPicPr>
            <p:cNvPr id="153" name="Picture 3" descr="V:\VT-PW_Werbung\15_Bilddatenbank\Icons\VIPA_Icons_blau_grau_CI\VIPA_Icon_Bausteine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9"/>
            <a:stretch/>
          </p:blipFill>
          <p:spPr bwMode="auto">
            <a:xfrm rot="5400000">
              <a:off x="453461" y="3607704"/>
              <a:ext cx="157023" cy="139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5" name="Ellipse 144"/>
          <p:cNvSpPr/>
          <p:nvPr/>
        </p:nvSpPr>
        <p:spPr>
          <a:xfrm>
            <a:off x="476650" y="3834592"/>
            <a:ext cx="360000" cy="360000"/>
          </a:xfrm>
          <a:prstGeom prst="ellipse">
            <a:avLst/>
          </a:prstGeom>
          <a:solidFill>
            <a:srgbClr val="005598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598"/>
              </a:solidFill>
              <a:latin typeface="+mj-lt"/>
            </a:endParaRPr>
          </a:p>
        </p:txBody>
      </p:sp>
      <p:pic>
        <p:nvPicPr>
          <p:cNvPr id="154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24" y="1159280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:\TEMP\Messe\300S+\300S_Busverbinder_fro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56" y="4009266"/>
            <a:ext cx="451894" cy="5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767" y="3197499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43" y="1151488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Rechteck 157"/>
          <p:cNvSpPr/>
          <p:nvPr/>
        </p:nvSpPr>
        <p:spPr>
          <a:xfrm>
            <a:off x="3698417" y="2885300"/>
            <a:ext cx="1940228" cy="2655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Стойка расширения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159" name="Picture 2" descr="D:\TEMP\Messe\300S+\300S_Busverbinder_fro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89" y="1948036"/>
            <a:ext cx="451894" cy="5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W:\15_Bilddatenbank\01_VIPA\System300S\3xx-x\32x-x\322-x\322-1BF01\VIPA_322-1BF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767" y="1153015"/>
            <a:ext cx="554586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W:\15_Bilddatenbank\Icons\VIPA_Icons_blau_grau_CI\VIPA_Icon_Umsatz.png"/>
          <p:cNvPicPr>
            <a:picLocks noChangeAspect="1" noChangeArrowheads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195" y="3901956"/>
            <a:ext cx="198238" cy="21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6"/>
          <p:cNvSpPr>
            <a:spLocks noGrp="1"/>
          </p:cNvSpPr>
          <p:nvPr>
            <p:ph type="title" idx="4294967295"/>
          </p:nvPr>
        </p:nvSpPr>
        <p:spPr bwMode="auto">
          <a:xfrm>
            <a:off x="389930" y="213877"/>
            <a:ext cx="6285309" cy="339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altLang="ru-RU" cap="none" dirty="0" smtClean="0"/>
              <a:t>СЕРИЯ </a:t>
            </a:r>
            <a:r>
              <a:rPr lang="en-US" altLang="ru-RU" cap="none" dirty="0" smtClean="0"/>
              <a:t>300S+. </a:t>
            </a:r>
            <a:r>
              <a:rPr lang="ru-RU" altLang="ru-RU" cap="none" dirty="0" smtClean="0"/>
              <a:t>МАСШТАБИРУЕМОСТЬ</a:t>
            </a:r>
            <a:endParaRPr lang="de-DE" altLang="ru-RU" cap="none" dirty="0" smtClean="0"/>
          </a:p>
        </p:txBody>
      </p:sp>
    </p:spTree>
    <p:extLst>
      <p:ext uri="{BB962C8B-B14F-4D97-AF65-F5344CB8AC3E}">
        <p14:creationId xmlns:p14="http://schemas.microsoft.com/office/powerpoint/2010/main" val="286955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YASKAWA 2017">
      <a:dk1>
        <a:srgbClr val="646566"/>
      </a:dk1>
      <a:lt1>
        <a:srgbClr val="FFFFFF"/>
      </a:lt1>
      <a:dk2>
        <a:srgbClr val="0056B9"/>
      </a:dk2>
      <a:lt2>
        <a:srgbClr val="ECEDED"/>
      </a:lt2>
      <a:accent1>
        <a:srgbClr val="0056B9"/>
      </a:accent1>
      <a:accent2>
        <a:srgbClr val="999999"/>
      </a:accent2>
      <a:accent3>
        <a:srgbClr val="FFC000"/>
      </a:accent3>
      <a:accent4>
        <a:srgbClr val="92D050"/>
      </a:accent4>
      <a:accent5>
        <a:srgbClr val="7030A0"/>
      </a:accent5>
      <a:accent6>
        <a:srgbClr val="0056B9"/>
      </a:accent6>
      <a:hlink>
        <a:srgbClr val="0056B9"/>
      </a:hlink>
      <a:folHlink>
        <a:srgbClr val="0056B9"/>
      </a:folHlink>
    </a:clrScheme>
    <a:fontScheme name="YASKAWA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2623</TotalTime>
  <Words>1655</Words>
  <Application>Microsoft Office PowerPoint</Application>
  <PresentationFormat>Экран (16:9)</PresentationFormat>
  <Paragraphs>478</Paragraphs>
  <Slides>42</Slides>
  <Notes>7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7" baseType="lpstr">
      <vt:lpstr>Arial Unicode MS</vt:lpstr>
      <vt:lpstr>Meiryo UI</vt:lpstr>
      <vt:lpstr>MS Mincho</vt:lpstr>
      <vt:lpstr>Arial</vt:lpstr>
      <vt:lpstr>Arial Black</vt:lpstr>
      <vt:lpstr>Calibri</vt:lpstr>
      <vt:lpstr>Futura Md BT</vt:lpstr>
      <vt:lpstr>FuturaA Bk BT</vt:lpstr>
      <vt:lpstr>Open Sans</vt:lpstr>
      <vt:lpstr>Symbol</vt:lpstr>
      <vt:lpstr>Times New Roman</vt:lpstr>
      <vt:lpstr>Trebuchet MS</vt:lpstr>
      <vt:lpstr>Wingdings</vt:lpstr>
      <vt:lpstr>Office Theme</vt:lpstr>
      <vt:lpstr>Office-Design</vt:lpstr>
      <vt:lpstr>Современные ПЛК YASKAWA (VIPA Controls): новый уровень решений для систем промышленной автоматизации нижнего и среднего уровней</vt:lpstr>
      <vt:lpstr>Содержание </vt:lpstr>
      <vt:lpstr>Презентация PowerPoint</vt:lpstr>
      <vt:lpstr>YASKAWA Electric Corporation</vt:lpstr>
      <vt:lpstr>ПЛК – органичная составная часть систем управления YASKAWA</vt:lpstr>
      <vt:lpstr>Номенклатура плк YASKAWA Controls</vt:lpstr>
      <vt:lpstr>Серия 300S+. ВОЗМОЖНОСТИ</vt:lpstr>
      <vt:lpstr>ОСОБЕННОСТИ ПЛК СЕРИИ 300S+</vt:lpstr>
      <vt:lpstr>СЕРИЯ 300S+. МАСШТАБИРУЕМОСТЬ</vt:lpstr>
      <vt:lpstr>СЕРИЯ 300S+. КОММУНИКАЦИОННЫЕ ВОЗМОЖНОСТИ ПЛК</vt:lpstr>
      <vt:lpstr>СЕРИЯ 300S+. НОМЕНКЛАТУРА</vt:lpstr>
      <vt:lpstr>СЕРИЯ 300S+. ПРОЦЕССОРНЫЕ МОДУЛИ</vt:lpstr>
      <vt:lpstr>Презентация PowerPoint</vt:lpstr>
      <vt:lpstr>Презентация PowerPoint</vt:lpstr>
      <vt:lpstr>Презентация PowerPoint</vt:lpstr>
      <vt:lpstr>Концепция построения системы SLIO</vt:lpstr>
      <vt:lpstr>СИСТЕМА ВВОДА-ВЫВОДА SLIO</vt:lpstr>
      <vt:lpstr>Процессорные модули SLIO. Устройство</vt:lpstr>
      <vt:lpstr>Процессорные модули SLIO. Технические характеристики</vt:lpstr>
      <vt:lpstr>Презентация PowerPoint</vt:lpstr>
      <vt:lpstr>СЕРИЯ MICRO</vt:lpstr>
      <vt:lpstr>Компактное исполнение</vt:lpstr>
      <vt:lpstr>Масштабируемое решение</vt:lpstr>
      <vt:lpstr>Управление памятью</vt:lpstr>
      <vt:lpstr>Система разработки SPEED7 Studio LITE</vt:lpstr>
      <vt:lpstr>коммуникационные возможности ПЛК MICRO</vt:lpstr>
      <vt:lpstr>Встроенный порт Ethernet</vt:lpstr>
      <vt:lpstr>Коммуникационный модуль M09</vt:lpstr>
      <vt:lpstr>Человеко-машинный интерфейс</vt:lpstr>
      <vt:lpstr>Человеко-машинный интерфейс</vt:lpstr>
      <vt:lpstr>Управление электроприводом YASKAWA</vt:lpstr>
      <vt:lpstr>Управление электроприводом YASKAWA</vt:lpstr>
      <vt:lpstr>Управление электроприводом YASKAWA </vt:lpstr>
      <vt:lpstr>Управление электроприводом YASKAWA </vt:lpstr>
      <vt:lpstr>Управление электроприводом YASKAWA </vt:lpstr>
      <vt:lpstr>Примеры применения</vt:lpstr>
      <vt:lpstr>Примеры применения</vt:lpstr>
      <vt:lpstr>Примеры применения</vt:lpstr>
      <vt:lpstr>Примеры применения</vt:lpstr>
      <vt:lpstr>YASKAWA Controls в России</vt:lpstr>
      <vt:lpstr>СПАСИБО за внимание!  Больше информации  на  www.VIPA.COM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ВСЯКОЕ БОЛЬШОЕ НАЧИНАЕТЯ С МАЛОГО</dc:title>
  <dc:creator>Alexey</dc:creator>
  <cp:lastModifiedBy>Alexey Barmin</cp:lastModifiedBy>
  <cp:revision>236</cp:revision>
  <dcterms:created xsi:type="dcterms:W3CDTF">2016-12-13T05:27:04Z</dcterms:created>
  <dcterms:modified xsi:type="dcterms:W3CDTF">2020-11-24T05:35:46Z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2016-12-08T00:00:00Z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2016-12-13T00:00:00Z</vt:filetime>
  </property>
</Properties>
</file>